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6" r:id="rId1"/>
  </p:sldMasterIdLst>
  <p:notesMasterIdLst>
    <p:notesMasterId r:id="rId3"/>
  </p:notesMasterIdLst>
  <p:sldIdLst>
    <p:sldId id="258" r:id="rId2"/>
  </p:sldIdLst>
  <p:sldSz cx="43891200" cy="246888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704" userDrawn="1">
          <p15:clr>
            <a:srgbClr val="A4A3A4"/>
          </p15:clr>
        </p15:guide>
        <p15:guide id="2" pos="1375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1EF7F8-E7B4-4889-A510-AB4A260C3F39}" v="12" dt="2022-06-04T19:59:02.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46816" autoAdjust="0"/>
  </p:normalViewPr>
  <p:slideViewPr>
    <p:cSldViewPr snapToGrid="0" showGuides="1">
      <p:cViewPr varScale="1">
        <p:scale>
          <a:sx n="27" d="100"/>
          <a:sy n="27" d="100"/>
        </p:scale>
        <p:origin x="124" y="308"/>
      </p:cViewPr>
      <p:guideLst>
        <p:guide orient="horz" pos="7704"/>
        <p:guide pos="1375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FFFB9-F38F-4EE3-ACDA-6EBC12336A86}" type="datetimeFigureOut">
              <a:rPr lang="en-GB" smtClean="0"/>
              <a:t>21/11/2025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6485E-9FE1-45C8-8197-12A0635167A2}" type="slidenum">
              <a:rPr lang="en-GB" smtClean="0"/>
              <a:t>‹#›</a:t>
            </a:fld>
            <a:endParaRPr lang="en-GB"/>
          </a:p>
        </p:txBody>
      </p:sp>
    </p:spTree>
    <p:extLst>
      <p:ext uri="{BB962C8B-B14F-4D97-AF65-F5344CB8AC3E}">
        <p14:creationId xmlns:p14="http://schemas.microsoft.com/office/powerpoint/2010/main" val="874503110"/>
      </p:ext>
    </p:extLst>
  </p:cSld>
  <p:clrMap bg1="lt1" tx1="dk1" bg2="lt2" tx2="dk2" accent1="accent1" accent2="accent2" accent3="accent3" accent4="accent4" accent5="accent5" accent6="accent6" hlink="hlink" folHlink="folHlink"/>
  <p:notesStyle>
    <a:lvl1pPr marL="0" algn="l" defTabSz="2194341" rtl="0" eaLnBrk="1" latinLnBrk="0" hangingPunct="1">
      <a:defRPr sz="2880" kern="1200">
        <a:solidFill>
          <a:schemeClr val="tx1"/>
        </a:solidFill>
        <a:latin typeface="+mn-lt"/>
        <a:ea typeface="+mn-ea"/>
        <a:cs typeface="+mn-cs"/>
      </a:defRPr>
    </a:lvl1pPr>
    <a:lvl2pPr marL="1097170" algn="l" defTabSz="2194341" rtl="0" eaLnBrk="1" latinLnBrk="0" hangingPunct="1">
      <a:defRPr sz="2880" kern="1200">
        <a:solidFill>
          <a:schemeClr val="tx1"/>
        </a:solidFill>
        <a:latin typeface="+mn-lt"/>
        <a:ea typeface="+mn-ea"/>
        <a:cs typeface="+mn-cs"/>
      </a:defRPr>
    </a:lvl2pPr>
    <a:lvl3pPr marL="2194341" algn="l" defTabSz="2194341" rtl="0" eaLnBrk="1" latinLnBrk="0" hangingPunct="1">
      <a:defRPr sz="2880" kern="1200">
        <a:solidFill>
          <a:schemeClr val="tx1"/>
        </a:solidFill>
        <a:latin typeface="+mn-lt"/>
        <a:ea typeface="+mn-ea"/>
        <a:cs typeface="+mn-cs"/>
      </a:defRPr>
    </a:lvl3pPr>
    <a:lvl4pPr marL="3291511" algn="l" defTabSz="2194341" rtl="0" eaLnBrk="1" latinLnBrk="0" hangingPunct="1">
      <a:defRPr sz="2880" kern="1200">
        <a:solidFill>
          <a:schemeClr val="tx1"/>
        </a:solidFill>
        <a:latin typeface="+mn-lt"/>
        <a:ea typeface="+mn-ea"/>
        <a:cs typeface="+mn-cs"/>
      </a:defRPr>
    </a:lvl4pPr>
    <a:lvl5pPr marL="4388681" algn="l" defTabSz="2194341" rtl="0" eaLnBrk="1" latinLnBrk="0" hangingPunct="1">
      <a:defRPr sz="2880" kern="1200">
        <a:solidFill>
          <a:schemeClr val="tx1"/>
        </a:solidFill>
        <a:latin typeface="+mn-lt"/>
        <a:ea typeface="+mn-ea"/>
        <a:cs typeface="+mn-cs"/>
      </a:defRPr>
    </a:lvl5pPr>
    <a:lvl6pPr marL="5485851" algn="l" defTabSz="2194341" rtl="0" eaLnBrk="1" latinLnBrk="0" hangingPunct="1">
      <a:defRPr sz="2880" kern="1200">
        <a:solidFill>
          <a:schemeClr val="tx1"/>
        </a:solidFill>
        <a:latin typeface="+mn-lt"/>
        <a:ea typeface="+mn-ea"/>
        <a:cs typeface="+mn-cs"/>
      </a:defRPr>
    </a:lvl6pPr>
    <a:lvl7pPr marL="6583022" algn="l" defTabSz="2194341" rtl="0" eaLnBrk="1" latinLnBrk="0" hangingPunct="1">
      <a:defRPr sz="2880" kern="1200">
        <a:solidFill>
          <a:schemeClr val="tx1"/>
        </a:solidFill>
        <a:latin typeface="+mn-lt"/>
        <a:ea typeface="+mn-ea"/>
        <a:cs typeface="+mn-cs"/>
      </a:defRPr>
    </a:lvl7pPr>
    <a:lvl8pPr marL="7680192" algn="l" defTabSz="2194341" rtl="0" eaLnBrk="1" latinLnBrk="0" hangingPunct="1">
      <a:defRPr sz="2880" kern="1200">
        <a:solidFill>
          <a:schemeClr val="tx1"/>
        </a:solidFill>
        <a:latin typeface="+mn-lt"/>
        <a:ea typeface="+mn-ea"/>
        <a:cs typeface="+mn-cs"/>
      </a:defRPr>
    </a:lvl8pPr>
    <a:lvl9pPr marL="8777362" algn="l" defTabSz="2194341" rtl="0" eaLnBrk="1" latinLnBrk="0" hangingPunct="1">
      <a:defRPr sz="288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city in England's East Midlands. It is the county town for the county of Leicestershire and one of the oldest cities in England. It has been around for at least 2,000 years. The Romans found an Iron Age village there, which seems to have been there since around the second or first century BC. This podcast aims to identify health and social care issues as well as different health and social care structures and provisions within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this city, there are 355218 people are now living now. And because of the large number of students and people who have just moved there from other countries, the city is rather youthful in comparison to England.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city consists with 50 per cent female and 50 per cent male, according to a 2018 population estimate. Only 12 per cent of Leicester's population (42,300 people) is above the age of 65, compared to the rest of England's population (72,600 people) being between the ages of 20 and 29 (13 per cent in England), and a third of all city homes have children in need of care. Leicester's youthful population is a result of the city's two institutions and the influx of individuals from outside the area.</a:t>
            </a: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Ethnic Make-up of Leicester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Leicester is home to people from more than 50 different nations, making it one of the most culturally and ethnically diversified cities in the United Kingdom.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51% of the population is comprised of white people which is lower than in England and Wales’s 86%</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37% of the population is of Asian or Asian British descent, which is higher than England and Wales’s 7.5%.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6% of the population is of African, Caribbean, or Black British descent, which is higher than England and Wales (3.3%)</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of the population is made up of people from mixed ethnic backgrounds which, is lower than England and Wales (2.2%)</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 ethnic groups make up approximately 2% of the population, which is a little bit higher than England and Wales (1%)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Religious Make-up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32% of the population identifies as Christian while total Christians are 51% in England and Wales.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23% of inhabitants have no religion, which is less than in England and Wales (38.4%).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19% of the population is Muslim, in which England and Wales have 5.7%.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15% of the population is comprised of Hindus which is much higher than England and Wales (1.7%).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 of the population is Sikh.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Others consist of 1% and 6% are not stated.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Socio-economic condition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significant number of the city's inhabitants live in deprived conditions.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2019 Index of Multiple Deprivation ranks the local authority area of Leicester, which is located in England, as the 32nd most deprived of the country's 317 total areas. More than a third of the city's low-super output regions are among the most destitute in the United States. A further 37% of Leicester's residents reside in the 20-40 per cent most impoverished districts, putting the city's total poverty rate at 35%. Only 2% of Leicester's population lives in the city's most impoverished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Moreover, two-thirds of Leicester's inhabitants aged 16 and over were either working or in school at the time of the 2011 census, with a further 6% reporting that they were jobless. Compared to England's 66 per cent, a smaller percentage of Leicester's residents are employed.</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Poor health habits and results, such as alcohol abuse, smoking, and obesity, are connected to such deprivation in Leicester, which is relatively higher here than overall in England. Those who reside in Leicester's most impoverished regions have a life expectancy that is much shorter than that of those who live in the city's least impoverished areas.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issue of low-quality housing is most prevalent in privately owned homes, of which about two-fifths do not meet the criteria for a good dwelling.</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Fuel poverty is linked to a number of long-term health issues, including difficulty with breathing and cardiovascular function in adults, and a broad range of adverse consequences on the health of children who are raised in these types of homes.</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Health Issues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Main causes of Death in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Cancer, cardiovascular disease, respiratory illness,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disorders are the leading causes of mortality in Leicester. Nearly two-thirds of all fatalities are caused by these factors. 25% of deaths are because of cancers, 25% are because of cardiovascular diseases, 14% are respiratory diseases, and 11% mental and behavioral problems.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Main Health Concerns in Leicester are Smoking and Poor 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Smoking is the most avoidable cause of death in Leicester. More disadvantaged districts and the west side of the city have greater rates of prevalence. In Leicester, 20% total current adults are smokers. Smoking rates are much higher among white people consisting 27%, whereas they are significantly lower among those under the age of 19, people over the age of 65, and people of Asian descent. </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UK people are most likely to suffer from a disorder that is related to their mental health. 17 per cent of the population aged 16 and older in Leicester reports having a bad mental health score. People who are jobless, unwell or handicapped for an extended period of time, and those who live in social housing are more prone to report having poor mental health. Those who report having low mental health are more likely to be socially isolated, and there is a connection between the two groups.</a:t>
            </a:r>
          </a:p>
          <a:p>
            <a:pPr marL="0" marR="0" algn="just">
              <a:lnSpc>
                <a:spcPct val="107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Why these are issues?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Smoking is a major health concern in Leicester since the leading causes of mortality are cancer, respiratory illness, and cardiovascular disease, all of which are linked to smoking.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were 506,100 hospital admissions and 74,600 fatalities in London that were directly attributed to smoking.</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Many homes in Leicester, particularly those with individuals in paid employment, are unable to maintain an adequate level of life, according to recent data. Because of this, depression and poor mental health are inevitable consequences of this. People in Leicester are more likely to engage in risky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including smoking, drinking alcohol, and being fat as a consequence of their poor mental health. A significant public health issue in Leicester is mental illness, which is the city's fourth-leading cause of mortality.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Every year, approximately £7.5 billion are spent on mental health issues in London. Costs associated with health and social care, as well as those associated with education and the criminal courts all fall under this umbrella term. However, these expenses only account for a small portion of the £26 billion in annual losses London suffers as a result of concerns including decreased productivity and worse quality of life.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07000"/>
              </a:lnSpc>
              <a:spcBef>
                <a:spcPts val="1200"/>
              </a:spcBef>
              <a:spcAft>
                <a:spcPts val="0"/>
              </a:spcAft>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Health Provision 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a primary care, there are around 60 general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practises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Leicester. The Canon Street Medical Centre serves a patient population of more than 3,000 people and is situated in the Belgrave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Leicester. The primary care services that this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offers are geared toward meeting the requirements of each patient in terms of both appropriateness and accessibility. The facility offers a wide variety of services, but two of the most important ones are comprehensive care planning for mental health and a smoking cessation clinic.</a:t>
            </a:r>
          </a:p>
          <a:p>
            <a:pPr marL="0" marR="0" algn="just">
              <a:lnSpc>
                <a:spcPct val="107000"/>
              </a:lnSpc>
              <a:spcBef>
                <a:spcPts val="0"/>
              </a:spcBef>
              <a:spcAft>
                <a:spcPts val="800"/>
              </a:spcAft>
            </a:pPr>
            <a:r>
              <a:rPr lang="en-US" sz="1800" dirty="0">
                <a:solidFill>
                  <a:srgbClr val="666666"/>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secondary care, the Leicester Royal Infirmary may be found in close proximity to the heart of Leicester. Medical treatment that would normally be administered by specialists or another institution after a referral from a general practitioner is made available at the hospital. This hospital consists of many special departments to provide services including cancer services, dementia services, and respiratory medicine.</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Care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Life Links is a mental health support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for people in their communities. A collaboration with other service providers, providing information and guidance, navigation, and community recovery services. Leicester City Council has engaged them.</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Let's Talk Wellbeing offers psychological evaluation and therapy for issues ranging from mild to moderate that are considered to be typical mental health disorders.</a:t>
            </a: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kaleidoscope of different races and poor people. There are many social and economic factors that affect health in this city. Cancer, heart disease, lung disease,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problems are some of the most common causes of death. People in the city smoke a lot and have bad mental health, which are both big health problems. Help is available from the Royal Infirmary Leicester, the Canon Street Medical Centre Leicester, and other social care services.</a:t>
            </a:r>
          </a:p>
          <a:p>
            <a:endParaRPr lang="en-GB" dirty="0"/>
          </a:p>
        </p:txBody>
      </p:sp>
      <p:sp>
        <p:nvSpPr>
          <p:cNvPr id="4" name="Slide Number Placeholder 3"/>
          <p:cNvSpPr>
            <a:spLocks noGrp="1"/>
          </p:cNvSpPr>
          <p:nvPr>
            <p:ph type="sldNum" sz="quarter" idx="5"/>
          </p:nvPr>
        </p:nvSpPr>
        <p:spPr/>
        <p:txBody>
          <a:bodyPr/>
          <a:lstStyle/>
          <a:p>
            <a:fld id="{2B56485E-9FE1-45C8-8197-12A0635167A2}" type="slidenum">
              <a:rPr lang="en-GB" smtClean="0"/>
              <a:t>1</a:t>
            </a:fld>
            <a:endParaRPr lang="en-GB"/>
          </a:p>
        </p:txBody>
      </p:sp>
    </p:spTree>
    <p:extLst>
      <p:ext uri="{BB962C8B-B14F-4D97-AF65-F5344CB8AC3E}">
        <p14:creationId xmlns:p14="http://schemas.microsoft.com/office/powerpoint/2010/main" val="368485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86400" y="4040507"/>
            <a:ext cx="32918400" cy="8595360"/>
          </a:xfrm>
        </p:spPr>
        <p:txBody>
          <a:bodyPr anchor="b"/>
          <a:lstStyle>
            <a:lvl1pPr algn="ctr">
              <a:defRPr sz="21600"/>
            </a:lvl1pPr>
          </a:lstStyle>
          <a:p>
            <a:r>
              <a:rPr lang="en-US"/>
              <a:t>Click to edit Master title style</a:t>
            </a:r>
            <a:endParaRPr lang="en-US" dirty="0"/>
          </a:p>
        </p:txBody>
      </p:sp>
      <p:sp>
        <p:nvSpPr>
          <p:cNvPr id="3" name="Subtitle 2"/>
          <p:cNvSpPr>
            <a:spLocks noGrp="1"/>
          </p:cNvSpPr>
          <p:nvPr>
            <p:ph type="subTitle" idx="1"/>
          </p:nvPr>
        </p:nvSpPr>
        <p:spPr>
          <a:xfrm>
            <a:off x="5486400" y="12967337"/>
            <a:ext cx="32918400" cy="5960743"/>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400100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452422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0" y="6155059"/>
            <a:ext cx="37856160" cy="10269853"/>
          </a:xfrm>
        </p:spPr>
        <p:txBody>
          <a:bodyPr anchor="b"/>
          <a:lstStyle>
            <a:lvl1pPr>
              <a:defRPr sz="21600"/>
            </a:lvl1pPr>
          </a:lstStyle>
          <a:p>
            <a:r>
              <a:rPr lang="en-US"/>
              <a:t>Click to edit Master title style</a:t>
            </a:r>
            <a:endParaRPr lang="en-US" dirty="0"/>
          </a:p>
        </p:txBody>
      </p:sp>
      <p:sp>
        <p:nvSpPr>
          <p:cNvPr id="3" name="Text Placeholder 2"/>
          <p:cNvSpPr>
            <a:spLocks noGrp="1"/>
          </p:cNvSpPr>
          <p:nvPr>
            <p:ph type="body" idx="1"/>
          </p:nvPr>
        </p:nvSpPr>
        <p:spPr>
          <a:xfrm>
            <a:off x="2994660" y="16522069"/>
            <a:ext cx="37856160" cy="5400673"/>
          </a:xfrm>
        </p:spPr>
        <p:txBody>
          <a:bodyPr/>
          <a:lstStyle>
            <a:lvl1pPr marL="0" indent="0">
              <a:buNone/>
              <a:defRPr sz="8640">
                <a:solidFill>
                  <a:schemeClr val="tx1">
                    <a:tint val="75000"/>
                  </a:schemeClr>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1D0B38-8A49-491C-BCFD-3A3548D97B87}"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2866478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0175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199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1D0B38-8A49-491C-BCFD-3A3548D97B87}"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5807786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314452"/>
            <a:ext cx="37856160" cy="4772027"/>
          </a:xfrm>
        </p:spPr>
        <p:txBody>
          <a:bodyPr/>
          <a:lstStyle/>
          <a:p>
            <a:r>
              <a:rPr lang="en-US"/>
              <a:t>Click to edit Master title style</a:t>
            </a:r>
            <a:endParaRPr lang="en-US" dirty="0"/>
          </a:p>
        </p:txBody>
      </p:sp>
      <p:sp>
        <p:nvSpPr>
          <p:cNvPr id="3" name="Text Placeholder 2"/>
          <p:cNvSpPr>
            <a:spLocks noGrp="1"/>
          </p:cNvSpPr>
          <p:nvPr>
            <p:ph type="body" idx="1"/>
          </p:nvPr>
        </p:nvSpPr>
        <p:spPr>
          <a:xfrm>
            <a:off x="3023239" y="6052187"/>
            <a:ext cx="18568033"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p:cNvSpPr>
            <a:spLocks noGrp="1"/>
          </p:cNvSpPr>
          <p:nvPr>
            <p:ph sz="half" idx="2"/>
          </p:nvPr>
        </p:nvSpPr>
        <p:spPr>
          <a:xfrm>
            <a:off x="3023239" y="9018270"/>
            <a:ext cx="18568033"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19920" y="6052187"/>
            <a:ext cx="18659477"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p:cNvSpPr>
            <a:spLocks noGrp="1"/>
          </p:cNvSpPr>
          <p:nvPr>
            <p:ph sz="quarter" idx="4"/>
          </p:nvPr>
        </p:nvSpPr>
        <p:spPr>
          <a:xfrm>
            <a:off x="22219920" y="9018270"/>
            <a:ext cx="18659477"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1D0B38-8A49-491C-BCFD-3A3548D97B87}" type="datetimeFigureOut">
              <a:rPr lang="en-GB" smtClean="0"/>
              <a:t>21/11/2025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9523305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1D0B38-8A49-491C-BCFD-3A3548D97B87}" type="datetimeFigureOut">
              <a:rPr lang="en-GB" smtClean="0"/>
              <a:t>21/11/2025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7614118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1D0B38-8A49-491C-BCFD-3A3548D97B87}" type="datetimeFigureOut">
              <a:rPr lang="en-GB" smtClean="0"/>
              <a:t>21/11/2025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5788947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Content Placeholder 2"/>
          <p:cNvSpPr>
            <a:spLocks noGrp="1"/>
          </p:cNvSpPr>
          <p:nvPr>
            <p:ph idx="1"/>
          </p:nvPr>
        </p:nvSpPr>
        <p:spPr>
          <a:xfrm>
            <a:off x="18659477" y="3554732"/>
            <a:ext cx="22219920" cy="1754505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7231276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659477" y="3554732"/>
            <a:ext cx="22219920" cy="17545050"/>
          </a:xfrm>
        </p:spPr>
        <p:txBody>
          <a:bodyPr anchor="t"/>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r>
              <a:rPr lang="en-US"/>
              <a:t>Click icon to add picture</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13536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0366647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0" y="1314450"/>
            <a:ext cx="9464040" cy="209226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017520" y="1314450"/>
            <a:ext cx="27843480" cy="209226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608822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314452"/>
            <a:ext cx="37856160" cy="477202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017520" y="6572250"/>
            <a:ext cx="37856160" cy="1566481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17520" y="22882862"/>
            <a:ext cx="9875520" cy="1314450"/>
          </a:xfrm>
          <a:prstGeom prst="rect">
            <a:avLst/>
          </a:prstGeom>
        </p:spPr>
        <p:txBody>
          <a:bodyPr vert="horz" lIns="91440" tIns="45720" rIns="91440" bIns="45720" rtlCol="0" anchor="ctr"/>
          <a:lstStyle>
            <a:lvl1pPr algn="l">
              <a:defRPr sz="4320">
                <a:solidFill>
                  <a:schemeClr val="tx1">
                    <a:tint val="75000"/>
                  </a:schemeClr>
                </a:solidFill>
              </a:defRPr>
            </a:lvl1pPr>
          </a:lstStyle>
          <a:p>
            <a:fld id="{9E1D0B38-8A49-491C-BCFD-3A3548D97B87}" type="datetimeFigureOut">
              <a:rPr lang="en-GB" smtClean="0"/>
              <a:t>21/11/2025</a:t>
            </a:fld>
            <a:endParaRPr lang="en-GB"/>
          </a:p>
        </p:txBody>
      </p:sp>
      <p:sp>
        <p:nvSpPr>
          <p:cNvPr id="5" name="Footer Placeholder 4"/>
          <p:cNvSpPr>
            <a:spLocks noGrp="1"/>
          </p:cNvSpPr>
          <p:nvPr>
            <p:ph type="ftr" sz="quarter" idx="3"/>
          </p:nvPr>
        </p:nvSpPr>
        <p:spPr>
          <a:xfrm>
            <a:off x="14538960" y="22882862"/>
            <a:ext cx="14813280" cy="1314450"/>
          </a:xfrm>
          <a:prstGeom prst="rect">
            <a:avLst/>
          </a:prstGeom>
        </p:spPr>
        <p:txBody>
          <a:bodyPr vert="horz" lIns="91440" tIns="45720" rIns="91440" bIns="45720" rtlCol="0" anchor="ctr"/>
          <a:lstStyle>
            <a:lvl1pPr algn="ctr">
              <a:defRPr sz="432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998160" y="22882862"/>
            <a:ext cx="9875520" cy="1314450"/>
          </a:xfrm>
          <a:prstGeom prst="rect">
            <a:avLst/>
          </a:prstGeom>
        </p:spPr>
        <p:txBody>
          <a:bodyPr vert="horz" lIns="91440" tIns="45720" rIns="91440" bIns="45720" rtlCol="0" anchor="ctr"/>
          <a:lstStyle>
            <a:lvl1pPr algn="r">
              <a:defRPr sz="4320">
                <a:solidFill>
                  <a:schemeClr val="tx1">
                    <a:tint val="75000"/>
                  </a:schemeClr>
                </a:solidFill>
              </a:defRPr>
            </a:lvl1pPr>
          </a:lstStyle>
          <a:p>
            <a:fld id="{7F21083E-D7C1-4569-A3AF-EFE20D1C1F09}" type="slidenum">
              <a:rPr lang="en-GB" smtClean="0"/>
              <a:t>‹#›</a:t>
            </a:fld>
            <a:endParaRPr lang="en-GB"/>
          </a:p>
        </p:txBody>
      </p:sp>
    </p:spTree>
    <p:extLst>
      <p:ext uri="{BB962C8B-B14F-4D97-AF65-F5344CB8AC3E}">
        <p14:creationId xmlns:p14="http://schemas.microsoft.com/office/powerpoint/2010/main" val="382009675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401010-0151-D3FB-0AC1-DF11C93425BA}"/>
              </a:ext>
            </a:extLst>
          </p:cNvPr>
          <p:cNvSpPr/>
          <p:nvPr/>
        </p:nvSpPr>
        <p:spPr>
          <a:xfrm>
            <a:off x="0" y="-802126"/>
            <a:ext cx="43891200" cy="2137807"/>
          </a:xfrm>
          <a:prstGeom prst="rect">
            <a:avLst/>
          </a:prstGeom>
          <a:solidFill>
            <a:schemeClr val="accent5">
              <a:lumMod val="5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solidFill>
                  <a:schemeClr val="accent6"/>
                </a:solidFill>
                <a:latin typeface="Arial Black" panose="020B0A04020102020204" pitchFamily="34" charset="0"/>
              </a:rPr>
              <a:t>“A Smarter Path to Wellness: Exploring </a:t>
            </a:r>
            <a:r>
              <a:rPr lang="en-US" sz="4800" b="1" dirty="0" err="1">
                <a:solidFill>
                  <a:schemeClr val="accent6"/>
                </a:solidFill>
                <a:latin typeface="Arial Black" panose="020B0A04020102020204" pitchFamily="34" charset="0"/>
              </a:rPr>
              <a:t>NutriGuide</a:t>
            </a:r>
            <a:r>
              <a:rPr lang="en-US" sz="4800" b="1" dirty="0">
                <a:solidFill>
                  <a:schemeClr val="accent6"/>
                </a:solidFill>
                <a:latin typeface="Arial Black" panose="020B0A04020102020204" pitchFamily="34" charset="0"/>
              </a:rPr>
              <a:t> AI’s Vision for Fair and Inclusive Obesity Prevention”</a:t>
            </a:r>
          </a:p>
          <a:p>
            <a:r>
              <a:rPr lang="en-GB" sz="4800" b="1" dirty="0">
                <a:solidFill>
                  <a:schemeClr val="accent2">
                    <a:lumMod val="20000"/>
                    <a:lumOff val="80000"/>
                  </a:schemeClr>
                </a:solidFill>
                <a:latin typeface="Arial Black" panose="020B0A04020102020204" pitchFamily="34" charset="0"/>
              </a:rPr>
              <a:t>  </a:t>
            </a:r>
            <a:r>
              <a:rPr lang="en-GB" sz="4000" dirty="0"/>
              <a:t>Student Name: </a:t>
            </a:r>
            <a:r>
              <a:rPr lang="en-GB" sz="4000" dirty="0" err="1"/>
              <a:t>Hefzur</a:t>
            </a:r>
            <a:r>
              <a:rPr lang="en-GB" sz="4000" dirty="0"/>
              <a:t> Rahman                Student ID: 2431586               Programme: </a:t>
            </a:r>
            <a:r>
              <a:rPr lang="en-US" sz="4000" dirty="0"/>
              <a:t>MSc Public Health and Social Care in Practice</a:t>
            </a:r>
            <a:r>
              <a:rPr lang="en-GB" sz="4000" dirty="0"/>
              <a:t>                      </a:t>
            </a:r>
            <a:endParaRPr lang="en-GB" sz="4800" b="1" dirty="0">
              <a:solidFill>
                <a:schemeClr val="accent2">
                  <a:lumMod val="20000"/>
                  <a:lumOff val="80000"/>
                </a:schemeClr>
              </a:solidFill>
              <a:latin typeface="Arial Black" panose="020B0A04020102020204" pitchFamily="34" charset="0"/>
            </a:endParaRPr>
          </a:p>
        </p:txBody>
      </p:sp>
      <p:sp>
        <p:nvSpPr>
          <p:cNvPr id="32" name="TextBox 31">
            <a:extLst>
              <a:ext uri="{FF2B5EF4-FFF2-40B4-BE49-F238E27FC236}">
                <a16:creationId xmlns:a16="http://schemas.microsoft.com/office/drawing/2014/main" id="{0D3713EE-89FD-157D-5571-4706D3142240}"/>
              </a:ext>
            </a:extLst>
          </p:cNvPr>
          <p:cNvSpPr txBox="1"/>
          <p:nvPr/>
        </p:nvSpPr>
        <p:spPr>
          <a:xfrm>
            <a:off x="14617999" y="13516511"/>
            <a:ext cx="13740064" cy="9494907"/>
          </a:xfrm>
          <a:prstGeom prst="rect">
            <a:avLst/>
          </a:prstGeom>
          <a:solidFill>
            <a:schemeClr val="accent5"/>
          </a:solidFill>
          <a:ln>
            <a:solidFill>
              <a:srgbClr val="0070C0"/>
            </a:solidFill>
          </a:ln>
        </p:spPr>
        <p:txBody>
          <a:bodyPr wrap="square" rtlCol="0">
            <a:spAutoFit/>
          </a:bodyPr>
          <a:lstStyle/>
          <a:p>
            <a:pPr marL="571500" marR="0" indent="-571500">
              <a:spcBef>
                <a:spcPts val="1200"/>
              </a:spcBef>
              <a:spcAft>
                <a:spcPts val="0"/>
              </a:spcAft>
              <a:buFont typeface="Wingdings" panose="05000000000000000000" pitchFamily="2" charset="2"/>
              <a:buChar char="ü"/>
            </a:pPr>
            <a:r>
              <a:rPr lang="en-US" sz="3300" dirty="0">
                <a:effectLst/>
                <a:latin typeface="Times New Roman" panose="02020603050405020304" pitchFamily="18" charset="0"/>
                <a:ea typeface="Times New Roman" panose="02020603050405020304" pitchFamily="18" charset="0"/>
                <a:cs typeface="Times New Roman" panose="02020603050405020304" pitchFamily="18" charset="0"/>
              </a:rPr>
              <a:t>At the heart of the </a:t>
            </a:r>
            <a:r>
              <a:rPr lang="en-US" sz="3300" dirty="0" err="1">
                <a:effectLst/>
                <a:latin typeface="Times New Roman" panose="02020603050405020304" pitchFamily="18" charset="0"/>
                <a:ea typeface="Times New Roman" panose="02020603050405020304" pitchFamily="18" charset="0"/>
                <a:cs typeface="Times New Roman" panose="02020603050405020304" pitchFamily="18" charset="0"/>
              </a:rPr>
              <a:t>NutriGuide</a:t>
            </a:r>
            <a:r>
              <a:rPr lang="en-US" sz="3300" dirty="0">
                <a:effectLst/>
                <a:latin typeface="Times New Roman" panose="02020603050405020304" pitchFamily="18" charset="0"/>
                <a:ea typeface="Times New Roman" panose="02020603050405020304" pitchFamily="18" charset="0"/>
                <a:cs typeface="Times New Roman" panose="02020603050405020304" pitchFamily="18" charset="0"/>
              </a:rPr>
              <a:t> AI intervention is the Transtheoretical model (TTM) of Change, often known as the “Stages of Change” concept.</a:t>
            </a:r>
          </a:p>
          <a:p>
            <a:pPr marL="571500" marR="0" indent="-571500">
              <a:spcBef>
                <a:spcPts val="1200"/>
              </a:spcBef>
              <a:spcAft>
                <a:spcPts val="0"/>
              </a:spcAft>
              <a:buFont typeface="Wingdings" panose="05000000000000000000" pitchFamily="2" charset="2"/>
              <a:buChar char="ü"/>
            </a:pPr>
            <a:r>
              <a:rPr lang="en-US" sz="3300" dirty="0">
                <a:effectLst/>
                <a:latin typeface="Times New Roman" panose="02020603050405020304" pitchFamily="18" charset="0"/>
                <a:ea typeface="Times New Roman" panose="02020603050405020304" pitchFamily="18" charset="0"/>
                <a:cs typeface="Times New Roman" panose="02020603050405020304" pitchFamily="18" charset="0"/>
              </a:rPr>
              <a:t>When changing health habits like nutrition and exercise, TTM suggests five stages: precontemplation, contemplation, preparation, action, and maintenance (</a:t>
            </a:r>
            <a:r>
              <a:rPr lang="en-US" sz="3300" dirty="0" err="1">
                <a:effectLst/>
                <a:latin typeface="Times New Roman" panose="02020603050405020304" pitchFamily="18" charset="0"/>
                <a:ea typeface="Times New Roman" panose="02020603050405020304" pitchFamily="18" charset="0"/>
                <a:cs typeface="Times New Roman" panose="02020603050405020304" pitchFamily="18" charset="0"/>
              </a:rPr>
              <a:t>O’neil</a:t>
            </a:r>
            <a:r>
              <a:rPr lang="en-US" sz="3300" dirty="0">
                <a:effectLst/>
                <a:latin typeface="Times New Roman" panose="02020603050405020304" pitchFamily="18" charset="0"/>
                <a:ea typeface="Times New Roman" panose="02020603050405020304" pitchFamily="18" charset="0"/>
                <a:cs typeface="Times New Roman" panose="02020603050405020304" pitchFamily="18" charset="0"/>
              </a:rPr>
              <a:t>, 2019).</a:t>
            </a:r>
          </a:p>
          <a:p>
            <a:pPr marL="571500" marR="0" indent="-571500">
              <a:spcBef>
                <a:spcPts val="1200"/>
              </a:spcBef>
              <a:spcAft>
                <a:spcPts val="0"/>
              </a:spcAft>
              <a:buFont typeface="Wingdings" panose="05000000000000000000" pitchFamily="2" charset="2"/>
              <a:buChar char="ü"/>
            </a:pPr>
            <a:r>
              <a:rPr lang="en-US" sz="3300" dirty="0">
                <a:effectLst/>
                <a:latin typeface="Times New Roman" panose="02020603050405020304" pitchFamily="18" charset="0"/>
                <a:ea typeface="Times New Roman" panose="02020603050405020304" pitchFamily="18" charset="0"/>
                <a:cs typeface="Times New Roman" panose="02020603050405020304" pitchFamily="18" charset="0"/>
              </a:rPr>
              <a:t>A user in precontemplation may get motivating information about the health concerns of obesity and the advantages of moderate weight reduction, while someone in preparation may be encouraged to establish realistic goals and document meals regularly (Lee et al., 2022).</a:t>
            </a:r>
          </a:p>
          <a:p>
            <a:pPr marL="571500" marR="0" indent="-571500">
              <a:spcBef>
                <a:spcPts val="1200"/>
              </a:spcBef>
              <a:spcAft>
                <a:spcPts val="0"/>
              </a:spcAft>
              <a:buFont typeface="Wingdings" panose="05000000000000000000" pitchFamily="2" charset="2"/>
              <a:buChar char="ü"/>
            </a:pPr>
            <a:r>
              <a:rPr lang="en-US" sz="3300" dirty="0">
                <a:effectLst/>
                <a:latin typeface="Times New Roman" panose="02020603050405020304" pitchFamily="18" charset="0"/>
                <a:ea typeface="Times New Roman" panose="02020603050405020304" pitchFamily="18" charset="0"/>
                <a:cs typeface="Times New Roman" panose="02020603050405020304" pitchFamily="18" charset="0"/>
              </a:rPr>
              <a:t>Conversational algorithms let the adaptive AI coach judge willingness to change during encounters and provide reinforcement and barrier-specific techniques (</a:t>
            </a:r>
            <a:r>
              <a:rPr lang="en-US" sz="3300" dirty="0" err="1">
                <a:effectLst/>
                <a:latin typeface="Times New Roman" panose="02020603050405020304" pitchFamily="18" charset="0"/>
                <a:ea typeface="Times New Roman" panose="02020603050405020304" pitchFamily="18" charset="0"/>
                <a:cs typeface="Times New Roman" panose="02020603050405020304" pitchFamily="18" charset="0"/>
              </a:rPr>
              <a:t>Janić</a:t>
            </a:r>
            <a:r>
              <a:rPr lang="en-US" sz="3300" dirty="0">
                <a:effectLst/>
                <a:latin typeface="Times New Roman" panose="02020603050405020304" pitchFamily="18" charset="0"/>
                <a:ea typeface="Times New Roman" panose="02020603050405020304" pitchFamily="18" charset="0"/>
                <a:cs typeface="Times New Roman" panose="02020603050405020304" pitchFamily="18" charset="0"/>
              </a:rPr>
              <a:t> et al., 2025).</a:t>
            </a:r>
          </a:p>
          <a:p>
            <a:pPr marL="571500" marR="0" indent="-571500">
              <a:spcBef>
                <a:spcPts val="1200"/>
              </a:spcBef>
              <a:spcAft>
                <a:spcPts val="0"/>
              </a:spcAft>
              <a:buFont typeface="Wingdings" panose="05000000000000000000" pitchFamily="2" charset="2"/>
              <a:buChar char="ü"/>
            </a:pPr>
            <a:r>
              <a:rPr lang="en-US" sz="3300" dirty="0">
                <a:effectLst/>
                <a:latin typeface="Times New Roman" panose="02020603050405020304" pitchFamily="18" charset="0"/>
                <a:ea typeface="Times New Roman" panose="02020603050405020304" pitchFamily="18" charset="0"/>
                <a:cs typeface="Times New Roman" panose="02020603050405020304" pitchFamily="18" charset="0"/>
              </a:rPr>
              <a:t>This makes health promotion interventions more relevant, effective, and sustainable by adapting to people's lifestyles (World Health Organization, 2025).</a:t>
            </a:r>
          </a:p>
          <a:p>
            <a:pPr marL="571500" marR="0" indent="-571500">
              <a:spcBef>
                <a:spcPts val="1200"/>
              </a:spcBef>
              <a:spcAft>
                <a:spcPts val="0"/>
              </a:spcAft>
              <a:buFont typeface="Wingdings" panose="05000000000000000000" pitchFamily="2" charset="2"/>
              <a:buChar char="ü"/>
            </a:pPr>
            <a:r>
              <a:rPr lang="en-US" sz="3300" dirty="0" err="1">
                <a:effectLst/>
                <a:latin typeface="Times New Roman" panose="02020603050405020304" pitchFamily="18" charset="0"/>
                <a:ea typeface="Times New Roman" panose="02020603050405020304" pitchFamily="18" charset="0"/>
                <a:cs typeface="Times New Roman" panose="02020603050405020304" pitchFamily="18" charset="0"/>
              </a:rPr>
              <a:t>NutriGuide</a:t>
            </a:r>
            <a:r>
              <a:rPr lang="en-US" sz="3300" dirty="0">
                <a:effectLst/>
                <a:latin typeface="Times New Roman" panose="02020603050405020304" pitchFamily="18" charset="0"/>
                <a:ea typeface="Times New Roman" panose="02020603050405020304" pitchFamily="18" charset="0"/>
                <a:cs typeface="Times New Roman" panose="02020603050405020304" pitchFamily="18" charset="0"/>
              </a:rPr>
              <a:t> AI merges theory and practice with TTM to </a:t>
            </a:r>
            <a:r>
              <a:rPr lang="en-US" sz="3300" dirty="0" err="1">
                <a:effectLst/>
                <a:latin typeface="Times New Roman" panose="02020603050405020304" pitchFamily="18" charset="0"/>
                <a:ea typeface="Times New Roman" panose="02020603050405020304" pitchFamily="18" charset="0"/>
                <a:cs typeface="Times New Roman" panose="02020603050405020304" pitchFamily="18" charset="0"/>
              </a:rPr>
              <a:t>personalise</a:t>
            </a:r>
            <a:r>
              <a:rPr lang="en-US" sz="3300" dirty="0">
                <a:effectLst/>
                <a:latin typeface="Times New Roman" panose="02020603050405020304" pitchFamily="18" charset="0"/>
                <a:ea typeface="Times New Roman" panose="02020603050405020304" pitchFamily="18" charset="0"/>
                <a:cs typeface="Times New Roman" panose="02020603050405020304" pitchFamily="18" charset="0"/>
              </a:rPr>
              <a:t> and influence health promotion.</a:t>
            </a:r>
          </a:p>
        </p:txBody>
      </p:sp>
      <p:sp>
        <p:nvSpPr>
          <p:cNvPr id="37" name="TextBox 36">
            <a:extLst>
              <a:ext uri="{FF2B5EF4-FFF2-40B4-BE49-F238E27FC236}">
                <a16:creationId xmlns:a16="http://schemas.microsoft.com/office/drawing/2014/main" id="{211D1C7A-5604-80DD-0B7A-13D48D86A5DC}"/>
              </a:ext>
            </a:extLst>
          </p:cNvPr>
          <p:cNvSpPr txBox="1"/>
          <p:nvPr/>
        </p:nvSpPr>
        <p:spPr>
          <a:xfrm>
            <a:off x="28408044" y="15862666"/>
            <a:ext cx="13731587" cy="553998"/>
          </a:xfrm>
          <a:prstGeom prst="rect">
            <a:avLst/>
          </a:prstGeom>
          <a:solidFill>
            <a:srgbClr val="7030A0"/>
          </a:solidFill>
          <a:ln>
            <a:solidFill>
              <a:srgbClr val="0070C0"/>
            </a:solidFill>
          </a:ln>
        </p:spPr>
        <p:txBody>
          <a:bodyPr wrap="square" rtlCol="0">
            <a:spAutoFit/>
          </a:bodyPr>
          <a:lstStyle/>
          <a:p>
            <a:r>
              <a:rPr lang="en-US" sz="3000" dirty="0">
                <a:solidFill>
                  <a:schemeClr val="bg1"/>
                </a:solidFill>
                <a:latin typeface="Arial Black" panose="020B0A04020102020204" pitchFamily="34" charset="0"/>
              </a:rPr>
              <a:t>Reference List</a:t>
            </a:r>
            <a:endParaRPr lang="en-GB" sz="3000" dirty="0">
              <a:solidFill>
                <a:schemeClr val="bg1"/>
              </a:solidFill>
              <a:latin typeface="Arial Black" panose="020B0A04020102020204" pitchFamily="34" charset="0"/>
            </a:endParaRPr>
          </a:p>
        </p:txBody>
      </p:sp>
      <p:sp>
        <p:nvSpPr>
          <p:cNvPr id="38" name="TextBox 37">
            <a:extLst>
              <a:ext uri="{FF2B5EF4-FFF2-40B4-BE49-F238E27FC236}">
                <a16:creationId xmlns:a16="http://schemas.microsoft.com/office/drawing/2014/main" id="{EBF31A81-7E1D-82B1-3CB1-BE06B400AB23}"/>
              </a:ext>
            </a:extLst>
          </p:cNvPr>
          <p:cNvSpPr txBox="1"/>
          <p:nvPr/>
        </p:nvSpPr>
        <p:spPr>
          <a:xfrm>
            <a:off x="28418937" y="16416664"/>
            <a:ext cx="15280815" cy="8176597"/>
          </a:xfrm>
          <a:prstGeom prst="rect">
            <a:avLst/>
          </a:prstGeom>
          <a:noFill/>
          <a:ln>
            <a:solidFill>
              <a:srgbClr val="0070C0"/>
            </a:solidFill>
          </a:ln>
        </p:spPr>
        <p:txBody>
          <a:bodyPr wrap="square" rtlCol="0">
            <a:spAutoFit/>
          </a:bodyPr>
          <a:lstStyle/>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Arshad, M.T., Ali, M.K.M., Maqsood, S., Ikram, A., Ahmed, F.,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Aljameel</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A.I., AL‐</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Farga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and Hossain,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Md.S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(2025). Personalized Nutrition in the Era of Digital Health: A New Frontier for Managing Diabetes and Obesity. Food Science &amp; Nutrition, 13(10).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https://doi.org/10.1002/fsn3.71006.</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FAO (2024). The State of Agricultural Commodity Markets 2024. [online] FAO eBooks.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https://doi.org/10.4060/cd2144en.</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Hinchliffe, N.,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Capehorn</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M.S.,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Bewick</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and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Feenie</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 2022. The potential role of digital health in obesity care. Advances in Therapy, 39(10), pp.4397-4412.</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Irvin, L., Madden, L.A., Marshall, P. and Vince, R.V., 2023. Digital health solutions for weight loss and obesity: A narrative review. Nutrients, 15(8), p.1858.</a:t>
            </a:r>
          </a:p>
          <a:p>
            <a:pPr marL="0" marR="0">
              <a:spcBef>
                <a:spcPts val="0"/>
              </a:spcBef>
              <a:spcAft>
                <a:spcPts val="800"/>
              </a:spcAft>
            </a:pP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Janić</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Janež</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El-</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Tanani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and Rizzo, M. (2025). Obesity: Recent Advances and Future Perspectives. Biomedicines, [online] 13(2), p.368.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https://doi.org/10.3390/biomedicines13020368.</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Lee, Y., Lee, N.Y., Lim, H.J. and Sung, S., 2022. Weight reduction interventions using digital health for employees with obesity: a systematic review. Diabetes, Metabolic Syndrome and Obesity: Targets and Therapy, pp.3121-3131.</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Mobirise.com. (2024). Nutri Guide: React Diet Tracker, BMI Calculator, and Health Planner AI health app builder. [online] Available at: https://ai.mobirise.com/sites/-sGSsXYQRGe4llvYSPVB88.html [Accessed 20 Nov. 2025].</a:t>
            </a:r>
          </a:p>
          <a:p>
            <a:pPr marL="0" marR="0">
              <a:spcBef>
                <a:spcPts val="0"/>
              </a:spcBef>
              <a:spcAft>
                <a:spcPts val="800"/>
              </a:spcAft>
            </a:pP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O’neil</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 (2019). Digital health promotion: a critical introduction. Cambridge,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Uk</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 Medford, Ma Polity.</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Partridge, S.R., Knight, A., Todd, A., McGill, B., Wardak, S., Alston, L., Livingstone, K.M., Singleton, A., Thornton, L., Jia, S. and Redfern, J., 2024. Addressing disparities: A systematic review of digital health equity for adolescent obesity prevention and management interventions. Obesity Reviews, 25(12), p.e13821.</a:t>
            </a:r>
          </a:p>
          <a:p>
            <a:pPr marL="0" marR="0">
              <a:spcBef>
                <a:spcPts val="0"/>
              </a:spcBef>
              <a:spcAft>
                <a:spcPts val="800"/>
              </a:spcAft>
            </a:pP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Patalano</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R., De Luca, V., Vogt, J.,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Birov</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Giovannelli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Carruba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Pivonello</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Stroetmann</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V.,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Triassi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Colao</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and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Illario</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2021. An innovative approach to designing digital health solutions addressing the unmet needs of obese patients in Europe. International Journal of Environmental Research and Public Health, 18(2), p.579.</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Statista (2025). Share of overweight or obese people forecasts worldwide 2035. [online] Statista. Available at: https://www.statista.com/statistics/1386143/percentage-of-overweight-or-obese-people-worldwide-forecasts/.</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Suárez, R.,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Estefanía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Bautista-</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Valarezo</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Matos, A., Calderón, P., Federica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Fascì-Spurio</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Castano-Jimenez, J.,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Raynier</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Zambrano-</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Villacres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Sarno</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 and Frias-Toral, E. (2025). Obesity and nutritional strategies: advancing prevention and management through evidence-based approaches. Food and Agricultural Immunology, 36(1).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https://doi.org/10.1080/09540105.2025.2491597.</a:t>
            </a:r>
          </a:p>
          <a:p>
            <a:pPr marL="0" marR="0">
              <a:spcBef>
                <a:spcPts val="0"/>
              </a:spcBef>
              <a:spcAft>
                <a:spcPts val="800"/>
              </a:spcAft>
            </a:pP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Subhashree</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 Kalyan, G.R.,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Adhisesha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Kumar Bk, CR, A. and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Amaldev</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KV (2025).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Nutriguide</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Food Recognition and Calorie Measurement using Gen AI.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https://doi.org/10.4108/eai.28-4-2025.2357847.</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World Health Organization (2025). Obesity and Overweight. [online] World Health Organization. Available at: https://www.who.int/news-room/fact-sheets/detail/obesity-and-overweight.</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World Obesity Atlas (2024). World Obesity Atlas 2024: No area of the world is immune from the effects of obesity. [online] World Obesity Federation. Available at: https://www.worldobesity.org/news/world-obesity-atlas-2024.</a:t>
            </a:r>
          </a:p>
        </p:txBody>
      </p:sp>
      <p:sp>
        <p:nvSpPr>
          <p:cNvPr id="67" name="TextBox 66">
            <a:extLst>
              <a:ext uri="{FF2B5EF4-FFF2-40B4-BE49-F238E27FC236}">
                <a16:creationId xmlns:a16="http://schemas.microsoft.com/office/drawing/2014/main" id="{078B1DB6-9CCC-4A94-9B88-D842382B0F3F}"/>
              </a:ext>
            </a:extLst>
          </p:cNvPr>
          <p:cNvSpPr txBox="1"/>
          <p:nvPr/>
        </p:nvSpPr>
        <p:spPr>
          <a:xfrm>
            <a:off x="28456398" y="2118986"/>
            <a:ext cx="15280815" cy="9142054"/>
          </a:xfrm>
          <a:prstGeom prst="rect">
            <a:avLst/>
          </a:prstGeom>
          <a:solidFill>
            <a:srgbClr val="FFFF00"/>
          </a:solidFill>
          <a:ln>
            <a:solidFill>
              <a:srgbClr val="0070C0"/>
            </a:solidFill>
          </a:ln>
        </p:spPr>
        <p:txBody>
          <a:bodyPr wrap="square" rtlCol="0">
            <a:spAutoFit/>
          </a:bodyPr>
          <a:lstStyle/>
          <a:p>
            <a:pPr marL="457200" indent="-457200" algn="just">
              <a:lnSpc>
                <a:spcPct val="150000"/>
              </a:lnSpc>
              <a:buFont typeface="Wingdings" panose="05000000000000000000" pitchFamily="2" charset="2"/>
              <a:buChar char="v"/>
            </a:pPr>
            <a:r>
              <a:rPr lang="en-US" sz="3300" dirty="0">
                <a:latin typeface="Times New Roman" panose="02020603050405020304" pitchFamily="18" charset="0"/>
                <a:ea typeface="Calibri" panose="020F0502020204030204" pitchFamily="34" charset="0"/>
                <a:cs typeface="Times New Roman" panose="02020603050405020304" pitchFamily="18" charset="0"/>
              </a:rPr>
              <a:t>The implementation of </a:t>
            </a:r>
            <a:r>
              <a:rPr lang="en-US" sz="3300" dirty="0" err="1">
                <a:latin typeface="Times New Roman" panose="02020603050405020304" pitchFamily="18" charset="0"/>
                <a:ea typeface="Calibri" panose="020F0502020204030204" pitchFamily="34" charset="0"/>
                <a:cs typeface="Times New Roman" panose="02020603050405020304" pitchFamily="18" charset="0"/>
              </a:rPr>
              <a:t>NutriGuide</a:t>
            </a:r>
            <a:r>
              <a:rPr lang="en-US" sz="3300" dirty="0">
                <a:latin typeface="Times New Roman" panose="02020603050405020304" pitchFamily="18" charset="0"/>
                <a:ea typeface="Calibri" panose="020F0502020204030204" pitchFamily="34" charset="0"/>
                <a:cs typeface="Times New Roman" panose="02020603050405020304" pitchFamily="18" charset="0"/>
              </a:rPr>
              <a:t> AI, based on the Transtheoretical Model, is anticipated to provide various quantifiable results at both individual and population levels (Irvin et al., 2023).</a:t>
            </a:r>
          </a:p>
          <a:p>
            <a:pPr marL="457200" indent="-457200" algn="just">
              <a:lnSpc>
                <a:spcPct val="150000"/>
              </a:lnSpc>
              <a:buFont typeface="Wingdings" panose="05000000000000000000" pitchFamily="2" charset="2"/>
              <a:buChar char="v"/>
            </a:pPr>
            <a:r>
              <a:rPr lang="en-US" sz="3300" dirty="0">
                <a:latin typeface="Times New Roman" panose="02020603050405020304" pitchFamily="18" charset="0"/>
                <a:ea typeface="Calibri" panose="020F0502020204030204" pitchFamily="34" charset="0"/>
                <a:cs typeface="Times New Roman" panose="02020603050405020304" pitchFamily="18" charset="0"/>
              </a:rPr>
              <a:t>Data shows that digital interventions tailored to users' willingness to change are more effective than generic methods at promoting action (e.g., increased physical activity or healthier eating) and maintenance (Hinchliffe et al., 2022).</a:t>
            </a:r>
          </a:p>
          <a:p>
            <a:pPr marL="457200" indent="-457200" algn="just">
              <a:lnSpc>
                <a:spcPct val="150000"/>
              </a:lnSpc>
              <a:buFont typeface="Wingdings" panose="05000000000000000000" pitchFamily="2" charset="2"/>
              <a:buChar char="v"/>
            </a:pPr>
            <a:r>
              <a:rPr lang="en-US" sz="3300" dirty="0">
                <a:latin typeface="Times New Roman" panose="02020603050405020304" pitchFamily="18" charset="0"/>
                <a:ea typeface="Calibri" panose="020F0502020204030204" pitchFamily="34" charset="0"/>
                <a:cs typeface="Times New Roman" panose="02020603050405020304" pitchFamily="18" charset="0"/>
              </a:rPr>
              <a:t>Individually, users are anticipated to achieve a substantial decrease in BMI over a 12-month period, especially among those who attain and sustain the “action” and “maintenance” phases (FAO, 2024).</a:t>
            </a:r>
          </a:p>
          <a:p>
            <a:pPr marL="457200" indent="-457200" algn="just">
              <a:lnSpc>
                <a:spcPct val="150000"/>
              </a:lnSpc>
              <a:buFont typeface="Wingdings" panose="05000000000000000000" pitchFamily="2" charset="2"/>
              <a:buChar char="v"/>
            </a:pPr>
            <a:r>
              <a:rPr lang="en-US" sz="3300" dirty="0" err="1">
                <a:latin typeface="Times New Roman" panose="02020603050405020304" pitchFamily="18" charset="0"/>
                <a:ea typeface="Calibri" panose="020F0502020204030204" pitchFamily="34" charset="0"/>
                <a:cs typeface="Times New Roman" panose="02020603050405020304" pitchFamily="18" charset="0"/>
              </a:rPr>
              <a:t>NutriGuide</a:t>
            </a:r>
            <a:r>
              <a:rPr lang="en-US" sz="3300" dirty="0">
                <a:latin typeface="Times New Roman" panose="02020603050405020304" pitchFamily="18" charset="0"/>
                <a:ea typeface="Calibri" panose="020F0502020204030204" pitchFamily="34" charset="0"/>
                <a:cs typeface="Times New Roman" panose="02020603050405020304" pitchFamily="18" charset="0"/>
              </a:rPr>
              <a:t> AI's offline functionality, SMS support, and bilingual interface are expected to reduce digital health inequities and provide </a:t>
            </a:r>
            <a:r>
              <a:rPr lang="en-US" sz="3300" dirty="0" err="1">
                <a:latin typeface="Times New Roman" panose="02020603050405020304" pitchFamily="18" charset="0"/>
                <a:ea typeface="Calibri" panose="020F0502020204030204" pitchFamily="34" charset="0"/>
                <a:cs typeface="Times New Roman" panose="02020603050405020304" pitchFamily="18" charset="0"/>
              </a:rPr>
              <a:t>marginalised</a:t>
            </a:r>
            <a:r>
              <a:rPr lang="en-US" sz="3300" dirty="0">
                <a:latin typeface="Times New Roman" panose="02020603050405020304" pitchFamily="18" charset="0"/>
                <a:ea typeface="Calibri" panose="020F0502020204030204" pitchFamily="34" charset="0"/>
                <a:cs typeface="Times New Roman" panose="02020603050405020304" pitchFamily="18" charset="0"/>
              </a:rPr>
              <a:t> populations with high-quality treatments (Arshad et al., 2025).</a:t>
            </a:r>
          </a:p>
        </p:txBody>
      </p:sp>
      <p:sp>
        <p:nvSpPr>
          <p:cNvPr id="20" name="TextBox 19">
            <a:extLst>
              <a:ext uri="{FF2B5EF4-FFF2-40B4-BE49-F238E27FC236}">
                <a16:creationId xmlns:a16="http://schemas.microsoft.com/office/drawing/2014/main" id="{3C8A9BA3-B47F-48FF-98E0-356AB57B8C14}"/>
              </a:ext>
            </a:extLst>
          </p:cNvPr>
          <p:cNvSpPr txBox="1"/>
          <p:nvPr/>
        </p:nvSpPr>
        <p:spPr>
          <a:xfrm>
            <a:off x="14617999" y="12860477"/>
            <a:ext cx="9060872" cy="646331"/>
          </a:xfrm>
          <a:prstGeom prst="rect">
            <a:avLst/>
          </a:prstGeom>
          <a:solidFill>
            <a:schemeClr val="accent6"/>
          </a:solidFill>
          <a:ln>
            <a:solidFill>
              <a:schemeClr val="accent5"/>
            </a:solidFill>
          </a:ln>
        </p:spPr>
        <p:txBody>
          <a:bodyPr wrap="square" rtlCol="0">
            <a:spAutoFit/>
          </a:bodyPr>
          <a:lstStyle/>
          <a:p>
            <a:r>
              <a:rPr lang="en-US" sz="3600" dirty="0">
                <a:solidFill>
                  <a:schemeClr val="accent1">
                    <a:lumMod val="50000"/>
                  </a:schemeClr>
                </a:solidFill>
                <a:latin typeface="Arial Black" panose="020B0A04020102020204" pitchFamily="34" charset="0"/>
              </a:rPr>
              <a:t>Behavioural Change Theory</a:t>
            </a:r>
          </a:p>
        </p:txBody>
      </p:sp>
      <p:sp>
        <p:nvSpPr>
          <p:cNvPr id="15" name="TextBox 14">
            <a:extLst>
              <a:ext uri="{FF2B5EF4-FFF2-40B4-BE49-F238E27FC236}">
                <a16:creationId xmlns:a16="http://schemas.microsoft.com/office/drawing/2014/main" id="{DD03E935-559D-4EAF-B30F-344430F50717}"/>
              </a:ext>
            </a:extLst>
          </p:cNvPr>
          <p:cNvSpPr txBox="1"/>
          <p:nvPr/>
        </p:nvSpPr>
        <p:spPr>
          <a:xfrm>
            <a:off x="22529" y="14108104"/>
            <a:ext cx="14545489" cy="7309693"/>
          </a:xfrm>
          <a:prstGeom prst="rect">
            <a:avLst/>
          </a:prstGeom>
          <a:solidFill>
            <a:schemeClr val="accent2">
              <a:lumMod val="60000"/>
              <a:lumOff val="40000"/>
            </a:schemeClr>
          </a:solidFill>
          <a:ln>
            <a:solidFill>
              <a:srgbClr val="0070C0"/>
            </a:solidFill>
          </a:ln>
        </p:spPr>
        <p:txBody>
          <a:bodyPr wrap="square" rtlCol="0">
            <a:spAutoFit/>
          </a:bodyPr>
          <a:lstStyle/>
          <a:p>
            <a:pPr marL="571500" marR="0" indent="-571500">
              <a:spcBef>
                <a:spcPts val="1200"/>
              </a:spcBef>
              <a:spcAft>
                <a:spcPts val="0"/>
              </a:spcAft>
              <a:buFont typeface="Wingdings" panose="05000000000000000000" pitchFamily="2" charset="2"/>
              <a:buChar char="v"/>
            </a:pPr>
            <a:r>
              <a:rPr lang="en-US" sz="3300" dirty="0">
                <a:effectLst/>
                <a:latin typeface="Times New Roman" panose="02020603050405020304" pitchFamily="18" charset="0"/>
                <a:ea typeface="Times New Roman" panose="02020603050405020304" pitchFamily="18" charset="0"/>
                <a:cs typeface="Times New Roman" panose="02020603050405020304" pitchFamily="18" charset="0"/>
              </a:rPr>
              <a:t>Health promotion is fundamentally anchored in principles of fairness, empowerment, participation, teamwork, and a comprehensive perspective of health that beyond mere illness absence (</a:t>
            </a:r>
            <a:r>
              <a:rPr lang="en-US" sz="3300" dirty="0" err="1">
                <a:effectLst/>
                <a:latin typeface="Times New Roman" panose="02020603050405020304" pitchFamily="18" charset="0"/>
                <a:ea typeface="Times New Roman" panose="02020603050405020304" pitchFamily="18" charset="0"/>
                <a:cs typeface="Times New Roman" panose="02020603050405020304" pitchFamily="18" charset="0"/>
              </a:rPr>
              <a:t>Patalano</a:t>
            </a:r>
            <a:r>
              <a:rPr lang="en-US" sz="3300" dirty="0">
                <a:effectLst/>
                <a:latin typeface="Times New Roman" panose="02020603050405020304" pitchFamily="18" charset="0"/>
                <a:ea typeface="Times New Roman" panose="02020603050405020304" pitchFamily="18" charset="0"/>
                <a:cs typeface="Times New Roman" panose="02020603050405020304" pitchFamily="18" charset="0"/>
              </a:rPr>
              <a:t> et al., 2021).</a:t>
            </a:r>
          </a:p>
          <a:p>
            <a:pPr marL="571500" marR="0" indent="-571500">
              <a:spcBef>
                <a:spcPts val="1200"/>
              </a:spcBef>
              <a:spcAft>
                <a:spcPts val="0"/>
              </a:spcAft>
              <a:buFont typeface="Wingdings" panose="05000000000000000000" pitchFamily="2" charset="2"/>
              <a:buChar char="v"/>
            </a:pPr>
            <a:r>
              <a:rPr lang="en-US" sz="3300" dirty="0">
                <a:effectLst/>
                <a:latin typeface="Times New Roman" panose="02020603050405020304" pitchFamily="18" charset="0"/>
                <a:ea typeface="Times New Roman" panose="02020603050405020304" pitchFamily="18" charset="0"/>
                <a:cs typeface="Times New Roman" panose="02020603050405020304" pitchFamily="18" charset="0"/>
              </a:rPr>
              <a:t>Fundamental principles include tolerance for cultural variety, promoting individual autonomy, and empowering communities to take responsibility for their health (Partridge et al., 2024).</a:t>
            </a:r>
          </a:p>
          <a:p>
            <a:pPr marL="571500" marR="0" indent="-571500">
              <a:spcBef>
                <a:spcPts val="1200"/>
              </a:spcBef>
              <a:spcAft>
                <a:spcPts val="0"/>
              </a:spcAft>
              <a:buFont typeface="Wingdings" panose="05000000000000000000" pitchFamily="2" charset="2"/>
              <a:buChar char="v"/>
            </a:pPr>
            <a:r>
              <a:rPr lang="en-US" sz="3300" dirty="0">
                <a:effectLst/>
                <a:latin typeface="Times New Roman" panose="02020603050405020304" pitchFamily="18" charset="0"/>
                <a:ea typeface="Times New Roman" panose="02020603050405020304" pitchFamily="18" charset="0"/>
                <a:cs typeface="Times New Roman" panose="02020603050405020304" pitchFamily="18" charset="0"/>
              </a:rPr>
              <a:t>Collaboration is operationalized by </a:t>
            </a:r>
            <a:r>
              <a:rPr lang="en-US" sz="3300" dirty="0" err="1">
                <a:effectLst/>
                <a:latin typeface="Times New Roman" panose="02020603050405020304" pitchFamily="18" charset="0"/>
                <a:ea typeface="Times New Roman" panose="02020603050405020304" pitchFamily="18" charset="0"/>
                <a:cs typeface="Times New Roman" panose="02020603050405020304" pitchFamily="18" charset="0"/>
              </a:rPr>
              <a:t>NutriGuide</a:t>
            </a:r>
            <a:r>
              <a:rPr lang="en-US" sz="3300" dirty="0">
                <a:effectLst/>
                <a:latin typeface="Times New Roman" panose="02020603050405020304" pitchFamily="18" charset="0"/>
                <a:ea typeface="Times New Roman" panose="02020603050405020304" pitchFamily="18" charset="0"/>
                <a:cs typeface="Times New Roman" panose="02020603050405020304" pitchFamily="18" charset="0"/>
              </a:rPr>
              <a:t> AI’s integration with tele-dietitians and community health workers professionals.</a:t>
            </a:r>
          </a:p>
          <a:p>
            <a:pPr marL="571500" marR="0" indent="-571500">
              <a:spcBef>
                <a:spcPts val="1200"/>
              </a:spcBef>
              <a:spcAft>
                <a:spcPts val="0"/>
              </a:spcAft>
              <a:buFont typeface="Wingdings" panose="05000000000000000000" pitchFamily="2" charset="2"/>
              <a:buChar char="v"/>
            </a:pPr>
            <a:r>
              <a:rPr lang="en-US" sz="3300" dirty="0">
                <a:effectLst/>
                <a:latin typeface="Times New Roman" panose="02020603050405020304" pitchFamily="18" charset="0"/>
                <a:ea typeface="Times New Roman" panose="02020603050405020304" pitchFamily="18" charset="0"/>
                <a:cs typeface="Times New Roman" panose="02020603050405020304" pitchFamily="18" charset="0"/>
              </a:rPr>
              <a:t>The holistic principle is respected by </a:t>
            </a:r>
            <a:r>
              <a:rPr lang="en-US" sz="3300" dirty="0" err="1">
                <a:effectLst/>
                <a:latin typeface="Times New Roman" panose="02020603050405020304" pitchFamily="18" charset="0"/>
                <a:ea typeface="Times New Roman" panose="02020603050405020304" pitchFamily="18" charset="0"/>
                <a:cs typeface="Times New Roman" panose="02020603050405020304" pitchFamily="18" charset="0"/>
              </a:rPr>
              <a:t>analysing</a:t>
            </a:r>
            <a:r>
              <a:rPr lang="en-US" sz="3300" dirty="0">
                <a:effectLst/>
                <a:latin typeface="Times New Roman" panose="02020603050405020304" pitchFamily="18" charset="0"/>
                <a:ea typeface="Times New Roman" panose="02020603050405020304" pitchFamily="18" charset="0"/>
                <a:cs typeface="Times New Roman" panose="02020603050405020304" pitchFamily="18" charset="0"/>
              </a:rPr>
              <a:t> not just caloric intake but also sleep, physical activity, and stress, which are all significant contributors to obesity and general wellbeing (Mobirise.com, 2024).</a:t>
            </a:r>
          </a:p>
          <a:p>
            <a:pPr marL="571500" marR="0" indent="-571500">
              <a:spcBef>
                <a:spcPts val="1200"/>
              </a:spcBef>
              <a:spcAft>
                <a:spcPts val="0"/>
              </a:spcAft>
              <a:buFont typeface="Wingdings" panose="05000000000000000000" pitchFamily="2" charset="2"/>
              <a:buChar char="v"/>
            </a:pPr>
            <a:r>
              <a:rPr lang="en-US" sz="3300" dirty="0">
                <a:effectLst/>
                <a:latin typeface="Times New Roman" panose="02020603050405020304" pitchFamily="18" charset="0"/>
                <a:ea typeface="Times New Roman" panose="02020603050405020304" pitchFamily="18" charset="0"/>
                <a:cs typeface="Times New Roman" panose="02020603050405020304" pitchFamily="18" charset="0"/>
              </a:rPr>
              <a:t>This multi-stakeholder involvement not only enhances accountability but also ensures that interventions are contextually relevant and culturally sensitive.</a:t>
            </a:r>
          </a:p>
        </p:txBody>
      </p:sp>
      <p:sp>
        <p:nvSpPr>
          <p:cNvPr id="16" name="TextBox 15">
            <a:extLst>
              <a:ext uri="{FF2B5EF4-FFF2-40B4-BE49-F238E27FC236}">
                <a16:creationId xmlns:a16="http://schemas.microsoft.com/office/drawing/2014/main" id="{D232C287-0660-476A-9340-C63CF4B2F19B}"/>
              </a:ext>
            </a:extLst>
          </p:cNvPr>
          <p:cNvSpPr txBox="1"/>
          <p:nvPr/>
        </p:nvSpPr>
        <p:spPr>
          <a:xfrm>
            <a:off x="0" y="13461773"/>
            <a:ext cx="10467474" cy="646331"/>
          </a:xfrm>
          <a:prstGeom prst="rect">
            <a:avLst/>
          </a:prstGeom>
          <a:solidFill>
            <a:schemeClr val="accent6"/>
          </a:solidFill>
          <a:ln>
            <a:solidFill>
              <a:schemeClr val="accent5"/>
            </a:solidFill>
          </a:ln>
        </p:spPr>
        <p:txBody>
          <a:bodyPr wrap="square" rtlCol="0">
            <a:spAutoFit/>
          </a:bodyPr>
          <a:lstStyle/>
          <a:p>
            <a:r>
              <a:rPr lang="en-US" sz="3600" dirty="0">
                <a:solidFill>
                  <a:schemeClr val="accent1">
                    <a:lumMod val="50000"/>
                  </a:schemeClr>
                </a:solidFill>
                <a:latin typeface="Arial Black" panose="020B0A04020102020204" pitchFamily="34" charset="0"/>
              </a:rPr>
              <a:t>Health Promotion Values and Principles</a:t>
            </a:r>
            <a:endParaRPr lang="en-GB" sz="3600" dirty="0">
              <a:solidFill>
                <a:schemeClr val="accent1">
                  <a:lumMod val="50000"/>
                </a:schemeClr>
              </a:solidFill>
              <a:latin typeface="Arial Black" panose="020B0A04020102020204" pitchFamily="34" charset="0"/>
            </a:endParaRPr>
          </a:p>
        </p:txBody>
      </p:sp>
      <p:sp>
        <p:nvSpPr>
          <p:cNvPr id="17" name="Rectangle 16">
            <a:extLst>
              <a:ext uri="{FF2B5EF4-FFF2-40B4-BE49-F238E27FC236}">
                <a16:creationId xmlns:a16="http://schemas.microsoft.com/office/drawing/2014/main" id="{522A0B7C-0BCE-4ED9-8ED1-F3A62E87FDCC}"/>
              </a:ext>
            </a:extLst>
          </p:cNvPr>
          <p:cNvSpPr/>
          <p:nvPr/>
        </p:nvSpPr>
        <p:spPr>
          <a:xfrm>
            <a:off x="-32689" y="1411100"/>
            <a:ext cx="8430731" cy="707886"/>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defTabSz="914400" eaLnBrk="0" fontAlgn="base" hangingPunct="0">
              <a:spcBef>
                <a:spcPct val="0"/>
              </a:spcBef>
              <a:spcAft>
                <a:spcPct val="0"/>
              </a:spcAft>
            </a:pPr>
            <a:r>
              <a:rPr lang="en-US" altLang="en-US" sz="3600" b="1" dirty="0">
                <a:solidFill>
                  <a:schemeClr val="tx1"/>
                </a:solidFill>
                <a:latin typeface="Arial Black" panose="020B0A04020102020204" pitchFamily="34" charset="0"/>
                <a:cs typeface="Times New Roman" panose="02020603050405020304" pitchFamily="18" charset="0"/>
              </a:rPr>
              <a:t>Scale of the Obesity problem</a:t>
            </a:r>
          </a:p>
        </p:txBody>
      </p:sp>
      <p:sp>
        <p:nvSpPr>
          <p:cNvPr id="2" name="TextBox 1">
            <a:extLst>
              <a:ext uri="{FF2B5EF4-FFF2-40B4-BE49-F238E27FC236}">
                <a16:creationId xmlns:a16="http://schemas.microsoft.com/office/drawing/2014/main" id="{7AD59350-33EC-4EC4-90A4-07977C7D9BBF}"/>
              </a:ext>
            </a:extLst>
          </p:cNvPr>
          <p:cNvSpPr txBox="1"/>
          <p:nvPr/>
        </p:nvSpPr>
        <p:spPr>
          <a:xfrm>
            <a:off x="-1" y="2219896"/>
            <a:ext cx="13655842" cy="7709803"/>
          </a:xfrm>
          <a:prstGeom prst="rect">
            <a:avLst/>
          </a:prstGeom>
          <a:solidFill>
            <a:schemeClr val="accent6">
              <a:lumMod val="40000"/>
              <a:lumOff val="60000"/>
            </a:schemeClr>
          </a:solidFill>
        </p:spPr>
        <p:txBody>
          <a:bodyPr wrap="square" rtlCol="0">
            <a:spAutoFit/>
          </a:bodyPr>
          <a:lstStyle/>
          <a:p>
            <a:pPr marL="457200" indent="-457200">
              <a:buFont typeface="Wingdings" panose="05000000000000000000" pitchFamily="2" charset="2"/>
              <a:buChar char="Ø"/>
            </a:pPr>
            <a:r>
              <a:rPr lang="en-US" sz="3300" dirty="0">
                <a:latin typeface="Times New Roman" panose="02020603050405020304" pitchFamily="18" charset="0"/>
                <a:cs typeface="Times New Roman" panose="02020603050405020304" pitchFamily="18" charset="0"/>
              </a:rPr>
              <a:t>By 2035, adult obesity is projected to affect 1.53 billion individuals, indicating that the issue will endure despite the prevalent </a:t>
            </a:r>
            <a:r>
              <a:rPr lang="en-US" sz="3300" dirty="0" err="1">
                <a:latin typeface="Times New Roman" panose="02020603050405020304" pitchFamily="18" charset="0"/>
                <a:cs typeface="Times New Roman" panose="02020603050405020304" pitchFamily="18" charset="0"/>
              </a:rPr>
              <a:t>utilisation</a:t>
            </a:r>
            <a:r>
              <a:rPr lang="en-US" sz="3300" dirty="0">
                <a:latin typeface="Times New Roman" panose="02020603050405020304" pitchFamily="18" charset="0"/>
                <a:cs typeface="Times New Roman" panose="02020603050405020304" pitchFamily="18" charset="0"/>
              </a:rPr>
              <a:t> of applications (World Obesity Atlas, 2024)</a:t>
            </a:r>
          </a:p>
          <a:p>
            <a:pPr marL="457200" indent="-457200">
              <a:buFont typeface="Wingdings" panose="05000000000000000000" pitchFamily="2" charset="2"/>
              <a:buChar char="Ø"/>
            </a:pPr>
            <a:r>
              <a:rPr lang="en-US" sz="3300" dirty="0">
                <a:latin typeface="Times New Roman" panose="02020603050405020304" pitchFamily="18" charset="0"/>
                <a:cs typeface="Times New Roman" panose="02020603050405020304" pitchFamily="18" charset="0"/>
              </a:rPr>
              <a:t>The global frequency of adult overweight has increased from 25% in 1990 to 43% in 2022 (Statista, 2025).</a:t>
            </a:r>
          </a:p>
          <a:p>
            <a:pPr marL="457200" indent="-457200">
              <a:buFont typeface="Wingdings" panose="05000000000000000000" pitchFamily="2" charset="2"/>
              <a:buChar char="Ø"/>
            </a:pPr>
            <a:r>
              <a:rPr lang="en-US" sz="3300" b="1" dirty="0">
                <a:latin typeface="Times New Roman" panose="02020603050405020304" pitchFamily="18" charset="0"/>
                <a:cs typeface="Times New Roman" panose="02020603050405020304" pitchFamily="18" charset="0"/>
              </a:rPr>
              <a:t>Non-Digital:</a:t>
            </a:r>
            <a:r>
              <a:rPr lang="en-US" sz="3300" dirty="0">
                <a:latin typeface="Times New Roman" panose="02020603050405020304" pitchFamily="18" charset="0"/>
                <a:cs typeface="Times New Roman" panose="02020603050405020304" pitchFamily="18" charset="0"/>
              </a:rPr>
              <a:t> Conventional public health strategies, including nutritional education in educational institutions, taxing on sugar-sweetened beverages, and community fitness efforts, have been instrumental in reducing obesity rates (</a:t>
            </a:r>
            <a:r>
              <a:rPr lang="en-US" sz="3300" dirty="0" err="1">
                <a:latin typeface="Times New Roman" panose="02020603050405020304" pitchFamily="18" charset="0"/>
                <a:cs typeface="Times New Roman" panose="02020603050405020304" pitchFamily="18" charset="0"/>
              </a:rPr>
              <a:t>Subhashree</a:t>
            </a:r>
            <a:r>
              <a:rPr lang="en-US" sz="3300" dirty="0">
                <a:latin typeface="Times New Roman" panose="02020603050405020304" pitchFamily="18" charset="0"/>
                <a:cs typeface="Times New Roman" panose="02020603050405020304" pitchFamily="18" charset="0"/>
              </a:rPr>
              <a:t> et al., 2025).</a:t>
            </a:r>
          </a:p>
          <a:p>
            <a:pPr marL="457200" indent="-457200">
              <a:buFont typeface="Wingdings" panose="05000000000000000000" pitchFamily="2" charset="2"/>
              <a:buChar char="Ø"/>
            </a:pPr>
            <a:r>
              <a:rPr lang="en-US" sz="3300" b="1" dirty="0">
                <a:latin typeface="Times New Roman" panose="02020603050405020304" pitchFamily="18" charset="0"/>
                <a:cs typeface="Times New Roman" panose="02020603050405020304" pitchFamily="18" charset="0"/>
              </a:rPr>
              <a:t>Digital:</a:t>
            </a:r>
            <a:r>
              <a:rPr lang="en-US" sz="3300" dirty="0">
                <a:latin typeface="Times New Roman" panose="02020603050405020304" pitchFamily="18" charset="0"/>
                <a:cs typeface="Times New Roman" panose="02020603050405020304" pitchFamily="18" charset="0"/>
              </a:rPr>
              <a:t> Applications such as Lose It! and Fitbit use mobile technology and wearable devices to facilitate self-monitoring, goal formulation, and peer assistance (Suárez et al., 2025).</a:t>
            </a:r>
          </a:p>
          <a:p>
            <a:pPr marL="457200" indent="-457200">
              <a:buFont typeface="Wingdings" panose="05000000000000000000" pitchFamily="2" charset="2"/>
              <a:buChar char="Ø"/>
            </a:pPr>
            <a:r>
              <a:rPr lang="en-US" sz="3300" dirty="0">
                <a:latin typeface="Times New Roman" panose="02020603050405020304" pitchFamily="18" charset="0"/>
                <a:cs typeface="Times New Roman" panose="02020603050405020304" pitchFamily="18" charset="0"/>
              </a:rPr>
              <a:t>With its conversational AI coach that provides culturally appropriate counsel, picture analysis for food recognition, and seamless </a:t>
            </a:r>
            <a:r>
              <a:rPr lang="en-US" sz="3300" dirty="0" err="1">
                <a:latin typeface="Times New Roman" panose="02020603050405020304" pitchFamily="18" charset="0"/>
                <a:cs typeface="Times New Roman" panose="02020603050405020304" pitchFamily="18" charset="0"/>
              </a:rPr>
              <a:t>synchronisation</a:t>
            </a:r>
            <a:r>
              <a:rPr lang="en-US" sz="3300" dirty="0">
                <a:latin typeface="Times New Roman" panose="02020603050405020304" pitchFamily="18" charset="0"/>
                <a:cs typeface="Times New Roman" panose="02020603050405020304" pitchFamily="18" charset="0"/>
              </a:rPr>
              <a:t> with wearables and glucose monitors, </a:t>
            </a:r>
            <a:r>
              <a:rPr lang="en-US" sz="3300" dirty="0" err="1">
                <a:latin typeface="Times New Roman" panose="02020603050405020304" pitchFamily="18" charset="0"/>
                <a:cs typeface="Times New Roman" panose="02020603050405020304" pitchFamily="18" charset="0"/>
              </a:rPr>
              <a:t>NutriGuide</a:t>
            </a:r>
            <a:r>
              <a:rPr lang="en-US" sz="3300" dirty="0">
                <a:latin typeface="Times New Roman" panose="02020603050405020304" pitchFamily="18" charset="0"/>
                <a:cs typeface="Times New Roman" panose="02020603050405020304" pitchFamily="18" charset="0"/>
              </a:rPr>
              <a:t> AI offers a full platform.</a:t>
            </a:r>
          </a:p>
        </p:txBody>
      </p:sp>
      <p:sp>
        <p:nvSpPr>
          <p:cNvPr id="24" name="TextBox 23">
            <a:extLst>
              <a:ext uri="{FF2B5EF4-FFF2-40B4-BE49-F238E27FC236}">
                <a16:creationId xmlns:a16="http://schemas.microsoft.com/office/drawing/2014/main" id="{358536EB-C74B-4402-B027-E8A074102072}"/>
              </a:ext>
            </a:extLst>
          </p:cNvPr>
          <p:cNvSpPr txBox="1"/>
          <p:nvPr/>
        </p:nvSpPr>
        <p:spPr>
          <a:xfrm>
            <a:off x="28516740" y="1396122"/>
            <a:ext cx="9060872" cy="646331"/>
          </a:xfrm>
          <a:prstGeom prst="rect">
            <a:avLst/>
          </a:prstGeom>
          <a:solidFill>
            <a:schemeClr val="accent6"/>
          </a:solidFill>
          <a:ln>
            <a:solidFill>
              <a:schemeClr val="accent5"/>
            </a:solidFill>
          </a:ln>
        </p:spPr>
        <p:txBody>
          <a:bodyPr wrap="square" rtlCol="0">
            <a:spAutoFit/>
          </a:bodyPr>
          <a:lstStyle/>
          <a:p>
            <a:r>
              <a:rPr lang="en-US" sz="3600" dirty="0">
                <a:solidFill>
                  <a:schemeClr val="accent1">
                    <a:lumMod val="50000"/>
                  </a:schemeClr>
                </a:solidFill>
                <a:latin typeface="Arial Black" panose="020B0A04020102020204" pitchFamily="34" charset="0"/>
              </a:rPr>
              <a:t>Expected Outcome</a:t>
            </a:r>
          </a:p>
        </p:txBody>
      </p:sp>
      <p:sp>
        <p:nvSpPr>
          <p:cNvPr id="30" name="TextBox 29">
            <a:extLst>
              <a:ext uri="{FF2B5EF4-FFF2-40B4-BE49-F238E27FC236}">
                <a16:creationId xmlns:a16="http://schemas.microsoft.com/office/drawing/2014/main" id="{76F6EB4F-AE18-4EBA-8763-B9556D85BCD3}"/>
              </a:ext>
            </a:extLst>
          </p:cNvPr>
          <p:cNvSpPr txBox="1"/>
          <p:nvPr/>
        </p:nvSpPr>
        <p:spPr>
          <a:xfrm>
            <a:off x="28433960" y="11653585"/>
            <a:ext cx="15280815" cy="4262705"/>
          </a:xfrm>
          <a:prstGeom prst="rect">
            <a:avLst/>
          </a:prstGeom>
          <a:solidFill>
            <a:schemeClr val="accent6"/>
          </a:solidFill>
        </p:spPr>
        <p:txBody>
          <a:bodyPr wrap="square" rtlCol="0">
            <a:spAutoFit/>
          </a:bodyPr>
          <a:lstStyle/>
          <a:p>
            <a:r>
              <a:rPr lang="en-US" sz="4000" b="1" dirty="0">
                <a:latin typeface="Times New Roman" panose="02020603050405020304" pitchFamily="18" charset="0"/>
                <a:cs typeface="Times New Roman" panose="02020603050405020304" pitchFamily="18" charset="0"/>
              </a:rPr>
              <a:t>Conclusion</a:t>
            </a:r>
          </a:p>
          <a:p>
            <a:pPr marL="457200" indent="-457200">
              <a:buFont typeface="Courier New" panose="02070309020205020404" pitchFamily="49" charset="0"/>
              <a:buChar char="o"/>
            </a:pPr>
            <a:r>
              <a:rPr lang="en-US" sz="3300" dirty="0" err="1">
                <a:latin typeface="Times New Roman" panose="02020603050405020304" pitchFamily="18" charset="0"/>
                <a:cs typeface="Times New Roman" panose="02020603050405020304" pitchFamily="18" charset="0"/>
              </a:rPr>
              <a:t>NutriGuide</a:t>
            </a:r>
            <a:r>
              <a:rPr lang="en-US" sz="3300" dirty="0">
                <a:latin typeface="Times New Roman" panose="02020603050405020304" pitchFamily="18" charset="0"/>
                <a:cs typeface="Times New Roman" panose="02020603050405020304" pitchFamily="18" charset="0"/>
              </a:rPr>
              <a:t> AI is a cutting-edge digital health solution that integrates technology, behavioural science, and public health principles to address the worldwide obesity crisis.</a:t>
            </a:r>
          </a:p>
          <a:p>
            <a:pPr marL="457200" indent="-457200">
              <a:buFont typeface="Courier New" panose="02070309020205020404" pitchFamily="49" charset="0"/>
              <a:buChar char="o"/>
            </a:pPr>
            <a:r>
              <a:rPr lang="en-US" sz="3300" dirty="0" err="1">
                <a:latin typeface="Times New Roman" panose="02020603050405020304" pitchFamily="18" charset="0"/>
                <a:cs typeface="Times New Roman" panose="02020603050405020304" pitchFamily="18" charset="0"/>
              </a:rPr>
              <a:t>NutriGuide</a:t>
            </a:r>
            <a:r>
              <a:rPr lang="en-US" sz="3300" dirty="0">
                <a:latin typeface="Times New Roman" panose="02020603050405020304" pitchFamily="18" charset="0"/>
                <a:cs typeface="Times New Roman" panose="02020603050405020304" pitchFamily="18" charset="0"/>
              </a:rPr>
              <a:t> AI can help educators improve digital health literacy, empowering students and adults to make healthy choices.</a:t>
            </a:r>
          </a:p>
          <a:p>
            <a:pPr marL="457200" indent="-457200">
              <a:buFont typeface="Courier New" panose="02070309020205020404" pitchFamily="49" charset="0"/>
              <a:buChar char="o"/>
            </a:pPr>
            <a:r>
              <a:rPr lang="en-US" sz="3300" dirty="0">
                <a:latin typeface="Times New Roman" panose="02020603050405020304" pitchFamily="18" charset="0"/>
                <a:cs typeface="Times New Roman" panose="02020603050405020304" pitchFamily="18" charset="0"/>
              </a:rPr>
              <a:t> Technologists, healthcare providers, community leaders, and end users must collaborate for </a:t>
            </a:r>
            <a:r>
              <a:rPr lang="en-US" sz="3300" dirty="0" err="1">
                <a:latin typeface="Times New Roman" panose="02020603050405020304" pitchFamily="18" charset="0"/>
                <a:cs typeface="Times New Roman" panose="02020603050405020304" pitchFamily="18" charset="0"/>
              </a:rPr>
              <a:t>NutriGuide</a:t>
            </a:r>
            <a:r>
              <a:rPr lang="en-US" sz="3300" dirty="0">
                <a:latin typeface="Times New Roman" panose="02020603050405020304" pitchFamily="18" charset="0"/>
                <a:cs typeface="Times New Roman" panose="02020603050405020304" pitchFamily="18" charset="0"/>
              </a:rPr>
              <a:t> AI to succeed.</a:t>
            </a:r>
          </a:p>
        </p:txBody>
      </p:sp>
      <p:pic>
        <p:nvPicPr>
          <p:cNvPr id="5" name="Picture 2" descr="Nutrition App Projects :: Photos, videos, logos, illustrations and branding  :: Behance">
            <a:extLst>
              <a:ext uri="{FF2B5EF4-FFF2-40B4-BE49-F238E27FC236}">
                <a16:creationId xmlns:a16="http://schemas.microsoft.com/office/drawing/2014/main" id="{B7B8D0B9-929C-4F3D-B1E2-4F742C5988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10884" y="1411100"/>
            <a:ext cx="7447179" cy="6581953"/>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75724489-AF11-4F28-A6C6-E7945F90658F}"/>
              </a:ext>
            </a:extLst>
          </p:cNvPr>
          <p:cNvSpPr txBox="1"/>
          <p:nvPr/>
        </p:nvSpPr>
        <p:spPr>
          <a:xfrm>
            <a:off x="16358666" y="7633424"/>
            <a:ext cx="2789769" cy="369332"/>
          </a:xfrm>
          <a:prstGeom prst="rect">
            <a:avLst/>
          </a:prstGeom>
          <a:noFill/>
        </p:spPr>
        <p:txBody>
          <a:bodyPr wrap="square" rtlCol="0">
            <a:spAutoFit/>
          </a:bodyPr>
          <a:lstStyle/>
          <a:p>
            <a:r>
              <a:rPr lang="en-US" dirty="0"/>
              <a:t>(FAO, 2024)</a:t>
            </a:r>
            <a:endParaRPr lang="en-GB" dirty="0"/>
          </a:p>
        </p:txBody>
      </p:sp>
      <p:pic>
        <p:nvPicPr>
          <p:cNvPr id="26" name="Picture 25">
            <a:extLst>
              <a:ext uri="{FF2B5EF4-FFF2-40B4-BE49-F238E27FC236}">
                <a16:creationId xmlns:a16="http://schemas.microsoft.com/office/drawing/2014/main" id="{B98D13B2-E34C-48CB-BFA7-448D9B8E53FF}"/>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754175" y="1396122"/>
            <a:ext cx="7058373" cy="6304146"/>
          </a:xfrm>
          <a:prstGeom prst="rect">
            <a:avLst/>
          </a:prstGeom>
          <a:noFill/>
        </p:spPr>
      </p:pic>
      <p:pic>
        <p:nvPicPr>
          <p:cNvPr id="27" name="Picture 26">
            <a:extLst>
              <a:ext uri="{FF2B5EF4-FFF2-40B4-BE49-F238E27FC236}">
                <a16:creationId xmlns:a16="http://schemas.microsoft.com/office/drawing/2014/main" id="{3B6CB0FF-CB01-4063-AEF6-97E008B67C5C}"/>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3681757" y="8002756"/>
            <a:ext cx="14778119" cy="4857721"/>
          </a:xfrm>
          <a:prstGeom prst="rect">
            <a:avLst/>
          </a:prstGeom>
          <a:noFill/>
        </p:spPr>
      </p:pic>
      <p:pic>
        <p:nvPicPr>
          <p:cNvPr id="28" name="Picture 27">
            <a:extLst>
              <a:ext uri="{FF2B5EF4-FFF2-40B4-BE49-F238E27FC236}">
                <a16:creationId xmlns:a16="http://schemas.microsoft.com/office/drawing/2014/main" id="{E4293722-3447-4C53-868D-ED557C53355C}"/>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53987" y="10267638"/>
            <a:ext cx="5797318" cy="2771894"/>
          </a:xfrm>
          <a:prstGeom prst="rect">
            <a:avLst/>
          </a:prstGeom>
          <a:noFill/>
          <a:ln>
            <a:noFill/>
          </a:ln>
        </p:spPr>
      </p:pic>
      <p:pic>
        <p:nvPicPr>
          <p:cNvPr id="7" name="Picture 2" descr="NutriGuide: Calorie Counter App - App Store">
            <a:extLst>
              <a:ext uri="{FF2B5EF4-FFF2-40B4-BE49-F238E27FC236}">
                <a16:creationId xmlns:a16="http://schemas.microsoft.com/office/drawing/2014/main" id="{0CD3A114-CCAA-4CCF-B5C3-41A17B16739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101830" y="10190770"/>
            <a:ext cx="3111806" cy="311180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World Obesity Day 2024 - Let's Talk About Obesity | Upper GI Surgery">
            <a:extLst>
              <a:ext uri="{FF2B5EF4-FFF2-40B4-BE49-F238E27FC236}">
                <a16:creationId xmlns:a16="http://schemas.microsoft.com/office/drawing/2014/main" id="{19CD2F7D-E800-4A1C-A662-CB44A645B618}"/>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29775"/>
          <a:stretch/>
        </p:blipFill>
        <p:spPr bwMode="auto">
          <a:xfrm>
            <a:off x="22529" y="21417797"/>
            <a:ext cx="14534596" cy="32710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7728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3081</Words>
  <Application>Microsoft Office PowerPoint</Application>
  <PresentationFormat>Custom</PresentationFormat>
  <Paragraphs>96</Paragraphs>
  <Slides>1</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Arial</vt:lpstr>
      <vt:lpstr>Arial Black</vt:lpstr>
      <vt:lpstr>Calibri</vt:lpstr>
      <vt:lpstr>Calibri Light</vt:lpstr>
      <vt:lpstr>Courier New</vt:lpstr>
      <vt:lpstr>Symbol</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2024-12-10T23:21:11Z</dcterms:created>
  <dcterms:modified xsi:type="dcterms:W3CDTF">2025-11-21T08:25:47Z</dcterms:modified>
</cp:coreProperties>
</file>