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61" r:id="rId3"/>
    <p:sldId id="257" r:id="rId4"/>
    <p:sldId id="260" r:id="rId5"/>
    <p:sldId id="258" r:id="rId6"/>
    <p:sldId id="262" r:id="rId7"/>
    <p:sldId id="259"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8" autoAdjust="0"/>
    <p:restoredTop sz="94660"/>
  </p:normalViewPr>
  <p:slideViewPr>
    <p:cSldViewPr snapToGrid="0">
      <p:cViewPr>
        <p:scale>
          <a:sx n="63" d="100"/>
          <a:sy n="63" d="100"/>
        </p:scale>
        <p:origin x="648"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38358809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2977124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4179460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D2689F2-7DEE-4328-965B-91D7FD9F4AF3}" type="datetimeFigureOut">
              <a:rPr lang="en-GB" smtClean="0"/>
              <a:t>19/10/2021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957448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D2689F2-7DEE-4328-965B-91D7FD9F4AF3}" type="datetimeFigureOut">
              <a:rPr lang="en-GB" smtClean="0"/>
              <a:t>19/10/2021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3281947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D2689F2-7DEE-4328-965B-91D7FD9F4AF3}" type="datetimeFigureOut">
              <a:rPr lang="en-GB" smtClean="0"/>
              <a:t>19/10/2021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32705787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2689F2-7DEE-4328-965B-91D7FD9F4AF3}" type="datetimeFigureOut">
              <a:rPr lang="en-GB" smtClean="0"/>
              <a:t>19/10/2021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3476467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D2689F2-7DEE-4328-965B-91D7FD9F4AF3}" type="datetimeFigureOut">
              <a:rPr lang="en-GB" smtClean="0"/>
              <a:t>19/10/2021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883924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D2689F2-7DEE-4328-965B-91D7FD9F4AF3}" type="datetimeFigureOut">
              <a:rPr lang="en-GB" smtClean="0"/>
              <a:t>19/10/2021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3343977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1614827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444905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23093370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35601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270415725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32583782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D2689F2-7DEE-4328-965B-91D7FD9F4AF3}" type="datetimeFigureOut">
              <a:rPr lang="en-GB" smtClean="0"/>
              <a:t>19/10/2021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73A4F-B60C-4EEE-9538-BEE41A8292F2}" type="slidenum">
              <a:rPr lang="en-GB" smtClean="0"/>
              <a:t>‹#›</a:t>
            </a:fld>
            <a:endParaRPr lang="en-GB"/>
          </a:p>
        </p:txBody>
      </p:sp>
    </p:spTree>
    <p:extLst>
      <p:ext uri="{BB962C8B-B14F-4D97-AF65-F5344CB8AC3E}">
        <p14:creationId xmlns:p14="http://schemas.microsoft.com/office/powerpoint/2010/main" val="2032622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D2689F2-7DEE-4328-965B-91D7FD9F4AF3}" type="datetimeFigureOut">
              <a:rPr lang="en-GB" smtClean="0"/>
              <a:t>19/10/2021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ED73A4F-B60C-4EEE-9538-BEE41A8292F2}" type="slidenum">
              <a:rPr lang="en-GB" smtClean="0"/>
              <a:t>‹#›</a:t>
            </a:fld>
            <a:endParaRPr lang="en-GB"/>
          </a:p>
        </p:txBody>
      </p:sp>
    </p:spTree>
    <p:extLst>
      <p:ext uri="{BB962C8B-B14F-4D97-AF65-F5344CB8AC3E}">
        <p14:creationId xmlns:p14="http://schemas.microsoft.com/office/powerpoint/2010/main" val="473724749"/>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hyperlink" Target="https://doi.org/10.4135/9781412964012.n20"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1360" y="375919"/>
            <a:ext cx="8775337" cy="3333931"/>
          </a:xfrm>
        </p:spPr>
        <p:txBody>
          <a:bodyPr>
            <a:normAutofit fontScale="90000"/>
          </a:bodyPr>
          <a:lstStyle/>
          <a:p>
            <a:pPr algn="l"/>
            <a:r>
              <a:rPr lang="en-GB" dirty="0" smtClean="0"/>
              <a:t/>
            </a:r>
            <a:br>
              <a:rPr lang="en-GB" dirty="0" smtClean="0"/>
            </a:br>
            <a:r>
              <a:rPr lang="en-GB" dirty="0"/>
              <a:t/>
            </a:r>
            <a:br>
              <a:rPr lang="en-GB" dirty="0"/>
            </a:br>
            <a:r>
              <a:rPr lang="en-GB" dirty="0" smtClean="0"/>
              <a:t/>
            </a:r>
            <a:br>
              <a:rPr lang="en-GB" dirty="0" smtClean="0"/>
            </a:br>
            <a:r>
              <a:rPr lang="en-GB" dirty="0" smtClean="0"/>
              <a:t/>
            </a:r>
            <a:br>
              <a:rPr lang="en-GB" dirty="0" smtClean="0"/>
            </a:br>
            <a:r>
              <a:rPr lang="en-GB" b="1" dirty="0" smtClean="0"/>
              <a:t>Sefia </a:t>
            </a:r>
            <a:r>
              <a:rPr lang="en-GB" b="1" dirty="0"/>
              <a:t>B</a:t>
            </a:r>
            <a:r>
              <a:rPr lang="en-GB" b="1" dirty="0" smtClean="0"/>
              <a:t>ibi </a:t>
            </a:r>
            <a:r>
              <a:rPr lang="en-GB" dirty="0"/>
              <a:t/>
            </a:r>
            <a:br>
              <a:rPr lang="en-GB" dirty="0"/>
            </a:br>
            <a:r>
              <a:rPr lang="en-GB" sz="3600" b="1" dirty="0" smtClean="0"/>
              <a:t>Student Number: 2014087</a:t>
            </a:r>
            <a:br>
              <a:rPr lang="en-GB" sz="3600" b="1" dirty="0" smtClean="0"/>
            </a:br>
            <a:r>
              <a:rPr lang="en-GB" sz="3600" b="1" dirty="0" smtClean="0"/>
              <a:t>Module Number: BMHP4019</a:t>
            </a:r>
            <a:br>
              <a:rPr lang="en-GB" sz="3600" b="1" dirty="0" smtClean="0"/>
            </a:br>
            <a:r>
              <a:rPr lang="en-GB" sz="3600" dirty="0" smtClean="0"/>
              <a:t>Title: A Child’s experience between the ages of 0-5 years can affect the rest of their lives.</a:t>
            </a:r>
            <a:r>
              <a:rPr lang="en-GB" dirty="0" smtClean="0"/>
              <a:t/>
            </a:r>
            <a:br>
              <a:rPr lang="en-GB" dirty="0" smtClean="0"/>
            </a:br>
            <a:endParaRPr lang="en-GB" dirty="0"/>
          </a:p>
        </p:txBody>
      </p:sp>
      <p:pic>
        <p:nvPicPr>
          <p:cNvPr id="4" name="Picture 3"/>
          <p:cNvPicPr>
            <a:picLocks noChangeAspect="1"/>
          </p:cNvPicPr>
          <p:nvPr/>
        </p:nvPicPr>
        <p:blipFill>
          <a:blip r:embed="rId2"/>
          <a:stretch>
            <a:fillRect/>
          </a:stretch>
        </p:blipFill>
        <p:spPr>
          <a:xfrm>
            <a:off x="1249680" y="3362960"/>
            <a:ext cx="6878320" cy="2672080"/>
          </a:xfrm>
          <a:prstGeom prst="rect">
            <a:avLst/>
          </a:prstGeom>
        </p:spPr>
      </p:pic>
      <p:sp>
        <p:nvSpPr>
          <p:cNvPr id="3" name="Subtitle 2"/>
          <p:cNvSpPr>
            <a:spLocks noGrp="1"/>
          </p:cNvSpPr>
          <p:nvPr>
            <p:ph type="subTitle" idx="1"/>
          </p:nvPr>
        </p:nvSpPr>
        <p:spPr>
          <a:xfrm flipH="1">
            <a:off x="1249680" y="3362960"/>
            <a:ext cx="6878320" cy="2828834"/>
          </a:xfrm>
        </p:spPr>
        <p:txBody>
          <a:bodyPr/>
          <a:lstStyle/>
          <a:p>
            <a:endParaRPr lang="en-GB" dirty="0"/>
          </a:p>
        </p:txBody>
      </p:sp>
    </p:spTree>
    <p:extLst>
      <p:ext uri="{BB962C8B-B14F-4D97-AF65-F5344CB8AC3E}">
        <p14:creationId xmlns:p14="http://schemas.microsoft.com/office/powerpoint/2010/main" val="11233365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40081"/>
            <a:ext cx="8596668" cy="1320800"/>
          </a:xfrm>
        </p:spPr>
        <p:txBody>
          <a:bodyPr/>
          <a:lstStyle/>
          <a:p>
            <a:r>
              <a:rPr lang="en-GB" b="1" dirty="0" smtClean="0">
                <a:latin typeface="Arial" panose="020B0604020202020204" pitchFamily="34" charset="0"/>
                <a:cs typeface="Arial" panose="020B0604020202020204" pitchFamily="34" charset="0"/>
              </a:rPr>
              <a:t>Table of Contents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48640" y="1300481"/>
            <a:ext cx="8725362" cy="4740882"/>
          </a:xfrm>
        </p:spPr>
        <p:txBody>
          <a:bodyPr/>
          <a:lstStyle/>
          <a:p>
            <a:pPr marL="0" indent="0">
              <a:buNone/>
            </a:pPr>
            <a:r>
              <a:rPr lang="en-GB" sz="3200" b="1" dirty="0" smtClean="0"/>
              <a:t>   Introduction</a:t>
            </a:r>
          </a:p>
          <a:p>
            <a:pPr marL="0" indent="0">
              <a:buNone/>
            </a:pPr>
            <a:r>
              <a:rPr lang="en-GB" sz="3200" b="1" dirty="0" smtClean="0"/>
              <a:t>   Psychology</a:t>
            </a:r>
            <a:endParaRPr lang="en-GB" sz="3200" b="1" dirty="0"/>
          </a:p>
          <a:p>
            <a:pPr marL="0" indent="0">
              <a:buNone/>
            </a:pPr>
            <a:r>
              <a:rPr lang="en-GB" sz="3200" b="1" dirty="0" smtClean="0"/>
              <a:t>   Piaget’s Theory</a:t>
            </a:r>
          </a:p>
          <a:p>
            <a:pPr marL="0" indent="0">
              <a:buNone/>
            </a:pPr>
            <a:r>
              <a:rPr lang="en-GB" sz="3200" b="1" dirty="0" smtClean="0"/>
              <a:t>   Lev Vygotsky Theory</a:t>
            </a:r>
          </a:p>
          <a:p>
            <a:pPr marL="0" indent="0">
              <a:buNone/>
            </a:pPr>
            <a:r>
              <a:rPr lang="en-GB" sz="3200" b="1" dirty="0" smtClean="0"/>
              <a:t>   References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242116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599440"/>
            <a:ext cx="8680026" cy="5770880"/>
          </a:xfrm>
        </p:spPr>
        <p:txBody>
          <a:bodyPr>
            <a:normAutofit fontScale="90000"/>
          </a:bodyPr>
          <a:lstStyle/>
          <a:p>
            <a:r>
              <a:rPr lang="en-GB" dirty="0" smtClean="0">
                <a:solidFill>
                  <a:schemeClr val="tx1"/>
                </a:solidFill>
                <a:latin typeface="Arial" panose="020B0604020202020204" pitchFamily="34" charset="0"/>
                <a:cs typeface="Arial" panose="020B0604020202020204" pitchFamily="34" charset="0"/>
              </a:rPr>
              <a:t>Introduction:</a:t>
            </a: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This presentation is about children's experiences between the age of 0-5 and how this affects their lives. In this presentation I am going to include two relevant psychological theories relating to this age group. The two theories that I have chose are the Piaget’s theory of cognitive development and the Vygotsky’s theory of lifespan development.</a:t>
            </a:r>
            <a:br>
              <a:rPr lang="en-GB" sz="1800"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In this presentation I have also done practical activity to help me decide which psychology works the best</a:t>
            </a:r>
            <a:r>
              <a:rPr lang="en-GB" sz="1800" dirty="0" smtClean="0">
                <a:solidFill>
                  <a:schemeClr val="tx1"/>
                </a:solidFill>
                <a:latin typeface="Arial" panose="020B0604020202020204" pitchFamily="34" charset="0"/>
                <a:cs typeface="Arial" panose="020B0604020202020204" pitchFamily="34" charset="0"/>
              </a:rPr>
              <a:t>.</a:t>
            </a:r>
            <a:br>
              <a:rPr lang="en-GB" sz="1800"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I am also going to talk about psychology.</a:t>
            </a:r>
            <a:br>
              <a:rPr lang="en-GB" sz="1800" dirty="0" smtClean="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a:r>
            <a:br>
              <a:rPr lang="en-GB" sz="1800" dirty="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
            </a:r>
            <a:br>
              <a:rPr lang="en-GB" sz="1800" dirty="0" smtClean="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a:r>
            <a:br>
              <a:rPr lang="en-GB" sz="1800" dirty="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
            </a:r>
            <a:br>
              <a:rPr lang="en-GB" sz="1800" dirty="0" smtClean="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a:r>
            <a:br>
              <a:rPr lang="en-GB" sz="1800" dirty="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
            </a:r>
            <a:br>
              <a:rPr lang="en-GB" sz="1800" dirty="0" smtClean="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a:r>
            <a:br>
              <a:rPr lang="en-GB" sz="1800" dirty="0">
                <a:solidFill>
                  <a:schemeClr val="tx1"/>
                </a:solidFill>
                <a:latin typeface="Arial" panose="020B0604020202020204" pitchFamily="34" charset="0"/>
                <a:cs typeface="Arial" panose="020B0604020202020204" pitchFamily="34" charset="0"/>
              </a:rPr>
            </a:br>
            <a:r>
              <a:rPr lang="en-GB" sz="2400" dirty="0" smtClean="0">
                <a:solidFill>
                  <a:schemeClr val="tx1"/>
                </a:solidFill>
                <a:latin typeface="Arial" panose="020B0604020202020204" pitchFamily="34" charset="0"/>
                <a:cs typeface="Arial" panose="020B0604020202020204" pitchFamily="34" charset="0"/>
              </a:rPr>
              <a:t/>
            </a:r>
            <a:br>
              <a:rPr lang="en-GB" sz="2400" dirty="0" smtClean="0">
                <a:solidFill>
                  <a:schemeClr val="tx1"/>
                </a:solidFill>
                <a:latin typeface="Arial" panose="020B0604020202020204" pitchFamily="34" charset="0"/>
                <a:cs typeface="Arial" panose="020B0604020202020204" pitchFamily="34" charset="0"/>
              </a:rPr>
            </a:br>
            <a:r>
              <a:rPr lang="en-GB" sz="2400" dirty="0">
                <a:solidFill>
                  <a:schemeClr val="tx1"/>
                </a:solidFill>
                <a:latin typeface="Arial" panose="020B0604020202020204" pitchFamily="34" charset="0"/>
                <a:cs typeface="Arial" panose="020B0604020202020204" pitchFamily="34" charset="0"/>
              </a:rPr>
              <a:t/>
            </a:r>
            <a:br>
              <a:rPr lang="en-GB" sz="2400" dirty="0">
                <a:solidFill>
                  <a:schemeClr val="tx1"/>
                </a:solidFill>
                <a:latin typeface="Arial" panose="020B0604020202020204" pitchFamily="34" charset="0"/>
                <a:cs typeface="Arial" panose="020B0604020202020204" pitchFamily="34" charset="0"/>
              </a:rPr>
            </a:br>
            <a:endParaRPr lang="en-GB" sz="2400" dirty="0">
              <a:solidFill>
                <a:schemeClr val="tx1"/>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a:stretch>
            <a:fillRect/>
          </a:stretch>
        </p:blipFill>
        <p:spPr>
          <a:xfrm>
            <a:off x="1148080" y="3353769"/>
            <a:ext cx="8351520" cy="2802874"/>
          </a:xfrm>
          <a:prstGeom prst="rect">
            <a:avLst/>
          </a:prstGeom>
        </p:spPr>
      </p:pic>
    </p:spTree>
    <p:extLst>
      <p:ext uri="{BB962C8B-B14F-4D97-AF65-F5344CB8AC3E}">
        <p14:creationId xmlns:p14="http://schemas.microsoft.com/office/powerpoint/2010/main" val="40491690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5872480"/>
          </a:xfrm>
        </p:spPr>
        <p:txBody>
          <a:bodyPr>
            <a:normAutofit/>
          </a:bodyPr>
          <a:lstStyle/>
          <a:p>
            <a:r>
              <a:rPr lang="en-GB" sz="2400" b="1" dirty="0" smtClean="0">
                <a:solidFill>
                  <a:schemeClr val="tx1"/>
                </a:solidFill>
              </a:rPr>
              <a:t>  </a:t>
            </a:r>
            <a:r>
              <a:rPr lang="en-GB" sz="2400" b="1" dirty="0" smtClean="0">
                <a:solidFill>
                  <a:schemeClr val="tx1"/>
                </a:solidFill>
                <a:latin typeface="Arial" panose="020B0604020202020204" pitchFamily="34" charset="0"/>
                <a:cs typeface="Arial" panose="020B0604020202020204" pitchFamily="34" charset="0"/>
              </a:rPr>
              <a:t>                                     Psychology</a:t>
            </a:r>
            <a:br>
              <a:rPr lang="en-GB" sz="2400" b="1"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Psychology</a:t>
            </a:r>
            <a:r>
              <a:rPr lang="en-GB" sz="1800" dirty="0" smtClean="0">
                <a:solidFill>
                  <a:schemeClr val="tx1"/>
                </a:solidFill>
                <a:latin typeface="Arial" panose="020B0604020202020204" pitchFamily="34" charset="0"/>
                <a:cs typeface="Arial" panose="020B0604020202020204" pitchFamily="34" charset="0"/>
              </a:rPr>
              <a:t> is the study of mind and behaviour by communication and memory. The modern discipline of psychology was considered about 140 years old. It has been identified that early views and beliefs of human behaviour are linked to psychology today. Francis Gallon (1822-1911) was the first scientist to identify ‘Nature’ and  ‘Nurture’ as two separate influences on personality. He also mentioned that the effect of both ‘Nature’ and ‘Nurture’ may be measured and compared and used on his own family tree and also home environment as the basis of his study, where as John Locke who 1690 proposed that the mind of every child is a blank slate.</a:t>
            </a:r>
            <a:r>
              <a:rPr lang="en-GB" sz="1800" dirty="0" smtClean="0">
                <a:solidFill>
                  <a:schemeClr val="tx1"/>
                </a:solidFill>
              </a:rPr>
              <a:t/>
            </a:r>
            <a:br>
              <a:rPr lang="en-GB" sz="1800" dirty="0" smtClean="0">
                <a:solidFill>
                  <a:schemeClr val="tx1"/>
                </a:solidFill>
              </a:rPr>
            </a:br>
            <a:r>
              <a:rPr lang="en-GB" sz="1800" dirty="0">
                <a:solidFill>
                  <a:schemeClr val="tx1"/>
                </a:solidFill>
              </a:rPr>
              <a:t/>
            </a:r>
            <a:br>
              <a:rPr lang="en-GB" sz="1800" dirty="0">
                <a:solidFill>
                  <a:schemeClr val="tx1"/>
                </a:solidFill>
              </a:rPr>
            </a:br>
            <a:r>
              <a:rPr lang="en-GB" sz="2400" b="1" dirty="0" smtClean="0">
                <a:solidFill>
                  <a:schemeClr val="tx1"/>
                </a:solidFill>
              </a:rPr>
              <a:t/>
            </a:r>
            <a:br>
              <a:rPr lang="en-GB" sz="2400" b="1" dirty="0" smtClean="0">
                <a:solidFill>
                  <a:schemeClr val="tx1"/>
                </a:solidFill>
              </a:rPr>
            </a:br>
            <a:r>
              <a:rPr lang="en-GB" sz="2400" b="1" dirty="0">
                <a:solidFill>
                  <a:schemeClr val="tx1"/>
                </a:solidFill>
              </a:rPr>
              <a:t/>
            </a:r>
            <a:br>
              <a:rPr lang="en-GB" sz="2400" b="1" dirty="0">
                <a:solidFill>
                  <a:schemeClr val="tx1"/>
                </a:solidFill>
              </a:rPr>
            </a:br>
            <a:r>
              <a:rPr lang="en-GB" sz="2400" b="1" dirty="0" smtClean="0">
                <a:solidFill>
                  <a:schemeClr val="tx1"/>
                </a:solidFill>
              </a:rPr>
              <a:t/>
            </a:r>
            <a:br>
              <a:rPr lang="en-GB" sz="2400" b="1" dirty="0" smtClean="0">
                <a:solidFill>
                  <a:schemeClr val="tx1"/>
                </a:solidFill>
              </a:rPr>
            </a:br>
            <a:r>
              <a:rPr lang="en-GB" sz="2400" b="1" dirty="0">
                <a:solidFill>
                  <a:schemeClr val="tx1"/>
                </a:solidFill>
              </a:rPr>
              <a:t/>
            </a:r>
            <a:br>
              <a:rPr lang="en-GB" sz="2400" b="1" dirty="0">
                <a:solidFill>
                  <a:schemeClr val="tx1"/>
                </a:solidFill>
              </a:rPr>
            </a:br>
            <a:endParaRPr lang="en-GB" sz="2400" b="1" dirty="0">
              <a:solidFill>
                <a:schemeClr val="tx1"/>
              </a:solidFill>
            </a:endParaRPr>
          </a:p>
        </p:txBody>
      </p:sp>
      <p:pic>
        <p:nvPicPr>
          <p:cNvPr id="3" name="Picture 2"/>
          <p:cNvPicPr>
            <a:picLocks noChangeAspect="1"/>
          </p:cNvPicPr>
          <p:nvPr/>
        </p:nvPicPr>
        <p:blipFill>
          <a:blip r:embed="rId2"/>
          <a:stretch>
            <a:fillRect/>
          </a:stretch>
        </p:blipFill>
        <p:spPr>
          <a:xfrm>
            <a:off x="4199890" y="3453130"/>
            <a:ext cx="4050030" cy="3028950"/>
          </a:xfrm>
          <a:prstGeom prst="rect">
            <a:avLst/>
          </a:prstGeom>
        </p:spPr>
      </p:pic>
    </p:spTree>
    <p:extLst>
      <p:ext uri="{BB962C8B-B14F-4D97-AF65-F5344CB8AC3E}">
        <p14:creationId xmlns:p14="http://schemas.microsoft.com/office/powerpoint/2010/main" val="2742120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5814906" cy="5811520"/>
          </a:xfrm>
        </p:spPr>
        <p:txBody>
          <a:bodyPr>
            <a:normAutofit fontScale="90000"/>
          </a:bodyPr>
          <a:lstStyle/>
          <a:p>
            <a:r>
              <a:rPr lang="en-GB" sz="3200" dirty="0" smtClean="0">
                <a:solidFill>
                  <a:schemeClr val="tx1"/>
                </a:solidFill>
                <a:latin typeface="Arial" panose="020B0604020202020204" pitchFamily="34" charset="0"/>
                <a:cs typeface="Arial" panose="020B0604020202020204" pitchFamily="34" charset="0"/>
              </a:rPr>
              <a:t>Piaget’s Theory</a:t>
            </a:r>
            <a:br>
              <a:rPr lang="en-GB" sz="3200"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Piaget theory first came about in 1936 he has four stages every stage is age related and distinctive. Piaget stage is discontinuous from and more advanced than the past</a:t>
            </a:r>
            <a:r>
              <a:rPr lang="en-GB" sz="1800" dirty="0" smtClean="0">
                <a:solidFill>
                  <a:schemeClr val="tx1"/>
                </a:solidFill>
                <a:latin typeface="Arial" panose="020B0604020202020204" pitchFamily="34" charset="0"/>
                <a:cs typeface="Arial" panose="020B0604020202020204" pitchFamily="34" charset="0"/>
              </a:rPr>
              <a:t>. Piaget was </a:t>
            </a:r>
            <a:r>
              <a:rPr lang="en-GB" sz="1800" dirty="0" smtClean="0">
                <a:solidFill>
                  <a:srgbClr val="202124"/>
                </a:solidFill>
                <a:latin typeface="Arial" panose="020B0604020202020204" pitchFamily="34" charset="0"/>
                <a:cs typeface="Arial" panose="020B0604020202020204" pitchFamily="34" charset="0"/>
              </a:rPr>
              <a:t>thought </a:t>
            </a:r>
            <a:r>
              <a:rPr lang="en-GB" sz="1800" dirty="0">
                <a:solidFill>
                  <a:srgbClr val="202124"/>
                </a:solidFill>
                <a:latin typeface="Arial" panose="020B0604020202020204" pitchFamily="34" charset="0"/>
                <a:cs typeface="Arial" panose="020B0604020202020204" pitchFamily="34" charset="0"/>
              </a:rPr>
              <a:t>by </a:t>
            </a:r>
            <a:r>
              <a:rPr lang="en-GB" sz="1800" dirty="0" smtClean="0">
                <a:solidFill>
                  <a:srgbClr val="202124"/>
                </a:solidFill>
                <a:latin typeface="Arial" panose="020B0604020202020204" pitchFamily="34" charset="0"/>
                <a:cs typeface="Arial" panose="020B0604020202020204" pitchFamily="34" charset="0"/>
              </a:rPr>
              <a:t>numerous people </a:t>
            </a:r>
            <a:r>
              <a:rPr lang="en-GB" sz="1800" dirty="0">
                <a:solidFill>
                  <a:srgbClr val="202124"/>
                </a:solidFill>
                <a:latin typeface="Arial" panose="020B0604020202020204" pitchFamily="34" charset="0"/>
                <a:cs typeface="Arial" panose="020B0604020202020204" pitchFamily="34" charset="0"/>
              </a:rPr>
              <a:t>to </a:t>
            </a:r>
            <a:r>
              <a:rPr lang="en-GB" sz="1800" dirty="0" smtClean="0">
                <a:solidFill>
                  <a:srgbClr val="202124"/>
                </a:solidFill>
                <a:latin typeface="Arial" panose="020B0604020202020204" pitchFamily="34" charset="0"/>
                <a:cs typeface="Arial" panose="020B0604020202020204" pitchFamily="34" charset="0"/>
              </a:rPr>
              <a:t>have the </a:t>
            </a:r>
            <a:r>
              <a:rPr lang="en-GB" sz="1800" dirty="0">
                <a:solidFill>
                  <a:srgbClr val="202124"/>
                </a:solidFill>
                <a:latin typeface="Arial" panose="020B0604020202020204" pitchFamily="34" charset="0"/>
                <a:cs typeface="Arial" panose="020B0604020202020204" pitchFamily="34" charset="0"/>
              </a:rPr>
              <a:t>major figure in 20th-century developmental </a:t>
            </a:r>
            <a:r>
              <a:rPr lang="en-GB" sz="1800" dirty="0" smtClean="0">
                <a:solidFill>
                  <a:srgbClr val="202124"/>
                </a:solidFill>
                <a:latin typeface="Arial" panose="020B0604020202020204" pitchFamily="34" charset="0"/>
                <a:cs typeface="Arial" panose="020B0604020202020204" pitchFamily="34" charset="0"/>
              </a:rPr>
              <a:t>psychology.</a:t>
            </a:r>
            <a:r>
              <a:rPr lang="en-GB" sz="1800" dirty="0" smtClean="0">
                <a:solidFill>
                  <a:schemeClr val="tx1"/>
                </a:solidFill>
                <a:latin typeface="Arial" panose="020B0604020202020204" pitchFamily="34" charset="0"/>
                <a:cs typeface="Arial" panose="020B0604020202020204" pitchFamily="34" charset="0"/>
              </a:rPr>
              <a:t/>
            </a:r>
            <a:br>
              <a:rPr lang="en-GB" sz="1800" dirty="0" smtClean="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
            </a:r>
            <a:br>
              <a:rPr lang="en-GB" sz="1800" dirty="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 </a:t>
            </a:r>
            <a:r>
              <a:rPr lang="en-GB" sz="1800" dirty="0" smtClean="0">
                <a:solidFill>
                  <a:schemeClr val="tx1"/>
                </a:solidFill>
                <a:latin typeface="Arial" panose="020B0604020202020204" pitchFamily="34" charset="0"/>
                <a:cs typeface="Arial" panose="020B0604020202020204" pitchFamily="34" charset="0"/>
              </a:rPr>
              <a:t>The four stages are.</a:t>
            </a:r>
            <a:br>
              <a:rPr lang="en-GB" sz="1800"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1} Sensorimotor stage 0-2 years objects still exist even though they are not present it begins at 8-12 months. At 18 months language development acquires.</a:t>
            </a:r>
            <a:br>
              <a:rPr lang="en-GB" sz="1800"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2} Pre-operational stage 2-7 years child’s senses to be true rather than on logic or reason. They can only see their own views.</a:t>
            </a:r>
            <a:br>
              <a:rPr lang="en-GB" sz="1800"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3} Concrete Operations 7-11 years at this age the are able to use logical rules to deal with problems.</a:t>
            </a:r>
            <a:br>
              <a:rPr lang="en-GB" sz="1800" dirty="0" smtClean="0">
                <a:solidFill>
                  <a:schemeClr val="tx1"/>
                </a:solidFill>
                <a:latin typeface="Arial" panose="020B0604020202020204" pitchFamily="34" charset="0"/>
                <a:cs typeface="Arial" panose="020B0604020202020204" pitchFamily="34" charset="0"/>
              </a:rPr>
            </a:br>
            <a:r>
              <a:rPr lang="en-GB" sz="1800" dirty="0" smtClean="0">
                <a:solidFill>
                  <a:schemeClr val="tx1"/>
                </a:solidFill>
                <a:latin typeface="Arial" panose="020B0604020202020204" pitchFamily="34" charset="0"/>
                <a:cs typeface="Arial" panose="020B0604020202020204" pitchFamily="34" charset="0"/>
              </a:rPr>
              <a:t>4} Formal Operations 11+ years  at this age children can think abstractly about relationships they can also make complex deductions and can investigate the problems by forming</a:t>
            </a:r>
            <a:r>
              <a:rPr lang="en-GB" sz="1800" dirty="0" smtClean="0">
                <a:solidFill>
                  <a:schemeClr val="tx1"/>
                </a:solidFill>
                <a:latin typeface="Arial" panose="020B0604020202020204" pitchFamily="34" charset="0"/>
                <a:cs typeface="Arial" panose="020B0604020202020204" pitchFamily="34" charset="0"/>
              </a:rPr>
              <a:t>.</a:t>
            </a:r>
            <a:r>
              <a:rPr lang="en-GB" sz="2000" dirty="0" smtClean="0">
                <a:solidFill>
                  <a:schemeClr val="tx1"/>
                </a:solidFill>
              </a:rPr>
              <a:t/>
            </a:r>
            <a:br>
              <a:rPr lang="en-GB" sz="2000" dirty="0" smtClean="0">
                <a:solidFill>
                  <a:schemeClr val="tx1"/>
                </a:solidFill>
              </a:rPr>
            </a:br>
            <a:r>
              <a:rPr lang="en-GB" sz="2000" dirty="0" smtClean="0">
                <a:solidFill>
                  <a:schemeClr val="tx1"/>
                </a:solidFill>
              </a:rPr>
              <a:t/>
            </a:r>
            <a:br>
              <a:rPr lang="en-GB" sz="2000" dirty="0" smtClean="0">
                <a:solidFill>
                  <a:schemeClr val="tx1"/>
                </a:solidFill>
              </a:rPr>
            </a:br>
            <a:r>
              <a:rPr lang="en-GB" sz="2000" dirty="0" smtClean="0">
                <a:solidFill>
                  <a:schemeClr val="tx1"/>
                </a:solidFill>
              </a:rPr>
              <a:t/>
            </a:r>
            <a:br>
              <a:rPr lang="en-GB" sz="2000" dirty="0" smtClean="0">
                <a:solidFill>
                  <a:schemeClr val="tx1"/>
                </a:solidFill>
              </a:rPr>
            </a:br>
            <a:endParaRPr lang="en-GB" sz="2000" dirty="0">
              <a:solidFill>
                <a:schemeClr val="tx1"/>
              </a:solidFill>
            </a:endParaRPr>
          </a:p>
        </p:txBody>
      </p:sp>
      <p:pic>
        <p:nvPicPr>
          <p:cNvPr id="3" name="Picture 2"/>
          <p:cNvPicPr>
            <a:picLocks noChangeAspect="1"/>
          </p:cNvPicPr>
          <p:nvPr/>
        </p:nvPicPr>
        <p:blipFill>
          <a:blip r:embed="rId2"/>
          <a:stretch>
            <a:fillRect/>
          </a:stretch>
        </p:blipFill>
        <p:spPr>
          <a:xfrm>
            <a:off x="6593840" y="609600"/>
            <a:ext cx="2920544" cy="5645467"/>
          </a:xfrm>
          <a:prstGeom prst="rect">
            <a:avLst/>
          </a:prstGeom>
        </p:spPr>
      </p:pic>
    </p:spTree>
    <p:extLst>
      <p:ext uri="{BB962C8B-B14F-4D97-AF65-F5344CB8AC3E}">
        <p14:creationId xmlns:p14="http://schemas.microsoft.com/office/powerpoint/2010/main" val="2609330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5886026" cy="5669280"/>
          </a:xfrm>
        </p:spPr>
        <p:txBody>
          <a:bodyPr>
            <a:normAutofit/>
          </a:bodyPr>
          <a:lstStyle/>
          <a:p>
            <a:r>
              <a:rPr lang="en-GB" sz="1800" b="1" dirty="0" smtClean="0">
                <a:solidFill>
                  <a:schemeClr val="tx1"/>
                </a:solidFill>
                <a:latin typeface="Arial" panose="020B0604020202020204" pitchFamily="34" charset="0"/>
                <a:cs typeface="Arial" panose="020B0604020202020204" pitchFamily="34" charset="0"/>
              </a:rPr>
              <a:t>Lev Vygotsky Social Cognitive Theory</a:t>
            </a:r>
            <a:r>
              <a:rPr lang="en-GB" sz="1800" dirty="0" smtClean="0">
                <a:solidFill>
                  <a:schemeClr val="tx1"/>
                </a:solidFill>
                <a:latin typeface="Arial" panose="020B0604020202020204" pitchFamily="34" charset="0"/>
                <a:cs typeface="Arial" panose="020B0604020202020204" pitchFamily="34" charset="0"/>
              </a:rPr>
              <a:t/>
            </a:r>
            <a:br>
              <a:rPr lang="en-GB" sz="1800" dirty="0" smtClean="0">
                <a:solidFill>
                  <a:schemeClr val="tx1"/>
                </a:solidFill>
                <a:latin typeface="Arial" panose="020B0604020202020204" pitchFamily="34" charset="0"/>
                <a:cs typeface="Arial" panose="020B0604020202020204" pitchFamily="34" charset="0"/>
              </a:rPr>
            </a:br>
            <a:r>
              <a:rPr lang="en-GB" sz="1400" dirty="0" smtClean="0">
                <a:solidFill>
                  <a:schemeClr val="tx1"/>
                </a:solidFill>
                <a:latin typeface="Arial" panose="020B0604020202020204" pitchFamily="34" charset="0"/>
                <a:cs typeface="Arial" panose="020B0604020202020204" pitchFamily="34" charset="0"/>
              </a:rPr>
              <a:t>Vygotsky believed that social interaction plays a big role in children’s learning and that children should discover the world, this can help the child to develop language. It can be done by encouraging the children to talk about their experience. Some of Vygotsky’s areas where social interaction can influence cognitive development are by engagement between teacher, student, to give Physical space in learning environment, Important directions to be given in small or groups, Scaffolding/Reciprocal teaching strategies and zone of proximal Development. ZPD a difference between the child’s ability of what they can do on there own and help from others this is referred as scaffolding.</a:t>
            </a:r>
            <a:br>
              <a:rPr lang="en-GB" sz="1400" dirty="0" smtClean="0">
                <a:solidFill>
                  <a:schemeClr val="tx1"/>
                </a:solidFill>
                <a:latin typeface="Arial" panose="020B0604020202020204" pitchFamily="34" charset="0"/>
                <a:cs typeface="Arial" panose="020B0604020202020204" pitchFamily="34" charset="0"/>
              </a:rPr>
            </a:br>
            <a:r>
              <a:rPr lang="en-GB" sz="1400" b="1" dirty="0" smtClean="0">
                <a:solidFill>
                  <a:schemeClr val="tx1"/>
                </a:solidFill>
                <a:latin typeface="Arial" panose="020B0604020202020204" pitchFamily="34" charset="0"/>
                <a:cs typeface="Arial" panose="020B0604020202020204" pitchFamily="34" charset="0"/>
              </a:rPr>
              <a:t>The three theories that Vygotsky believed that would help to develop are.</a:t>
            </a:r>
            <a:r>
              <a:rPr lang="en-GB" sz="1400" dirty="0" smtClean="0">
                <a:solidFill>
                  <a:schemeClr val="tx1"/>
                </a:solidFill>
                <a:latin typeface="Arial" panose="020B0604020202020204" pitchFamily="34" charset="0"/>
                <a:cs typeface="Arial" panose="020B0604020202020204" pitchFamily="34" charset="0"/>
              </a:rPr>
              <a:t/>
            </a:r>
            <a:br>
              <a:rPr lang="en-GB" sz="1400" dirty="0" smtClean="0">
                <a:solidFill>
                  <a:schemeClr val="tx1"/>
                </a:solidFill>
                <a:latin typeface="Arial" panose="020B0604020202020204" pitchFamily="34" charset="0"/>
                <a:cs typeface="Arial" panose="020B0604020202020204" pitchFamily="34" charset="0"/>
              </a:rPr>
            </a:br>
            <a:r>
              <a:rPr lang="en-GB" sz="1400" b="1" dirty="0" smtClean="0">
                <a:solidFill>
                  <a:schemeClr val="tx1"/>
                </a:solidFill>
                <a:latin typeface="Arial" panose="020B0604020202020204" pitchFamily="34" charset="0"/>
                <a:cs typeface="Arial" panose="020B0604020202020204" pitchFamily="34" charset="0"/>
              </a:rPr>
              <a:t>.</a:t>
            </a:r>
            <a:r>
              <a:rPr lang="en-GB" sz="1400" dirty="0">
                <a:solidFill>
                  <a:schemeClr val="tx1"/>
                </a:solidFill>
                <a:latin typeface="Arial" panose="020B0604020202020204" pitchFamily="34" charset="0"/>
                <a:cs typeface="Arial" panose="020B0604020202020204" pitchFamily="34" charset="0"/>
              </a:rPr>
              <a:t> </a:t>
            </a:r>
            <a:r>
              <a:rPr lang="en-GB" sz="1400" dirty="0" smtClean="0">
                <a:solidFill>
                  <a:schemeClr val="tx1"/>
                </a:solidFill>
                <a:latin typeface="Arial" panose="020B0604020202020204" pitchFamily="34" charset="0"/>
                <a:cs typeface="Arial" panose="020B0604020202020204" pitchFamily="34" charset="0"/>
              </a:rPr>
              <a:t>The first one is culture unlearned abilities attention, perception and memory build upon by culture this required to take from elementary to higher mental functions. Cultural tool is a very important and has to be past on from generation to generation.  Culture influence Vygotsky meant teachers, books, parents, experts or anything that is capable of passing on the knowledge of previous generation.</a:t>
            </a:r>
            <a:br>
              <a:rPr lang="en-GB" sz="1400" dirty="0" smtClean="0">
                <a:solidFill>
                  <a:schemeClr val="tx1"/>
                </a:solidFill>
                <a:latin typeface="Arial" panose="020B0604020202020204" pitchFamily="34" charset="0"/>
                <a:cs typeface="Arial" panose="020B0604020202020204" pitchFamily="34" charset="0"/>
              </a:rPr>
            </a:br>
            <a:r>
              <a:rPr lang="en-GB" sz="1400" dirty="0" smtClean="0">
                <a:solidFill>
                  <a:schemeClr val="tx1"/>
                </a:solidFill>
                <a:latin typeface="Arial" panose="020B0604020202020204" pitchFamily="34" charset="0"/>
                <a:cs typeface="Arial" panose="020B0604020202020204" pitchFamily="34" charset="0"/>
              </a:rPr>
              <a:t>. The second one is Language Vygotsky argued that language makes thought possible and eventually controls behaviour. Language develops through 3 stages, External speech0-3yrs, Egocentric speech 3-7 and Internal speech 7 onwards.</a:t>
            </a:r>
            <a:br>
              <a:rPr lang="en-GB" sz="1400" dirty="0" smtClean="0">
                <a:solidFill>
                  <a:schemeClr val="tx1"/>
                </a:solidFill>
                <a:latin typeface="Arial" panose="020B0604020202020204" pitchFamily="34" charset="0"/>
                <a:cs typeface="Arial" panose="020B0604020202020204" pitchFamily="34" charset="0"/>
              </a:rPr>
            </a:br>
            <a:r>
              <a:rPr lang="en-GB" sz="1400" dirty="0" smtClean="0">
                <a:solidFill>
                  <a:schemeClr val="tx1"/>
                </a:solidFill>
                <a:latin typeface="Arial" panose="020B0604020202020204" pitchFamily="34" charset="0"/>
                <a:cs typeface="Arial" panose="020B0604020202020204" pitchFamily="34" charset="0"/>
              </a:rPr>
              <a:t>.The third one is Thought this develops from thinking which is outside the child, thoughts from speaking out loud.</a:t>
            </a:r>
            <a:endParaRPr lang="en-GB" sz="1800" dirty="0">
              <a:solidFill>
                <a:schemeClr val="tx1"/>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2"/>
          <a:stretch>
            <a:fillRect/>
          </a:stretch>
        </p:blipFill>
        <p:spPr>
          <a:xfrm>
            <a:off x="6522720" y="982114"/>
            <a:ext cx="3291840" cy="4514445"/>
          </a:xfrm>
          <a:prstGeom prst="rect">
            <a:avLst/>
          </a:prstGeom>
        </p:spPr>
      </p:pic>
    </p:spTree>
    <p:extLst>
      <p:ext uri="{BB962C8B-B14F-4D97-AF65-F5344CB8AC3E}">
        <p14:creationId xmlns:p14="http://schemas.microsoft.com/office/powerpoint/2010/main" val="3945325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5831840"/>
          </a:xfrm>
        </p:spPr>
        <p:txBody>
          <a:bodyPr/>
          <a:lstStyle/>
          <a:p>
            <a:r>
              <a:rPr lang="en-GB" dirty="0" smtClean="0"/>
              <a:t>References</a:t>
            </a:r>
            <a:r>
              <a:rPr lang="en-GB" dirty="0" smtClean="0"/>
              <a:t>:</a:t>
            </a:r>
            <a:br>
              <a:rPr lang="en-GB" dirty="0" smtClean="0"/>
            </a:br>
            <a:r>
              <a:rPr lang="en-GB" sz="1800" dirty="0" smtClean="0">
                <a:solidFill>
                  <a:schemeClr val="tx1"/>
                </a:solidFill>
              </a:rPr>
              <a:t>1.</a:t>
            </a:r>
            <a:r>
              <a:rPr lang="en-GB" sz="1400" dirty="0" smtClean="0">
                <a:solidFill>
                  <a:srgbClr val="3A3A3A"/>
                </a:solidFill>
                <a:latin typeface="Source Sans Pro"/>
              </a:rPr>
              <a:t>Piaget </a:t>
            </a:r>
            <a:r>
              <a:rPr lang="en-GB" sz="1400" dirty="0">
                <a:solidFill>
                  <a:srgbClr val="3A3A3A"/>
                </a:solidFill>
                <a:latin typeface="Source Sans Pro"/>
              </a:rPr>
              <a:t>and Vygotsky: Theory and Practice in Early Education. (2008). In </a:t>
            </a:r>
            <a:r>
              <a:rPr lang="en-GB" sz="1400" i="1" dirty="0">
                <a:solidFill>
                  <a:srgbClr val="3A3A3A"/>
                </a:solidFill>
                <a:latin typeface="Source Sans Pro"/>
              </a:rPr>
              <a:t>21st Century Education: A Reference Handbook</a:t>
            </a:r>
            <a:r>
              <a:rPr lang="en-GB" sz="1400" dirty="0">
                <a:solidFill>
                  <a:srgbClr val="3A3A3A"/>
                </a:solidFill>
                <a:latin typeface="Source Sans Pro"/>
              </a:rPr>
              <a:t> (Vol. 2, pp. I–184–). SAGE Publications, Inc. </a:t>
            </a:r>
            <a:r>
              <a:rPr lang="en-GB" sz="1400" dirty="0">
                <a:solidFill>
                  <a:schemeClr val="tx1"/>
                </a:solidFill>
                <a:latin typeface="Source Sans Pro"/>
                <a:hlinkClick r:id="rId2"/>
              </a:rPr>
              <a:t>https://</a:t>
            </a:r>
            <a:r>
              <a:rPr lang="en-GB" sz="1400" dirty="0" smtClean="0">
                <a:solidFill>
                  <a:schemeClr val="tx1"/>
                </a:solidFill>
                <a:latin typeface="Source Sans Pro"/>
                <a:hlinkClick r:id="rId2"/>
              </a:rPr>
              <a:t>doi.org/10.4135/9781412964012.n20</a:t>
            </a:r>
            <a:r>
              <a:rPr lang="en-GB" sz="1400" dirty="0" smtClean="0">
                <a:solidFill>
                  <a:srgbClr val="3A3A3A"/>
                </a:solidFill>
                <a:latin typeface="Source Sans Pro"/>
              </a:rPr>
              <a:t/>
            </a:r>
            <a:br>
              <a:rPr lang="en-GB" sz="1400" dirty="0" smtClean="0">
                <a:solidFill>
                  <a:srgbClr val="3A3A3A"/>
                </a:solidFill>
                <a:latin typeface="Source Sans Pro"/>
              </a:rPr>
            </a:br>
            <a:r>
              <a:rPr lang="en-GB" sz="1600" b="1" dirty="0" smtClean="0">
                <a:solidFill>
                  <a:srgbClr val="3A3A3A"/>
                </a:solidFill>
                <a:latin typeface="Source Sans Pro"/>
              </a:rPr>
              <a:t>2. </a:t>
            </a:r>
            <a:r>
              <a:rPr lang="en-GB" sz="1400" dirty="0" smtClean="0">
                <a:solidFill>
                  <a:srgbClr val="3A3A3A"/>
                </a:solidFill>
                <a:latin typeface="Source Sans Pro"/>
              </a:rPr>
              <a:t>BPS</a:t>
            </a:r>
            <a:r>
              <a:rPr lang="en-GB" sz="1400" dirty="0">
                <a:solidFill>
                  <a:srgbClr val="3A3A3A"/>
                </a:solidFill>
                <a:latin typeface="Source Sans Pro"/>
              </a:rPr>
              <a:t>., (2020a), The British Psychological Society, What is psychology? Available -  </a:t>
            </a:r>
            <a:br>
              <a:rPr lang="en-GB" sz="1400" dirty="0">
                <a:solidFill>
                  <a:srgbClr val="3A3A3A"/>
                </a:solidFill>
                <a:latin typeface="Source Sans Pro"/>
              </a:rPr>
            </a:br>
            <a:r>
              <a:rPr lang="en-GB" sz="1400" dirty="0">
                <a:solidFill>
                  <a:srgbClr val="3A3A3A"/>
                </a:solidFill>
                <a:latin typeface="Source Sans Pro"/>
              </a:rPr>
              <a:t>https://www.bps.org.uk/public/what-is-psychology [Accessed 05/05/2020</a:t>
            </a:r>
            <a:r>
              <a:rPr lang="en-GB" sz="1400" dirty="0" smtClean="0">
                <a:solidFill>
                  <a:srgbClr val="3A3A3A"/>
                </a:solidFill>
                <a:latin typeface="Source Sans Pro"/>
              </a:rPr>
              <a:t>]</a:t>
            </a:r>
            <a:br>
              <a:rPr lang="en-GB" sz="1400" dirty="0" smtClean="0">
                <a:solidFill>
                  <a:srgbClr val="3A3A3A"/>
                </a:solidFill>
                <a:latin typeface="Source Sans Pro"/>
              </a:rPr>
            </a:br>
            <a:r>
              <a:rPr lang="en-GB" sz="1400" b="1" dirty="0" smtClean="0">
                <a:solidFill>
                  <a:srgbClr val="3A3A3A"/>
                </a:solidFill>
                <a:latin typeface="Source Sans Pro"/>
              </a:rPr>
              <a:t>3. </a:t>
            </a:r>
            <a:r>
              <a:rPr lang="en-GB" sz="1400" dirty="0">
                <a:solidFill>
                  <a:srgbClr val="3A3A3A"/>
                </a:solidFill>
                <a:latin typeface="Source Sans Pro"/>
              </a:rPr>
              <a:t>IAN PARKER. (2015). What Is Psychology?: Meet the Family. In </a:t>
            </a:r>
            <a:r>
              <a:rPr lang="en-GB" sz="1400" i="1" dirty="0">
                <a:solidFill>
                  <a:srgbClr val="3A3A3A"/>
                </a:solidFill>
                <a:latin typeface="Source Sans Pro"/>
              </a:rPr>
              <a:t>Revolution in Psychology</a:t>
            </a:r>
            <a:r>
              <a:rPr lang="en-GB" sz="1400" dirty="0">
                <a:solidFill>
                  <a:srgbClr val="3A3A3A"/>
                </a:solidFill>
                <a:latin typeface="Source Sans Pro"/>
              </a:rPr>
              <a:t> (p. 9–). Pluto Press</a:t>
            </a:r>
            <a:r>
              <a:rPr lang="en-GB" sz="1400" dirty="0" smtClean="0">
                <a:solidFill>
                  <a:srgbClr val="3A3A3A"/>
                </a:solidFill>
                <a:latin typeface="Source Sans Pro"/>
              </a:rPr>
              <a:t>.</a:t>
            </a:r>
            <a:br>
              <a:rPr lang="en-GB" sz="1400" dirty="0" smtClean="0">
                <a:solidFill>
                  <a:srgbClr val="3A3A3A"/>
                </a:solidFill>
                <a:latin typeface="Source Sans Pro"/>
              </a:rPr>
            </a:br>
            <a:r>
              <a:rPr lang="en-GB" sz="1400" dirty="0" smtClean="0">
                <a:solidFill>
                  <a:srgbClr val="3A3A3A"/>
                </a:solidFill>
                <a:latin typeface="Source Sans Pro"/>
              </a:rPr>
              <a:t>4. </a:t>
            </a:r>
            <a:r>
              <a:rPr lang="en-GB" sz="1400" dirty="0">
                <a:solidFill>
                  <a:srgbClr val="3A3A3A"/>
                </a:solidFill>
                <a:latin typeface="Source Sans Pro"/>
              </a:rPr>
              <a:t>Smith, L., </a:t>
            </a:r>
            <a:r>
              <a:rPr lang="en-GB" sz="1400" dirty="0" err="1">
                <a:solidFill>
                  <a:srgbClr val="3A3A3A"/>
                </a:solidFill>
                <a:latin typeface="Source Sans Pro"/>
              </a:rPr>
              <a:t>Dockrell</a:t>
            </a:r>
            <a:r>
              <a:rPr lang="en-GB" sz="1400" dirty="0">
                <a:solidFill>
                  <a:srgbClr val="3A3A3A"/>
                </a:solidFill>
                <a:latin typeface="Source Sans Pro"/>
              </a:rPr>
              <a:t>, J., &amp; Tomlinson, P. (1997). </a:t>
            </a:r>
            <a:r>
              <a:rPr lang="en-GB" sz="1400" i="1" dirty="0">
                <a:solidFill>
                  <a:srgbClr val="3A3A3A"/>
                </a:solidFill>
                <a:latin typeface="Source Sans Pro"/>
              </a:rPr>
              <a:t>Piaget, Vygotsky and beyond : future issues for developmental psychology and education</a:t>
            </a:r>
            <a:r>
              <a:rPr lang="en-GB" sz="1400" dirty="0">
                <a:solidFill>
                  <a:srgbClr val="3A3A3A"/>
                </a:solidFill>
                <a:latin typeface="Source Sans Pro"/>
              </a:rPr>
              <a:t>. Routledge</a:t>
            </a:r>
            <a:r>
              <a:rPr lang="en-GB" sz="1400" dirty="0" smtClean="0">
                <a:solidFill>
                  <a:srgbClr val="3A3A3A"/>
                </a:solidFill>
                <a:latin typeface="Source Sans Pro"/>
              </a:rPr>
              <a:t>.</a:t>
            </a:r>
            <a:br>
              <a:rPr lang="en-GB" sz="1400" dirty="0" smtClean="0">
                <a:solidFill>
                  <a:srgbClr val="3A3A3A"/>
                </a:solidFill>
                <a:latin typeface="Source Sans Pro"/>
              </a:rPr>
            </a:br>
            <a:r>
              <a:rPr lang="en-GB" sz="1400" dirty="0" smtClean="0">
                <a:solidFill>
                  <a:srgbClr val="3A3A3A"/>
                </a:solidFill>
                <a:latin typeface="Source Sans Pro"/>
              </a:rPr>
              <a:t>5. </a:t>
            </a:r>
            <a:r>
              <a:rPr lang="en-GB" sz="1400" dirty="0">
                <a:solidFill>
                  <a:srgbClr val="3A3A3A"/>
                </a:solidFill>
                <a:latin typeface="Source Sans Pro"/>
              </a:rPr>
              <a:t>Daniels, H. (2008). </a:t>
            </a:r>
            <a:r>
              <a:rPr lang="en-GB" sz="1400" i="1" dirty="0">
                <a:solidFill>
                  <a:srgbClr val="3A3A3A"/>
                </a:solidFill>
                <a:latin typeface="Source Sans Pro"/>
              </a:rPr>
              <a:t>Vygotsky and research</a:t>
            </a:r>
            <a:r>
              <a:rPr lang="en-GB" sz="1400" dirty="0">
                <a:solidFill>
                  <a:srgbClr val="3A3A3A"/>
                </a:solidFill>
                <a:latin typeface="Source Sans Pro"/>
              </a:rPr>
              <a:t>. Routledge</a:t>
            </a:r>
            <a:r>
              <a:rPr lang="en-GB" sz="1400" dirty="0" smtClean="0">
                <a:solidFill>
                  <a:srgbClr val="3A3A3A"/>
                </a:solidFill>
                <a:latin typeface="Source Sans Pro"/>
              </a:rPr>
              <a:t>.</a:t>
            </a:r>
            <a:br>
              <a:rPr lang="en-GB" sz="1400" dirty="0" smtClean="0">
                <a:solidFill>
                  <a:srgbClr val="3A3A3A"/>
                </a:solidFill>
                <a:latin typeface="Source Sans Pro"/>
              </a:rPr>
            </a:br>
            <a:r>
              <a:rPr lang="en-GB" sz="1400" dirty="0" smtClean="0">
                <a:solidFill>
                  <a:srgbClr val="3A3A3A"/>
                </a:solidFill>
                <a:latin typeface="Source Sans Pro"/>
              </a:rPr>
              <a:t>6. </a:t>
            </a:r>
            <a:r>
              <a:rPr lang="en-GB" sz="1400" dirty="0">
                <a:solidFill>
                  <a:srgbClr val="3A3A3A"/>
                </a:solidFill>
                <a:latin typeface="Source Sans Pro"/>
              </a:rPr>
              <a:t>Williams, R. (1981). </a:t>
            </a:r>
            <a:r>
              <a:rPr lang="en-GB" sz="1400" i="1" dirty="0">
                <a:solidFill>
                  <a:srgbClr val="3A3A3A"/>
                </a:solidFill>
                <a:latin typeface="Source Sans Pro"/>
              </a:rPr>
              <a:t>Culture</a:t>
            </a:r>
            <a:r>
              <a:rPr lang="en-GB" sz="1400" dirty="0">
                <a:solidFill>
                  <a:srgbClr val="3A3A3A"/>
                </a:solidFill>
                <a:latin typeface="Source Sans Pro"/>
              </a:rPr>
              <a:t>. Fontana</a:t>
            </a:r>
            <a:r>
              <a:rPr lang="en-GB" sz="1400" dirty="0" smtClean="0">
                <a:solidFill>
                  <a:srgbClr val="3A3A3A"/>
                </a:solidFill>
                <a:latin typeface="Source Sans Pro"/>
              </a:rPr>
              <a:t>.</a:t>
            </a:r>
            <a:br>
              <a:rPr lang="en-GB" sz="1400" dirty="0" smtClean="0">
                <a:solidFill>
                  <a:srgbClr val="3A3A3A"/>
                </a:solidFill>
                <a:latin typeface="Source Sans Pro"/>
              </a:rPr>
            </a:br>
            <a:r>
              <a:rPr lang="en-GB" sz="1400" dirty="0" smtClean="0">
                <a:solidFill>
                  <a:srgbClr val="3A3A3A"/>
                </a:solidFill>
                <a:latin typeface="Source Sans Pro"/>
              </a:rPr>
              <a:t>7. </a:t>
            </a:r>
            <a:r>
              <a:rPr lang="en-GB" sz="1400" dirty="0">
                <a:solidFill>
                  <a:srgbClr val="3A3A3A"/>
                </a:solidFill>
                <a:latin typeface="Source Sans Pro"/>
              </a:rPr>
              <a:t>Cole, M., Daniels, H., &amp; </a:t>
            </a:r>
            <a:r>
              <a:rPr lang="en-GB" sz="1400" dirty="0" err="1">
                <a:solidFill>
                  <a:srgbClr val="3A3A3A"/>
                </a:solidFill>
                <a:latin typeface="Source Sans Pro"/>
              </a:rPr>
              <a:t>Wertsch</a:t>
            </a:r>
            <a:r>
              <a:rPr lang="en-GB" sz="1400" dirty="0">
                <a:solidFill>
                  <a:srgbClr val="3A3A3A"/>
                </a:solidFill>
                <a:latin typeface="Source Sans Pro"/>
              </a:rPr>
              <a:t>, J. V. (2007). </a:t>
            </a:r>
            <a:r>
              <a:rPr lang="en-GB" sz="1400" i="1" dirty="0">
                <a:solidFill>
                  <a:srgbClr val="3A3A3A"/>
                </a:solidFill>
                <a:latin typeface="Source Sans Pro"/>
              </a:rPr>
              <a:t>The Cambridge companion to Vygotsky</a:t>
            </a:r>
            <a:r>
              <a:rPr lang="en-GB" sz="1400" dirty="0">
                <a:solidFill>
                  <a:srgbClr val="3A3A3A"/>
                </a:solidFill>
                <a:latin typeface="Source Sans Pro"/>
              </a:rPr>
              <a:t>. Cambridge University Press</a:t>
            </a:r>
            <a:r>
              <a:rPr lang="en-GB" sz="1400" dirty="0" smtClean="0">
                <a:solidFill>
                  <a:srgbClr val="3A3A3A"/>
                </a:solidFill>
                <a:latin typeface="Source Sans Pro"/>
              </a:rPr>
              <a:t>.</a:t>
            </a:r>
            <a:br>
              <a:rPr lang="en-GB" sz="1400" dirty="0" smtClean="0">
                <a:solidFill>
                  <a:srgbClr val="3A3A3A"/>
                </a:solidFill>
                <a:latin typeface="Source Sans Pro"/>
              </a:rPr>
            </a:br>
            <a:r>
              <a:rPr lang="en-GB" sz="1400" dirty="0" smtClean="0">
                <a:solidFill>
                  <a:srgbClr val="3A3A3A"/>
                </a:solidFill>
                <a:latin typeface="Source Sans Pro"/>
              </a:rPr>
              <a:t>8. </a:t>
            </a:r>
            <a:r>
              <a:rPr lang="en-GB" sz="1400" dirty="0" err="1">
                <a:solidFill>
                  <a:srgbClr val="3A3A3A"/>
                </a:solidFill>
                <a:latin typeface="Source Sans Pro"/>
              </a:rPr>
              <a:t>Smidt</a:t>
            </a:r>
            <a:r>
              <a:rPr lang="en-GB" sz="1400" dirty="0">
                <a:solidFill>
                  <a:srgbClr val="3A3A3A"/>
                </a:solidFill>
                <a:latin typeface="Source Sans Pro"/>
              </a:rPr>
              <a:t>, S. (2009). </a:t>
            </a:r>
            <a:r>
              <a:rPr lang="en-GB" sz="1400" i="1" dirty="0">
                <a:solidFill>
                  <a:srgbClr val="3A3A3A"/>
                </a:solidFill>
                <a:latin typeface="Source Sans Pro"/>
              </a:rPr>
              <a:t>Introducing Vygotsky : a guide for practitioners and students in early years education</a:t>
            </a:r>
            <a:r>
              <a:rPr lang="en-GB" sz="1400" dirty="0">
                <a:solidFill>
                  <a:srgbClr val="3A3A3A"/>
                </a:solidFill>
                <a:latin typeface="Source Sans Pro"/>
              </a:rPr>
              <a:t>. Routledge.</a:t>
            </a:r>
            <a:r>
              <a:rPr lang="en-GB" sz="1400" dirty="0" smtClean="0">
                <a:solidFill>
                  <a:srgbClr val="3A3A3A"/>
                </a:solidFill>
                <a:latin typeface="Source Sans Pro"/>
              </a:rPr>
              <a:t/>
            </a:r>
            <a:br>
              <a:rPr lang="en-GB" sz="1400" dirty="0" smtClean="0">
                <a:solidFill>
                  <a:srgbClr val="3A3A3A"/>
                </a:solidFill>
                <a:latin typeface="Source Sans Pro"/>
              </a:rPr>
            </a:br>
            <a:r>
              <a:rPr lang="en-GB" sz="1400" dirty="0">
                <a:solidFill>
                  <a:srgbClr val="3A3A3A"/>
                </a:solidFill>
                <a:latin typeface="Source Sans Pro"/>
              </a:rPr>
              <a:t/>
            </a:r>
            <a:br>
              <a:rPr lang="en-GB" sz="1400" dirty="0">
                <a:solidFill>
                  <a:srgbClr val="3A3A3A"/>
                </a:solidFill>
                <a:latin typeface="Source Sans Pro"/>
              </a:rPr>
            </a:br>
            <a:endParaRPr lang="en-GB" sz="1400" dirty="0"/>
          </a:p>
        </p:txBody>
      </p:sp>
    </p:spTree>
    <p:extLst>
      <p:ext uri="{BB962C8B-B14F-4D97-AF65-F5344CB8AC3E}">
        <p14:creationId xmlns:p14="http://schemas.microsoft.com/office/powerpoint/2010/main" val="2581122570"/>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1640</TotalTime>
  <Words>955</Words>
  <Application>Microsoft Office PowerPoint</Application>
  <PresentationFormat>Widescreen</PresentationFormat>
  <Paragraphs>12</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Source Sans Pro</vt:lpstr>
      <vt:lpstr>Trebuchet MS</vt:lpstr>
      <vt:lpstr>Wingdings 3</vt:lpstr>
      <vt:lpstr>Facet</vt:lpstr>
      <vt:lpstr>    Sefia Bibi  Student Number: 2014087 Module Number: BMHP4019 Title: A Child’s experience between the ages of 0-5 years can affect the rest of their lives. </vt:lpstr>
      <vt:lpstr>Table of Contents</vt:lpstr>
      <vt:lpstr>Introduction: This presentation is about children's experiences between the age of 0-5 and how this affects their lives. In this presentation I am going to include two relevant psychological theories relating to this age group. The two theories that I have chose are the Piaget’s theory of cognitive development and the Vygotsky’s theory of lifespan development. In this presentation I have also done practical activity to help me decide which psychology works the best. I am also going to talk about psychology.          </vt:lpstr>
      <vt:lpstr>                                       Psychology Psychology is the study of mind and behaviour by communication and memory. The modern discipline of psychology was considered about 140 years old. It has been identified that early views and beliefs of human behaviour are linked to psychology today. Francis Gallon (1822-1911) was the first scientist to identify ‘Nature’ and  ‘Nurture’ as two separate influences on personality. He also mentioned that the effect of both ‘Nature’ and ‘Nurture’ may be measured and compared and used on his own family tree and also home environment as the basis of his study, where as John Locke who 1690 proposed that the mind of every child is a blank slate.      </vt:lpstr>
      <vt:lpstr>Piaget’s Theory Piaget theory first came about in 1936 he has four stages every stage is age related and distinctive. Piaget stage is discontinuous from and more advanced than the past. Piaget was thought by numerous people to have the major figure in 20th-century developmental psychology.   The four stages are. 1} Sensorimotor stage 0-2 years objects still exist even though they are not present it begins at 8-12 months. At 18 months language development acquires. 2} Pre-operational stage 2-7 years child’s senses to be true rather than on logic or reason. They can only see their own views. 3} Concrete Operations 7-11 years at this age the are able to use logical rules to deal with problems. 4} Formal Operations 11+ years  at this age children can think abstractly about relationships they can also make complex deductions and can investigate the problems by forming.   </vt:lpstr>
      <vt:lpstr>Lev Vygotsky Social Cognitive Theory Vygotsky believed that social interaction plays a big role in children’s learning and that children should discover the world, this can help the child to develop language. It can be done by encouraging the children to talk about their experience. Some of Vygotsky’s areas where social interaction can influence cognitive development are by engagement between teacher, student, to give Physical space in learning environment, Important directions to be given in small or groups, Scaffolding/Reciprocal teaching strategies and zone of proximal Development. ZPD a difference between the child’s ability of what they can do on there own and help from others this is referred as scaffolding. The three theories that Vygotsky believed that would help to develop are. . The first one is culture unlearned abilities attention, perception and memory build upon by culture this required to take from elementary to higher mental functions. Cultural tool is a very important and has to be past on from generation to generation.  Culture influence Vygotsky meant teachers, books, parents, experts or anything that is capable of passing on the knowledge of previous generation. . The second one is Language Vygotsky argued that language makes thought possible and eventually controls behaviour. Language develops through 3 stages, External speech0-3yrs, Egocentric speech 3-7 and Internal speech 7 onwards. .The third one is Thought this develops from thinking which is outside the child, thoughts from speaking out loud.</vt:lpstr>
      <vt:lpstr>References: 1.Piaget and Vygotsky: Theory and Practice in Early Education. (2008). In 21st Century Education: A Reference Handbook (Vol. 2, pp. I–184–). SAGE Publications, Inc. https://doi.org/10.4135/9781412964012.n20 2. BPS., (2020a), The British Psychological Society, What is psychology? Available -   https://www.bps.org.uk/public/what-is-psychology [Accessed 05/05/2020] 3. IAN PARKER. (2015). What Is Psychology?: Meet the Family. In Revolution in Psychology (p. 9–). Pluto Press. 4. Smith, L., Dockrell, J., &amp; Tomlinson, P. (1997). Piaget, Vygotsky and beyond : future issues for developmental psychology and education. Routledge. 5. Daniels, H. (2008). Vygotsky and research. Routledge. 6. Williams, R. (1981). Culture. Fontana. 7. Cole, M., Daniels, H., &amp; Wertsch, J. V. (2007). The Cambridge companion to Vygotsky. Cambridge University Press. 8. Smidt, S. (2009). Introducing Vygotsky : a guide for practitioners and students in early years education. Routledge.  </vt:lpstr>
    </vt:vector>
  </TitlesOfParts>
  <Company>Walsall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Sefia Bibi  Student Number: 2014087 Module Number: BMHP4019 Title: A Child’s experience between the ages of 0-5 years can affect the rest of their lives.</dc:title>
  <dc:creator>Sefia Bibi (Reablement Officer)</dc:creator>
  <cp:lastModifiedBy>Sefia Bibi (Reablement Officer)</cp:lastModifiedBy>
  <cp:revision>28</cp:revision>
  <dcterms:created xsi:type="dcterms:W3CDTF">2021-10-18T17:07:09Z</dcterms:created>
  <dcterms:modified xsi:type="dcterms:W3CDTF">2021-10-20T13:17:59Z</dcterms:modified>
</cp:coreProperties>
</file>