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63" r:id="rId3"/>
    <p:sldId id="321" r:id="rId4"/>
    <p:sldId id="281" r:id="rId5"/>
    <p:sldId id="282" r:id="rId6"/>
    <p:sldId id="322" r:id="rId7"/>
    <p:sldId id="283" r:id="rId8"/>
    <p:sldId id="323" r:id="rId9"/>
    <p:sldId id="325" r:id="rId10"/>
    <p:sldId id="326" r:id="rId11"/>
    <p:sldId id="264" r:id="rId12"/>
    <p:sldId id="284" r:id="rId13"/>
    <p:sldId id="327" r:id="rId14"/>
    <p:sldId id="285" r:id="rId15"/>
    <p:sldId id="328" r:id="rId16"/>
    <p:sldId id="329" r:id="rId17"/>
    <p:sldId id="286" r:id="rId18"/>
    <p:sldId id="330" r:id="rId19"/>
    <p:sldId id="287" r:id="rId20"/>
    <p:sldId id="331" r:id="rId21"/>
    <p:sldId id="265" r:id="rId22"/>
    <p:sldId id="288" r:id="rId23"/>
    <p:sldId id="332" r:id="rId24"/>
    <p:sldId id="290" r:id="rId25"/>
    <p:sldId id="291" r:id="rId26"/>
    <p:sldId id="266" r:id="rId27"/>
    <p:sldId id="292" r:id="rId28"/>
    <p:sldId id="293" r:id="rId29"/>
    <p:sldId id="294" r:id="rId30"/>
    <p:sldId id="295" r:id="rId31"/>
    <p:sldId id="267" r:id="rId32"/>
    <p:sldId id="296" r:id="rId33"/>
    <p:sldId id="297" r:id="rId34"/>
    <p:sldId id="29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955"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B9E7AE-FCB9-4F86-AE32-289EAB44E894}" type="datetimeFigureOut">
              <a:rPr lang="en-GB" smtClean="0"/>
              <a:t>14/05/2019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9C55A3-EAF1-4627-895A-6FB9541BFCC2}" type="slidenum">
              <a:rPr lang="en-GB" smtClean="0"/>
              <a:t>‹#›</a:t>
            </a:fld>
            <a:endParaRPr lang="en-GB"/>
          </a:p>
        </p:txBody>
      </p:sp>
    </p:spTree>
    <p:extLst>
      <p:ext uri="{BB962C8B-B14F-4D97-AF65-F5344CB8AC3E}">
        <p14:creationId xmlns:p14="http://schemas.microsoft.com/office/powerpoint/2010/main" val="3909675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9C55A3-EAF1-4627-895A-6FB9541BFCC2}" type="slidenum">
              <a:rPr lang="en-GB" smtClean="0"/>
              <a:t>29</a:t>
            </a:fld>
            <a:endParaRPr lang="en-GB"/>
          </a:p>
        </p:txBody>
      </p:sp>
    </p:spTree>
    <p:extLst>
      <p:ext uri="{BB962C8B-B14F-4D97-AF65-F5344CB8AC3E}">
        <p14:creationId xmlns:p14="http://schemas.microsoft.com/office/powerpoint/2010/main" val="3143409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5/14/2019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5/14/2019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5/14/2019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5/14/2019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5/14/2019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5/14/2019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8153400" cy="2286000"/>
          </a:xfrm>
        </p:spPr>
        <p:txBody>
          <a:bodyPr>
            <a:normAutofit/>
          </a:bodyPr>
          <a:lstStyle/>
          <a:p>
            <a:r>
              <a:rPr lang="en-GB" sz="3200" b="1" smtClean="0"/>
              <a:t>Traditional </a:t>
            </a:r>
            <a:r>
              <a:rPr lang="en-GB" sz="3200" b="1" dirty="0" smtClean="0"/>
              <a:t>Chinese Festivals </a:t>
            </a:r>
            <a:endParaRPr lang="en-GB" sz="3200" dirty="0"/>
          </a:p>
        </p:txBody>
      </p:sp>
      <p:sp>
        <p:nvSpPr>
          <p:cNvPr id="3" name="Subtitle 2"/>
          <p:cNvSpPr>
            <a:spLocks noGrp="1"/>
          </p:cNvSpPr>
          <p:nvPr>
            <p:ph type="subTitle" idx="1"/>
          </p:nvPr>
        </p:nvSpPr>
        <p:spPr>
          <a:xfrm>
            <a:off x="533400" y="3228536"/>
            <a:ext cx="8229600" cy="1752600"/>
          </a:xfrm>
        </p:spPr>
        <p:txBody>
          <a:bodyPr/>
          <a:lstStyle/>
          <a:p>
            <a:pPr algn="l"/>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Qing Ming Festival</a:t>
            </a:r>
            <a:endParaRPr lang="en-GB" dirty="0"/>
          </a:p>
        </p:txBody>
      </p:sp>
      <p:sp>
        <p:nvSpPr>
          <p:cNvPr id="3" name="Content Placeholder 2"/>
          <p:cNvSpPr>
            <a:spLocks noGrp="1"/>
          </p:cNvSpPr>
          <p:nvPr>
            <p:ph idx="1"/>
          </p:nvPr>
        </p:nvSpPr>
        <p:spPr>
          <a:xfrm>
            <a:off x="609600" y="1828800"/>
            <a:ext cx="8229600" cy="4572000"/>
          </a:xfrm>
        </p:spPr>
        <p:txBody>
          <a:bodyPr>
            <a:normAutofit fontScale="92500"/>
          </a:bodyPr>
          <a:lstStyle/>
          <a:p>
            <a:r>
              <a:rPr lang="en-US" dirty="0" smtClean="0"/>
              <a:t>The </a:t>
            </a:r>
            <a:r>
              <a:rPr lang="en-US" dirty="0" err="1" smtClean="0"/>
              <a:t>Qingming</a:t>
            </a:r>
            <a:r>
              <a:rPr lang="en-US" dirty="0" smtClean="0"/>
              <a:t> (Pure Brightness) Festival is one of the 24 seasonal division points in China, falling on April 4-6 each year. </a:t>
            </a:r>
          </a:p>
          <a:p>
            <a:endParaRPr lang="en-US" dirty="0"/>
          </a:p>
          <a:p>
            <a:r>
              <a:rPr lang="en-US" dirty="0" smtClean="0"/>
              <a:t>After the festival, the temperature will rise up and rainfall increases. </a:t>
            </a:r>
          </a:p>
          <a:p>
            <a:endParaRPr lang="en-US" dirty="0"/>
          </a:p>
          <a:p>
            <a:r>
              <a:rPr lang="en-US" dirty="0" smtClean="0"/>
              <a:t>It is the high time for spring plowing and sowing. </a:t>
            </a:r>
          </a:p>
          <a:p>
            <a:endParaRPr lang="en-US" dirty="0"/>
          </a:p>
          <a:p>
            <a:r>
              <a:rPr lang="en-US" dirty="0" smtClean="0"/>
              <a:t>But the </a:t>
            </a:r>
            <a:r>
              <a:rPr lang="en-US" dirty="0" err="1" smtClean="0"/>
              <a:t>Qingming</a:t>
            </a:r>
            <a:r>
              <a:rPr lang="en-US" dirty="0" smtClean="0"/>
              <a:t> Festival is not only a seasonal point to guide farm work, it is more a festival of commemoration.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Tomb Cleaning Festival</a:t>
            </a:r>
            <a:endParaRPr lang="en-GB" dirty="0"/>
          </a:p>
        </p:txBody>
      </p:sp>
      <p:pic>
        <p:nvPicPr>
          <p:cNvPr id="4" name="Content Placeholder 3" descr="Qingming festival.bmp"/>
          <p:cNvPicPr>
            <a:picLocks noGrp="1" noChangeAspect="1"/>
          </p:cNvPicPr>
          <p:nvPr>
            <p:ph idx="1"/>
          </p:nvPr>
        </p:nvPicPr>
        <p:blipFill>
          <a:blip r:embed="rId2" cstate="print"/>
          <a:stretch>
            <a:fillRect/>
          </a:stretch>
        </p:blipFill>
        <p:spPr>
          <a:xfrm>
            <a:off x="304800" y="1752600"/>
            <a:ext cx="4389796" cy="4572000"/>
          </a:xfrm>
        </p:spPr>
      </p:pic>
      <p:pic>
        <p:nvPicPr>
          <p:cNvPr id="5" name="Picture 4" descr="Qingming Festival 2.bmp"/>
          <p:cNvPicPr>
            <a:picLocks noChangeAspect="1"/>
          </p:cNvPicPr>
          <p:nvPr/>
        </p:nvPicPr>
        <p:blipFill>
          <a:blip r:embed="rId3" cstate="print"/>
          <a:stretch>
            <a:fillRect/>
          </a:stretch>
        </p:blipFill>
        <p:spPr>
          <a:xfrm>
            <a:off x="5480210" y="3810000"/>
            <a:ext cx="3663789" cy="2819400"/>
          </a:xfrm>
          <a:prstGeom prst="rect">
            <a:avLst/>
          </a:prstGeom>
        </p:spPr>
      </p:pic>
      <p:pic>
        <p:nvPicPr>
          <p:cNvPr id="6" name="Picture 5" descr="tomb-sweeping-day-offerings2-cc-kakapo31-250h.jpg"/>
          <p:cNvPicPr>
            <a:picLocks noChangeAspect="1"/>
          </p:cNvPicPr>
          <p:nvPr/>
        </p:nvPicPr>
        <p:blipFill>
          <a:blip r:embed="rId4" cstate="print"/>
          <a:stretch>
            <a:fillRect/>
          </a:stretch>
        </p:blipFill>
        <p:spPr>
          <a:xfrm>
            <a:off x="6324600" y="316832"/>
            <a:ext cx="2374900" cy="3175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Autofit/>
          </a:bodyPr>
          <a:lstStyle/>
          <a:p>
            <a:pPr algn="ctr"/>
            <a:r>
              <a:rPr lang="en-US" sz="2800" b="1" dirty="0" smtClean="0"/>
              <a:t>The </a:t>
            </a:r>
            <a:r>
              <a:rPr lang="en-US" sz="2800" b="1" dirty="0" err="1" smtClean="0"/>
              <a:t>Qingming</a:t>
            </a:r>
            <a:r>
              <a:rPr lang="en-US" sz="2800" b="1" dirty="0" smtClean="0"/>
              <a:t> Festival:</a:t>
            </a:r>
            <a:br>
              <a:rPr lang="en-US" sz="2800" b="1" dirty="0" smtClean="0"/>
            </a:br>
            <a:r>
              <a:rPr lang="en-US" sz="2800" b="1" dirty="0" smtClean="0"/>
              <a:t>A combination of sadness and happiness</a:t>
            </a:r>
            <a:endParaRPr lang="en-GB" sz="2800" b="1" dirty="0"/>
          </a:p>
        </p:txBody>
      </p:sp>
      <p:sp>
        <p:nvSpPr>
          <p:cNvPr id="3" name="Content Placeholder 2"/>
          <p:cNvSpPr>
            <a:spLocks noGrp="1"/>
          </p:cNvSpPr>
          <p:nvPr>
            <p:ph idx="1"/>
          </p:nvPr>
        </p:nvSpPr>
        <p:spPr>
          <a:xfrm>
            <a:off x="457200" y="1752600"/>
            <a:ext cx="8382000" cy="5105400"/>
          </a:xfrm>
        </p:spPr>
        <p:txBody>
          <a:bodyPr>
            <a:normAutofit/>
          </a:bodyPr>
          <a:lstStyle/>
          <a:p>
            <a:r>
              <a:rPr lang="en-GB" dirty="0" smtClean="0"/>
              <a:t>This is the most important day of sacrifice. </a:t>
            </a:r>
          </a:p>
          <a:p>
            <a:endParaRPr lang="en-GB" dirty="0"/>
          </a:p>
          <a:p>
            <a:r>
              <a:rPr lang="en-GB" dirty="0" smtClean="0"/>
              <a:t>Both the Han and minority ethnic groups at this time offer sacrifices to their ancestors and sweep the tombs of the deceased. Also, they will not cook on this day and only cold food is served .</a:t>
            </a:r>
          </a:p>
          <a:p>
            <a:r>
              <a:rPr lang="en-GB" dirty="0" smtClean="0"/>
              <a:t> </a:t>
            </a:r>
          </a:p>
          <a:p>
            <a:r>
              <a:rPr lang="en-GB" dirty="0" smtClean="0"/>
              <a:t>The </a:t>
            </a:r>
            <a:r>
              <a:rPr lang="en-GB" dirty="0" err="1" smtClean="0"/>
              <a:t>Hanshi</a:t>
            </a:r>
            <a:r>
              <a:rPr lang="en-GB" dirty="0" smtClean="0"/>
              <a:t> (</a:t>
            </a:r>
            <a:r>
              <a:rPr lang="zh-CN" altLang="en-US" dirty="0" smtClean="0"/>
              <a:t>寒</a:t>
            </a:r>
            <a:r>
              <a:rPr lang="zh-CN" altLang="en-US" dirty="0"/>
              <a:t>食节） </a:t>
            </a:r>
            <a:r>
              <a:rPr lang="en-GB" dirty="0" smtClean="0"/>
              <a:t>Cold Food) Festival was usually one day before the </a:t>
            </a:r>
            <a:r>
              <a:rPr lang="en-GB" dirty="0" err="1" smtClean="0"/>
              <a:t>Qingming</a:t>
            </a:r>
            <a:r>
              <a:rPr lang="en-GB" dirty="0" smtClean="0"/>
              <a:t> Festival. As our ancestors often extended the day to the </a:t>
            </a:r>
            <a:r>
              <a:rPr lang="en-GB" dirty="0" err="1" smtClean="0"/>
              <a:t>Qingming</a:t>
            </a:r>
            <a:r>
              <a:rPr lang="en-GB" dirty="0" smtClean="0"/>
              <a:t>, they were later combined</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GB" dirty="0" smtClean="0"/>
              <a:t>Worship of ancestor</a:t>
            </a:r>
            <a:endParaRPr lang="en-GB" dirty="0"/>
          </a:p>
        </p:txBody>
      </p:sp>
      <p:sp>
        <p:nvSpPr>
          <p:cNvPr id="3" name="Content Placeholder 2"/>
          <p:cNvSpPr>
            <a:spLocks noGrp="1"/>
          </p:cNvSpPr>
          <p:nvPr>
            <p:ph idx="1"/>
          </p:nvPr>
        </p:nvSpPr>
        <p:spPr>
          <a:xfrm>
            <a:off x="457200" y="1371600"/>
            <a:ext cx="8305800" cy="5486400"/>
          </a:xfrm>
        </p:spPr>
        <p:txBody>
          <a:bodyPr>
            <a:normAutofit/>
          </a:bodyPr>
          <a:lstStyle/>
          <a:p>
            <a:r>
              <a:rPr lang="en-US" dirty="0" smtClean="0"/>
              <a:t>On each </a:t>
            </a:r>
            <a:r>
              <a:rPr lang="en-US" dirty="0" err="1" smtClean="0"/>
              <a:t>Qingming</a:t>
            </a:r>
            <a:r>
              <a:rPr lang="en-US" dirty="0" smtClean="0"/>
              <a:t> Festival, all cemeteries are crowded with people who came to sweep tombs and offer sacrifices. </a:t>
            </a:r>
          </a:p>
          <a:p>
            <a:endParaRPr lang="en-US" dirty="0"/>
          </a:p>
          <a:p>
            <a:r>
              <a:rPr lang="en-US" dirty="0" smtClean="0"/>
              <a:t>Traffic on the way to the cemeteries becomes extremely jammed. </a:t>
            </a:r>
          </a:p>
          <a:p>
            <a:endParaRPr lang="en-US" dirty="0"/>
          </a:p>
          <a:p>
            <a:r>
              <a:rPr lang="en-US" dirty="0" smtClean="0"/>
              <a:t>The customs have been greatly simplified today. </a:t>
            </a:r>
          </a:p>
          <a:p>
            <a:endParaRPr lang="en-US" dirty="0"/>
          </a:p>
          <a:p>
            <a:r>
              <a:rPr lang="en-US" dirty="0" smtClean="0"/>
              <a:t>After slightly sweeping the tombs, people offer food, flowers and favorites of the dead, then burn incense and paper money and bow before the memorial tablet</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Qinming shang he tu.jpg"/>
          <p:cNvPicPr>
            <a:picLocks noGrp="1" noChangeAspect="1"/>
          </p:cNvPicPr>
          <p:nvPr>
            <p:ph idx="1"/>
          </p:nvPr>
        </p:nvPicPr>
        <p:blipFill>
          <a:blip r:embed="rId2" cstate="print"/>
          <a:stretch>
            <a:fillRect/>
          </a:stretch>
        </p:blipFill>
        <p:spPr>
          <a:xfrm>
            <a:off x="1752600" y="0"/>
            <a:ext cx="5614988" cy="4114800"/>
          </a:xfrm>
        </p:spPr>
      </p:pic>
      <p:pic>
        <p:nvPicPr>
          <p:cNvPr id="5" name="Picture 4" descr="worship of Yellow Emperor Shannxi.jpg"/>
          <p:cNvPicPr>
            <a:picLocks noChangeAspect="1"/>
          </p:cNvPicPr>
          <p:nvPr/>
        </p:nvPicPr>
        <p:blipFill>
          <a:blip r:embed="rId3" cstate="print"/>
          <a:stretch>
            <a:fillRect/>
          </a:stretch>
        </p:blipFill>
        <p:spPr>
          <a:xfrm>
            <a:off x="4857750" y="4010025"/>
            <a:ext cx="4286250" cy="2847975"/>
          </a:xfrm>
          <a:prstGeom prst="rect">
            <a:avLst/>
          </a:prstGeom>
        </p:spPr>
      </p:pic>
      <p:pic>
        <p:nvPicPr>
          <p:cNvPr id="6" name="Picture 5" descr="worhsip of red Emperor.jpg"/>
          <p:cNvPicPr>
            <a:picLocks noChangeAspect="1"/>
          </p:cNvPicPr>
          <p:nvPr/>
        </p:nvPicPr>
        <p:blipFill>
          <a:blip r:embed="rId4" cstate="print"/>
          <a:stretch>
            <a:fillRect/>
          </a:stretch>
        </p:blipFill>
        <p:spPr>
          <a:xfrm>
            <a:off x="228600" y="4152900"/>
            <a:ext cx="4065041" cy="27051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38912"/>
          </a:xfrm>
        </p:spPr>
        <p:txBody>
          <a:bodyPr>
            <a:normAutofit fontScale="90000"/>
          </a:bodyPr>
          <a:lstStyle/>
          <a:p>
            <a:r>
              <a:rPr lang="en-GB" sz="3200" b="1" dirty="0" smtClean="0"/>
              <a:t>Fly Kites during the </a:t>
            </a:r>
            <a:r>
              <a:rPr lang="en-GB" sz="3200" b="1" dirty="0" err="1" smtClean="0"/>
              <a:t>Qingming</a:t>
            </a:r>
            <a:r>
              <a:rPr lang="en-GB" sz="3200" b="1" dirty="0" smtClean="0"/>
              <a:t> Festival </a:t>
            </a:r>
            <a:endParaRPr lang="en-GB" sz="3200" b="1" dirty="0"/>
          </a:p>
        </p:txBody>
      </p:sp>
      <p:sp>
        <p:nvSpPr>
          <p:cNvPr id="3" name="Content Placeholder 2"/>
          <p:cNvSpPr>
            <a:spLocks noGrp="1"/>
          </p:cNvSpPr>
          <p:nvPr>
            <p:ph idx="1"/>
          </p:nvPr>
        </p:nvSpPr>
        <p:spPr>
          <a:xfrm>
            <a:off x="457200" y="1219200"/>
            <a:ext cx="8534400" cy="5638800"/>
          </a:xfrm>
        </p:spPr>
        <p:txBody>
          <a:bodyPr>
            <a:normAutofit fontScale="92500"/>
          </a:bodyPr>
          <a:lstStyle/>
          <a:p>
            <a:r>
              <a:rPr lang="en-GB" dirty="0" smtClean="0"/>
              <a:t>In contrast to the sadness of the tomb sweepers, people also enjoy hope of Spring on this day. </a:t>
            </a:r>
          </a:p>
          <a:p>
            <a:r>
              <a:rPr lang="en-GB" dirty="0" smtClean="0"/>
              <a:t>The </a:t>
            </a:r>
            <a:r>
              <a:rPr lang="en-GB" dirty="0" err="1" smtClean="0"/>
              <a:t>Qingming</a:t>
            </a:r>
            <a:r>
              <a:rPr lang="en-GB" dirty="0" smtClean="0"/>
              <a:t> Festival is a time when the sun shines brightly, the trees and grass become green and nature is again lively. Since ancient times, people have followed the custom of Spring outings. At this time tourists are everywhere.</a:t>
            </a:r>
          </a:p>
          <a:p>
            <a:r>
              <a:rPr lang="en-GB" dirty="0" smtClean="0"/>
              <a:t> </a:t>
            </a:r>
          </a:p>
          <a:p>
            <a:r>
              <a:rPr lang="en-GB" dirty="0" smtClean="0"/>
              <a:t>People love to fly kites during the </a:t>
            </a:r>
            <a:r>
              <a:rPr lang="en-GB" dirty="0" err="1" smtClean="0"/>
              <a:t>Qingming</a:t>
            </a:r>
            <a:r>
              <a:rPr lang="en-GB" dirty="0" smtClean="0"/>
              <a:t> Festival. Kite flying is actually not limited to the </a:t>
            </a:r>
            <a:r>
              <a:rPr lang="en-GB" dirty="0" err="1" smtClean="0"/>
              <a:t>Qingming</a:t>
            </a:r>
            <a:r>
              <a:rPr lang="en-GB" dirty="0" smtClean="0"/>
              <a:t> Festival. Its uniqueness lies in that people fly kites not during the day, but also at night. A string of little lanterns tied onto the kite or the thread look like shining stars, and therefore, are called "god's lanterns."</a:t>
            </a:r>
          </a:p>
          <a:p>
            <a:r>
              <a:rPr lang="en-GB" dirty="0" smtClean="0"/>
              <a:t>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kites.jpg"/>
          <p:cNvPicPr>
            <a:picLocks noGrp="1" noChangeAspect="1"/>
          </p:cNvPicPr>
          <p:nvPr>
            <p:ph idx="1"/>
          </p:nvPr>
        </p:nvPicPr>
        <p:blipFill>
          <a:blip r:embed="rId2" cstate="print"/>
          <a:stretch>
            <a:fillRect/>
          </a:stretch>
        </p:blipFill>
        <p:spPr>
          <a:xfrm>
            <a:off x="685800" y="457200"/>
            <a:ext cx="8060635" cy="5793581"/>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fengzheng 1.jpg"/>
          <p:cNvPicPr>
            <a:picLocks noGrp="1" noChangeAspect="1"/>
          </p:cNvPicPr>
          <p:nvPr>
            <p:ph idx="1"/>
          </p:nvPr>
        </p:nvPicPr>
        <p:blipFill>
          <a:blip r:embed="rId2" cstate="print"/>
          <a:stretch>
            <a:fillRect/>
          </a:stretch>
        </p:blipFill>
        <p:spPr>
          <a:xfrm>
            <a:off x="2895600" y="596935"/>
            <a:ext cx="5784147" cy="6261065"/>
          </a:xfrm>
          <a:prstGeom prst="rect">
            <a:avLst/>
          </a:prstGeom>
        </p:spPr>
      </p:pic>
      <p:pic>
        <p:nvPicPr>
          <p:cNvPr id="5" name="Picture 4" descr="fengzheng.jpg"/>
          <p:cNvPicPr>
            <a:picLocks noChangeAspect="1"/>
          </p:cNvPicPr>
          <p:nvPr/>
        </p:nvPicPr>
        <p:blipFill>
          <a:blip r:embed="rId3" cstate="print"/>
          <a:stretch>
            <a:fillRect/>
          </a:stretch>
        </p:blipFill>
        <p:spPr>
          <a:xfrm>
            <a:off x="381000" y="990600"/>
            <a:ext cx="2209800" cy="2026238"/>
          </a:xfrm>
          <a:prstGeom prst="rect">
            <a:avLst/>
          </a:prstGeom>
        </p:spPr>
      </p:pic>
      <p:pic>
        <p:nvPicPr>
          <p:cNvPr id="7" name="Picture 6" descr="fengzheng 2.jpg"/>
          <p:cNvPicPr>
            <a:picLocks noChangeAspect="1"/>
          </p:cNvPicPr>
          <p:nvPr/>
        </p:nvPicPr>
        <p:blipFill>
          <a:blip r:embed="rId4" cstate="print"/>
          <a:stretch>
            <a:fillRect/>
          </a:stretch>
        </p:blipFill>
        <p:spPr>
          <a:xfrm>
            <a:off x="304800" y="3962400"/>
            <a:ext cx="2381250" cy="191452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GB" dirty="0" smtClean="0"/>
              <a:t>Planting Trees</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Qingming</a:t>
            </a:r>
            <a:r>
              <a:rPr lang="en-GB" dirty="0" smtClean="0"/>
              <a:t> Festival is also a time to plant trees, for the survival rate of saplings is high and trees grow fast later. </a:t>
            </a:r>
          </a:p>
          <a:p>
            <a:endParaRPr lang="en-GB" dirty="0" smtClean="0"/>
          </a:p>
          <a:p>
            <a:r>
              <a:rPr lang="en-GB" dirty="0" smtClean="0"/>
              <a:t>In the past, the </a:t>
            </a:r>
            <a:r>
              <a:rPr lang="en-GB" dirty="0" err="1" smtClean="0"/>
              <a:t>Qingming</a:t>
            </a:r>
            <a:r>
              <a:rPr lang="en-GB" dirty="0" smtClean="0"/>
              <a:t> Festival was called "Arbour Day". </a:t>
            </a:r>
          </a:p>
          <a:p>
            <a:endParaRPr lang="en-GB" dirty="0" smtClean="0"/>
          </a:p>
          <a:p>
            <a:r>
              <a:rPr lang="en-GB" dirty="0" smtClean="0"/>
              <a:t>But since 1979, "Arbour Day" was settled as March 12 according to the Gregorian calendar.</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r>
              <a:rPr lang="en-GB" dirty="0" smtClean="0"/>
              <a:t>Dragon Boat Festival</a:t>
            </a:r>
            <a:endParaRPr lang="en-GB" dirty="0"/>
          </a:p>
        </p:txBody>
      </p:sp>
      <p:sp>
        <p:nvSpPr>
          <p:cNvPr id="3" name="Content Placeholder 2"/>
          <p:cNvSpPr>
            <a:spLocks noGrp="1"/>
          </p:cNvSpPr>
          <p:nvPr>
            <p:ph idx="1"/>
          </p:nvPr>
        </p:nvSpPr>
        <p:spPr/>
        <p:txBody>
          <a:bodyPr/>
          <a:lstStyle/>
          <a:p>
            <a:r>
              <a:rPr lang="en-GB" dirty="0" smtClean="0"/>
              <a:t>The Dragon Boat Festival, the 5th day of the 5th lunar month, has had a history of more than 2,000 years. </a:t>
            </a:r>
          </a:p>
          <a:p>
            <a:endParaRPr lang="en-GB" dirty="0" smtClean="0"/>
          </a:p>
          <a:p>
            <a:r>
              <a:rPr lang="en-GB" dirty="0" smtClean="0"/>
              <a:t>It is usually in June in the Gregorian calendar.</a:t>
            </a:r>
          </a:p>
          <a:p>
            <a:endParaRPr lang="en-GB" dirty="0" smtClean="0"/>
          </a:p>
          <a:p>
            <a:r>
              <a:rPr lang="en-GB" dirty="0" smtClean="0"/>
              <a:t>There are many legends about the evolution of the festival, the most popular of which is in commemoration of </a:t>
            </a:r>
            <a:r>
              <a:rPr lang="en-GB" dirty="0" err="1" smtClean="0"/>
              <a:t>Qu</a:t>
            </a:r>
            <a:r>
              <a:rPr lang="en-GB" dirty="0" smtClean="0"/>
              <a:t> Yuan (340-278 BC).</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GB" dirty="0" smtClean="0"/>
              <a:t>The story of </a:t>
            </a:r>
            <a:r>
              <a:rPr lang="en-GB" dirty="0" err="1" smtClean="0"/>
              <a:t>Qu</a:t>
            </a:r>
            <a:r>
              <a:rPr lang="en-GB" dirty="0" smtClean="0"/>
              <a:t> Yuan </a:t>
            </a:r>
            <a:endParaRPr lang="en-GB" dirty="0"/>
          </a:p>
        </p:txBody>
      </p:sp>
      <p:sp>
        <p:nvSpPr>
          <p:cNvPr id="3" name="Content Placeholder 2"/>
          <p:cNvSpPr>
            <a:spLocks noGrp="1"/>
          </p:cNvSpPr>
          <p:nvPr>
            <p:ph idx="1"/>
          </p:nvPr>
        </p:nvSpPr>
        <p:spPr>
          <a:xfrm>
            <a:off x="0" y="1676400"/>
            <a:ext cx="9144000" cy="5181600"/>
          </a:xfrm>
        </p:spPr>
        <p:txBody>
          <a:bodyPr>
            <a:normAutofit fontScale="62500" lnSpcReduction="20000"/>
          </a:bodyPr>
          <a:lstStyle/>
          <a:p>
            <a:r>
              <a:rPr lang="en-GB" dirty="0" err="1" smtClean="0"/>
              <a:t>Qu</a:t>
            </a:r>
            <a:r>
              <a:rPr lang="en-GB" dirty="0" smtClean="0"/>
              <a:t> Yuan was minister of the State of Chu and one of China's earliest poets. </a:t>
            </a:r>
          </a:p>
          <a:p>
            <a:endParaRPr lang="en-GB" dirty="0" smtClean="0"/>
          </a:p>
          <a:p>
            <a:r>
              <a:rPr lang="en-GB" dirty="0" smtClean="0"/>
              <a:t>In face of great pressure from the powerful Qin State, he advocated enriching the country and strengthening its military forces so as to fight against the Qin. </a:t>
            </a:r>
          </a:p>
          <a:p>
            <a:endParaRPr lang="en-GB" dirty="0" smtClean="0"/>
          </a:p>
          <a:p>
            <a:r>
              <a:rPr lang="en-GB" dirty="0" smtClean="0"/>
              <a:t>However, he was opposed by aristocrats headed by </a:t>
            </a:r>
            <a:r>
              <a:rPr lang="en-GB" dirty="0" err="1" smtClean="0"/>
              <a:t>Zi</a:t>
            </a:r>
            <a:r>
              <a:rPr lang="en-GB" dirty="0" smtClean="0"/>
              <a:t> </a:t>
            </a:r>
            <a:r>
              <a:rPr lang="en-GB" dirty="0" err="1" smtClean="0"/>
              <a:t>Lan</a:t>
            </a:r>
            <a:r>
              <a:rPr lang="en-GB" dirty="0" smtClean="0"/>
              <a:t>, and later deposed and exiled by King </a:t>
            </a:r>
            <a:r>
              <a:rPr lang="en-GB" dirty="0" err="1" smtClean="0"/>
              <a:t>Huai</a:t>
            </a:r>
            <a:r>
              <a:rPr lang="en-GB" dirty="0" smtClean="0"/>
              <a:t>. In his exiled days, he still cared much for his country and people and composed immortal poems including </a:t>
            </a:r>
            <a:r>
              <a:rPr lang="en-GB" i="1" dirty="0" smtClean="0"/>
              <a:t>Li Sao</a:t>
            </a:r>
            <a:r>
              <a:rPr lang="en-GB" dirty="0" smtClean="0"/>
              <a:t> (</a:t>
            </a:r>
            <a:r>
              <a:rPr lang="en-GB" i="1" dirty="0" smtClean="0"/>
              <a:t>The Lament</a:t>
            </a:r>
            <a:r>
              <a:rPr lang="en-GB" dirty="0" smtClean="0"/>
              <a:t>), </a:t>
            </a:r>
            <a:r>
              <a:rPr lang="en-GB" i="1" dirty="0" err="1" smtClean="0"/>
              <a:t>Tian</a:t>
            </a:r>
            <a:r>
              <a:rPr lang="en-GB" i="1" dirty="0" smtClean="0"/>
              <a:t> </a:t>
            </a:r>
            <a:r>
              <a:rPr lang="en-GB" i="1" dirty="0" err="1" smtClean="0"/>
              <a:t>Wen</a:t>
            </a:r>
            <a:r>
              <a:rPr lang="en-GB" dirty="0" smtClean="0"/>
              <a:t> (</a:t>
            </a:r>
            <a:r>
              <a:rPr lang="en-GB" i="1" dirty="0" smtClean="0"/>
              <a:t>Heavenly Questions</a:t>
            </a:r>
            <a:r>
              <a:rPr lang="en-GB" dirty="0" smtClean="0"/>
              <a:t>) and </a:t>
            </a:r>
            <a:r>
              <a:rPr lang="en-GB" i="1" dirty="0" err="1" smtClean="0"/>
              <a:t>Jiu</a:t>
            </a:r>
            <a:r>
              <a:rPr lang="en-GB" i="1" dirty="0" smtClean="0"/>
              <a:t> </a:t>
            </a:r>
            <a:r>
              <a:rPr lang="en-GB" i="1" dirty="0" err="1" smtClean="0"/>
              <a:t>Ge</a:t>
            </a:r>
            <a:r>
              <a:rPr lang="en-GB" i="1" dirty="0" smtClean="0"/>
              <a:t> </a:t>
            </a:r>
            <a:r>
              <a:rPr lang="en-GB" dirty="0" smtClean="0"/>
              <a:t>(</a:t>
            </a:r>
            <a:r>
              <a:rPr lang="en-GB" i="1" dirty="0" smtClean="0"/>
              <a:t>Nine Songs</a:t>
            </a:r>
            <a:r>
              <a:rPr lang="en-GB" dirty="0" smtClean="0"/>
              <a:t>), which had far-reaching influences. </a:t>
            </a:r>
          </a:p>
          <a:p>
            <a:endParaRPr lang="en-GB" dirty="0" smtClean="0"/>
          </a:p>
          <a:p>
            <a:r>
              <a:rPr lang="en-GB" dirty="0" smtClean="0"/>
              <a:t>In 278 BC, he heard the news that Qin troops had finally conquered Chu's capital, so he finished his last piece </a:t>
            </a:r>
            <a:r>
              <a:rPr lang="en-GB" i="1" dirty="0" err="1" smtClean="0"/>
              <a:t>Huai</a:t>
            </a:r>
            <a:r>
              <a:rPr lang="en-GB" i="1" dirty="0" smtClean="0"/>
              <a:t> </a:t>
            </a:r>
            <a:r>
              <a:rPr lang="en-GB" i="1" dirty="0" err="1" smtClean="0"/>
              <a:t>Sha</a:t>
            </a:r>
            <a:r>
              <a:rPr lang="en-GB" dirty="0" smtClean="0"/>
              <a:t> (</a:t>
            </a:r>
            <a:r>
              <a:rPr lang="en-GB" i="1" dirty="0" smtClean="0"/>
              <a:t>Embracing Sand</a:t>
            </a:r>
            <a:r>
              <a:rPr lang="en-GB" dirty="0" smtClean="0"/>
              <a:t>) and plunged himself into the </a:t>
            </a:r>
            <a:r>
              <a:rPr lang="en-GB" dirty="0" err="1" smtClean="0"/>
              <a:t>Miluo</a:t>
            </a:r>
            <a:r>
              <a:rPr lang="en-GB" dirty="0" smtClean="0"/>
              <a:t> River, clasping his arms to a large stone. The day happened to be the 5th of the 5th month in the Chinese lunar calendar. </a:t>
            </a:r>
          </a:p>
          <a:p>
            <a:r>
              <a:rPr lang="en-GB" dirty="0" smtClean="0"/>
              <a:t>After his death, the people of Chu crowded to the bank of the river to pay their respects to him. The fishermen sailed their boats up and down the river to look for his body. </a:t>
            </a:r>
          </a:p>
          <a:p>
            <a:endParaRPr lang="en-GB" dirty="0" smtClean="0"/>
          </a:p>
          <a:p>
            <a:r>
              <a:rPr lang="en-GB" dirty="0" smtClean="0"/>
              <a:t>People threw into the water </a:t>
            </a:r>
            <a:r>
              <a:rPr lang="en-GB" i="1" dirty="0" err="1" smtClean="0"/>
              <a:t>zongzi</a:t>
            </a:r>
            <a:r>
              <a:rPr lang="en-GB" i="1" dirty="0" smtClean="0"/>
              <a:t> </a:t>
            </a:r>
            <a:r>
              <a:rPr lang="en-GB" dirty="0" smtClean="0"/>
              <a:t>(pyramid-shaped glutinous rice dumplings wrapped in reed or bamboo leaves) and eggs to divert possible fish or shrimp from attacking his body. An old doctor poured a jug of </a:t>
            </a:r>
            <a:r>
              <a:rPr lang="en-GB" dirty="0" err="1" smtClean="0"/>
              <a:t>reaglar</a:t>
            </a:r>
            <a:r>
              <a:rPr lang="en-GB" dirty="0" smtClean="0"/>
              <a:t> wine (Chinese liquor seasoned with </a:t>
            </a:r>
            <a:r>
              <a:rPr lang="en-GB" dirty="0" err="1" smtClean="0"/>
              <a:t>realgar</a:t>
            </a:r>
            <a:r>
              <a:rPr lang="en-GB" dirty="0" smtClean="0"/>
              <a:t>) into the water, hoping to turn all aquatic beasts drunk. That's why people later followed the customs such as dragon boat racing, eating </a:t>
            </a:r>
            <a:r>
              <a:rPr lang="en-GB" i="1" dirty="0" err="1" smtClean="0"/>
              <a:t>zongzi</a:t>
            </a:r>
            <a:r>
              <a:rPr lang="en-GB" dirty="0" smtClean="0"/>
              <a:t> and drinking </a:t>
            </a:r>
            <a:r>
              <a:rPr lang="en-GB" dirty="0" err="1" smtClean="0"/>
              <a:t>realgar</a:t>
            </a:r>
            <a:r>
              <a:rPr lang="en-GB" dirty="0" smtClean="0"/>
              <a:t> wine on that day.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descr="http://gxt.wenming.cn/gxt/content/attachement/jpg/site2/20100609/001aa04b410f0d79912539.jpg"/>
          <p:cNvPicPr>
            <a:picLocks noChangeAspect="1" noChangeArrowheads="1"/>
          </p:cNvPicPr>
          <p:nvPr/>
        </p:nvPicPr>
        <p:blipFill>
          <a:blip r:embed="rId2" cstate="print"/>
          <a:srcRect/>
          <a:stretch>
            <a:fillRect/>
          </a:stretch>
        </p:blipFill>
        <p:spPr bwMode="auto">
          <a:xfrm>
            <a:off x="3695700" y="2867024"/>
            <a:ext cx="5448300" cy="3990976"/>
          </a:xfrm>
          <a:prstGeom prst="rect">
            <a:avLst/>
          </a:prstGeom>
          <a:noFill/>
        </p:spPr>
      </p:pic>
      <p:pic>
        <p:nvPicPr>
          <p:cNvPr id="1028" name="Picture 4" descr="http://www.prettylife.cn/flower_editor/image/dcaa57dac4f8aeddb6fd48c3(1).jpg"/>
          <p:cNvPicPr>
            <a:picLocks noChangeAspect="1" noChangeArrowheads="1"/>
          </p:cNvPicPr>
          <p:nvPr/>
        </p:nvPicPr>
        <p:blipFill>
          <a:blip r:embed="rId3" cstate="print"/>
          <a:srcRect/>
          <a:stretch>
            <a:fillRect/>
          </a:stretch>
        </p:blipFill>
        <p:spPr bwMode="auto">
          <a:xfrm>
            <a:off x="0" y="1876425"/>
            <a:ext cx="3648075" cy="4981575"/>
          </a:xfrm>
          <a:prstGeom prst="rect">
            <a:avLst/>
          </a:prstGeom>
          <a:noFill/>
        </p:spPr>
      </p:pic>
      <p:sp>
        <p:nvSpPr>
          <p:cNvPr id="7" name="Content Placeholder 6"/>
          <p:cNvSpPr>
            <a:spLocks noGrp="1"/>
          </p:cNvSpPr>
          <p:nvPr>
            <p:ph idx="1"/>
          </p:nvPr>
        </p:nvSpPr>
        <p:spPr/>
        <p:txBody>
          <a:bodyPr/>
          <a:lstStyle/>
          <a:p>
            <a:endParaRPr lang="en-GB" dirty="0"/>
          </a:p>
        </p:txBody>
      </p:sp>
      <p:pic>
        <p:nvPicPr>
          <p:cNvPr id="8" name="Content Placeholder 3" descr="8351648507904865.gif"/>
          <p:cNvPicPr>
            <a:picLocks noGrp="1" noChangeAspect="1"/>
          </p:cNvPicPr>
          <p:nvPr>
            <p:ph idx="1"/>
          </p:nvPr>
        </p:nvPicPr>
        <p:blipFill>
          <a:blip r:embed="rId4" cstate="print"/>
          <a:stretch>
            <a:fillRect/>
          </a:stretch>
        </p:blipFill>
        <p:spPr>
          <a:xfrm>
            <a:off x="381000" y="-457200"/>
            <a:ext cx="3589074" cy="4389437"/>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GB" dirty="0" smtClean="0"/>
              <a:t>Dragon Boat Racing</a:t>
            </a:r>
            <a:endParaRPr lang="en-GB" dirty="0"/>
          </a:p>
        </p:txBody>
      </p:sp>
      <p:sp>
        <p:nvSpPr>
          <p:cNvPr id="3" name="Content Placeholder 2"/>
          <p:cNvSpPr>
            <a:spLocks noGrp="1"/>
          </p:cNvSpPr>
          <p:nvPr>
            <p:ph idx="1"/>
          </p:nvPr>
        </p:nvSpPr>
        <p:spPr>
          <a:xfrm>
            <a:off x="0" y="1981200"/>
            <a:ext cx="9144000" cy="4876800"/>
          </a:xfrm>
        </p:spPr>
        <p:txBody>
          <a:bodyPr>
            <a:normAutofit fontScale="85000" lnSpcReduction="20000"/>
          </a:bodyPr>
          <a:lstStyle/>
          <a:p>
            <a:r>
              <a:rPr lang="en-GB" dirty="0" smtClean="0"/>
              <a:t>Dragon boat racing is an indispensable part of the festival, held all over the country. </a:t>
            </a:r>
          </a:p>
          <a:p>
            <a:r>
              <a:rPr lang="en-GB" dirty="0" smtClean="0"/>
              <a:t>As the gun is fired, people will see racers in dragon-shaped canoes pulling the oars harmoniously and hurriedly, accompanied by rapid drums, speeding toward their destination. </a:t>
            </a:r>
          </a:p>
          <a:p>
            <a:r>
              <a:rPr lang="en-GB" dirty="0" smtClean="0"/>
              <a:t>Folk tales say the game originates from the activities of seeking </a:t>
            </a:r>
            <a:r>
              <a:rPr lang="en-GB" dirty="0" err="1" smtClean="0"/>
              <a:t>Qu</a:t>
            </a:r>
            <a:r>
              <a:rPr lang="en-GB" dirty="0" smtClean="0"/>
              <a:t> Yuan's body, but experts, after painstaking and meticulous research, conclude that dragon boat racing is a semi-religious, semi-entertaining program from the Warring States Period (475-221 BC). </a:t>
            </a:r>
          </a:p>
          <a:p>
            <a:r>
              <a:rPr lang="en-GB" dirty="0" smtClean="0"/>
              <a:t>In the following thousands of years, the game spread to Japan, Vietnam and Britain as well as China's Taiwan and Hong Kong. </a:t>
            </a:r>
          </a:p>
          <a:p>
            <a:r>
              <a:rPr lang="en-GB" dirty="0" smtClean="0"/>
              <a:t>Now dragon boat racing has developed into an aquatic sports item which features both Chinese tradition and modern sporting spirit. </a:t>
            </a:r>
          </a:p>
          <a:p>
            <a:endParaRPr lang="en-GB" dirty="0" smtClean="0"/>
          </a:p>
          <a:p>
            <a:r>
              <a:rPr lang="en-GB" dirty="0" smtClean="0"/>
              <a:t>In 1980, it was listed into the state sports competition programs and has since been held every year. The award is called "</a:t>
            </a:r>
            <a:r>
              <a:rPr lang="en-GB" dirty="0" err="1" smtClean="0"/>
              <a:t>Qu</a:t>
            </a:r>
            <a:r>
              <a:rPr lang="en-GB" dirty="0" smtClean="0"/>
              <a:t> Yuan Cup."</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龙舟比赛.jpg"/>
          <p:cNvPicPr>
            <a:picLocks noGrp="1" noChangeAspect="1"/>
          </p:cNvPicPr>
          <p:nvPr>
            <p:ph idx="1"/>
          </p:nvPr>
        </p:nvPicPr>
        <p:blipFill>
          <a:blip r:embed="rId2" cstate="print"/>
          <a:stretch>
            <a:fillRect/>
          </a:stretch>
        </p:blipFill>
        <p:spPr>
          <a:xfrm>
            <a:off x="-269376" y="228600"/>
            <a:ext cx="9977359" cy="662940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龙舟比赛2.jpg"/>
          <p:cNvPicPr>
            <a:picLocks noGrp="1" noChangeAspect="1"/>
          </p:cNvPicPr>
          <p:nvPr>
            <p:ph idx="1"/>
          </p:nvPr>
        </p:nvPicPr>
        <p:blipFill>
          <a:blip r:embed="rId2" cstate="print"/>
          <a:stretch>
            <a:fillRect/>
          </a:stretch>
        </p:blipFill>
        <p:spPr>
          <a:xfrm>
            <a:off x="0" y="533400"/>
            <a:ext cx="8956361" cy="5831586"/>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r>
              <a:rPr lang="en-US" i="1" dirty="0" err="1" smtClean="0"/>
              <a:t>Zongzi</a:t>
            </a:r>
            <a:endParaRPr lang="en-GB" dirty="0"/>
          </a:p>
        </p:txBody>
      </p:sp>
      <p:sp>
        <p:nvSpPr>
          <p:cNvPr id="3" name="Content Placeholder 2"/>
          <p:cNvSpPr>
            <a:spLocks noGrp="1"/>
          </p:cNvSpPr>
          <p:nvPr>
            <p:ph idx="1"/>
          </p:nvPr>
        </p:nvSpPr>
        <p:spPr/>
        <p:txBody>
          <a:bodyPr>
            <a:normAutofit/>
          </a:bodyPr>
          <a:lstStyle/>
          <a:p>
            <a:r>
              <a:rPr lang="en-US" i="1" dirty="0" err="1" smtClean="0"/>
              <a:t>Zongzi</a:t>
            </a:r>
            <a:r>
              <a:rPr lang="en-US" dirty="0" smtClean="0"/>
              <a:t> is an essential food of the Dragon Boat Festival. </a:t>
            </a:r>
          </a:p>
          <a:p>
            <a:r>
              <a:rPr lang="en-US" dirty="0" smtClean="0"/>
              <a:t>It is said that people ate them in the Spring and Autumn Period (770-476 BC). </a:t>
            </a:r>
          </a:p>
          <a:p>
            <a:r>
              <a:rPr lang="en-US" dirty="0" smtClean="0"/>
              <a:t>In early times, it was only glutinous rice dumplings wrapped in reed or other plant leaves and tied with colored thread, but now the fillings are more diversified, including jujube and bean paste, fresh meat, and ham and egg yolk. </a:t>
            </a:r>
          </a:p>
          <a:p>
            <a:r>
              <a:rPr lang="en-US" dirty="0" smtClean="0"/>
              <a:t>The custom of eating </a:t>
            </a:r>
            <a:r>
              <a:rPr lang="en-US" i="1" dirty="0" err="1" smtClean="0"/>
              <a:t>zongzi</a:t>
            </a:r>
            <a:r>
              <a:rPr lang="en-US" i="1" dirty="0" smtClean="0"/>
              <a:t> </a:t>
            </a:r>
            <a:r>
              <a:rPr lang="en-US" dirty="0" smtClean="0"/>
              <a:t>is now popular in North and South Korea, Japan and Southeast Asian nations.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粽子水晶.jpg"/>
          <p:cNvPicPr>
            <a:picLocks noGrp="1" noChangeAspect="1"/>
          </p:cNvPicPr>
          <p:nvPr>
            <p:ph idx="1"/>
          </p:nvPr>
        </p:nvPicPr>
        <p:blipFill>
          <a:blip r:embed="rId2" cstate="print"/>
          <a:stretch>
            <a:fillRect/>
          </a:stretch>
        </p:blipFill>
        <p:spPr>
          <a:xfrm>
            <a:off x="0" y="381000"/>
            <a:ext cx="2971800" cy="2730500"/>
          </a:xfrm>
        </p:spPr>
      </p:pic>
      <p:pic>
        <p:nvPicPr>
          <p:cNvPr id="5" name="Picture 4" descr="粽子.jpg"/>
          <p:cNvPicPr>
            <a:picLocks noChangeAspect="1"/>
          </p:cNvPicPr>
          <p:nvPr/>
        </p:nvPicPr>
        <p:blipFill>
          <a:blip r:embed="rId3" cstate="print"/>
          <a:stretch>
            <a:fillRect/>
          </a:stretch>
        </p:blipFill>
        <p:spPr>
          <a:xfrm>
            <a:off x="2438400" y="2438400"/>
            <a:ext cx="6350000" cy="4419600"/>
          </a:xfrm>
          <a:prstGeom prst="rect">
            <a:avLst/>
          </a:prstGeom>
        </p:spPr>
      </p:pic>
      <p:pic>
        <p:nvPicPr>
          <p:cNvPr id="6" name="Picture 5" descr="粽子2.jpg"/>
          <p:cNvPicPr>
            <a:picLocks noChangeAspect="1"/>
          </p:cNvPicPr>
          <p:nvPr/>
        </p:nvPicPr>
        <p:blipFill>
          <a:blip r:embed="rId4" cstate="print"/>
          <a:stretch>
            <a:fillRect/>
          </a:stretch>
        </p:blipFill>
        <p:spPr>
          <a:xfrm>
            <a:off x="5714999" y="0"/>
            <a:ext cx="3561106" cy="23622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048512"/>
          </a:xfrm>
        </p:spPr>
        <p:txBody>
          <a:bodyPr/>
          <a:lstStyle/>
          <a:p>
            <a:r>
              <a:rPr lang="en-US" dirty="0" smtClean="0"/>
              <a:t>Perfume Pouch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On Dragon Boat Festival, parents also need to dress their children up with a perfume pouch. </a:t>
            </a:r>
          </a:p>
          <a:p>
            <a:endParaRPr lang="en-GB" dirty="0" smtClean="0"/>
          </a:p>
          <a:p>
            <a:r>
              <a:rPr lang="en-GB" dirty="0" smtClean="0"/>
              <a:t>They first sew little bags with </a:t>
            </a:r>
            <a:r>
              <a:rPr lang="en-GB" dirty="0" err="1" smtClean="0"/>
              <a:t>colorful</a:t>
            </a:r>
            <a:r>
              <a:rPr lang="en-GB" dirty="0" smtClean="0"/>
              <a:t> silk cloth, then fill the bags with perfumes or herbal medicines, and finally string them with silk threads. </a:t>
            </a:r>
          </a:p>
          <a:p>
            <a:endParaRPr lang="en-GB" dirty="0" smtClean="0"/>
          </a:p>
          <a:p>
            <a:r>
              <a:rPr lang="en-GB" dirty="0" smtClean="0"/>
              <a:t>The perfume pouch will be hung around the neck or tied to the front of a garment as an ornament. </a:t>
            </a:r>
          </a:p>
          <a:p>
            <a:endParaRPr lang="en-GB" dirty="0" smtClean="0"/>
          </a:p>
          <a:p>
            <a:r>
              <a:rPr lang="en-GB" dirty="0" smtClean="0"/>
              <a:t>They are said to be able to ward off evil.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香包.jpg"/>
          <p:cNvPicPr>
            <a:picLocks noGrp="1" noChangeAspect="1"/>
          </p:cNvPicPr>
          <p:nvPr>
            <p:ph idx="1"/>
          </p:nvPr>
        </p:nvPicPr>
        <p:blipFill>
          <a:blip r:embed="rId2" cstate="print"/>
          <a:stretch>
            <a:fillRect/>
          </a:stretch>
        </p:blipFill>
        <p:spPr>
          <a:xfrm>
            <a:off x="304800" y="381000"/>
            <a:ext cx="4306700" cy="4389437"/>
          </a:xfrm>
        </p:spPr>
      </p:pic>
      <p:pic>
        <p:nvPicPr>
          <p:cNvPr id="5" name="Picture 4" descr="香囊.jpg"/>
          <p:cNvPicPr>
            <a:picLocks noChangeAspect="1"/>
          </p:cNvPicPr>
          <p:nvPr/>
        </p:nvPicPr>
        <p:blipFill>
          <a:blip r:embed="rId3" cstate="print"/>
          <a:stretch>
            <a:fillRect/>
          </a:stretch>
        </p:blipFill>
        <p:spPr>
          <a:xfrm>
            <a:off x="4724400" y="2286000"/>
            <a:ext cx="4191000" cy="41910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GB" dirty="0" smtClean="0"/>
              <a:t>Double Seven Festival</a:t>
            </a:r>
            <a:endParaRPr lang="en-GB" dirty="0"/>
          </a:p>
        </p:txBody>
      </p:sp>
      <p:sp>
        <p:nvSpPr>
          <p:cNvPr id="3" name="Content Placeholder 2"/>
          <p:cNvSpPr>
            <a:spLocks noGrp="1"/>
          </p:cNvSpPr>
          <p:nvPr>
            <p:ph idx="1"/>
          </p:nvPr>
        </p:nvSpPr>
        <p:spPr>
          <a:xfrm>
            <a:off x="457200" y="1935480"/>
            <a:ext cx="8382000" cy="4770120"/>
          </a:xfrm>
        </p:spPr>
        <p:txBody>
          <a:bodyPr>
            <a:normAutofit fontScale="92500" lnSpcReduction="10000"/>
          </a:bodyPr>
          <a:lstStyle/>
          <a:p>
            <a:r>
              <a:rPr lang="en-GB" dirty="0" smtClean="0"/>
              <a:t>The Double Seventh Festival, on the 7th day of the 7th lunar month, is a traditional festival full of romance. It often goes into August in the Gregorian calendar.</a:t>
            </a:r>
          </a:p>
          <a:p>
            <a:r>
              <a:rPr lang="en-GB" dirty="0" smtClean="0"/>
              <a:t> </a:t>
            </a:r>
          </a:p>
          <a:p>
            <a:r>
              <a:rPr lang="en-GB" dirty="0" smtClean="0"/>
              <a:t>This festival is in mid-summer when the weather is warm and the grass and trees reveal their luxurious greens. </a:t>
            </a:r>
          </a:p>
          <a:p>
            <a:endParaRPr lang="en-GB" dirty="0" smtClean="0"/>
          </a:p>
          <a:p>
            <a:r>
              <a:rPr lang="en-GB" dirty="0" smtClean="0"/>
              <a:t>At night when the sky is dotted with stars, and people can see the Milky Way spanning from the north to the south. On each bank of it is a bright star, which see each other from afar. They are the Cowherd and Weaver Maid, and about them there is a beautiful love story passed down from generation to generation.</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38912"/>
          </a:xfrm>
        </p:spPr>
        <p:txBody>
          <a:bodyPr>
            <a:normAutofit fontScale="90000"/>
          </a:bodyPr>
          <a:lstStyle/>
          <a:p>
            <a:r>
              <a:rPr lang="en-GB" sz="3200" b="1" dirty="0" smtClean="0"/>
              <a:t>The Story of the Cowhand and Weaver Maid</a:t>
            </a:r>
            <a:endParaRPr lang="en-GB" sz="3200" b="1" dirty="0"/>
          </a:p>
        </p:txBody>
      </p:sp>
      <p:sp>
        <p:nvSpPr>
          <p:cNvPr id="3" name="Content Placeholder 2"/>
          <p:cNvSpPr>
            <a:spLocks noGrp="1"/>
          </p:cNvSpPr>
          <p:nvPr>
            <p:ph idx="1"/>
          </p:nvPr>
        </p:nvSpPr>
        <p:spPr>
          <a:xfrm>
            <a:off x="0" y="1219200"/>
            <a:ext cx="9144000" cy="5638800"/>
          </a:xfrm>
        </p:spPr>
        <p:txBody>
          <a:bodyPr>
            <a:normAutofit fontScale="77500" lnSpcReduction="20000"/>
          </a:bodyPr>
          <a:lstStyle/>
          <a:p>
            <a:r>
              <a:rPr lang="en-GB" dirty="0" smtClean="0"/>
              <a:t>Long, long ago, there was an honest and kind-hearted fellow named </a:t>
            </a:r>
            <a:r>
              <a:rPr lang="en-GB" dirty="0" err="1" smtClean="0"/>
              <a:t>Niu</a:t>
            </a:r>
            <a:r>
              <a:rPr lang="en-GB" dirty="0" smtClean="0"/>
              <a:t> Lang (Cowhand). His parents died when he was a child. Later he was driven out of his home by his sister-in-law. So he lived by himself herding cattle and farming. </a:t>
            </a:r>
          </a:p>
          <a:p>
            <a:endParaRPr lang="en-GB" dirty="0" smtClean="0"/>
          </a:p>
          <a:p>
            <a:r>
              <a:rPr lang="en-GB" dirty="0" smtClean="0"/>
              <a:t>One day, a fairy from heaven </a:t>
            </a:r>
            <a:r>
              <a:rPr lang="en-GB" dirty="0" err="1" smtClean="0"/>
              <a:t>Zhi</a:t>
            </a:r>
            <a:r>
              <a:rPr lang="en-GB" dirty="0" smtClean="0"/>
              <a:t> Nu (Weaver Maid) fell in love with him and came down secretly to earth and married him. The cowhand farmed in the field and the Weaver Maid wove at home. They lived a happy life and gave birth to a boy and a girl. Unfortunately, the God of Heaven soon found out the fact and ordered the Queen Mother of the Western Heavens to bring the Weaver Maid back. </a:t>
            </a:r>
          </a:p>
          <a:p>
            <a:endParaRPr lang="en-US" dirty="0" smtClean="0"/>
          </a:p>
          <a:p>
            <a:r>
              <a:rPr lang="en-US" dirty="0" smtClean="0"/>
              <a:t>With the help of celestial cattle, the Cowhand flew to heaven with his son and daughter. At the time when he was about to catch up with his wife, the Queen Mother took off one of her gold hairpins and made a stroke. One billowy river appeared in front of the Cowhand. The Cowhand and Weaver Maid were separated on the two banks forever and could only feel their tears. Their loyalty to love touched magpies, so tens of thousands of magpies came to build a bridge for the Cowhand and Weaver Maid to meet each other. The Queen Mother was eventually moved and allowed them to meet each year on the 7th of the 7th lunar month. Hence their meeting date has been called "</a:t>
            </a:r>
            <a:r>
              <a:rPr lang="en-US" dirty="0" err="1" smtClean="0"/>
              <a:t>Qi</a:t>
            </a:r>
            <a:r>
              <a:rPr lang="en-US" dirty="0" smtClean="0"/>
              <a:t> Xi" (Double Seventh). </a:t>
            </a:r>
            <a:r>
              <a:rPr lang="en-GB" dirty="0" smtClean="0"/>
              <a:t>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鹊侨汇.jpg"/>
          <p:cNvPicPr>
            <a:picLocks noGrp="1" noChangeAspect="1"/>
          </p:cNvPicPr>
          <p:nvPr>
            <p:ph idx="1"/>
          </p:nvPr>
        </p:nvPicPr>
        <p:blipFill>
          <a:blip r:embed="rId2" cstate="print"/>
          <a:stretch>
            <a:fillRect/>
          </a:stretch>
        </p:blipFill>
        <p:spPr>
          <a:xfrm>
            <a:off x="304800" y="0"/>
            <a:ext cx="2914650" cy="3895725"/>
          </a:xfrm>
        </p:spPr>
      </p:pic>
      <p:pic>
        <p:nvPicPr>
          <p:cNvPr id="76802" name="Picture 2" descr="http://pic.newssc.org/0/11/74/34/11743400_542677.jpg"/>
          <p:cNvPicPr>
            <a:picLocks noChangeAspect="1" noChangeArrowheads="1"/>
          </p:cNvPicPr>
          <p:nvPr/>
        </p:nvPicPr>
        <p:blipFill>
          <a:blip r:embed="rId3" cstate="print"/>
          <a:srcRect/>
          <a:stretch>
            <a:fillRect/>
          </a:stretch>
        </p:blipFill>
        <p:spPr bwMode="auto">
          <a:xfrm>
            <a:off x="3962400" y="0"/>
            <a:ext cx="4370292" cy="3429000"/>
          </a:xfrm>
          <a:prstGeom prst="rect">
            <a:avLst/>
          </a:prstGeom>
          <a:noFill/>
        </p:spPr>
      </p:pic>
      <p:pic>
        <p:nvPicPr>
          <p:cNvPr id="76804" name="Picture 4" descr="http://www.cntca.com/UploadFiles/ARTpic/2011/8/201108061048358084.jpg"/>
          <p:cNvPicPr>
            <a:picLocks noChangeAspect="1" noChangeArrowheads="1"/>
          </p:cNvPicPr>
          <p:nvPr/>
        </p:nvPicPr>
        <p:blipFill>
          <a:blip r:embed="rId4" cstate="print"/>
          <a:srcRect/>
          <a:stretch>
            <a:fillRect/>
          </a:stretch>
        </p:blipFill>
        <p:spPr bwMode="auto">
          <a:xfrm>
            <a:off x="3200400" y="3429000"/>
            <a:ext cx="5429250" cy="3705225"/>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GB" dirty="0" smtClean="0"/>
              <a:t>History of Double 7 Festival </a:t>
            </a:r>
            <a:endParaRPr lang="en-GB" dirty="0"/>
          </a:p>
        </p:txBody>
      </p:sp>
      <p:sp>
        <p:nvSpPr>
          <p:cNvPr id="3" name="Content Placeholder 2"/>
          <p:cNvSpPr>
            <a:spLocks noGrp="1"/>
          </p:cNvSpPr>
          <p:nvPr>
            <p:ph idx="1"/>
          </p:nvPr>
        </p:nvSpPr>
        <p:spPr>
          <a:xfrm>
            <a:off x="457200" y="1935480"/>
            <a:ext cx="8686800" cy="4770120"/>
          </a:xfrm>
        </p:spPr>
        <p:txBody>
          <a:bodyPr>
            <a:normAutofit/>
          </a:bodyPr>
          <a:lstStyle/>
          <a:p>
            <a:r>
              <a:rPr lang="en-US" dirty="0" smtClean="0"/>
              <a:t>Scholars have shown the Double Seventh Festival originated from the Han Dynasty (206 BC-AD220). </a:t>
            </a:r>
          </a:p>
          <a:p>
            <a:endParaRPr lang="en-US" dirty="0" smtClean="0"/>
          </a:p>
          <a:p>
            <a:r>
              <a:rPr lang="en-US" dirty="0" smtClean="0"/>
              <a:t>Historical documents from the Eastern Jin Dynasty (AD371-420) mention the festival, while records from the Tang Dynasty (618-907) depict the grand evening banquet of Emperor </a:t>
            </a:r>
            <a:r>
              <a:rPr lang="en-US" dirty="0" err="1" smtClean="0"/>
              <a:t>Taizong</a:t>
            </a:r>
            <a:r>
              <a:rPr lang="en-US" dirty="0" smtClean="0"/>
              <a:t> and his concubines. </a:t>
            </a:r>
          </a:p>
          <a:p>
            <a:endParaRPr lang="en-US" dirty="0" smtClean="0"/>
          </a:p>
          <a:p>
            <a:r>
              <a:rPr lang="en-US" dirty="0" smtClean="0"/>
              <a:t>By the Song (960-1279) and Yuan (1279-1368) dynasties, special articles for the "</a:t>
            </a:r>
            <a:r>
              <a:rPr lang="en-US" dirty="0" err="1" smtClean="0"/>
              <a:t>Qi</a:t>
            </a:r>
            <a:r>
              <a:rPr lang="en-US" dirty="0" smtClean="0"/>
              <a:t> Xi" were seen being sold on markets in the capital.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GB" dirty="0" smtClean="0"/>
              <a:t>Valentine's Day in China</a:t>
            </a:r>
            <a:endParaRPr lang="en-GB" dirty="0"/>
          </a:p>
        </p:txBody>
      </p:sp>
      <p:sp>
        <p:nvSpPr>
          <p:cNvPr id="3" name="Content Placeholder 2"/>
          <p:cNvSpPr>
            <a:spLocks noGrp="1"/>
          </p:cNvSpPr>
          <p:nvPr>
            <p:ph idx="1"/>
          </p:nvPr>
        </p:nvSpPr>
        <p:spPr>
          <a:xfrm>
            <a:off x="457200" y="1752600"/>
            <a:ext cx="8229600" cy="4572000"/>
          </a:xfrm>
        </p:spPr>
        <p:txBody>
          <a:bodyPr>
            <a:normAutofit lnSpcReduction="10000"/>
          </a:bodyPr>
          <a:lstStyle/>
          <a:p>
            <a:r>
              <a:rPr lang="en-GB" dirty="0" smtClean="0"/>
              <a:t>Today some traditional customs are still observed in rural areas of China, but have been weakened or diluted in urban cities. </a:t>
            </a:r>
          </a:p>
          <a:p>
            <a:endParaRPr lang="en-GB" dirty="0" smtClean="0"/>
          </a:p>
          <a:p>
            <a:r>
              <a:rPr lang="en-GB" dirty="0" smtClean="0"/>
              <a:t>However, the legend of the Cowhand and Weaver Maid has taken root in the hearts of the people. </a:t>
            </a:r>
          </a:p>
          <a:p>
            <a:endParaRPr lang="en-GB" dirty="0"/>
          </a:p>
          <a:p>
            <a:r>
              <a:rPr lang="en-GB" dirty="0" smtClean="0"/>
              <a:t>In recent years, in particular, urban youths have celebrated it as Valentine's Day in China. As a result, owners of flower shops, bars and stores are full of joy as they sell more commodities for love. </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8229600" cy="1143000"/>
          </a:xfrm>
        </p:spPr>
        <p:txBody>
          <a:bodyPr/>
          <a:lstStyle/>
          <a:p>
            <a:r>
              <a:rPr lang="en-GB" dirty="0" smtClean="0"/>
              <a:t>Mid-Autumn Festival </a:t>
            </a:r>
            <a:endParaRPr lang="en-GB" dirty="0"/>
          </a:p>
        </p:txBody>
      </p:sp>
      <p:sp>
        <p:nvSpPr>
          <p:cNvPr id="3" name="Content Placeholder 2"/>
          <p:cNvSpPr>
            <a:spLocks noGrp="1"/>
          </p:cNvSpPr>
          <p:nvPr>
            <p:ph idx="1"/>
          </p:nvPr>
        </p:nvSpPr>
        <p:spPr>
          <a:xfrm>
            <a:off x="228600" y="1676400"/>
            <a:ext cx="8763000" cy="4998720"/>
          </a:xfrm>
        </p:spPr>
        <p:txBody>
          <a:bodyPr>
            <a:normAutofit fontScale="92500" lnSpcReduction="20000"/>
          </a:bodyPr>
          <a:lstStyle/>
          <a:p>
            <a:r>
              <a:rPr lang="en-US" dirty="0" smtClean="0"/>
              <a:t>The Mid-Autumn Festival falls on the 15th day of the 8th lunar month, usually in October in Gregorian calendar.</a:t>
            </a:r>
          </a:p>
          <a:p>
            <a:r>
              <a:rPr lang="en-US" dirty="0" smtClean="0"/>
              <a:t>The festival has a long history. In ancient China, emperors followed the rite of offering sacrifices to the sun in spring and to the moon in autumn. </a:t>
            </a:r>
          </a:p>
          <a:p>
            <a:r>
              <a:rPr lang="en-US" dirty="0" smtClean="0"/>
              <a:t>Historical books of the Zhou Dynasty had had the word "Mid-Autumn". Later aristocrats and literary figures helped expand the ceremony to common people. They enjoyed the full, bright moon on that day, worshipped it and expressed their thoughts and feelings under it. </a:t>
            </a:r>
          </a:p>
          <a:p>
            <a:endParaRPr lang="en-US" dirty="0"/>
          </a:p>
          <a:p>
            <a:r>
              <a:rPr lang="en-US" dirty="0" smtClean="0"/>
              <a:t>By the Tang Dynasty (618-907), the Mid-Autumn Festival had been fixed, which became even grander in the Song Dynasty (960-1279). In the Ming (1368-1644) and Qing (1644-1911) dynasties, it grew to be a major festival of China.</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US" dirty="0" smtClean="0"/>
              <a:t>The Story of </a:t>
            </a:r>
            <a:r>
              <a:rPr lang="en-US" dirty="0" err="1" smtClean="0"/>
              <a:t>Hou</a:t>
            </a:r>
            <a:r>
              <a:rPr lang="en-US" dirty="0" smtClean="0"/>
              <a:t> Yi </a:t>
            </a:r>
            <a:endParaRPr lang="en-GB" dirty="0"/>
          </a:p>
        </p:txBody>
      </p:sp>
      <p:sp>
        <p:nvSpPr>
          <p:cNvPr id="3" name="Content Placeholder 2"/>
          <p:cNvSpPr>
            <a:spLocks noGrp="1"/>
          </p:cNvSpPr>
          <p:nvPr>
            <p:ph idx="1"/>
          </p:nvPr>
        </p:nvSpPr>
        <p:spPr>
          <a:xfrm>
            <a:off x="0" y="1600200"/>
            <a:ext cx="8915400" cy="5257800"/>
          </a:xfrm>
        </p:spPr>
        <p:txBody>
          <a:bodyPr>
            <a:normAutofit fontScale="92500" lnSpcReduction="20000"/>
          </a:bodyPr>
          <a:lstStyle/>
          <a:p>
            <a:r>
              <a:rPr lang="en-US" dirty="0" smtClean="0"/>
              <a:t>Folklore about the origin of the festival go like this: In remote antiquity, there were ten suns rising in the sky, which scorched all crops and drove people into dire poverty.</a:t>
            </a:r>
          </a:p>
          <a:p>
            <a:r>
              <a:rPr lang="en-US" dirty="0" smtClean="0"/>
              <a:t> </a:t>
            </a:r>
          </a:p>
          <a:p>
            <a:r>
              <a:rPr lang="en-US" dirty="0" smtClean="0"/>
              <a:t>A hero named </a:t>
            </a:r>
            <a:r>
              <a:rPr lang="en-US" dirty="0" err="1" smtClean="0"/>
              <a:t>Hou</a:t>
            </a:r>
            <a:r>
              <a:rPr lang="en-US" dirty="0" smtClean="0"/>
              <a:t> Yi was much worried about this, he ascended to the top of the Kunlun Mountain and, directing his superhuman strength to full extent, drew his extraordinary bow and shot down the nine superfluous suns one after another. He also ordered the last sun to rise and set according to time. </a:t>
            </a:r>
          </a:p>
          <a:p>
            <a:endParaRPr lang="en-US" dirty="0"/>
          </a:p>
          <a:p>
            <a:r>
              <a:rPr lang="en-US" dirty="0" smtClean="0"/>
              <a:t>For this reason, not only the Queens Mother of the West rewarded him </a:t>
            </a:r>
            <a:r>
              <a:rPr lang="en-GB" dirty="0" smtClean="0"/>
              <a:t>a </a:t>
            </a:r>
            <a:r>
              <a:rPr lang="en-GB" dirty="0"/>
              <a:t>parcel of </a:t>
            </a:r>
            <a:r>
              <a:rPr lang="en-GB" dirty="0" smtClean="0"/>
              <a:t>immortal elixir, </a:t>
            </a:r>
            <a:r>
              <a:rPr lang="en-US" dirty="0" smtClean="0"/>
              <a:t>he was also respected and loved by the people, and attracted lots of people to learn martial arts from him. A person named </a:t>
            </a:r>
            <a:r>
              <a:rPr lang="en-US" dirty="0" err="1" smtClean="0"/>
              <a:t>Peng</a:t>
            </a:r>
            <a:r>
              <a:rPr lang="en-US" dirty="0" smtClean="0"/>
              <a:t> </a:t>
            </a:r>
            <a:r>
              <a:rPr lang="en-US" dirty="0" err="1" smtClean="0"/>
              <a:t>Meng</a:t>
            </a:r>
            <a:r>
              <a:rPr lang="en-US" dirty="0" smtClean="0"/>
              <a:t> lurked in them</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US" dirty="0" smtClean="0"/>
              <a:t>The story of Chang E </a:t>
            </a:r>
            <a:endParaRPr lang="en-GB" dirty="0"/>
          </a:p>
        </p:txBody>
      </p:sp>
      <p:sp>
        <p:nvSpPr>
          <p:cNvPr id="3" name="Content Placeholder 2"/>
          <p:cNvSpPr>
            <a:spLocks noGrp="1"/>
          </p:cNvSpPr>
          <p:nvPr>
            <p:ph idx="1"/>
          </p:nvPr>
        </p:nvSpPr>
        <p:spPr>
          <a:xfrm>
            <a:off x="304800" y="1524000"/>
            <a:ext cx="8534400" cy="5105400"/>
          </a:xfrm>
        </p:spPr>
        <p:txBody>
          <a:bodyPr>
            <a:normAutofit fontScale="77500" lnSpcReduction="20000"/>
          </a:bodyPr>
          <a:lstStyle/>
          <a:p>
            <a:r>
              <a:rPr lang="en-GB" dirty="0" err="1" smtClean="0"/>
              <a:t>Hou</a:t>
            </a:r>
            <a:r>
              <a:rPr lang="en-GB" dirty="0" smtClean="0"/>
              <a:t> Yi had a beautiful and </a:t>
            </a:r>
            <a:r>
              <a:rPr lang="en-GB" dirty="0" err="1" smtClean="0"/>
              <a:t>kindhearted</a:t>
            </a:r>
            <a:r>
              <a:rPr lang="en-GB" dirty="0" smtClean="0"/>
              <a:t> wife named Chang E. When he got this immortal </a:t>
            </a:r>
            <a:r>
              <a:rPr lang="en-GB" dirty="0" err="1" smtClean="0"/>
              <a:t>Elixer</a:t>
            </a:r>
            <a:r>
              <a:rPr lang="en-GB" dirty="0" smtClean="0"/>
              <a:t> from the Queen Mother of the West, by taking all of it one would able to ascend immediately to heaven and become a celestial being. </a:t>
            </a:r>
          </a:p>
          <a:p>
            <a:endParaRPr lang="en-GB" dirty="0"/>
          </a:p>
          <a:p>
            <a:r>
              <a:rPr lang="en-GB" dirty="0" err="1" smtClean="0"/>
              <a:t>Hou</a:t>
            </a:r>
            <a:r>
              <a:rPr lang="en-GB" dirty="0" smtClean="0"/>
              <a:t> Yi, however, hated to part with his wife. So he gave the elixir to Chang E to treasure for the time being. Chang E hid the parcel in a treasure box at her dressing table when, unexpectedly, it was seen by </a:t>
            </a:r>
            <a:r>
              <a:rPr lang="en-GB" dirty="0" err="1" smtClean="0"/>
              <a:t>Peng</a:t>
            </a:r>
            <a:r>
              <a:rPr lang="en-GB" dirty="0" smtClean="0"/>
              <a:t> </a:t>
            </a:r>
            <a:r>
              <a:rPr lang="en-GB" dirty="0" err="1" smtClean="0"/>
              <a:t>Meng</a:t>
            </a:r>
            <a:r>
              <a:rPr lang="en-GB" dirty="0" smtClean="0"/>
              <a:t>.</a:t>
            </a:r>
          </a:p>
          <a:p>
            <a:r>
              <a:rPr lang="en-GB" dirty="0" smtClean="0"/>
              <a:t> </a:t>
            </a:r>
          </a:p>
          <a:p>
            <a:r>
              <a:rPr lang="en-GB" dirty="0" smtClean="0"/>
              <a:t>One day when </a:t>
            </a:r>
            <a:r>
              <a:rPr lang="en-GB" dirty="0" err="1" smtClean="0"/>
              <a:t>Hou</a:t>
            </a:r>
            <a:r>
              <a:rPr lang="en-GB" dirty="0" smtClean="0"/>
              <a:t> Yi led his disciples to go hunting, Peng </a:t>
            </a:r>
            <a:r>
              <a:rPr lang="en-GB" dirty="0" err="1" smtClean="0"/>
              <a:t>Meng</a:t>
            </a:r>
            <a:r>
              <a:rPr lang="en-GB" dirty="0" smtClean="0"/>
              <a:t>, sword in hand, rushed into the inner chamber and forced Chang E to hand over the elixir. </a:t>
            </a:r>
          </a:p>
          <a:p>
            <a:r>
              <a:rPr lang="en-GB" dirty="0" smtClean="0"/>
              <a:t>Aware that she was unable to defeat Peng </a:t>
            </a:r>
            <a:r>
              <a:rPr lang="en-GB" dirty="0" err="1" smtClean="0"/>
              <a:t>Meng</a:t>
            </a:r>
            <a:r>
              <a:rPr lang="en-GB" dirty="0" smtClean="0"/>
              <a:t>, Chang E made a prompt decision at that critical moment. She turned round to open her treasure box, took up the elixir and swallowed it in one gulp. </a:t>
            </a:r>
          </a:p>
          <a:p>
            <a:endParaRPr lang="en-GB" dirty="0"/>
          </a:p>
          <a:p>
            <a:r>
              <a:rPr lang="en-GB" dirty="0" smtClean="0"/>
              <a:t>As soon as she swallowed the elixir her body floated off the ground, dashed out of the window and flew towards heaven. </a:t>
            </a:r>
            <a:r>
              <a:rPr lang="en-GB" dirty="0" err="1" smtClean="0"/>
              <a:t>Peng</a:t>
            </a:r>
            <a:r>
              <a:rPr lang="en-GB" dirty="0" smtClean="0"/>
              <a:t> </a:t>
            </a:r>
            <a:r>
              <a:rPr lang="en-GB" dirty="0" err="1" smtClean="0"/>
              <a:t>Meng</a:t>
            </a:r>
            <a:r>
              <a:rPr lang="en-GB" dirty="0" smtClean="0"/>
              <a:t> escaped</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sad story of </a:t>
            </a:r>
            <a:r>
              <a:rPr lang="en-US" dirty="0" err="1" smtClean="0"/>
              <a:t>HouYi</a:t>
            </a:r>
            <a:r>
              <a:rPr lang="en-US" dirty="0" smtClean="0"/>
              <a:t> and Chang E</a:t>
            </a:r>
            <a:endParaRPr lang="en-GB" dirty="0"/>
          </a:p>
        </p:txBody>
      </p:sp>
      <p:sp>
        <p:nvSpPr>
          <p:cNvPr id="3" name="Content Placeholder 2"/>
          <p:cNvSpPr>
            <a:spLocks noGrp="1"/>
          </p:cNvSpPr>
          <p:nvPr>
            <p:ph idx="1"/>
          </p:nvPr>
        </p:nvSpPr>
        <p:spPr>
          <a:xfrm>
            <a:off x="457200" y="1935480"/>
            <a:ext cx="8305800" cy="4617720"/>
          </a:xfrm>
        </p:spPr>
        <p:txBody>
          <a:bodyPr>
            <a:normAutofit fontScale="77500" lnSpcReduction="20000"/>
          </a:bodyPr>
          <a:lstStyle/>
          <a:p>
            <a:r>
              <a:rPr lang="en-GB" dirty="0" smtClean="0"/>
              <a:t>When </a:t>
            </a:r>
            <a:r>
              <a:rPr lang="en-GB" dirty="0" err="1" smtClean="0"/>
              <a:t>Hou</a:t>
            </a:r>
            <a:r>
              <a:rPr lang="en-GB" dirty="0" smtClean="0"/>
              <a:t> Yi returned home at dark, he knew from the maidservants what had happened. </a:t>
            </a:r>
          </a:p>
          <a:p>
            <a:endParaRPr lang="en-GB" dirty="0" smtClean="0"/>
          </a:p>
          <a:p>
            <a:r>
              <a:rPr lang="en-GB" dirty="0" smtClean="0"/>
              <a:t>Overcome with grief, </a:t>
            </a:r>
            <a:r>
              <a:rPr lang="en-GB" dirty="0" err="1" smtClean="0"/>
              <a:t>Hou</a:t>
            </a:r>
            <a:r>
              <a:rPr lang="en-GB" dirty="0" smtClean="0"/>
              <a:t> Yi looked up into the night sky and called out the name of his beloved wife when, to his surprise, he found that the moon was especially clear and bight and on it there was a swaying shadow that was exactly like his wife. He tried his best to chase after the moon. But as he ran, the moon retreated; as he withdrew, the moon came back. He could not get to the moon at all.</a:t>
            </a:r>
          </a:p>
          <a:p>
            <a:r>
              <a:rPr lang="en-GB" dirty="0" smtClean="0"/>
              <a:t> </a:t>
            </a:r>
          </a:p>
          <a:p>
            <a:r>
              <a:rPr lang="en-GB" dirty="0" smtClean="0"/>
              <a:t>Thinking of his wife day and night, </a:t>
            </a:r>
            <a:r>
              <a:rPr lang="en-GB" dirty="0" err="1" smtClean="0"/>
              <a:t>Hou</a:t>
            </a:r>
            <a:r>
              <a:rPr lang="en-GB" dirty="0" smtClean="0"/>
              <a:t> Yi then had an incense table arranged in the back garden that Chang E loved. Putting on the table sweetmeats and fresh fruits Chang E enjoyed most, </a:t>
            </a:r>
            <a:r>
              <a:rPr lang="en-GB" dirty="0" err="1" smtClean="0"/>
              <a:t>Hou</a:t>
            </a:r>
            <a:r>
              <a:rPr lang="en-GB" dirty="0" smtClean="0"/>
              <a:t> Yi held at a distance a memorial ceremony for Chang E who was sentimentally attached to him in the palace of the moon.</a:t>
            </a:r>
          </a:p>
          <a:p>
            <a:r>
              <a:rPr lang="en-GB" dirty="0" smtClean="0"/>
              <a:t> </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fontScale="90000"/>
          </a:bodyPr>
          <a:lstStyle/>
          <a:p>
            <a:r>
              <a:rPr lang="en-US" dirty="0" smtClean="0"/>
              <a:t>The Forming of the Moon Festival</a:t>
            </a:r>
            <a:endParaRPr lang="en-GB" dirty="0"/>
          </a:p>
        </p:txBody>
      </p:sp>
      <p:sp>
        <p:nvSpPr>
          <p:cNvPr id="3" name="Content Placeholder 2"/>
          <p:cNvSpPr>
            <a:spLocks noGrp="1"/>
          </p:cNvSpPr>
          <p:nvPr>
            <p:ph idx="1"/>
          </p:nvPr>
        </p:nvSpPr>
        <p:spPr>
          <a:xfrm>
            <a:off x="228600" y="1600200"/>
            <a:ext cx="8610600" cy="5257800"/>
          </a:xfrm>
        </p:spPr>
        <p:txBody>
          <a:bodyPr>
            <a:normAutofit fontScale="77500" lnSpcReduction="20000"/>
          </a:bodyPr>
          <a:lstStyle/>
          <a:p>
            <a:r>
              <a:rPr lang="en-GB" dirty="0" smtClean="0"/>
              <a:t>When people heard of the story that Chang E had turned into a celestial being, they arranged the incense table in the moonlight one after another and prayed </a:t>
            </a:r>
            <a:r>
              <a:rPr lang="en-GB" dirty="0" err="1" smtClean="0"/>
              <a:t>kindhearted</a:t>
            </a:r>
            <a:r>
              <a:rPr lang="en-GB" dirty="0" smtClean="0"/>
              <a:t> Chang E for good fortune and peace. From then on the custom of worshiping the moon spread among the people.</a:t>
            </a:r>
          </a:p>
          <a:p>
            <a:r>
              <a:rPr lang="en-GB" dirty="0" smtClean="0"/>
              <a:t> </a:t>
            </a:r>
          </a:p>
          <a:p>
            <a:r>
              <a:rPr lang="en-GB" dirty="0" smtClean="0"/>
              <a:t>People in different places follow various customs, but all show their love and longing for a better life. Today people will enjoy the full moon and eat moon cakes on that day.</a:t>
            </a:r>
          </a:p>
          <a:p>
            <a:endParaRPr lang="en-US" dirty="0" smtClean="0"/>
          </a:p>
          <a:p>
            <a:r>
              <a:rPr lang="en-US" dirty="0" smtClean="0"/>
              <a:t>The moon looks extremely round, big and bright on the 15th day of each lunar month. </a:t>
            </a:r>
          </a:p>
          <a:p>
            <a:endParaRPr lang="en-US" dirty="0"/>
          </a:p>
          <a:p>
            <a:r>
              <a:rPr lang="en-US" dirty="0" smtClean="0"/>
              <a:t>People selected the August 15 to celebrate because it is a season when crops and fruits are all ripe and weather pleasant. On the Mid-Autumn Festival, all family members or friends meet outside, putting food on tables and looking up at the sky while talking about life. How splendid a moment it is!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smtClean="0"/>
              <a:t>Double Ninth Festival</a:t>
            </a:r>
            <a:endParaRPr lang="en-GB" dirty="0"/>
          </a:p>
        </p:txBody>
      </p:sp>
      <p:sp>
        <p:nvSpPr>
          <p:cNvPr id="3" name="Content Placeholder 2"/>
          <p:cNvSpPr>
            <a:spLocks noGrp="1"/>
          </p:cNvSpPr>
          <p:nvPr>
            <p:ph idx="1"/>
          </p:nvPr>
        </p:nvSpPr>
        <p:spPr>
          <a:xfrm>
            <a:off x="457200" y="1447800"/>
            <a:ext cx="8382000" cy="5105400"/>
          </a:xfrm>
        </p:spPr>
        <p:txBody>
          <a:bodyPr>
            <a:normAutofit fontScale="85000" lnSpcReduction="20000"/>
          </a:bodyPr>
          <a:lstStyle/>
          <a:p>
            <a:r>
              <a:rPr lang="en-US" dirty="0" smtClean="0"/>
              <a:t>The 9th day of the 9th lunar month is the traditional </a:t>
            </a:r>
            <a:r>
              <a:rPr lang="en-US" dirty="0" err="1" smtClean="0"/>
              <a:t>Chongyang</a:t>
            </a:r>
            <a:r>
              <a:rPr lang="en-US" dirty="0" smtClean="0"/>
              <a:t> Festival, or Double Ninth Festival. </a:t>
            </a:r>
          </a:p>
          <a:p>
            <a:endParaRPr lang="en-US" dirty="0"/>
          </a:p>
          <a:p>
            <a:r>
              <a:rPr lang="en-US" dirty="0" smtClean="0"/>
              <a:t>It usually falls in October in the Gregorian calendar. In an ancient and mysterious book </a:t>
            </a:r>
            <a:r>
              <a:rPr lang="en-US" i="1" dirty="0" smtClean="0"/>
              <a:t>Yi Jing</a:t>
            </a:r>
            <a:r>
              <a:rPr lang="en-US" dirty="0" smtClean="0"/>
              <a:t>, or </a:t>
            </a:r>
            <a:r>
              <a:rPr lang="en-US" i="1" dirty="0" smtClean="0"/>
              <a:t>The Book of Changes</a:t>
            </a:r>
            <a:r>
              <a:rPr lang="en-US" dirty="0" smtClean="0"/>
              <a:t>, number "6" was thought to be of </a:t>
            </a:r>
            <a:r>
              <a:rPr lang="en-US" i="1" dirty="0" smtClean="0"/>
              <a:t>Yin</a:t>
            </a:r>
            <a:r>
              <a:rPr lang="en-US" dirty="0" smtClean="0"/>
              <a:t> character, meaning feminine or negative, while number "9" was thought to be </a:t>
            </a:r>
            <a:r>
              <a:rPr lang="en-US" i="1" dirty="0" smtClean="0"/>
              <a:t>Yang</a:t>
            </a:r>
            <a:r>
              <a:rPr lang="en-US" dirty="0" smtClean="0"/>
              <a:t>, meaning masculine or positive. </a:t>
            </a:r>
          </a:p>
          <a:p>
            <a:r>
              <a:rPr lang="en-US" dirty="0" smtClean="0"/>
              <a:t>So the number nine in both month and day create the Double Ninth Festival, or </a:t>
            </a:r>
            <a:r>
              <a:rPr lang="en-US" dirty="0" err="1" smtClean="0"/>
              <a:t>Chongyang</a:t>
            </a:r>
            <a:r>
              <a:rPr lang="en-US" dirty="0" smtClean="0"/>
              <a:t> Festival. </a:t>
            </a:r>
            <a:r>
              <a:rPr lang="en-US" i="1" dirty="0" smtClean="0"/>
              <a:t>Chong</a:t>
            </a:r>
            <a:r>
              <a:rPr lang="en-US" dirty="0" smtClean="0"/>
              <a:t> in Chinese means "double." </a:t>
            </a:r>
          </a:p>
          <a:p>
            <a:endParaRPr lang="en-US" dirty="0"/>
          </a:p>
          <a:p>
            <a:r>
              <a:rPr lang="en-US" dirty="0" smtClean="0"/>
              <a:t>Also, as double ninth was pronounced the same as the word to signify "forever", both are "Jiu </a:t>
            </a:r>
            <a:r>
              <a:rPr lang="en-US" dirty="0" err="1" smtClean="0"/>
              <a:t>Jiu</a:t>
            </a:r>
            <a:r>
              <a:rPr lang="en-US" dirty="0" smtClean="0"/>
              <a:t>," the Chinese ancestors considered it an auspicious day worth celebration. That's why ancient Chinese began to celebrate this festival long time ago.</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US" dirty="0" smtClean="0"/>
              <a:t>Cl</a:t>
            </a:r>
            <a:r>
              <a:rPr lang="en-US" altLang="zh-CN" dirty="0" smtClean="0"/>
              <a:t>imb</a:t>
            </a:r>
            <a:r>
              <a:rPr lang="en-US" dirty="0" smtClean="0"/>
              <a:t>ing </a:t>
            </a:r>
            <a:r>
              <a:rPr lang="en-US" dirty="0" smtClean="0"/>
              <a:t>Mountain High </a:t>
            </a:r>
            <a:endParaRPr lang="en-GB" dirty="0"/>
          </a:p>
        </p:txBody>
      </p:sp>
      <p:sp>
        <p:nvSpPr>
          <p:cNvPr id="3" name="Content Placeholder 2"/>
          <p:cNvSpPr>
            <a:spLocks noGrp="1"/>
          </p:cNvSpPr>
          <p:nvPr>
            <p:ph idx="1"/>
          </p:nvPr>
        </p:nvSpPr>
        <p:spPr>
          <a:xfrm>
            <a:off x="457200" y="1828800"/>
            <a:ext cx="8229600" cy="4495800"/>
          </a:xfrm>
        </p:spPr>
        <p:txBody>
          <a:bodyPr>
            <a:normAutofit lnSpcReduction="10000"/>
          </a:bodyPr>
          <a:lstStyle/>
          <a:p>
            <a:r>
              <a:rPr lang="en-US" dirty="0" smtClean="0"/>
              <a:t>The custom of ascending a height to avoid epidemics was passed down from long time ago. Therefore, the Double Ninth Festival is also called "Height Ascending Festival". </a:t>
            </a:r>
          </a:p>
          <a:p>
            <a:endParaRPr lang="en-US" dirty="0"/>
          </a:p>
          <a:p>
            <a:r>
              <a:rPr lang="en-US" dirty="0" smtClean="0"/>
              <a:t>The height people will reach is usually a mountain or a tower. </a:t>
            </a:r>
          </a:p>
          <a:p>
            <a:endParaRPr lang="en-US" dirty="0"/>
          </a:p>
          <a:p>
            <a:r>
              <a:rPr lang="en-US" dirty="0" smtClean="0"/>
              <a:t>Ancient literary figures have left many poems depicting the activity. Even today, people still swarm to famous or little known mountains on this day.</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Cakes </a:t>
            </a:r>
            <a:endParaRPr lang="en-GB" dirty="0"/>
          </a:p>
        </p:txBody>
      </p:sp>
      <p:sp>
        <p:nvSpPr>
          <p:cNvPr id="3" name="Content Placeholder 2"/>
          <p:cNvSpPr>
            <a:spLocks noGrp="1"/>
          </p:cNvSpPr>
          <p:nvPr>
            <p:ph idx="1"/>
          </p:nvPr>
        </p:nvSpPr>
        <p:spPr/>
        <p:txBody>
          <a:bodyPr/>
          <a:lstStyle/>
          <a:p>
            <a:r>
              <a:rPr lang="en-US" dirty="0" smtClean="0"/>
              <a:t>On this day, people will eat Double Ninth </a:t>
            </a:r>
            <a:r>
              <a:rPr lang="en-US" i="1" dirty="0" smtClean="0"/>
              <a:t>Gao</a:t>
            </a:r>
            <a:r>
              <a:rPr lang="en-US" dirty="0" smtClean="0"/>
              <a:t> (or Cake). In Chinese, </a:t>
            </a:r>
            <a:r>
              <a:rPr lang="en-US" i="1" dirty="0" err="1" smtClean="0"/>
              <a:t>gao</a:t>
            </a:r>
            <a:r>
              <a:rPr lang="en-US" dirty="0" smtClean="0"/>
              <a:t> (cake) has the same pronunciation with </a:t>
            </a:r>
            <a:r>
              <a:rPr lang="en-US" i="1" dirty="0" err="1" smtClean="0"/>
              <a:t>gao</a:t>
            </a:r>
            <a:r>
              <a:rPr lang="en-US" dirty="0" smtClean="0"/>
              <a:t> (height). </a:t>
            </a:r>
          </a:p>
          <a:p>
            <a:endParaRPr lang="en-US" dirty="0"/>
          </a:p>
          <a:p>
            <a:r>
              <a:rPr lang="en-US" dirty="0" smtClean="0"/>
              <a:t>People do so just to hope progress in everything they are engaged in. There is no fixed ways for the Double Ninth Cake, but super cakes will have as many as nine layers, looking like a tower.</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mtClean="0"/>
              <a:t>Chrysanthemum Festival </a:t>
            </a:r>
            <a:endParaRPr lang="en-GB" dirty="0"/>
          </a:p>
        </p:txBody>
      </p:sp>
      <p:sp>
        <p:nvSpPr>
          <p:cNvPr id="3" name="Content Placeholder 2"/>
          <p:cNvSpPr>
            <a:spLocks noGrp="1"/>
          </p:cNvSpPr>
          <p:nvPr>
            <p:ph idx="1"/>
          </p:nvPr>
        </p:nvSpPr>
        <p:spPr/>
        <p:txBody>
          <a:bodyPr>
            <a:normAutofit/>
          </a:bodyPr>
          <a:lstStyle/>
          <a:p>
            <a:r>
              <a:rPr lang="en-US" dirty="0" smtClean="0"/>
              <a:t>The Double Ninth Festival is also a time when chrysanthemum blooms. </a:t>
            </a:r>
          </a:p>
          <a:p>
            <a:endParaRPr lang="en-US" dirty="0"/>
          </a:p>
          <a:p>
            <a:r>
              <a:rPr lang="en-US" dirty="0" smtClean="0"/>
              <a:t>China boasts diversified species of chrysanthemum and people have loved them since ancient times. So enjoying the flourishing chrysanthemum also becomes a key activity on this festival. Also, people will drink chrysanthemum wine. Women used to stick such a flower into their hair or hang its branches on windows or doors to avoid evilness.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641</TotalTime>
  <Words>2383</Words>
  <Application>Microsoft Office PowerPoint</Application>
  <PresentationFormat>On-screen Show (4:3)</PresentationFormat>
  <Paragraphs>156</Paragraphs>
  <Slides>34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隶书</vt:lpstr>
      <vt:lpstr>宋体</vt:lpstr>
      <vt:lpstr>Calibri</vt:lpstr>
      <vt:lpstr>Constantia</vt:lpstr>
      <vt:lpstr>Wingdings 2</vt:lpstr>
      <vt:lpstr>Flow</vt:lpstr>
      <vt:lpstr>Traditional Chinese Festivals </vt:lpstr>
      <vt:lpstr>Qing Ming Festival</vt:lpstr>
      <vt:lpstr>Tomb Cleaning Festival</vt:lpstr>
      <vt:lpstr>The Qingming Festival: A combination of sadness and happiness</vt:lpstr>
      <vt:lpstr>Worship of ancestor</vt:lpstr>
      <vt:lpstr>PowerPoint Presentation</vt:lpstr>
      <vt:lpstr>Fly Kites during the Qingming Festival </vt:lpstr>
      <vt:lpstr>PowerPoint Presentation</vt:lpstr>
      <vt:lpstr>PowerPoint Presentation</vt:lpstr>
      <vt:lpstr>Planting Trees</vt:lpstr>
      <vt:lpstr>Dragon Boat Festival</vt:lpstr>
      <vt:lpstr>The story of Qu Yuan </vt:lpstr>
      <vt:lpstr>PowerPoint Presentation</vt:lpstr>
      <vt:lpstr>Dragon Boat Racing</vt:lpstr>
      <vt:lpstr>PowerPoint Presentation</vt:lpstr>
      <vt:lpstr>PowerPoint Presentation</vt:lpstr>
      <vt:lpstr>Zongzi</vt:lpstr>
      <vt:lpstr>PowerPoint Presentation</vt:lpstr>
      <vt:lpstr>Perfume Pouch</vt:lpstr>
      <vt:lpstr>PowerPoint Presentation</vt:lpstr>
      <vt:lpstr>Double Seven Festival</vt:lpstr>
      <vt:lpstr>The Story of the Cowhand and Weaver Maid</vt:lpstr>
      <vt:lpstr>PowerPoint Presentation</vt:lpstr>
      <vt:lpstr>History of Double 7 Festival </vt:lpstr>
      <vt:lpstr>Valentine's Day in China</vt:lpstr>
      <vt:lpstr>Mid-Autumn Festival </vt:lpstr>
      <vt:lpstr>The Story of Hou Yi </vt:lpstr>
      <vt:lpstr>The story of Chang E </vt:lpstr>
      <vt:lpstr>The sad story of HouYi and Chang E</vt:lpstr>
      <vt:lpstr>The Forming of the Moon Festival</vt:lpstr>
      <vt:lpstr>Double Ninth Festival</vt:lpstr>
      <vt:lpstr>Climbing Mountain High </vt:lpstr>
      <vt:lpstr>Cakes </vt:lpstr>
      <vt:lpstr>Chrysanthemum Festival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Chinese Festivals</dc:title>
  <dc:creator>Yanxia Zhao</dc:creator>
  <cp:lastModifiedBy>Yiying Jiao</cp:lastModifiedBy>
  <cp:revision>71</cp:revision>
  <dcterms:created xsi:type="dcterms:W3CDTF">2006-08-16T00:00:00Z</dcterms:created>
  <dcterms:modified xsi:type="dcterms:W3CDTF">2019-05-14T12:33:17Z</dcterms:modified>
</cp:coreProperties>
</file>