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256" r:id="rId5"/>
    <p:sldId id="333" r:id="rId6"/>
    <p:sldId id="287" r:id="rId7"/>
    <p:sldId id="263" r:id="rId8"/>
    <p:sldId id="341" r:id="rId9"/>
    <p:sldId id="339" r:id="rId10"/>
    <p:sldId id="264" r:id="rId11"/>
    <p:sldId id="288" r:id="rId12"/>
    <p:sldId id="258" r:id="rId13"/>
    <p:sldId id="292" r:id="rId14"/>
    <p:sldId id="291" r:id="rId15"/>
    <p:sldId id="293" r:id="rId16"/>
    <p:sldId id="290" r:id="rId17"/>
    <p:sldId id="294" r:id="rId18"/>
    <p:sldId id="260" r:id="rId19"/>
    <p:sldId id="337" r:id="rId20"/>
    <p:sldId id="301" r:id="rId21"/>
    <p:sldId id="302" r:id="rId22"/>
    <p:sldId id="303" r:id="rId23"/>
    <p:sldId id="305" r:id="rId24"/>
    <p:sldId id="338" r:id="rId25"/>
    <p:sldId id="306" r:id="rId26"/>
    <p:sldId id="265" r:id="rId27"/>
    <p:sldId id="307" r:id="rId28"/>
    <p:sldId id="308" r:id="rId29"/>
    <p:sldId id="309" r:id="rId30"/>
    <p:sldId id="310" r:id="rId31"/>
    <p:sldId id="311" r:id="rId32"/>
    <p:sldId id="312" r:id="rId33"/>
    <p:sldId id="314" r:id="rId34"/>
    <p:sldId id="315" r:id="rId35"/>
    <p:sldId id="316" r:id="rId36"/>
    <p:sldId id="317" r:id="rId37"/>
    <p:sldId id="331" r:id="rId38"/>
    <p:sldId id="334" r:id="rId39"/>
    <p:sldId id="335" r:id="rId40"/>
    <p:sldId id="336" r:id="rId41"/>
    <p:sldId id="259" r:id="rId42"/>
    <p:sldId id="318" r:id="rId43"/>
    <p:sldId id="342" r:id="rId44"/>
    <p:sldId id="319" r:id="rId45"/>
    <p:sldId id="320" r:id="rId46"/>
    <p:sldId id="321" r:id="rId47"/>
    <p:sldId id="322" r:id="rId48"/>
    <p:sldId id="323" r:id="rId49"/>
    <p:sldId id="324" r:id="rId50"/>
    <p:sldId id="325" r:id="rId51"/>
    <p:sldId id="326" r:id="rId52"/>
    <p:sldId id="327" r:id="rId53"/>
    <p:sldId id="328" r:id="rId54"/>
    <p:sldId id="329" r:id="rId55"/>
    <p:sldId id="330" r:id="rId56"/>
    <p:sldId id="280" r:id="rId57"/>
    <p:sldId id="279" r:id="rId58"/>
    <p:sldId id="281" r:id="rId5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85" d="100"/>
          <a:sy n="85" d="100"/>
        </p:scale>
        <p:origin x="1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70F45B5-C643-41D8-8D96-9C7AA587796D}" type="datetimeFigureOut">
              <a:rPr lang="en-GB" smtClean="0"/>
              <a:t>09/11/2021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D207FBE-146C-4C70-B660-57812A28CD22}" type="slidenum">
              <a:rPr lang="en-GB" smtClean="0"/>
              <a:t>‹#›</a:t>
            </a:fld>
            <a:endParaRPr lang="en-GB"/>
          </a:p>
        </p:txBody>
      </p:sp>
    </p:spTree>
    <p:extLst>
      <p:ext uri="{BB962C8B-B14F-4D97-AF65-F5344CB8AC3E}">
        <p14:creationId xmlns:p14="http://schemas.microsoft.com/office/powerpoint/2010/main" val="22604638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AB16F91-AEBC-467A-A080-75D4947DB7DF}" type="datetimeFigureOut">
              <a:rPr lang="en-GB" smtClean="0"/>
              <a:t>09/11/2021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8230EBC-1537-418A-A18A-A67CE125BC9B}" type="slidenum">
              <a:rPr lang="en-GB" smtClean="0"/>
              <a:t>‹#›</a:t>
            </a:fld>
            <a:endParaRPr lang="en-GB"/>
          </a:p>
        </p:txBody>
      </p:sp>
    </p:spTree>
    <p:extLst>
      <p:ext uri="{BB962C8B-B14F-4D97-AF65-F5344CB8AC3E}">
        <p14:creationId xmlns:p14="http://schemas.microsoft.com/office/powerpoint/2010/main" val="158986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33</a:t>
            </a:fld>
            <a:endParaRPr lang="en-GB" altLang="en-US" dirty="0">
              <a:solidFill>
                <a:srgbClr val="000000"/>
              </a:solidFill>
            </a:endParaRPr>
          </a:p>
        </p:txBody>
      </p:sp>
    </p:spTree>
    <p:extLst>
      <p:ext uri="{BB962C8B-B14F-4D97-AF65-F5344CB8AC3E}">
        <p14:creationId xmlns:p14="http://schemas.microsoft.com/office/powerpoint/2010/main" val="2608929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34</a:t>
            </a:fld>
            <a:endParaRPr lang="en-GB" altLang="en-US" dirty="0">
              <a:solidFill>
                <a:srgbClr val="000000"/>
              </a:solidFill>
            </a:endParaRPr>
          </a:p>
        </p:txBody>
      </p:sp>
    </p:spTree>
    <p:extLst>
      <p:ext uri="{BB962C8B-B14F-4D97-AF65-F5344CB8AC3E}">
        <p14:creationId xmlns:p14="http://schemas.microsoft.com/office/powerpoint/2010/main" val="1353917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785239-8552-46A5-964F-FAF974C56B30}" type="slidenum">
              <a:rPr lang="en-GB" smtClean="0"/>
              <a:t>35</a:t>
            </a:fld>
            <a:endParaRPr lang="en-GB"/>
          </a:p>
        </p:txBody>
      </p:sp>
    </p:spTree>
    <p:extLst>
      <p:ext uri="{BB962C8B-B14F-4D97-AF65-F5344CB8AC3E}">
        <p14:creationId xmlns:p14="http://schemas.microsoft.com/office/powerpoint/2010/main" val="164247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36</a:t>
            </a:fld>
            <a:endParaRPr lang="en-GB" altLang="en-US" dirty="0">
              <a:solidFill>
                <a:srgbClr val="000000"/>
              </a:solidFill>
            </a:endParaRPr>
          </a:p>
        </p:txBody>
      </p:sp>
    </p:spTree>
    <p:extLst>
      <p:ext uri="{BB962C8B-B14F-4D97-AF65-F5344CB8AC3E}">
        <p14:creationId xmlns:p14="http://schemas.microsoft.com/office/powerpoint/2010/main" val="2781976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37</a:t>
            </a:fld>
            <a:endParaRPr lang="en-GB" altLang="en-US" dirty="0">
              <a:solidFill>
                <a:srgbClr val="000000"/>
              </a:solidFill>
            </a:endParaRPr>
          </a:p>
        </p:txBody>
      </p:sp>
    </p:spTree>
    <p:extLst>
      <p:ext uri="{BB962C8B-B14F-4D97-AF65-F5344CB8AC3E}">
        <p14:creationId xmlns:p14="http://schemas.microsoft.com/office/powerpoint/2010/main" val="583986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39</a:t>
            </a:fld>
            <a:endParaRPr lang="en-GB" altLang="en-US" dirty="0">
              <a:solidFill>
                <a:srgbClr val="000000"/>
              </a:solidFill>
            </a:endParaRPr>
          </a:p>
        </p:txBody>
      </p:sp>
    </p:spTree>
    <p:extLst>
      <p:ext uri="{BB962C8B-B14F-4D97-AF65-F5344CB8AC3E}">
        <p14:creationId xmlns:p14="http://schemas.microsoft.com/office/powerpoint/2010/main" val="4109435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40</a:t>
            </a:fld>
            <a:endParaRPr lang="en-GB" altLang="en-US" dirty="0">
              <a:solidFill>
                <a:srgbClr val="000000"/>
              </a:solidFill>
            </a:endParaRPr>
          </a:p>
        </p:txBody>
      </p:sp>
    </p:spTree>
    <p:extLst>
      <p:ext uri="{BB962C8B-B14F-4D97-AF65-F5344CB8AC3E}">
        <p14:creationId xmlns:p14="http://schemas.microsoft.com/office/powerpoint/2010/main" val="1254437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DB12E-8458-45D4-8D92-F9ECFDEF57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F41D10-6A67-43BE-960C-CE3D47E90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46AB10-A9DE-4FBB-8437-E6C081A6F6C4}"/>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33D46EB8-1F79-4718-952B-2BAE1421E2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853EE7-095E-42D6-BB62-C9ABF60FBE4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492967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D6DF-2623-4AF8-BDF5-99C88CBF48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583E5F-9F2E-4326-97AE-9E52A7DB3D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9E1FB5-E5A5-4882-8412-E9B590CC4372}"/>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E47B35FB-005B-4802-BC6F-AB04B9852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CC62D-9EEF-402E-9DBB-FCD2C856F8F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129737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32BC-6011-4A55-89D9-A6393FAA07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FE4005-907B-41B5-9887-30EDB9EF6B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6E3DB5-25E0-4050-9E4C-8181F6848BE9}"/>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34A5316E-3040-4509-B2AD-72B57FA68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4981D-1317-4EA2-BF72-4BE601E204BE}"/>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474747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2ACC-4DD1-405A-9034-309BF3E500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41BF60-979C-4CB7-8199-20441B117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6B2FB4-B1A8-4944-B356-E14F4D096E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04A660-DD69-4D7A-8D82-E5FD6FBEFE12}"/>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6" name="Footer Placeholder 5">
            <a:extLst>
              <a:ext uri="{FF2B5EF4-FFF2-40B4-BE49-F238E27FC236}">
                <a16:creationId xmlns:a16="http://schemas.microsoft.com/office/drawing/2014/main" id="{F9DD6B06-7762-44CF-8DD5-A28B4E15F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8EE60D-9BF1-4439-9E7D-F5F6070C25C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968821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D469F-C156-451F-8CB4-46E4028DF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EA4F5D-BE0B-430B-A231-299DB3B3A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DA2DD0-F106-42C7-95CF-87313C2DF6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F9D815-EEE2-4CCA-835F-2A48BC9F3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011002-235E-4990-BF91-0FCE88ABDA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A723FB-51E5-45DE-B264-A8B28C09BDE2}"/>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8" name="Footer Placeholder 7">
            <a:extLst>
              <a:ext uri="{FF2B5EF4-FFF2-40B4-BE49-F238E27FC236}">
                <a16:creationId xmlns:a16="http://schemas.microsoft.com/office/drawing/2014/main" id="{ED173CCF-E61C-4ABF-A5AE-5FB7277AE0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522B4-6797-401C-94DE-06E42F6C0C7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54052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71D3-AE1F-47F5-A9E1-E054685920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1D8773-1638-4ECC-B467-AA3BEFD4B2D2}"/>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4" name="Footer Placeholder 3">
            <a:extLst>
              <a:ext uri="{FF2B5EF4-FFF2-40B4-BE49-F238E27FC236}">
                <a16:creationId xmlns:a16="http://schemas.microsoft.com/office/drawing/2014/main" id="{1749FFD6-9A23-458A-9517-D77E21B2B0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5F6A86-1BFB-450C-8941-DC2119D2FAB2}"/>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164652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F8ECFB-15C0-490E-BA2B-02C81256A18F}"/>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3" name="Footer Placeholder 2">
            <a:extLst>
              <a:ext uri="{FF2B5EF4-FFF2-40B4-BE49-F238E27FC236}">
                <a16:creationId xmlns:a16="http://schemas.microsoft.com/office/drawing/2014/main" id="{D9833D71-8DD4-49C6-8EBF-706284905B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F8AAE-230F-483D-8523-5FDFD65E7514}"/>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082757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E655-AD74-47EB-A3C2-E589268EE9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A3A68-85AD-47F1-8590-96CF7118C3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F66096-93E8-453D-8142-B81590E3B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D2D930-8C66-4FE2-B85E-1D17BA784528}"/>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6" name="Footer Placeholder 5">
            <a:extLst>
              <a:ext uri="{FF2B5EF4-FFF2-40B4-BE49-F238E27FC236}">
                <a16:creationId xmlns:a16="http://schemas.microsoft.com/office/drawing/2014/main" id="{242A0838-4104-45AF-AEB6-964027BB8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20607-213C-4AE7-B8EE-8D65F8E46210}"/>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709315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33E9-836C-43F2-ADD5-390C46EAE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8838FF-FF79-490E-B4EF-ADDCB605BE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604C2B-6874-4708-BE10-BCB05D4B3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D5F5FA-349F-4561-9716-24C5193A4EE1}"/>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6" name="Footer Placeholder 5">
            <a:extLst>
              <a:ext uri="{FF2B5EF4-FFF2-40B4-BE49-F238E27FC236}">
                <a16:creationId xmlns:a16="http://schemas.microsoft.com/office/drawing/2014/main" id="{410B1DD0-7769-4CBB-B773-15B5429D4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DAE10-5C2A-4375-9C9B-7574B594EFB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744107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6E594-E3A7-4910-A0EC-845CF3761B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39F30-9256-4814-98D5-4B0C113E7D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DDCFE-9A29-499B-8F30-91DE3714813B}"/>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CD8D3747-91AD-47C3-B826-12EBFBECC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C4748-51A8-41CE-84EE-B23AD2C5DBD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942944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24B0D-F51F-4748-ABA6-CD6506151D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C401D-ADE0-49BC-BED1-A325BA3FF3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DE404-3C0B-4191-9BDD-7447B0601A68}"/>
              </a:ext>
            </a:extLst>
          </p:cNvPr>
          <p:cNvSpPr>
            <a:spLocks noGrp="1"/>
          </p:cNvSpPr>
          <p:nvPr>
            <p:ph type="dt" sz="half" idx="10"/>
          </p:nvPr>
        </p:nvSpPr>
        <p:spPr/>
        <p:txBody>
          <a:body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C8744E5C-BB52-48FA-AC13-7936B00D4C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5960D-ABC3-4DDB-A1D2-568171E9357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533689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FA53F-B5CF-4301-A42D-65062C1BF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4044A3-3432-4ADB-A543-ADA4A2A470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C22EC-2143-4E65-8B9D-D6A8052A3B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5A090-B44E-4EF3-AE7D-262F0F67EEB6}" type="datetimeFigureOut">
              <a:rPr lang="en-GB" smtClean="0"/>
              <a:t>09/11/2021</a:t>
            </a:fld>
            <a:endParaRPr lang="en-GB"/>
          </a:p>
        </p:txBody>
      </p:sp>
      <p:sp>
        <p:nvSpPr>
          <p:cNvPr id="5" name="Footer Placeholder 4">
            <a:extLst>
              <a:ext uri="{FF2B5EF4-FFF2-40B4-BE49-F238E27FC236}">
                <a16:creationId xmlns:a16="http://schemas.microsoft.com/office/drawing/2014/main" id="{414EFFC1-E817-4C49-98C3-868B9CE52B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237E1E-80A3-455D-9DB0-7E4AA350F5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A5ABD3-58C5-428A-A8AA-61B65D2D56A0}" type="slidenum">
              <a:rPr lang="en-GB" smtClean="0"/>
              <a:t>‹#›</a:t>
            </a:fld>
            <a:endParaRPr lang="en-GB"/>
          </a:p>
        </p:txBody>
      </p:sp>
    </p:spTree>
    <p:extLst>
      <p:ext uri="{BB962C8B-B14F-4D97-AF65-F5344CB8AC3E}">
        <p14:creationId xmlns:p14="http://schemas.microsoft.com/office/powerpoint/2010/main" val="1325874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q-HjOeCvm2I?feature=oembed" TargetMode="Externa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SlpOaY-_HM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tVRPz6-Tkww"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5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CC3B-92F5-41DD-9CAD-E41DA6D6BBF9}"/>
              </a:ext>
            </a:extLst>
          </p:cNvPr>
          <p:cNvSpPr>
            <a:spLocks noGrp="1"/>
          </p:cNvSpPr>
          <p:nvPr>
            <p:ph type="ctrTitle"/>
          </p:nvPr>
        </p:nvSpPr>
        <p:spPr>
          <a:xfrm>
            <a:off x="0" y="4781550"/>
            <a:ext cx="12192000" cy="2076450"/>
          </a:xfrm>
          <a:solidFill>
            <a:schemeClr val="bg1"/>
          </a:solidFill>
        </p:spPr>
        <p:txBody>
          <a:bodyPr>
            <a:noAutofit/>
          </a:bodyPr>
          <a:lstStyle/>
          <a:p>
            <a:r>
              <a:rPr lang="en-GB" sz="4000" dirty="0">
                <a:latin typeface="Arial Black" panose="020B0A04020102020204" pitchFamily="34" charset="0"/>
              </a:rPr>
              <a:t>‘</a:t>
            </a:r>
            <a:r>
              <a:rPr lang="en-GB" sz="3600" dirty="0">
                <a:latin typeface="Arial Black" panose="020B0A04020102020204" pitchFamily="34" charset="0"/>
              </a:rPr>
              <a:t>Will No One Rid Me of this Meddlesome Priest?’ </a:t>
            </a:r>
            <a:br>
              <a:rPr lang="en-GB" sz="3600" dirty="0">
                <a:latin typeface="Arial Black" panose="020B0A04020102020204" pitchFamily="34" charset="0"/>
              </a:rPr>
            </a:br>
            <a:r>
              <a:rPr lang="en-GB" sz="3600" i="1" dirty="0">
                <a:latin typeface="Arial Black" panose="020B0A04020102020204" pitchFamily="34" charset="0"/>
              </a:rPr>
              <a:t>Becket</a:t>
            </a:r>
            <a:r>
              <a:rPr lang="en-GB" sz="3600" dirty="0">
                <a:latin typeface="Arial Black" panose="020B0A04020102020204" pitchFamily="34" charset="0"/>
              </a:rPr>
              <a:t> and Movie </a:t>
            </a:r>
            <a:r>
              <a:rPr lang="en-GB" sz="3600" dirty="0" err="1">
                <a:latin typeface="Arial Black" panose="020B0A04020102020204" pitchFamily="34" charset="0"/>
              </a:rPr>
              <a:t>Medievalisms</a:t>
            </a:r>
            <a:br>
              <a:rPr lang="en-GB" sz="3600" dirty="0">
                <a:latin typeface="Arial Black" panose="020B0A04020102020204" pitchFamily="34" charset="0"/>
              </a:rPr>
            </a:br>
            <a:endParaRPr lang="en-GB" sz="3600" dirty="0">
              <a:latin typeface="Arial Black" panose="020B0A04020102020204" pitchFamily="34" charset="0"/>
            </a:endParaRPr>
          </a:p>
        </p:txBody>
      </p:sp>
    </p:spTree>
    <p:extLst>
      <p:ext uri="{BB962C8B-B14F-4D97-AF65-F5344CB8AC3E}">
        <p14:creationId xmlns:p14="http://schemas.microsoft.com/office/powerpoint/2010/main" val="4274163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CC3B-92F5-41DD-9CAD-E41DA6D6BBF9}"/>
              </a:ext>
            </a:extLst>
          </p:cNvPr>
          <p:cNvSpPr>
            <a:spLocks noGrp="1"/>
          </p:cNvSpPr>
          <p:nvPr>
            <p:ph type="ctrTitle"/>
          </p:nvPr>
        </p:nvSpPr>
        <p:spPr>
          <a:xfrm>
            <a:off x="0" y="4286250"/>
            <a:ext cx="12344400" cy="2571750"/>
          </a:xfrm>
          <a:solidFill>
            <a:schemeClr val="bg1"/>
          </a:solidFill>
        </p:spPr>
        <p:txBody>
          <a:bodyPr>
            <a:noAutofit/>
          </a:bodyPr>
          <a:lstStyle/>
          <a:p>
            <a:r>
              <a:rPr lang="en-GB" sz="2800" u="sng" dirty="0">
                <a:latin typeface="Arial Black" panose="020B0A04020102020204" pitchFamily="34" charset="0"/>
              </a:rPr>
              <a:t>Overview:</a:t>
            </a:r>
            <a:br>
              <a:rPr lang="en-GB" sz="2800" dirty="0">
                <a:latin typeface="Arial Black" panose="020B0A04020102020204" pitchFamily="34" charset="0"/>
              </a:rPr>
            </a:br>
            <a:r>
              <a:rPr lang="en-GB" sz="2800" dirty="0">
                <a:latin typeface="Arial Black" panose="020B0A04020102020204" pitchFamily="34" charset="0"/>
              </a:rPr>
              <a:t>1. </a:t>
            </a:r>
            <a:r>
              <a:rPr lang="en-GB" sz="2800" i="1" dirty="0">
                <a:latin typeface="Arial Black" panose="020B0A04020102020204" pitchFamily="34" charset="0"/>
              </a:rPr>
              <a:t>Becket</a:t>
            </a:r>
            <a:r>
              <a:rPr lang="en-GB" sz="2800" dirty="0">
                <a:latin typeface="Arial Black" panose="020B0A04020102020204" pitchFamily="34" charset="0"/>
              </a:rPr>
              <a:t> discussion</a:t>
            </a:r>
            <a:br>
              <a:rPr lang="en-GB" sz="2800" dirty="0">
                <a:latin typeface="Arial Black" panose="020B0A04020102020204" pitchFamily="34" charset="0"/>
              </a:rPr>
            </a:br>
            <a:r>
              <a:rPr lang="en-GB" sz="2800" dirty="0">
                <a:latin typeface="Arial Black" panose="020B0A04020102020204" pitchFamily="34" charset="0"/>
              </a:rPr>
              <a:t>2. The Middle Ages (According to the Movies)</a:t>
            </a:r>
            <a:br>
              <a:rPr lang="en-GB" sz="2800" dirty="0">
                <a:latin typeface="Arial Black" panose="020B0A04020102020204" pitchFamily="34" charset="0"/>
              </a:rPr>
            </a:br>
            <a:r>
              <a:rPr lang="en-GB" sz="2800" dirty="0">
                <a:latin typeface="Arial Black" panose="020B0A04020102020204" pitchFamily="34" charset="0"/>
              </a:rPr>
              <a:t>3. Umberto Eco and Semiotics</a:t>
            </a:r>
            <a:br>
              <a:rPr lang="en-GB" sz="2800" dirty="0">
                <a:latin typeface="Arial Black" panose="020B0A04020102020204" pitchFamily="34" charset="0"/>
              </a:rPr>
            </a:br>
            <a:r>
              <a:rPr lang="en-GB" sz="2800" dirty="0">
                <a:latin typeface="Arial Black" panose="020B0A04020102020204" pitchFamily="34" charset="0"/>
              </a:rPr>
              <a:t>4. ‘The Return of the Middle Ages’ and Postmodernism</a:t>
            </a:r>
            <a:br>
              <a:rPr lang="en-GB" sz="3600" dirty="0">
                <a:latin typeface="Arial Black" panose="020B0A04020102020204" pitchFamily="34" charset="0"/>
              </a:rPr>
            </a:br>
            <a:endParaRPr lang="en-GB" sz="3600" dirty="0">
              <a:latin typeface="Arial Black" panose="020B0A04020102020204" pitchFamily="34" charset="0"/>
            </a:endParaRPr>
          </a:p>
        </p:txBody>
      </p:sp>
    </p:spTree>
    <p:extLst>
      <p:ext uri="{BB962C8B-B14F-4D97-AF65-F5344CB8AC3E}">
        <p14:creationId xmlns:p14="http://schemas.microsoft.com/office/powerpoint/2010/main" val="3313189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483428" y="365125"/>
            <a:ext cx="7870371" cy="5811838"/>
          </a:xfrm>
        </p:spPr>
        <p:txBody>
          <a:bodyPr/>
          <a:lstStyle/>
          <a:p>
            <a:pPr algn="just"/>
            <a:r>
              <a:rPr lang="en-GB" b="1" dirty="0"/>
              <a:t>What is the plot of </a:t>
            </a:r>
            <a:r>
              <a:rPr lang="en-GB" b="1" i="1" dirty="0"/>
              <a:t>Becket</a:t>
            </a:r>
            <a:r>
              <a:rPr lang="en-GB" b="1" dirty="0"/>
              <a:t>?</a:t>
            </a:r>
          </a:p>
          <a:p>
            <a:pPr algn="just"/>
            <a:endParaRPr lang="en-GB" b="1" dirty="0"/>
          </a:p>
          <a:p>
            <a:pPr algn="just"/>
            <a:r>
              <a:rPr lang="en-GB" b="1" dirty="0"/>
              <a:t>How would you characterise the actors’ performances?</a:t>
            </a:r>
          </a:p>
          <a:p>
            <a:pPr algn="just"/>
            <a:endParaRPr lang="en-GB" b="1" dirty="0"/>
          </a:p>
          <a:p>
            <a:pPr algn="just"/>
            <a:r>
              <a:rPr lang="en-GB" b="1" dirty="0"/>
              <a:t>Is there anything notable about the film from a cinematographic and/or artistic standpoint? </a:t>
            </a:r>
          </a:p>
          <a:p>
            <a:pPr algn="just"/>
            <a:endParaRPr lang="en-GB" b="1" dirty="0"/>
          </a:p>
          <a:p>
            <a:pPr algn="just"/>
            <a:r>
              <a:rPr lang="en-GB" b="1" dirty="0"/>
              <a:t>What do you make of the film’s take on history? What sources might have informed it?</a:t>
            </a:r>
          </a:p>
          <a:p>
            <a:pPr algn="just"/>
            <a:endParaRPr lang="en-GB" b="1" dirty="0"/>
          </a:p>
          <a:p>
            <a:pPr algn="just"/>
            <a:r>
              <a:rPr lang="en-GB" b="1" dirty="0"/>
              <a:t>What other medieval films are you familiar with?</a:t>
            </a:r>
          </a:p>
        </p:txBody>
      </p:sp>
      <p:pic>
        <p:nvPicPr>
          <p:cNvPr id="4" name="Picture 3"/>
          <p:cNvPicPr>
            <a:picLocks noChangeAspect="1"/>
          </p:cNvPicPr>
          <p:nvPr/>
        </p:nvPicPr>
        <p:blipFill>
          <a:blip r:embed="rId2"/>
          <a:stretch>
            <a:fillRect/>
          </a:stretch>
        </p:blipFill>
        <p:spPr>
          <a:xfrm>
            <a:off x="145370" y="176213"/>
            <a:ext cx="3076575" cy="6000750"/>
          </a:xfrm>
          <a:prstGeom prst="rect">
            <a:avLst/>
          </a:prstGeom>
        </p:spPr>
      </p:pic>
    </p:spTree>
    <p:extLst>
      <p:ext uri="{BB962C8B-B14F-4D97-AF65-F5344CB8AC3E}">
        <p14:creationId xmlns:p14="http://schemas.microsoft.com/office/powerpoint/2010/main" val="66850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4800" b="1" dirty="0"/>
              <a:t>‘Looking at the Middle Ages in Cinema’</a:t>
            </a:r>
          </a:p>
        </p:txBody>
      </p:sp>
      <p:sp>
        <p:nvSpPr>
          <p:cNvPr id="3" name="Content Placeholder 2"/>
          <p:cNvSpPr>
            <a:spLocks noGrp="1"/>
          </p:cNvSpPr>
          <p:nvPr>
            <p:ph idx="1"/>
          </p:nvPr>
        </p:nvSpPr>
        <p:spPr>
          <a:xfrm>
            <a:off x="838200" y="1325564"/>
            <a:ext cx="10515600" cy="5164136"/>
          </a:xfrm>
        </p:spPr>
        <p:txBody>
          <a:bodyPr>
            <a:normAutofit/>
          </a:bodyPr>
          <a:lstStyle/>
          <a:p>
            <a:pPr marL="0" marR="56300" indent="0" algn="just">
              <a:buNone/>
            </a:pPr>
            <a:r>
              <a:rPr lang="en-GB" sz="3200" dirty="0">
                <a:solidFill>
                  <a:srgbClr val="1C1C1C"/>
                </a:solidFill>
              </a:rPr>
              <a:t>“ … D</a:t>
            </a:r>
            <a:r>
              <a:rPr lang="en-GB" sz="3200" dirty="0">
                <a:solidFill>
                  <a:srgbClr val="0A0A0A"/>
                </a:solidFill>
              </a:rPr>
              <a:t>espite </a:t>
            </a:r>
            <a:r>
              <a:rPr lang="en-GB" sz="3200" dirty="0">
                <a:solidFill>
                  <a:srgbClr val="1C1C1C"/>
                </a:solidFill>
              </a:rPr>
              <a:t>the encouragement </a:t>
            </a:r>
            <a:r>
              <a:rPr lang="en-GB" sz="3200" dirty="0">
                <a:solidFill>
                  <a:srgbClr val="0A0A0A"/>
                </a:solidFill>
              </a:rPr>
              <a:t>provided b</a:t>
            </a:r>
            <a:r>
              <a:rPr lang="en-GB" sz="3200" dirty="0">
                <a:solidFill>
                  <a:srgbClr val="363636"/>
                </a:solidFill>
              </a:rPr>
              <a:t>y </a:t>
            </a:r>
            <a:r>
              <a:rPr lang="en-GB" sz="3200" dirty="0">
                <a:solidFill>
                  <a:srgbClr val="1C1C1C"/>
                </a:solidFill>
              </a:rPr>
              <a:t>film-literate scholars </a:t>
            </a:r>
            <a:r>
              <a:rPr lang="en-GB" sz="3200" dirty="0">
                <a:solidFill>
                  <a:srgbClr val="0A0A0A"/>
                </a:solidFill>
              </a:rPr>
              <a:t>like Natalie </a:t>
            </a:r>
            <a:r>
              <a:rPr lang="en-GB" sz="3200" dirty="0" err="1">
                <a:solidFill>
                  <a:srgbClr val="0A0A0A"/>
                </a:solidFill>
              </a:rPr>
              <a:t>Zemon</a:t>
            </a:r>
            <a:r>
              <a:rPr lang="en-GB" sz="3200" dirty="0">
                <a:solidFill>
                  <a:srgbClr val="0A0A0A"/>
                </a:solidFill>
              </a:rPr>
              <a:t> Davis </a:t>
            </a:r>
            <a:r>
              <a:rPr lang="en-GB" sz="3200" dirty="0">
                <a:solidFill>
                  <a:srgbClr val="1C1C1C"/>
                </a:solidFill>
              </a:rPr>
              <a:t>Stephen </a:t>
            </a:r>
            <a:r>
              <a:rPr lang="en-GB" sz="3200" dirty="0">
                <a:solidFill>
                  <a:srgbClr val="0A0A0A"/>
                </a:solidFill>
              </a:rPr>
              <a:t>Bann </a:t>
            </a:r>
            <a:r>
              <a:rPr lang="en-GB" sz="3200" dirty="0">
                <a:solidFill>
                  <a:srgbClr val="1C1C1C"/>
                </a:solidFill>
              </a:rPr>
              <a:t>and </a:t>
            </a:r>
            <a:r>
              <a:rPr lang="en-GB" sz="3200" dirty="0">
                <a:solidFill>
                  <a:srgbClr val="0A0A0A"/>
                </a:solidFill>
              </a:rPr>
              <a:t>Robert </a:t>
            </a:r>
            <a:r>
              <a:rPr lang="en-GB" sz="3200" dirty="0" err="1">
                <a:solidFill>
                  <a:srgbClr val="0A0A0A"/>
                </a:solidFill>
              </a:rPr>
              <a:t>Ros</a:t>
            </a:r>
            <a:r>
              <a:rPr lang="en-GB" sz="3200" dirty="0" err="1">
                <a:solidFill>
                  <a:srgbClr val="363636"/>
                </a:solidFill>
              </a:rPr>
              <a:t>e</a:t>
            </a:r>
            <a:r>
              <a:rPr lang="en-GB" sz="3200" dirty="0" err="1">
                <a:solidFill>
                  <a:srgbClr val="1C1C1C"/>
                </a:solidFill>
              </a:rPr>
              <a:t>nstone</a:t>
            </a:r>
            <a:r>
              <a:rPr lang="en-GB" sz="3200" dirty="0">
                <a:solidFill>
                  <a:srgbClr val="1C1C1C"/>
                </a:solidFill>
              </a:rPr>
              <a:t>, </a:t>
            </a:r>
            <a:r>
              <a:rPr lang="en-GB" sz="3200" dirty="0">
                <a:solidFill>
                  <a:srgbClr val="0A0A0A"/>
                </a:solidFill>
              </a:rPr>
              <a:t>I must </a:t>
            </a:r>
            <a:r>
              <a:rPr lang="en-GB" sz="3200" dirty="0">
                <a:solidFill>
                  <a:srgbClr val="1C1C1C"/>
                </a:solidFill>
              </a:rPr>
              <a:t>still confess </a:t>
            </a:r>
            <a:r>
              <a:rPr lang="en-GB" sz="3200" dirty="0">
                <a:solidFill>
                  <a:srgbClr val="0A0A0A"/>
                </a:solidFill>
              </a:rPr>
              <a:t>to </a:t>
            </a:r>
            <a:r>
              <a:rPr lang="en-GB" sz="3200" dirty="0">
                <a:solidFill>
                  <a:srgbClr val="1C1C1C"/>
                </a:solidFill>
              </a:rPr>
              <a:t>feeling </a:t>
            </a:r>
            <a:r>
              <a:rPr lang="en-GB" sz="3200" dirty="0">
                <a:solidFill>
                  <a:srgbClr val="0A0A0A"/>
                </a:solidFill>
              </a:rPr>
              <a:t>a </a:t>
            </a:r>
            <a:r>
              <a:rPr lang="en-GB" sz="3200" b="1" dirty="0">
                <a:solidFill>
                  <a:srgbClr val="0A0A0A"/>
                </a:solidFill>
              </a:rPr>
              <a:t>certain </a:t>
            </a:r>
            <a:r>
              <a:rPr lang="en-GB" sz="3200" b="1" dirty="0">
                <a:solidFill>
                  <a:srgbClr val="1C1C1C"/>
                </a:solidFill>
              </a:rPr>
              <a:t>embarrassment </a:t>
            </a:r>
            <a:r>
              <a:rPr lang="en-GB" sz="3200" dirty="0">
                <a:solidFill>
                  <a:srgbClr val="0A0A0A"/>
                </a:solidFill>
              </a:rPr>
              <a:t>when discussing [medieval films] in the presence of </a:t>
            </a:r>
            <a:r>
              <a:rPr lang="en-GB" sz="3200" dirty="0">
                <a:solidFill>
                  <a:srgbClr val="1C1C1C"/>
                </a:solidFill>
              </a:rPr>
              <a:t>fellow </a:t>
            </a:r>
            <a:r>
              <a:rPr lang="en-GB" sz="3200" dirty="0">
                <a:solidFill>
                  <a:srgbClr val="0A0A0A"/>
                </a:solidFill>
              </a:rPr>
              <a:t>professional medievalists.’</a:t>
            </a:r>
          </a:p>
          <a:p>
            <a:pPr marL="0" marR="56300" indent="0" algn="just">
              <a:buNone/>
            </a:pPr>
            <a:r>
              <a:rPr lang="en-GB" sz="3200" dirty="0">
                <a:solidFill>
                  <a:srgbClr val="0A0A0A"/>
                </a:solidFill>
              </a:rPr>
              <a:t> </a:t>
            </a:r>
          </a:p>
          <a:p>
            <a:pPr marR="56300" algn="r">
              <a:buFontTx/>
              <a:buChar char="-"/>
            </a:pPr>
            <a:r>
              <a:rPr lang="en-GB" sz="2400" dirty="0"/>
              <a:t>David John Williams,  ‘Looking at the Middle Ages in the Cinema: An Overview,’ </a:t>
            </a:r>
            <a:r>
              <a:rPr lang="en-GB" sz="2400" i="1" dirty="0"/>
              <a:t>Film &amp; History: An Interdisciplinary Journal of Film and Television Studies </a:t>
            </a:r>
            <a:r>
              <a:rPr lang="en-GB" sz="2400" dirty="0"/>
              <a:t>29:1-2 (1999), p. 8.</a:t>
            </a:r>
          </a:p>
          <a:p>
            <a:pPr marL="0" marR="56300" indent="0" algn="just">
              <a:buNone/>
            </a:pPr>
            <a:endParaRPr lang="en-GB" sz="2400" dirty="0"/>
          </a:p>
          <a:p>
            <a:pPr marR="56300">
              <a:buFontTx/>
              <a:buChar char="-"/>
            </a:pPr>
            <a:endParaRPr lang="en-GB" sz="2000" dirty="0">
              <a:solidFill>
                <a:srgbClr val="1C1C1C"/>
              </a:solidFill>
            </a:endParaRPr>
          </a:p>
          <a:p>
            <a:pPr marL="0" indent="0">
              <a:buNone/>
            </a:pPr>
            <a:endParaRPr lang="en-GB" dirty="0"/>
          </a:p>
        </p:txBody>
      </p:sp>
    </p:spTree>
    <p:extLst>
      <p:ext uri="{BB962C8B-B14F-4D97-AF65-F5344CB8AC3E}">
        <p14:creationId xmlns:p14="http://schemas.microsoft.com/office/powerpoint/2010/main" val="4247474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A6781-038B-4EC5-BAD5-DBDB5BA64994}"/>
              </a:ext>
            </a:extLst>
          </p:cNvPr>
          <p:cNvSpPr>
            <a:spLocks noGrp="1"/>
          </p:cNvSpPr>
          <p:nvPr>
            <p:ph type="title"/>
          </p:nvPr>
        </p:nvSpPr>
        <p:spPr/>
        <p:txBody>
          <a:bodyPr/>
          <a:lstStyle/>
          <a:p>
            <a:pPr algn="ctr"/>
            <a:r>
              <a:rPr lang="en-GB" sz="4400" b="1" dirty="0"/>
              <a:t>‘Looking at the Middle Ages in Cinema’</a:t>
            </a:r>
            <a:endParaRPr lang="en-GB" dirty="0"/>
          </a:p>
        </p:txBody>
      </p:sp>
      <p:sp>
        <p:nvSpPr>
          <p:cNvPr id="3" name="Content Placeholder 2">
            <a:extLst>
              <a:ext uri="{FF2B5EF4-FFF2-40B4-BE49-F238E27FC236}">
                <a16:creationId xmlns:a16="http://schemas.microsoft.com/office/drawing/2014/main" id="{496F8B12-B8CF-4085-B3F5-CDE1636EB819}"/>
              </a:ext>
            </a:extLst>
          </p:cNvPr>
          <p:cNvSpPr>
            <a:spLocks noGrp="1"/>
          </p:cNvSpPr>
          <p:nvPr>
            <p:ph idx="1"/>
          </p:nvPr>
        </p:nvSpPr>
        <p:spPr>
          <a:xfrm>
            <a:off x="838200" y="1859491"/>
            <a:ext cx="10515600" cy="4351338"/>
          </a:xfrm>
        </p:spPr>
        <p:txBody>
          <a:bodyPr/>
          <a:lstStyle/>
          <a:p>
            <a:pPr marL="0" indent="0">
              <a:buNone/>
            </a:pPr>
            <a:r>
              <a:rPr lang="en-GB" dirty="0"/>
              <a:t>“Movies can be dangerous for medievalists.”</a:t>
            </a:r>
          </a:p>
          <a:p>
            <a:pPr algn="r">
              <a:buFontTx/>
              <a:buChar char="-"/>
            </a:pPr>
            <a:r>
              <a:rPr lang="en-GB" dirty="0"/>
              <a:t>Stuart Airlie, ‘Strange Eventful Histories: The Middle Ages in the Cinema,’ in </a:t>
            </a:r>
            <a:r>
              <a:rPr lang="en-GB" i="1" dirty="0"/>
              <a:t>The Medieval World</a:t>
            </a:r>
            <a:r>
              <a:rPr lang="en-GB" dirty="0"/>
              <a:t> ed. by Peter Linehan and Janet L. Nelson (London: Routledge, 2001), pp. 162–183.</a:t>
            </a:r>
          </a:p>
          <a:p>
            <a:pPr>
              <a:buFontTx/>
              <a:buChar char="-"/>
            </a:pPr>
            <a:endParaRPr lang="en-GB" dirty="0"/>
          </a:p>
          <a:p>
            <a:pPr>
              <a:buFontTx/>
              <a:buChar char="-"/>
            </a:pPr>
            <a:endParaRPr lang="en-GB" dirty="0"/>
          </a:p>
          <a:p>
            <a:pPr>
              <a:buFontTx/>
              <a:buChar char="-"/>
            </a:pPr>
            <a:r>
              <a:rPr lang="en-GB" dirty="0"/>
              <a:t>Why might medieval movies be ‘dangerous’ or a source of ‘embarrassment’ for historians?</a:t>
            </a:r>
          </a:p>
        </p:txBody>
      </p:sp>
    </p:spTree>
    <p:extLst>
      <p:ext uri="{BB962C8B-B14F-4D97-AF65-F5344CB8AC3E}">
        <p14:creationId xmlns:p14="http://schemas.microsoft.com/office/powerpoint/2010/main" val="2196243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50FF-108F-4DEA-8639-1F746B7E9C36}"/>
              </a:ext>
            </a:extLst>
          </p:cNvPr>
          <p:cNvSpPr>
            <a:spLocks noGrp="1"/>
          </p:cNvSpPr>
          <p:nvPr>
            <p:ph type="title"/>
          </p:nvPr>
        </p:nvSpPr>
        <p:spPr/>
        <p:txBody>
          <a:bodyPr/>
          <a:lstStyle/>
          <a:p>
            <a:endParaRPr lang="en-GB"/>
          </a:p>
        </p:txBody>
      </p:sp>
      <p:pic>
        <p:nvPicPr>
          <p:cNvPr id="4" name="Online Media 3" title="A Famous Historian - Monty Python and The Holy Grail.">
            <a:hlinkClick r:id="" action="ppaction://media"/>
            <a:extLst>
              <a:ext uri="{FF2B5EF4-FFF2-40B4-BE49-F238E27FC236}">
                <a16:creationId xmlns:a16="http://schemas.microsoft.com/office/drawing/2014/main" id="{625B5D30-4E68-45E1-9466-711ABCF46B8C}"/>
              </a:ext>
            </a:extLst>
          </p:cNvPr>
          <p:cNvPicPr>
            <a:picLocks noGrp="1" noRot="1" noChangeAspect="1"/>
          </p:cNvPicPr>
          <p:nvPr>
            <p:ph idx="1"/>
            <a:videoFile r:link="rId1"/>
          </p:nvPr>
        </p:nvPicPr>
        <p:blipFill>
          <a:blip r:embed="rId3"/>
          <a:stretch>
            <a:fillRect/>
          </a:stretch>
        </p:blipFill>
        <p:spPr>
          <a:xfrm>
            <a:off x="3051899" y="0"/>
            <a:ext cx="9140101" cy="6854452"/>
          </a:xfrm>
          <a:prstGeom prst="rect">
            <a:avLst/>
          </a:prstGeom>
        </p:spPr>
      </p:pic>
      <p:pic>
        <p:nvPicPr>
          <p:cNvPr id="5" name="Picture 4">
            <a:extLst>
              <a:ext uri="{FF2B5EF4-FFF2-40B4-BE49-F238E27FC236}">
                <a16:creationId xmlns:a16="http://schemas.microsoft.com/office/drawing/2014/main" id="{361DD9E8-4EA1-41AF-A7D8-9979421D0DA3}"/>
              </a:ext>
            </a:extLst>
          </p:cNvPr>
          <p:cNvPicPr>
            <a:picLocks noChangeAspect="1"/>
          </p:cNvPicPr>
          <p:nvPr/>
        </p:nvPicPr>
        <p:blipFill>
          <a:blip r:embed="rId4"/>
          <a:stretch>
            <a:fillRect/>
          </a:stretch>
        </p:blipFill>
        <p:spPr>
          <a:xfrm>
            <a:off x="-53469" y="734292"/>
            <a:ext cx="3158836" cy="4738254"/>
          </a:xfrm>
          <a:prstGeom prst="rect">
            <a:avLst/>
          </a:prstGeom>
        </p:spPr>
      </p:pic>
    </p:spTree>
    <p:extLst>
      <p:ext uri="{BB962C8B-B14F-4D97-AF65-F5344CB8AC3E}">
        <p14:creationId xmlns:p14="http://schemas.microsoft.com/office/powerpoint/2010/main" val="2369598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endParaRPr lang="en-GB" sz="4000" dirty="0"/>
          </a:p>
          <a:p>
            <a:pPr marL="0" indent="0" algn="ctr">
              <a:buNone/>
            </a:pPr>
            <a:r>
              <a:rPr lang="en-GB" sz="4000" dirty="0">
                <a:latin typeface="Arial Black" panose="020B0A04020102020204" pitchFamily="34" charset="0"/>
              </a:rPr>
              <a:t>‘THE MIDDLE AGES’</a:t>
            </a:r>
          </a:p>
          <a:p>
            <a:pPr marL="0" indent="0" algn="ctr">
              <a:buNone/>
            </a:pPr>
            <a:r>
              <a:rPr lang="en-GB" sz="4000" dirty="0">
                <a:latin typeface="Arial Black" panose="020B0A04020102020204" pitchFamily="34" charset="0"/>
              </a:rPr>
              <a:t>(ACCORDING TO THE MOVIES)</a:t>
            </a:r>
          </a:p>
        </p:txBody>
      </p:sp>
    </p:spTree>
    <p:extLst>
      <p:ext uri="{BB962C8B-B14F-4D97-AF65-F5344CB8AC3E}">
        <p14:creationId xmlns:p14="http://schemas.microsoft.com/office/powerpoint/2010/main" val="2407062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209142" y="986971"/>
            <a:ext cx="7144657" cy="5189992"/>
          </a:xfrm>
        </p:spPr>
        <p:txBody>
          <a:bodyPr>
            <a:normAutofit/>
          </a:bodyPr>
          <a:lstStyle/>
          <a:p>
            <a:pPr algn="ctr"/>
            <a:endParaRPr lang="en-GB" sz="4000" dirty="0"/>
          </a:p>
          <a:p>
            <a:pPr marL="0" indent="0" algn="ctr">
              <a:buNone/>
            </a:pPr>
            <a:r>
              <a:rPr lang="en-GB" sz="4000" dirty="0">
                <a:latin typeface="Arial Black" panose="020B0A04020102020204" pitchFamily="34" charset="0"/>
              </a:rPr>
              <a:t>‘THE MIDDLE AGES’</a:t>
            </a:r>
          </a:p>
          <a:p>
            <a:pPr marL="0" indent="0" algn="ctr">
              <a:buNone/>
            </a:pPr>
            <a:r>
              <a:rPr lang="en-GB" sz="4000" dirty="0">
                <a:latin typeface="Arial Black" panose="020B0A04020102020204" pitchFamily="34" charset="0"/>
              </a:rPr>
              <a:t>(ACCORDING TO </a:t>
            </a:r>
            <a:r>
              <a:rPr lang="en-GB" sz="4000" i="1" dirty="0">
                <a:latin typeface="Arial Black" panose="020B0A04020102020204" pitchFamily="34" charset="0"/>
              </a:rPr>
              <a:t>BECKET</a:t>
            </a:r>
            <a:r>
              <a:rPr lang="en-GB" sz="4000" dirty="0">
                <a:latin typeface="Arial Black" panose="020B0A04020102020204" pitchFamily="34" charset="0"/>
              </a:rPr>
              <a:t>)</a:t>
            </a:r>
          </a:p>
        </p:txBody>
      </p:sp>
      <p:pic>
        <p:nvPicPr>
          <p:cNvPr id="4" name="Picture 3"/>
          <p:cNvPicPr>
            <a:picLocks noChangeAspect="1"/>
          </p:cNvPicPr>
          <p:nvPr/>
        </p:nvPicPr>
        <p:blipFill>
          <a:blip r:embed="rId2"/>
          <a:stretch>
            <a:fillRect/>
          </a:stretch>
        </p:blipFill>
        <p:spPr>
          <a:xfrm>
            <a:off x="145370" y="176213"/>
            <a:ext cx="3076575" cy="6000750"/>
          </a:xfrm>
          <a:prstGeom prst="rect">
            <a:avLst/>
          </a:prstGeom>
        </p:spPr>
      </p:pic>
    </p:spTree>
    <p:extLst>
      <p:ext uri="{BB962C8B-B14F-4D97-AF65-F5344CB8AC3E}">
        <p14:creationId xmlns:p14="http://schemas.microsoft.com/office/powerpoint/2010/main" val="3303477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0544-3C5B-467C-A6B3-6776CE469FC1}"/>
              </a:ext>
            </a:extLst>
          </p:cNvPr>
          <p:cNvSpPr>
            <a:spLocks noGrp="1"/>
          </p:cNvSpPr>
          <p:nvPr>
            <p:ph type="title"/>
          </p:nvPr>
        </p:nvSpPr>
        <p:spPr>
          <a:xfrm>
            <a:off x="4965430" y="629268"/>
            <a:ext cx="6586491" cy="1286160"/>
          </a:xfrm>
        </p:spPr>
        <p:txBody>
          <a:bodyPr anchor="b">
            <a:normAutofit fontScale="90000"/>
          </a:bodyPr>
          <a:lstStyle/>
          <a:p>
            <a:r>
              <a:rPr lang="en-GB" b="1" dirty="0"/>
              <a:t>Umberto Eco (1932–2016)</a:t>
            </a:r>
            <a:br>
              <a:rPr lang="en-GB" dirty="0"/>
            </a:br>
            <a:endParaRPr lang="en-GB" dirty="0"/>
          </a:p>
        </p:txBody>
      </p:sp>
      <p:pic>
        <p:nvPicPr>
          <p:cNvPr id="4" name="Content Placeholder 3">
            <a:extLst>
              <a:ext uri="{FF2B5EF4-FFF2-40B4-BE49-F238E27FC236}">
                <a16:creationId xmlns:a16="http://schemas.microsoft.com/office/drawing/2014/main" id="{12646DEC-BEA8-4E9E-9FEB-05BE4DAD4BEB}"/>
              </a:ext>
            </a:extLst>
          </p:cNvPr>
          <p:cNvPicPr>
            <a:picLocks noChangeAspect="1"/>
          </p:cNvPicPr>
          <p:nvPr/>
        </p:nvPicPr>
        <p:blipFill rotWithShape="1">
          <a:blip r:embed="rId2"/>
          <a:srcRect b="1618"/>
          <a:stretch/>
        </p:blipFill>
        <p:spPr>
          <a:xfrm>
            <a:off x="20" y="10"/>
            <a:ext cx="4635571" cy="6857990"/>
          </a:xfrm>
          <a:prstGeom prst="rect">
            <a:avLst/>
          </a:prstGeom>
          <a:effectLst/>
        </p:spPr>
      </p:pic>
      <p:sp>
        <p:nvSpPr>
          <p:cNvPr id="8" name="Content Placeholder 7">
            <a:extLst>
              <a:ext uri="{FF2B5EF4-FFF2-40B4-BE49-F238E27FC236}">
                <a16:creationId xmlns:a16="http://schemas.microsoft.com/office/drawing/2014/main" id="{BA623E0F-F3D4-4D17-AA84-14F173FE9BF0}"/>
              </a:ext>
            </a:extLst>
          </p:cNvPr>
          <p:cNvSpPr>
            <a:spLocks noGrp="1"/>
          </p:cNvSpPr>
          <p:nvPr>
            <p:ph idx="1"/>
          </p:nvPr>
        </p:nvSpPr>
        <p:spPr>
          <a:xfrm>
            <a:off x="4965433" y="1640530"/>
            <a:ext cx="4572268" cy="4588202"/>
          </a:xfrm>
        </p:spPr>
        <p:txBody>
          <a:bodyPr>
            <a:normAutofit/>
          </a:bodyPr>
          <a:lstStyle/>
          <a:p>
            <a:r>
              <a:rPr lang="en-US" sz="3600" dirty="0"/>
              <a:t>Medieval historian; postmodern philosopher and theorist; novelist; semiotician</a:t>
            </a:r>
          </a:p>
          <a:p>
            <a:pPr marL="0" indent="0">
              <a:buNone/>
            </a:pPr>
            <a:endParaRPr lang="en-US" sz="2000" dirty="0"/>
          </a:p>
          <a:p>
            <a:pPr marL="0" indent="0">
              <a:buNone/>
            </a:pPr>
            <a:r>
              <a:rPr lang="en-GB" dirty="0"/>
              <a:t>Professor of Semiotics at Milan Polytechnic, then University of Bologna</a:t>
            </a:r>
            <a:endParaRPr lang="en-US" sz="2000" dirty="0"/>
          </a:p>
        </p:txBody>
      </p:sp>
      <p:pic>
        <p:nvPicPr>
          <p:cNvPr id="3" name="Picture 2"/>
          <p:cNvPicPr>
            <a:picLocks noChangeAspect="1"/>
          </p:cNvPicPr>
          <p:nvPr/>
        </p:nvPicPr>
        <p:blipFill>
          <a:blip r:embed="rId3"/>
          <a:stretch>
            <a:fillRect/>
          </a:stretch>
        </p:blipFill>
        <p:spPr>
          <a:xfrm>
            <a:off x="9867543" y="1752600"/>
            <a:ext cx="2251678" cy="3533820"/>
          </a:xfrm>
          <a:prstGeom prst="rect">
            <a:avLst/>
          </a:prstGeom>
        </p:spPr>
      </p:pic>
    </p:spTree>
    <p:extLst>
      <p:ext uri="{BB962C8B-B14F-4D97-AF65-F5344CB8AC3E}">
        <p14:creationId xmlns:p14="http://schemas.microsoft.com/office/powerpoint/2010/main" val="1507497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What is Semiotics?</a:t>
            </a:r>
          </a:p>
        </p:txBody>
      </p:sp>
      <p:pic>
        <p:nvPicPr>
          <p:cNvPr id="4" name="Content Placeholder 3"/>
          <p:cNvPicPr>
            <a:picLocks noGrp="1" noChangeAspect="1"/>
          </p:cNvPicPr>
          <p:nvPr>
            <p:ph idx="1"/>
          </p:nvPr>
        </p:nvPicPr>
        <p:blipFill>
          <a:blip r:embed="rId2"/>
          <a:stretch>
            <a:fillRect/>
          </a:stretch>
        </p:blipFill>
        <p:spPr>
          <a:xfrm>
            <a:off x="1784322" y="2650486"/>
            <a:ext cx="2853175" cy="2859272"/>
          </a:xfrm>
          <a:prstGeom prst="rect">
            <a:avLst/>
          </a:prstGeom>
        </p:spPr>
      </p:pic>
      <p:pic>
        <p:nvPicPr>
          <p:cNvPr id="5" name="Picture 4"/>
          <p:cNvPicPr>
            <a:picLocks noChangeAspect="1"/>
          </p:cNvPicPr>
          <p:nvPr/>
        </p:nvPicPr>
        <p:blipFill>
          <a:blip r:embed="rId3"/>
          <a:stretch>
            <a:fillRect/>
          </a:stretch>
        </p:blipFill>
        <p:spPr>
          <a:xfrm>
            <a:off x="4966138" y="2650486"/>
            <a:ext cx="2859272" cy="2859272"/>
          </a:xfrm>
          <a:prstGeom prst="rect">
            <a:avLst/>
          </a:prstGeom>
        </p:spPr>
      </p:pic>
      <p:sp>
        <p:nvSpPr>
          <p:cNvPr id="7" name="AutoShape 2" descr="Emoji Screaming Sticker IPhone Fear PNG, Clipart, Emoji, Emoji Movie,  Emoticon, Fear, Happiness Free PNG Download"/>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4"/>
          <a:stretch>
            <a:fillRect/>
          </a:stretch>
        </p:blipFill>
        <p:spPr>
          <a:xfrm>
            <a:off x="8154051" y="2650486"/>
            <a:ext cx="2859272" cy="2859272"/>
          </a:xfrm>
          <a:prstGeom prst="rect">
            <a:avLst/>
          </a:prstGeom>
        </p:spPr>
      </p:pic>
    </p:spTree>
    <p:extLst>
      <p:ext uri="{BB962C8B-B14F-4D97-AF65-F5344CB8AC3E}">
        <p14:creationId xmlns:p14="http://schemas.microsoft.com/office/powerpoint/2010/main" val="2443687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064774"/>
            <a:ext cx="3390899" cy="1754259"/>
          </a:xfrm>
        </p:spPr>
        <p:txBody>
          <a:bodyPr>
            <a:normAutofit fontScale="90000"/>
          </a:bodyPr>
          <a:lstStyle/>
          <a:p>
            <a:pPr algn="ctr"/>
            <a:r>
              <a:rPr lang="en-GB" sz="6000" b="1" dirty="0">
                <a:latin typeface="Arial Black" panose="020B0A04020102020204" pitchFamily="34" charset="0"/>
              </a:rPr>
              <a:t>Science of Signs </a:t>
            </a:r>
          </a:p>
        </p:txBody>
      </p:sp>
      <p:sp>
        <p:nvSpPr>
          <p:cNvPr id="6" name="Content Placeholder 5"/>
          <p:cNvSpPr>
            <a:spLocks noGrp="1"/>
          </p:cNvSpPr>
          <p:nvPr>
            <p:ph idx="1"/>
          </p:nvPr>
        </p:nvSpPr>
        <p:spPr>
          <a:xfrm>
            <a:off x="-1179786" y="7974177"/>
            <a:ext cx="10515600" cy="4351338"/>
          </a:xfrm>
        </p:spPr>
        <p:txBody>
          <a:bodyPr/>
          <a:lstStyle/>
          <a:p>
            <a:endParaRPr lang="en-GB" dirty="0"/>
          </a:p>
        </p:txBody>
      </p:sp>
      <p:pic>
        <p:nvPicPr>
          <p:cNvPr id="8" name="Picture 7"/>
          <p:cNvPicPr>
            <a:picLocks noChangeAspect="1"/>
          </p:cNvPicPr>
          <p:nvPr/>
        </p:nvPicPr>
        <p:blipFill rotWithShape="1">
          <a:blip r:embed="rId2"/>
          <a:srcRect l="2442" t="3604" r="4014" b="14985"/>
          <a:stretch/>
        </p:blipFill>
        <p:spPr>
          <a:xfrm>
            <a:off x="3657599" y="0"/>
            <a:ext cx="5600456" cy="6858000"/>
          </a:xfrm>
          <a:prstGeom prst="rect">
            <a:avLst/>
          </a:prstGeom>
        </p:spPr>
      </p:pic>
    </p:spTree>
    <p:extLst>
      <p:ext uri="{BB962C8B-B14F-4D97-AF65-F5344CB8AC3E}">
        <p14:creationId xmlns:p14="http://schemas.microsoft.com/office/powerpoint/2010/main" val="829132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Filmic Semiotics</a:t>
            </a:r>
          </a:p>
        </p:txBody>
      </p:sp>
      <p:sp>
        <p:nvSpPr>
          <p:cNvPr id="3" name="Content Placeholder 2"/>
          <p:cNvSpPr>
            <a:spLocks noGrp="1"/>
          </p:cNvSpPr>
          <p:nvPr>
            <p:ph idx="1"/>
          </p:nvPr>
        </p:nvSpPr>
        <p:spPr/>
        <p:txBody>
          <a:bodyPr>
            <a:normAutofit/>
          </a:bodyPr>
          <a:lstStyle/>
          <a:p>
            <a:r>
              <a:rPr lang="en-GB" sz="3600" dirty="0"/>
              <a:t>What might all this have to do with film studies?</a:t>
            </a:r>
          </a:p>
          <a:p>
            <a:endParaRPr lang="en-GB" sz="3600" dirty="0"/>
          </a:p>
          <a:p>
            <a:r>
              <a:rPr lang="en-GB" sz="3600" dirty="0"/>
              <a:t>How might semiotics play a part in film analysis?</a:t>
            </a:r>
          </a:p>
        </p:txBody>
      </p:sp>
    </p:spTree>
    <p:extLst>
      <p:ext uri="{BB962C8B-B14F-4D97-AF65-F5344CB8AC3E}">
        <p14:creationId xmlns:p14="http://schemas.microsoft.com/office/powerpoint/2010/main" val="2857078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SlpOaY-_HMk"/>
          <p:cNvPicPr>
            <a:picLocks noGrp="1" noRot="1" noChangeAspect="1"/>
          </p:cNvPicPr>
          <p:nvPr>
            <p:ph idx="1"/>
            <a:videoFile r:link="rId1"/>
          </p:nvPr>
        </p:nvPicPr>
        <p:blipFill>
          <a:blip r:embed="rId3"/>
          <a:stretch>
            <a:fillRect/>
          </a:stretch>
        </p:blipFill>
        <p:spPr>
          <a:xfrm>
            <a:off x="0" y="11289"/>
            <a:ext cx="12192000" cy="6858000"/>
          </a:xfrm>
          <a:prstGeom prst="rect">
            <a:avLst/>
          </a:prstGeom>
        </p:spPr>
      </p:pic>
    </p:spTree>
    <p:extLst>
      <p:ext uri="{BB962C8B-B14F-4D97-AF65-F5344CB8AC3E}">
        <p14:creationId xmlns:p14="http://schemas.microsoft.com/office/powerpoint/2010/main" val="35352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Semiotics of Medieval Films</a:t>
            </a:r>
          </a:p>
        </p:txBody>
      </p:sp>
      <p:sp>
        <p:nvSpPr>
          <p:cNvPr id="3" name="Content Placeholder 2"/>
          <p:cNvSpPr>
            <a:spLocks noGrp="1"/>
          </p:cNvSpPr>
          <p:nvPr>
            <p:ph idx="1"/>
          </p:nvPr>
        </p:nvSpPr>
        <p:spPr/>
        <p:txBody>
          <a:bodyPr>
            <a:normAutofit/>
          </a:bodyPr>
          <a:lstStyle/>
          <a:p>
            <a:r>
              <a:rPr lang="en-GB" sz="3600" dirty="0"/>
              <a:t>What might all this have to do with medieval films?</a:t>
            </a:r>
          </a:p>
          <a:p>
            <a:endParaRPr lang="en-GB" sz="3600" dirty="0"/>
          </a:p>
        </p:txBody>
      </p:sp>
    </p:spTree>
    <p:extLst>
      <p:ext uri="{BB962C8B-B14F-4D97-AF65-F5344CB8AC3E}">
        <p14:creationId xmlns:p14="http://schemas.microsoft.com/office/powerpoint/2010/main" val="4240041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0B72-E97D-474D-86AA-6AC9F3B2EB02}"/>
              </a:ext>
            </a:extLst>
          </p:cNvPr>
          <p:cNvSpPr>
            <a:spLocks noGrp="1"/>
          </p:cNvSpPr>
          <p:nvPr>
            <p:ph type="title"/>
          </p:nvPr>
        </p:nvSpPr>
        <p:spPr>
          <a:xfrm>
            <a:off x="838200" y="5534025"/>
            <a:ext cx="10515600" cy="822326"/>
          </a:xfrm>
        </p:spPr>
        <p:txBody>
          <a:bodyPr vert="horz" lIns="91440" tIns="45720" rIns="91440" bIns="45720" rtlCol="0" anchor="ctr">
            <a:normAutofit fontScale="90000"/>
          </a:bodyPr>
          <a:lstStyle/>
          <a:p>
            <a:pPr algn="ctr"/>
            <a:r>
              <a:rPr lang="en-US" i="1" dirty="0"/>
              <a:t>The Name of the Rose – </a:t>
            </a:r>
            <a:r>
              <a:rPr lang="en-US" dirty="0"/>
              <a:t>a medieval detective story (much like the ‘science’ of semiotics)</a:t>
            </a:r>
            <a:endParaRPr lang="en-US" i="1" dirty="0"/>
          </a:p>
        </p:txBody>
      </p:sp>
      <p:pic>
        <p:nvPicPr>
          <p:cNvPr id="4" name="Picture 3">
            <a:extLst>
              <a:ext uri="{FF2B5EF4-FFF2-40B4-BE49-F238E27FC236}">
                <a16:creationId xmlns:a16="http://schemas.microsoft.com/office/drawing/2014/main" id="{0097AC2B-089C-44E3-90A4-78D837F97897}"/>
              </a:ext>
            </a:extLst>
          </p:cNvPr>
          <p:cNvPicPr>
            <a:picLocks noChangeAspect="1"/>
          </p:cNvPicPr>
          <p:nvPr/>
        </p:nvPicPr>
        <p:blipFill>
          <a:blip r:embed="rId2"/>
          <a:stretch>
            <a:fillRect/>
          </a:stretch>
        </p:blipFill>
        <p:spPr>
          <a:xfrm>
            <a:off x="655638" y="122238"/>
            <a:ext cx="3519488" cy="5230813"/>
          </a:xfrm>
          <a:prstGeom prst="rect">
            <a:avLst/>
          </a:prstGeom>
        </p:spPr>
      </p:pic>
      <p:pic>
        <p:nvPicPr>
          <p:cNvPr id="6" name="Picture 5">
            <a:extLst>
              <a:ext uri="{FF2B5EF4-FFF2-40B4-BE49-F238E27FC236}">
                <a16:creationId xmlns:a16="http://schemas.microsoft.com/office/drawing/2014/main" id="{97079B6D-49AC-45D4-B949-567B2ABAD336}"/>
              </a:ext>
            </a:extLst>
          </p:cNvPr>
          <p:cNvPicPr>
            <a:picLocks noChangeAspect="1"/>
          </p:cNvPicPr>
          <p:nvPr/>
        </p:nvPicPr>
        <p:blipFill>
          <a:blip r:embed="rId3"/>
          <a:stretch>
            <a:fillRect/>
          </a:stretch>
        </p:blipFill>
        <p:spPr>
          <a:xfrm>
            <a:off x="4257675" y="122238"/>
            <a:ext cx="3689350" cy="5230813"/>
          </a:xfrm>
          <a:prstGeom prst="rect">
            <a:avLst/>
          </a:prstGeom>
        </p:spPr>
      </p:pic>
      <p:pic>
        <p:nvPicPr>
          <p:cNvPr id="5" name="Content Placeholder 4">
            <a:extLst>
              <a:ext uri="{FF2B5EF4-FFF2-40B4-BE49-F238E27FC236}">
                <a16:creationId xmlns:a16="http://schemas.microsoft.com/office/drawing/2014/main" id="{C7FBC9DD-D181-4F27-B422-4BDCB753525C}"/>
              </a:ext>
            </a:extLst>
          </p:cNvPr>
          <p:cNvPicPr>
            <a:picLocks noGrp="1" noChangeAspect="1"/>
          </p:cNvPicPr>
          <p:nvPr>
            <p:ph idx="1"/>
          </p:nvPr>
        </p:nvPicPr>
        <p:blipFill>
          <a:blip r:embed="rId4"/>
          <a:stretch>
            <a:fillRect/>
          </a:stretch>
        </p:blipFill>
        <p:spPr>
          <a:xfrm>
            <a:off x="8029575" y="122238"/>
            <a:ext cx="3503613" cy="5230813"/>
          </a:xfrm>
          <a:prstGeom prst="rect">
            <a:avLst/>
          </a:prstGeom>
        </p:spPr>
      </p:pic>
    </p:spTree>
    <p:extLst>
      <p:ext uri="{BB962C8B-B14F-4D97-AF65-F5344CB8AC3E}">
        <p14:creationId xmlns:p14="http://schemas.microsoft.com/office/powerpoint/2010/main" val="154824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Semiotics of Medieval Films</a:t>
            </a:r>
          </a:p>
        </p:txBody>
      </p:sp>
      <p:sp>
        <p:nvSpPr>
          <p:cNvPr id="3" name="Content Placeholder 2"/>
          <p:cNvSpPr>
            <a:spLocks noGrp="1"/>
          </p:cNvSpPr>
          <p:nvPr>
            <p:ph idx="1"/>
          </p:nvPr>
        </p:nvSpPr>
        <p:spPr/>
        <p:txBody>
          <a:bodyPr>
            <a:normAutofit/>
          </a:bodyPr>
          <a:lstStyle/>
          <a:p>
            <a:r>
              <a:rPr lang="en-GB" sz="3600" dirty="0"/>
              <a:t>What denotations and connotations might we associate with the phrase ‘medieval’?</a:t>
            </a:r>
          </a:p>
          <a:p>
            <a:pPr marL="0" indent="0">
              <a:buNone/>
            </a:pPr>
            <a:endParaRPr lang="en-GB" sz="3600" dirty="0"/>
          </a:p>
        </p:txBody>
      </p:sp>
    </p:spTree>
    <p:extLst>
      <p:ext uri="{BB962C8B-B14F-4D97-AF65-F5344CB8AC3E}">
        <p14:creationId xmlns:p14="http://schemas.microsoft.com/office/powerpoint/2010/main" val="1745839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Medieval (according to OED)</a:t>
            </a:r>
          </a:p>
        </p:txBody>
      </p:sp>
      <p:sp>
        <p:nvSpPr>
          <p:cNvPr id="3" name="Content Placeholder 2"/>
          <p:cNvSpPr>
            <a:spLocks noGrp="1"/>
          </p:cNvSpPr>
          <p:nvPr>
            <p:ph idx="1"/>
          </p:nvPr>
        </p:nvSpPr>
        <p:spPr>
          <a:xfrm>
            <a:off x="838200" y="1325563"/>
            <a:ext cx="10515600" cy="4851400"/>
          </a:xfrm>
        </p:spPr>
        <p:txBody>
          <a:bodyPr>
            <a:normAutofit/>
          </a:bodyPr>
          <a:lstStyle/>
          <a:p>
            <a:pPr marL="0" indent="0">
              <a:lnSpc>
                <a:spcPct val="100000"/>
              </a:lnSpc>
              <a:spcBef>
                <a:spcPts val="0"/>
              </a:spcBef>
              <a:buNone/>
            </a:pPr>
            <a:r>
              <a:rPr lang="en-GB" sz="3600" b="1" dirty="0"/>
              <a:t>medieval, adj. </a:t>
            </a:r>
          </a:p>
          <a:p>
            <a:pPr marL="0" indent="0">
              <a:lnSpc>
                <a:spcPct val="100000"/>
              </a:lnSpc>
              <a:spcBef>
                <a:spcPts val="0"/>
              </a:spcBef>
              <a:buNone/>
            </a:pPr>
            <a:r>
              <a:rPr lang="en-GB" dirty="0"/>
              <a:t>1. of or relating to a period of time intervening between (periods designated as) ancient and modern; </a:t>
            </a:r>
            <a:r>
              <a:rPr lang="en-GB" i="1" dirty="0"/>
              <a:t>spec.</a:t>
            </a:r>
            <a:r>
              <a:rPr lang="en-GB" dirty="0"/>
              <a:t> of, relating to, or characteristic of the Middle Ages. </a:t>
            </a:r>
          </a:p>
          <a:p>
            <a:pPr marL="400050" lvl="1" indent="0">
              <a:lnSpc>
                <a:spcPct val="100000"/>
              </a:lnSpc>
              <a:spcBef>
                <a:spcPts val="0"/>
              </a:spcBef>
              <a:buNone/>
            </a:pPr>
            <a:r>
              <a:rPr lang="en-GB" sz="1800" dirty="0"/>
              <a:t>1817   T. D. </a:t>
            </a:r>
            <a:r>
              <a:rPr lang="en-GB" sz="1800" dirty="0" err="1"/>
              <a:t>Fosbroke</a:t>
            </a:r>
            <a:r>
              <a:rPr lang="en-GB" sz="1800" dirty="0"/>
              <a:t> </a:t>
            </a:r>
            <a:r>
              <a:rPr lang="en-GB" sz="1800" i="1" dirty="0"/>
              <a:t>Brit. </a:t>
            </a:r>
            <a:r>
              <a:rPr lang="en-GB" sz="1800" i="1" dirty="0" err="1"/>
              <a:t>Monachism</a:t>
            </a:r>
            <a:r>
              <a:rPr lang="en-GB" sz="1800" dirty="0"/>
              <a:t> (ed. 2) I. Pref. p. vi,   The Author… professes to illustrate </a:t>
            </a:r>
            <a:r>
              <a:rPr lang="en-GB" sz="1800" dirty="0" err="1"/>
              <a:t>mediæval</a:t>
            </a:r>
            <a:r>
              <a:rPr lang="en-GB" sz="1800" dirty="0"/>
              <a:t> customs upon </a:t>
            </a:r>
            <a:r>
              <a:rPr lang="en-GB" sz="1800" dirty="0" err="1"/>
              <a:t>mediæval</a:t>
            </a:r>
            <a:r>
              <a:rPr lang="en-GB" sz="1800" dirty="0"/>
              <a:t> principles.</a:t>
            </a:r>
          </a:p>
          <a:p>
            <a:pPr marL="400050" lvl="1" indent="0">
              <a:lnSpc>
                <a:spcPct val="100000"/>
              </a:lnSpc>
              <a:spcBef>
                <a:spcPts val="0"/>
              </a:spcBef>
              <a:buNone/>
            </a:pPr>
            <a:r>
              <a:rPr lang="en-GB" sz="1800" dirty="0"/>
              <a:t>1848   Webb </a:t>
            </a:r>
            <a:r>
              <a:rPr lang="en-GB" sz="1800" i="1" dirty="0"/>
              <a:t>Sketches Continental </a:t>
            </a:r>
            <a:r>
              <a:rPr lang="en-GB" sz="1800" i="1" dirty="0" err="1"/>
              <a:t>Ecclesiol</a:t>
            </a:r>
            <a:r>
              <a:rPr lang="en-GB" sz="1800" i="1" dirty="0"/>
              <a:t>.</a:t>
            </a:r>
            <a:r>
              <a:rPr lang="en-GB" sz="1800" dirty="0"/>
              <a:t> 22   Open grills were not uncommon in mediaeval times instead of close screens.</a:t>
            </a:r>
          </a:p>
          <a:p>
            <a:pPr marL="400050" lvl="1" indent="0">
              <a:lnSpc>
                <a:spcPct val="100000"/>
              </a:lnSpc>
              <a:spcBef>
                <a:spcPts val="0"/>
              </a:spcBef>
              <a:buNone/>
            </a:pPr>
            <a:r>
              <a:rPr lang="en-GB" sz="1800" dirty="0"/>
              <a:t>1876   Stubbs </a:t>
            </a:r>
            <a:r>
              <a:rPr lang="en-GB" sz="1800" i="1" dirty="0"/>
              <a:t>Early </a:t>
            </a:r>
            <a:r>
              <a:rPr lang="en-GB" sz="1800" i="1" dirty="0" err="1"/>
              <a:t>Plantagenets</a:t>
            </a:r>
            <a:r>
              <a:rPr lang="en-GB" sz="1800" dirty="0"/>
              <a:t>  Weapons drawn from the storehouse of medieval English history.</a:t>
            </a:r>
          </a:p>
          <a:p>
            <a:pPr marL="400050" lvl="1" indent="0">
              <a:lnSpc>
                <a:spcPct val="100000"/>
              </a:lnSpc>
              <a:spcBef>
                <a:spcPts val="0"/>
              </a:spcBef>
              <a:buNone/>
            </a:pPr>
            <a:r>
              <a:rPr lang="en-GB" sz="1800" dirty="0"/>
              <a:t>1882   S. F. A. </a:t>
            </a:r>
            <a:r>
              <a:rPr lang="en-GB" sz="1800" dirty="0" err="1"/>
              <a:t>Caulfeild</a:t>
            </a:r>
            <a:r>
              <a:rPr lang="en-GB" sz="1800" dirty="0"/>
              <a:t> &amp; B. C. </a:t>
            </a:r>
            <a:r>
              <a:rPr lang="en-GB" sz="1800" dirty="0" err="1"/>
              <a:t>Saward</a:t>
            </a:r>
            <a:r>
              <a:rPr lang="en-GB" sz="1800" dirty="0"/>
              <a:t> </a:t>
            </a:r>
            <a:r>
              <a:rPr lang="en-GB" sz="1800" i="1" dirty="0"/>
              <a:t>Dict. Needlework</a:t>
            </a:r>
            <a:r>
              <a:rPr lang="en-GB" sz="1800" dirty="0"/>
              <a:t> 344/1   </a:t>
            </a:r>
            <a:r>
              <a:rPr lang="en-GB" sz="1800" i="1" dirty="0"/>
              <a:t>Medieval embroidery</a:t>
            </a:r>
            <a:r>
              <a:rPr lang="en-GB" sz="1800" dirty="0"/>
              <a:t>, this is a modern Embroidery worked in the same stitches as are used in Church Embroidery, [etc.].</a:t>
            </a:r>
          </a:p>
          <a:p>
            <a:pPr marL="400050" lvl="1" indent="0">
              <a:lnSpc>
                <a:spcPct val="100000"/>
              </a:lnSpc>
              <a:spcBef>
                <a:spcPts val="0"/>
              </a:spcBef>
              <a:buNone/>
            </a:pPr>
            <a:endParaRPr lang="en-GB" sz="2800" dirty="0"/>
          </a:p>
          <a:p>
            <a:pPr marL="0" indent="-57150">
              <a:lnSpc>
                <a:spcPct val="100000"/>
              </a:lnSpc>
              <a:spcBef>
                <a:spcPts val="0"/>
              </a:spcBef>
              <a:buNone/>
            </a:pPr>
            <a:r>
              <a:rPr lang="en-GB" b="1" dirty="0"/>
              <a:t>2.</a:t>
            </a:r>
            <a:r>
              <a:rPr lang="en-GB" dirty="0"/>
              <a:t> </a:t>
            </a:r>
            <a:r>
              <a:rPr lang="en-GB" i="1" dirty="0"/>
              <a:t>humorous</a:t>
            </a:r>
            <a:r>
              <a:rPr lang="en-GB" dirty="0"/>
              <a:t>. Of a person: middle-aged. </a:t>
            </a:r>
            <a:r>
              <a:rPr lang="en-GB" i="1" dirty="0"/>
              <a:t>Obsolete</a:t>
            </a:r>
            <a:r>
              <a:rPr lang="en-GB" dirty="0"/>
              <a:t>. </a:t>
            </a:r>
            <a:r>
              <a:rPr lang="en-GB" i="1" dirty="0"/>
              <a:t>rare</a:t>
            </a:r>
            <a:r>
              <a:rPr lang="en-GB" dirty="0"/>
              <a:t>.</a:t>
            </a:r>
          </a:p>
          <a:p>
            <a:endParaRPr lang="en-GB" dirty="0"/>
          </a:p>
        </p:txBody>
      </p:sp>
    </p:spTree>
    <p:extLst>
      <p:ext uri="{BB962C8B-B14F-4D97-AF65-F5344CB8AC3E}">
        <p14:creationId xmlns:p14="http://schemas.microsoft.com/office/powerpoint/2010/main" val="188027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Medieval (according to OED)</a:t>
            </a:r>
          </a:p>
        </p:txBody>
      </p:sp>
      <p:sp>
        <p:nvSpPr>
          <p:cNvPr id="3" name="Content Placeholder 2"/>
          <p:cNvSpPr>
            <a:spLocks noGrp="1"/>
          </p:cNvSpPr>
          <p:nvPr>
            <p:ph idx="1"/>
          </p:nvPr>
        </p:nvSpPr>
        <p:spPr>
          <a:xfrm>
            <a:off x="838200" y="1325563"/>
            <a:ext cx="10515600" cy="4851400"/>
          </a:xfrm>
        </p:spPr>
        <p:txBody>
          <a:bodyPr>
            <a:normAutofit fontScale="55000" lnSpcReduction="20000"/>
          </a:bodyPr>
          <a:lstStyle/>
          <a:p>
            <a:pPr marL="0" indent="0">
              <a:lnSpc>
                <a:spcPct val="100000"/>
              </a:lnSpc>
              <a:spcBef>
                <a:spcPts val="0"/>
              </a:spcBef>
              <a:buNone/>
            </a:pPr>
            <a:r>
              <a:rPr lang="en-GB" sz="5100" b="1" dirty="0"/>
              <a:t>medieval, adj. </a:t>
            </a:r>
          </a:p>
          <a:p>
            <a:pPr marL="0" indent="0">
              <a:buNone/>
            </a:pPr>
            <a:r>
              <a:rPr lang="en-GB" sz="4400" b="1" dirty="0"/>
              <a:t>3.</a:t>
            </a:r>
            <a:r>
              <a:rPr lang="en-GB" sz="4400" dirty="0"/>
              <a:t>  </a:t>
            </a:r>
            <a:r>
              <a:rPr lang="en-GB" sz="4400" b="1" dirty="0"/>
              <a:t>a.</a:t>
            </a:r>
            <a:r>
              <a:rPr lang="en-GB" sz="4400" dirty="0"/>
              <a:t> </a:t>
            </a:r>
            <a:r>
              <a:rPr lang="en-GB" sz="4400" b="1" dirty="0"/>
              <a:t>Exhibiting the severity or </a:t>
            </a:r>
            <a:r>
              <a:rPr lang="en-GB" sz="4400" b="1" dirty="0" err="1"/>
              <a:t>illiberality</a:t>
            </a:r>
            <a:r>
              <a:rPr lang="en-GB" sz="4400" b="1" dirty="0"/>
              <a:t> ascribed to a former age; cruel, barbarous.</a:t>
            </a:r>
          </a:p>
          <a:p>
            <a:r>
              <a:rPr lang="en-GB" dirty="0"/>
              <a:t>[1883   </a:t>
            </a:r>
            <a:r>
              <a:rPr lang="en-GB" i="1" dirty="0"/>
              <a:t>Mem. Vol. Rev. A. </a:t>
            </a:r>
            <a:r>
              <a:rPr lang="en-GB" i="1" dirty="0" err="1"/>
              <a:t>M'Lean</a:t>
            </a:r>
            <a:r>
              <a:rPr lang="en-GB" dirty="0"/>
              <a:t> 231   A curious mixture of </a:t>
            </a:r>
            <a:r>
              <a:rPr lang="en-GB" dirty="0" err="1"/>
              <a:t>mediæval</a:t>
            </a:r>
            <a:r>
              <a:rPr lang="en-GB" dirty="0"/>
              <a:t> rigidity and modern </a:t>
            </a:r>
            <a:r>
              <a:rPr lang="en-GB" dirty="0" err="1"/>
              <a:t>spasmodism</a:t>
            </a:r>
            <a:r>
              <a:rPr lang="en-GB" dirty="0"/>
              <a:t>.]</a:t>
            </a:r>
          </a:p>
          <a:p>
            <a:r>
              <a:rPr lang="en-GB" dirty="0"/>
              <a:t>1917   </a:t>
            </a:r>
            <a:r>
              <a:rPr lang="en-GB" i="1" dirty="0"/>
              <a:t>Church Times</a:t>
            </a:r>
            <a:r>
              <a:rPr lang="en-GB" dirty="0"/>
              <a:t> 26 Oct. 335/4   When military officers inflict upon him cruelties almost </a:t>
            </a:r>
            <a:r>
              <a:rPr lang="en-GB" dirty="0" err="1"/>
              <a:t>mediæval</a:t>
            </a:r>
            <a:r>
              <a:rPr lang="en-GB" dirty="0"/>
              <a:t>, our sympathy goes with him.</a:t>
            </a:r>
          </a:p>
          <a:p>
            <a:r>
              <a:rPr lang="en-GB" dirty="0"/>
              <a:t>1979   </a:t>
            </a:r>
            <a:r>
              <a:rPr lang="en-GB" cap="small" dirty="0"/>
              <a:t>P. Theroux</a:t>
            </a:r>
            <a:r>
              <a:rPr lang="en-GB" dirty="0"/>
              <a:t> </a:t>
            </a:r>
            <a:r>
              <a:rPr lang="en-GB" i="1" dirty="0"/>
              <a:t>Old Patagonian Express</a:t>
            </a:r>
            <a:r>
              <a:rPr lang="en-GB" dirty="0"/>
              <a:t> (1980) vi. 122   The medieval sight of small children binding up bouquets of flowers with bleeding fingers and being shouted at by cruel old men.</a:t>
            </a:r>
          </a:p>
          <a:p>
            <a:endParaRPr lang="en-GB" b="1" dirty="0"/>
          </a:p>
          <a:p>
            <a:pPr marL="0" indent="0">
              <a:buNone/>
            </a:pPr>
            <a:r>
              <a:rPr lang="en-GB" sz="4500" b="1" dirty="0"/>
              <a:t>b. </a:t>
            </a:r>
            <a:r>
              <a:rPr lang="en-GB" sz="4500" b="1" i="1" dirty="0"/>
              <a:t>U.S.</a:t>
            </a:r>
            <a:r>
              <a:rPr lang="en-GB" sz="4500" b="1" dirty="0"/>
              <a:t> </a:t>
            </a:r>
            <a:r>
              <a:rPr lang="en-GB" sz="4500" b="1" i="1" dirty="0"/>
              <a:t>to get medieval</a:t>
            </a:r>
            <a:r>
              <a:rPr lang="en-GB" sz="4500" b="1" dirty="0"/>
              <a:t>: to use violence or extreme measures </a:t>
            </a:r>
            <a:r>
              <a:rPr lang="en-GB" sz="4500" b="1" i="1" dirty="0"/>
              <a:t>on</a:t>
            </a:r>
            <a:r>
              <a:rPr lang="en-GB" sz="4500" b="1" dirty="0"/>
              <a:t>, to become aggressive.</a:t>
            </a:r>
          </a:p>
          <a:p>
            <a:r>
              <a:rPr lang="en-GB" dirty="0"/>
              <a:t>1994   </a:t>
            </a:r>
            <a:r>
              <a:rPr lang="en-GB" cap="small" dirty="0"/>
              <a:t>Q. Tarantino</a:t>
            </a:r>
            <a:r>
              <a:rPr lang="en-GB" dirty="0"/>
              <a:t> &amp; </a:t>
            </a:r>
            <a:r>
              <a:rPr lang="en-GB" cap="small" dirty="0"/>
              <a:t>R. </a:t>
            </a:r>
            <a:r>
              <a:rPr lang="en-GB" cap="small" dirty="0" err="1"/>
              <a:t>Avary</a:t>
            </a:r>
            <a:r>
              <a:rPr lang="en-GB" dirty="0"/>
              <a:t> </a:t>
            </a:r>
            <a:r>
              <a:rPr lang="en-GB" i="1" dirty="0"/>
              <a:t>Pulp Fiction</a:t>
            </a:r>
            <a:r>
              <a:rPr lang="en-GB" dirty="0"/>
              <a:t> 131   I </a:t>
            </a:r>
            <a:r>
              <a:rPr lang="en-GB" dirty="0" err="1"/>
              <a:t>ain't</a:t>
            </a:r>
            <a:r>
              <a:rPr lang="en-GB" dirty="0"/>
              <a:t> through with you by a damn sight. I'm </a:t>
            </a:r>
            <a:r>
              <a:rPr lang="en-GB" dirty="0" err="1"/>
              <a:t>gonna</a:t>
            </a:r>
            <a:r>
              <a:rPr lang="en-GB" dirty="0"/>
              <a:t> git Medieval on your ass.</a:t>
            </a:r>
          </a:p>
          <a:p>
            <a:r>
              <a:rPr lang="en-GB" dirty="0"/>
              <a:t>1996   </a:t>
            </a:r>
            <a:r>
              <a:rPr lang="en-GB" i="1" dirty="0"/>
              <a:t>Rolling Stone</a:t>
            </a:r>
            <a:r>
              <a:rPr lang="en-GB" dirty="0"/>
              <a:t> 13 July 85/3   And with the metal-on-metal grinding and old-school synth </a:t>
            </a:r>
            <a:r>
              <a:rPr lang="en-GB" dirty="0" err="1"/>
              <a:t>whoops..Faust</a:t>
            </a:r>
            <a:r>
              <a:rPr lang="en-GB" dirty="0"/>
              <a:t> and O'Rourke really get medieval.</a:t>
            </a:r>
          </a:p>
          <a:p>
            <a:r>
              <a:rPr lang="en-GB" dirty="0"/>
              <a:t>2000   </a:t>
            </a:r>
            <a:r>
              <a:rPr lang="en-GB" i="1" dirty="0"/>
              <a:t>N.Y. Times</a:t>
            </a:r>
            <a:r>
              <a:rPr lang="en-GB" dirty="0"/>
              <a:t> 5 May </a:t>
            </a:r>
            <a:r>
              <a:rPr lang="en-GB" cap="small" dirty="0"/>
              <a:t>e</a:t>
            </a:r>
            <a:r>
              <a:rPr lang="en-GB" dirty="0"/>
              <a:t>8/1   The teenage crowd screamed and cheered—but only when Macbeth got medieval on someone.</a:t>
            </a:r>
          </a:p>
          <a:p>
            <a:endParaRPr lang="en-GB" dirty="0"/>
          </a:p>
        </p:txBody>
      </p:sp>
    </p:spTree>
    <p:extLst>
      <p:ext uri="{BB962C8B-B14F-4D97-AF65-F5344CB8AC3E}">
        <p14:creationId xmlns:p14="http://schemas.microsoft.com/office/powerpoint/2010/main" val="681246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VRPz6-Tkww"/>
          <p:cNvPicPr>
            <a:picLocks noGrp="1" noRot="1" noChangeAspect="1"/>
          </p:cNvPicPr>
          <p:nvPr>
            <p:ph idx="1"/>
            <a:videoFile r:link="rId1"/>
          </p:nvPr>
        </p:nvPicPr>
        <p:blipFill>
          <a:blip r:embed="rId3"/>
          <a:stretch>
            <a:fillRect/>
          </a:stretch>
        </p:blipFill>
        <p:spPr>
          <a:xfrm>
            <a:off x="-8870" y="12600"/>
            <a:ext cx="12200870" cy="6862989"/>
          </a:xfrm>
          <a:prstGeom prst="rect">
            <a:avLst/>
          </a:prstGeom>
        </p:spPr>
      </p:pic>
    </p:spTree>
    <p:extLst>
      <p:ext uri="{BB962C8B-B14F-4D97-AF65-F5344CB8AC3E}">
        <p14:creationId xmlns:p14="http://schemas.microsoft.com/office/powerpoint/2010/main" val="4176299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mn-lt"/>
              </a:rPr>
              <a:t>Medievalism</a:t>
            </a:r>
            <a:br>
              <a:rPr lang="en-GB" b="1" dirty="0">
                <a:latin typeface="+mn-lt"/>
              </a:rPr>
            </a:br>
            <a:endParaRPr lang="en-GB" sz="3200" b="1" dirty="0">
              <a:latin typeface="+mn-lt"/>
            </a:endParaRPr>
          </a:p>
        </p:txBody>
      </p:sp>
      <p:sp>
        <p:nvSpPr>
          <p:cNvPr id="3" name="Content Placeholder 2"/>
          <p:cNvSpPr>
            <a:spLocks noGrp="1"/>
          </p:cNvSpPr>
          <p:nvPr>
            <p:ph idx="1"/>
          </p:nvPr>
        </p:nvSpPr>
        <p:spPr>
          <a:xfrm>
            <a:off x="838200" y="1825624"/>
            <a:ext cx="10515600" cy="4613275"/>
          </a:xfrm>
        </p:spPr>
        <p:txBody>
          <a:bodyPr>
            <a:noAutofit/>
          </a:bodyPr>
          <a:lstStyle/>
          <a:p>
            <a:pPr algn="just"/>
            <a:r>
              <a:rPr lang="en-GB" sz="3600" dirty="0"/>
              <a:t>What might be meant by the phrase ‘medievalism’?</a:t>
            </a:r>
          </a:p>
        </p:txBody>
      </p:sp>
    </p:spTree>
    <p:extLst>
      <p:ext uri="{BB962C8B-B14F-4D97-AF65-F5344CB8AC3E}">
        <p14:creationId xmlns:p14="http://schemas.microsoft.com/office/powerpoint/2010/main" val="12742420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mn-lt"/>
              </a:rPr>
              <a:t>Medievalism</a:t>
            </a:r>
            <a:br>
              <a:rPr lang="en-GB" b="1" dirty="0">
                <a:latin typeface="+mn-lt"/>
              </a:rPr>
            </a:br>
            <a:r>
              <a:rPr lang="en-GB" sz="3200" b="1" dirty="0">
                <a:latin typeface="+mn-lt"/>
              </a:rPr>
              <a:t>(</a:t>
            </a:r>
            <a:r>
              <a:rPr lang="en-GB" sz="3200" b="1" i="1" dirty="0">
                <a:latin typeface="+mn-lt"/>
              </a:rPr>
              <a:t>Oxford Dictionary of Literary Terms</a:t>
            </a:r>
            <a:r>
              <a:rPr lang="en-GB" sz="3200" b="1" dirty="0">
                <a:latin typeface="+mn-lt"/>
              </a:rPr>
              <a:t>) </a:t>
            </a:r>
          </a:p>
        </p:txBody>
      </p:sp>
      <p:sp>
        <p:nvSpPr>
          <p:cNvPr id="3" name="Content Placeholder 2"/>
          <p:cNvSpPr>
            <a:spLocks noGrp="1"/>
          </p:cNvSpPr>
          <p:nvPr>
            <p:ph idx="1"/>
          </p:nvPr>
        </p:nvSpPr>
        <p:spPr>
          <a:xfrm>
            <a:off x="838200" y="1825624"/>
            <a:ext cx="10515600" cy="4613275"/>
          </a:xfrm>
        </p:spPr>
        <p:txBody>
          <a:bodyPr>
            <a:noAutofit/>
          </a:bodyPr>
          <a:lstStyle/>
          <a:p>
            <a:pPr marL="0" indent="0" algn="just">
              <a:buNone/>
            </a:pPr>
            <a:r>
              <a:rPr lang="en-US" sz="3600" dirty="0"/>
              <a:t>Enthusiasm for or imitation of the arts and customs of Europe during the Middle Ages—that is, from about the 8th century to the 15th. In literature, this may manifest itself in the use of archaisms, in the choice of medieval settings for narrative works, or more broadly in an ideological attachment to values associated with medieval societies (e.g. chivalry, religious faith, social hierarchy). </a:t>
            </a:r>
          </a:p>
          <a:p>
            <a:pPr marL="0" indent="0" algn="just">
              <a:buNone/>
            </a:pPr>
            <a:endParaRPr lang="en-GB" sz="3600" dirty="0"/>
          </a:p>
        </p:txBody>
      </p:sp>
    </p:spTree>
    <p:extLst>
      <p:ext uri="{BB962C8B-B14F-4D97-AF65-F5344CB8AC3E}">
        <p14:creationId xmlns:p14="http://schemas.microsoft.com/office/powerpoint/2010/main" val="3938865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mn-lt"/>
              </a:rPr>
              <a:t>Medievalism</a:t>
            </a:r>
            <a:br>
              <a:rPr lang="en-GB" b="1" dirty="0">
                <a:latin typeface="+mn-lt"/>
              </a:rPr>
            </a:br>
            <a:r>
              <a:rPr lang="en-GB" sz="3200" b="1" dirty="0">
                <a:latin typeface="+mn-lt"/>
              </a:rPr>
              <a:t>(</a:t>
            </a:r>
            <a:r>
              <a:rPr lang="en-GB" sz="3200" b="1" i="1" dirty="0">
                <a:latin typeface="+mn-lt"/>
              </a:rPr>
              <a:t>Oxford Dictionary of Literary Terms</a:t>
            </a:r>
            <a:r>
              <a:rPr lang="en-GB" sz="3200" b="1" dirty="0">
                <a:latin typeface="+mn-lt"/>
              </a:rPr>
              <a:t>) </a:t>
            </a:r>
          </a:p>
        </p:txBody>
      </p:sp>
      <p:sp>
        <p:nvSpPr>
          <p:cNvPr id="3" name="Content Placeholder 2"/>
          <p:cNvSpPr>
            <a:spLocks noGrp="1"/>
          </p:cNvSpPr>
          <p:nvPr>
            <p:ph idx="1"/>
          </p:nvPr>
        </p:nvSpPr>
        <p:spPr>
          <a:xfrm>
            <a:off x="838200" y="1825624"/>
            <a:ext cx="10515600" cy="4613275"/>
          </a:xfrm>
        </p:spPr>
        <p:txBody>
          <a:bodyPr>
            <a:normAutofit/>
          </a:bodyPr>
          <a:lstStyle/>
          <a:p>
            <a:pPr marL="0" indent="0" algn="just">
              <a:buNone/>
            </a:pPr>
            <a:r>
              <a:rPr lang="en-US" dirty="0"/>
              <a:t>Antiquarian interest in ballads and other aspects of medieval art grew in the late 18th century, influencing the Gothic novel and the strongly medievalist nostalgia of Romanticism. Medievalism is a significant current in 19th‐century literature from </a:t>
            </a:r>
            <a:r>
              <a:rPr lang="en-US" b="1" dirty="0"/>
              <a:t>Walter Scott</a:t>
            </a:r>
            <a:r>
              <a:rPr lang="en-US" dirty="0"/>
              <a:t>'s novel </a:t>
            </a:r>
            <a:r>
              <a:rPr lang="en-US" i="1" dirty="0"/>
              <a:t>Ivanhoe</a:t>
            </a:r>
            <a:r>
              <a:rPr lang="en-US" dirty="0"/>
              <a:t> (1819) and Keats's poem ‘The Eve of St Agnes’ (1820) to the prose and verse romances of William Morris. Important works of Victorian social criticism, notably Thomas Carlyle's </a:t>
            </a:r>
            <a:r>
              <a:rPr lang="en-US" i="1" dirty="0"/>
              <a:t>Past and Present</a:t>
            </a:r>
            <a:r>
              <a:rPr lang="en-US" dirty="0"/>
              <a:t> (1843) and John Ruskin's </a:t>
            </a:r>
            <a:r>
              <a:rPr lang="en-US" i="1" dirty="0"/>
              <a:t>The Stones of Venice </a:t>
            </a:r>
            <a:r>
              <a:rPr lang="en-US" dirty="0"/>
              <a:t>(1851–3), contrasted medieval social conditions </a:t>
            </a:r>
            <a:r>
              <a:rPr lang="en-US" dirty="0" err="1"/>
              <a:t>favourably</a:t>
            </a:r>
            <a:r>
              <a:rPr lang="en-US" dirty="0"/>
              <a:t> with those of the modern industrial city. </a:t>
            </a:r>
          </a:p>
          <a:p>
            <a:pPr marL="0" indent="0" algn="just">
              <a:buNone/>
            </a:pPr>
            <a:endParaRPr lang="en-GB" dirty="0"/>
          </a:p>
        </p:txBody>
      </p:sp>
    </p:spTree>
    <p:extLst>
      <p:ext uri="{BB962C8B-B14F-4D97-AF65-F5344CB8AC3E}">
        <p14:creationId xmlns:p14="http://schemas.microsoft.com/office/powerpoint/2010/main" val="2377793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A623E0F-F3D4-4D17-AA84-14F173FE9BF0}"/>
              </a:ext>
            </a:extLst>
          </p:cNvPr>
          <p:cNvSpPr>
            <a:spLocks noGrp="1"/>
          </p:cNvSpPr>
          <p:nvPr>
            <p:ph idx="1"/>
          </p:nvPr>
        </p:nvSpPr>
        <p:spPr>
          <a:xfrm>
            <a:off x="4965431" y="1635618"/>
            <a:ext cx="6586489" cy="4588202"/>
          </a:xfrm>
        </p:spPr>
        <p:txBody>
          <a:bodyPr>
            <a:normAutofit/>
          </a:bodyPr>
          <a:lstStyle/>
          <a:p>
            <a:pPr marL="0" indent="0">
              <a:buNone/>
            </a:pPr>
            <a:endParaRPr lang="en-GB" sz="2000" dirty="0"/>
          </a:p>
          <a:p>
            <a:pPr marL="0" indent="0">
              <a:buNone/>
            </a:pPr>
            <a:endParaRPr lang="en-GB" sz="2000" dirty="0"/>
          </a:p>
          <a:p>
            <a:pPr marL="0" indent="0">
              <a:buNone/>
            </a:pPr>
            <a:r>
              <a:rPr lang="en-GB" sz="3200" dirty="0"/>
              <a:t>“.. We are at present witnessing, both in Europe and America, a period of renewed interest in the Middle Ages, with a curious oscillation between fantastic </a:t>
            </a:r>
            <a:r>
              <a:rPr lang="en-GB" sz="3200" dirty="0" err="1"/>
              <a:t>neomedievalism</a:t>
            </a:r>
            <a:r>
              <a:rPr lang="en-GB" sz="3200" dirty="0"/>
              <a:t> and responsible philological examination”</a:t>
            </a:r>
            <a:endParaRPr lang="en-US" sz="3200" dirty="0"/>
          </a:p>
        </p:txBody>
      </p:sp>
      <p:pic>
        <p:nvPicPr>
          <p:cNvPr id="1026" name="Picture 2" descr="Image result for travels in hyperreality umberto ec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633" y="1761897"/>
            <a:ext cx="3028950" cy="47529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0" y="0"/>
            <a:ext cx="12193057" cy="1761897"/>
          </a:xfrm>
          <a:prstGeom prst="rect">
            <a:avLst/>
          </a:prstGeom>
        </p:spPr>
      </p:pic>
      <p:sp>
        <p:nvSpPr>
          <p:cNvPr id="4" name="Title 3"/>
          <p:cNvSpPr>
            <a:spLocks noGrp="1"/>
          </p:cNvSpPr>
          <p:nvPr>
            <p:ph type="title"/>
          </p:nvPr>
        </p:nvSpPr>
        <p:spPr/>
        <p:txBody>
          <a:bodyPr/>
          <a:lstStyle/>
          <a:p>
            <a:endParaRPr lang="en-GB" dirty="0"/>
          </a:p>
        </p:txBody>
      </p:sp>
    </p:spTree>
    <p:extLst>
      <p:ext uri="{BB962C8B-B14F-4D97-AF65-F5344CB8AC3E}">
        <p14:creationId xmlns:p14="http://schemas.microsoft.com/office/powerpoint/2010/main" val="3545300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A623E0F-F3D4-4D17-AA84-14F173FE9BF0}"/>
              </a:ext>
            </a:extLst>
          </p:cNvPr>
          <p:cNvSpPr>
            <a:spLocks noGrp="1"/>
          </p:cNvSpPr>
          <p:nvPr>
            <p:ph idx="1"/>
          </p:nvPr>
        </p:nvSpPr>
        <p:spPr>
          <a:xfrm>
            <a:off x="4965431" y="1635618"/>
            <a:ext cx="6586489" cy="4588202"/>
          </a:xfrm>
        </p:spPr>
        <p:txBody>
          <a:bodyPr>
            <a:normAutofit/>
          </a:bodyPr>
          <a:lstStyle/>
          <a:p>
            <a:pPr marL="0" indent="0">
              <a:buNone/>
            </a:pPr>
            <a:endParaRPr lang="en-GB" sz="2000" dirty="0"/>
          </a:p>
          <a:p>
            <a:pPr marL="0" indent="0">
              <a:buNone/>
            </a:pPr>
            <a:endParaRPr lang="en-GB" sz="2000" dirty="0"/>
          </a:p>
          <a:p>
            <a:pPr marL="0" indent="0">
              <a:buNone/>
            </a:pPr>
            <a:endParaRPr lang="en-GB" sz="2000" dirty="0"/>
          </a:p>
          <a:p>
            <a:pPr marL="0" indent="0">
              <a:buNone/>
            </a:pPr>
            <a:r>
              <a:rPr lang="en-GB" sz="4000" b="1" dirty="0"/>
              <a:t>WHAT IS NEOMEDIEVALISM? </a:t>
            </a:r>
            <a:endParaRPr lang="en-US" sz="5400" b="1" dirty="0"/>
          </a:p>
        </p:txBody>
      </p:sp>
      <p:pic>
        <p:nvPicPr>
          <p:cNvPr id="1026" name="Picture 2" descr="Image result for travels in hyperreality umberto ec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633" y="1761897"/>
            <a:ext cx="3028950" cy="47529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0" y="0"/>
            <a:ext cx="12193057" cy="1761897"/>
          </a:xfrm>
          <a:prstGeom prst="rect">
            <a:avLst/>
          </a:prstGeom>
        </p:spPr>
      </p:pic>
      <p:sp>
        <p:nvSpPr>
          <p:cNvPr id="4" name="Title 3"/>
          <p:cNvSpPr>
            <a:spLocks noGrp="1"/>
          </p:cNvSpPr>
          <p:nvPr>
            <p:ph type="title"/>
          </p:nvPr>
        </p:nvSpPr>
        <p:spPr/>
        <p:txBody>
          <a:bodyPr/>
          <a:lstStyle/>
          <a:p>
            <a:endParaRPr lang="en-GB" dirty="0"/>
          </a:p>
        </p:txBody>
      </p:sp>
    </p:spTree>
    <p:extLst>
      <p:ext uri="{BB962C8B-B14F-4D97-AF65-F5344CB8AC3E}">
        <p14:creationId xmlns:p14="http://schemas.microsoft.com/office/powerpoint/2010/main" val="838546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p:txBody>
          <a:bodyPr/>
          <a:lstStyle/>
          <a:p>
            <a:pPr marL="0" indent="0">
              <a:buNone/>
            </a:pPr>
            <a:r>
              <a:rPr lang="en-GB" dirty="0"/>
              <a:t>Meaning 1:</a:t>
            </a:r>
          </a:p>
          <a:p>
            <a:pPr marL="0" indent="0">
              <a:buNone/>
            </a:pPr>
            <a:r>
              <a:rPr lang="en-GB" b="1" dirty="0"/>
              <a:t>Political Theory</a:t>
            </a:r>
          </a:p>
          <a:p>
            <a:pPr marL="0" indent="0" algn="just">
              <a:buNone/>
            </a:pPr>
            <a:r>
              <a:rPr lang="en-GB" dirty="0"/>
              <a:t>The belief that Late Capitalism of the post-WWII era has led to a reversion to a socioeconomic and geopolitical situation characteristic of the Middle Ages.</a:t>
            </a:r>
          </a:p>
        </p:txBody>
      </p:sp>
    </p:spTree>
    <p:extLst>
      <p:ext uri="{BB962C8B-B14F-4D97-AF65-F5344CB8AC3E}">
        <p14:creationId xmlns:p14="http://schemas.microsoft.com/office/powerpoint/2010/main" val="3758496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a:xfrm>
            <a:off x="317500" y="1219200"/>
            <a:ext cx="8229600" cy="5158581"/>
          </a:xfrm>
        </p:spPr>
        <p:txBody>
          <a:bodyPr>
            <a:normAutofit fontScale="92500" lnSpcReduction="20000"/>
          </a:bodyPr>
          <a:lstStyle/>
          <a:p>
            <a:pPr marL="0" indent="0">
              <a:buNone/>
            </a:pPr>
            <a:r>
              <a:rPr lang="en-GB" b="1" i="1" dirty="0"/>
              <a:t>Diminishing power of individual nation states:</a:t>
            </a:r>
          </a:p>
          <a:p>
            <a:pPr marL="0" indent="0">
              <a:buNone/>
            </a:pPr>
            <a:endParaRPr lang="en-GB" dirty="0"/>
          </a:p>
          <a:p>
            <a:pPr marL="0" indent="0" algn="just">
              <a:buNone/>
            </a:pPr>
            <a:r>
              <a:rPr lang="en-GB" dirty="0"/>
              <a:t>“It is  conceivable that sovereign states might disappear and be replaced … by a … secular equivalent of the kind of universal political organisation that existed in Western Christendom in the Middle Ages. In that system, no ruler or state was sovereign in the sense of being supreme over a given territory and a given segment of the Christian population; each had to share authority with vassals beneath, and with the Pope and (in Germany and Italy) the Holy Roman Emperor above. The universal political order of Western Christendom represents an alternative to the system of states which does not yet embody universal government.”</a:t>
            </a:r>
          </a:p>
          <a:p>
            <a:pPr algn="r">
              <a:buFontTx/>
              <a:buChar char="-"/>
            </a:pPr>
            <a:r>
              <a:rPr lang="en-GB" sz="2200" dirty="0"/>
              <a:t>Hedley Bull,  </a:t>
            </a:r>
            <a:r>
              <a:rPr lang="en-GB" sz="2200" i="1" dirty="0"/>
              <a:t>The Anarchical Society: A Study of Order in World Politics </a:t>
            </a:r>
            <a:r>
              <a:rPr lang="en-GB" sz="2200" dirty="0"/>
              <a:t>(1977)</a:t>
            </a:r>
          </a:p>
          <a:p>
            <a:pPr>
              <a:buFontTx/>
              <a:buChar char="-"/>
            </a:pPr>
            <a:endParaRPr lang="en-GB" i="1" dirty="0"/>
          </a:p>
        </p:txBody>
      </p:sp>
      <p:pic>
        <p:nvPicPr>
          <p:cNvPr id="4" name="Picture 3"/>
          <p:cNvPicPr>
            <a:picLocks noChangeAspect="1"/>
          </p:cNvPicPr>
          <p:nvPr/>
        </p:nvPicPr>
        <p:blipFill>
          <a:blip r:embed="rId2"/>
          <a:stretch>
            <a:fillRect/>
          </a:stretch>
        </p:blipFill>
        <p:spPr>
          <a:xfrm>
            <a:off x="8890000" y="1624806"/>
            <a:ext cx="3048000" cy="4752975"/>
          </a:xfrm>
          <a:prstGeom prst="rect">
            <a:avLst/>
          </a:prstGeom>
        </p:spPr>
      </p:pic>
    </p:spTree>
    <p:extLst>
      <p:ext uri="{BB962C8B-B14F-4D97-AF65-F5344CB8AC3E}">
        <p14:creationId xmlns:p14="http://schemas.microsoft.com/office/powerpoint/2010/main" val="28053926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a:xfrm>
            <a:off x="317500" y="1219200"/>
            <a:ext cx="8229600" cy="5158581"/>
          </a:xfrm>
        </p:spPr>
        <p:txBody>
          <a:bodyPr>
            <a:normAutofit/>
          </a:bodyPr>
          <a:lstStyle/>
          <a:p>
            <a:pPr marL="0" indent="0">
              <a:buNone/>
            </a:pPr>
            <a:r>
              <a:rPr lang="en-GB" b="1" i="1" dirty="0"/>
              <a:t>Links to late C20/early C21 </a:t>
            </a:r>
            <a:r>
              <a:rPr lang="en-GB" b="1" i="1" dirty="0" err="1"/>
              <a:t>neoconservativism</a:t>
            </a:r>
            <a:r>
              <a:rPr lang="en-GB" b="1" i="1" dirty="0"/>
              <a:t>: </a:t>
            </a:r>
          </a:p>
          <a:p>
            <a:pPr marL="0" indent="0">
              <a:buNone/>
            </a:pPr>
            <a:endParaRPr lang="en-GB" dirty="0"/>
          </a:p>
        </p:txBody>
      </p:sp>
      <p:pic>
        <p:nvPicPr>
          <p:cNvPr id="5" name="Picture 4"/>
          <p:cNvPicPr>
            <a:picLocks noChangeAspect="1"/>
          </p:cNvPicPr>
          <p:nvPr/>
        </p:nvPicPr>
        <p:blipFill rotWithShape="1">
          <a:blip r:embed="rId2"/>
          <a:srcRect l="34375" t="21262" r="4427" b="9899"/>
          <a:stretch/>
        </p:blipFill>
        <p:spPr>
          <a:xfrm>
            <a:off x="5575300" y="1792591"/>
            <a:ext cx="5778500" cy="5065409"/>
          </a:xfrm>
          <a:prstGeom prst="rect">
            <a:avLst/>
          </a:prstGeom>
        </p:spPr>
      </p:pic>
      <p:pic>
        <p:nvPicPr>
          <p:cNvPr id="6" name="Picture 5"/>
          <p:cNvPicPr>
            <a:picLocks noChangeAspect="1"/>
          </p:cNvPicPr>
          <p:nvPr/>
        </p:nvPicPr>
        <p:blipFill>
          <a:blip r:embed="rId3"/>
          <a:stretch>
            <a:fillRect/>
          </a:stretch>
        </p:blipFill>
        <p:spPr>
          <a:xfrm>
            <a:off x="1773237" y="1864915"/>
            <a:ext cx="3133725" cy="4752975"/>
          </a:xfrm>
          <a:prstGeom prst="rect">
            <a:avLst/>
          </a:prstGeom>
        </p:spPr>
      </p:pic>
    </p:spTree>
    <p:extLst>
      <p:ext uri="{BB962C8B-B14F-4D97-AF65-F5344CB8AC3E}">
        <p14:creationId xmlns:p14="http://schemas.microsoft.com/office/powerpoint/2010/main" val="3397844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a:xfrm>
            <a:off x="838200" y="1325563"/>
            <a:ext cx="10515600" cy="4351338"/>
          </a:xfrm>
        </p:spPr>
        <p:txBody>
          <a:bodyPr>
            <a:normAutofit lnSpcReduction="10000"/>
          </a:bodyPr>
          <a:lstStyle/>
          <a:p>
            <a:pPr marL="0" indent="0">
              <a:buNone/>
            </a:pPr>
            <a:r>
              <a:rPr lang="en-GB" b="1" i="1" dirty="0"/>
              <a:t>‘</a:t>
            </a:r>
            <a:r>
              <a:rPr lang="en-GB" b="1" i="1" dirty="0" err="1"/>
              <a:t>Neomedieval</a:t>
            </a:r>
            <a:r>
              <a:rPr lang="en-GB" b="1" i="1" dirty="0"/>
              <a:t>’ society divided where the superrich (‘the 1%’) lord over the rest of society (‘the 99%’) as per the Middle Ages:  </a:t>
            </a:r>
          </a:p>
          <a:p>
            <a:pPr marL="0" indent="0">
              <a:buNone/>
            </a:pPr>
            <a:endParaRPr lang="en-GB" b="1" i="1" dirty="0"/>
          </a:p>
          <a:p>
            <a:pPr marL="0" indent="0">
              <a:buNone/>
            </a:pPr>
            <a:r>
              <a:rPr lang="en-GB" dirty="0"/>
              <a:t>“Not to mention such postmodern Manhattan new castles as the Citicorp </a:t>
            </a:r>
            <a:r>
              <a:rPr lang="en-GB" dirty="0" err="1"/>
              <a:t>Center</a:t>
            </a:r>
            <a:r>
              <a:rPr lang="en-GB" dirty="0"/>
              <a:t> and Trump Tower, curious instances of a </a:t>
            </a:r>
            <a:r>
              <a:rPr lang="en-GB" b="1" dirty="0"/>
              <a:t>new feudalism</a:t>
            </a:r>
            <a:r>
              <a:rPr lang="en-GB" dirty="0"/>
              <a:t>, with their courts open to peasants and the well-protected high-level apartments reserved for their lords.” </a:t>
            </a:r>
          </a:p>
          <a:p>
            <a:pPr marL="0" indent="0">
              <a:buNone/>
            </a:pPr>
            <a:endParaRPr lang="en-GB" dirty="0"/>
          </a:p>
          <a:p>
            <a:pPr algn="r">
              <a:buFontTx/>
              <a:buChar char="-"/>
            </a:pPr>
            <a:r>
              <a:rPr lang="en-GB" b="1" dirty="0"/>
              <a:t>Umberto Eco, ‘The Return of the Middle Ages,’ </a:t>
            </a:r>
            <a:r>
              <a:rPr lang="en-GB" b="1" i="1" dirty="0"/>
              <a:t>Travels in </a:t>
            </a:r>
            <a:r>
              <a:rPr lang="en-GB" b="1" i="1" dirty="0" err="1"/>
              <a:t>Hyperreality</a:t>
            </a:r>
            <a:r>
              <a:rPr lang="en-GB" b="1" i="1" dirty="0"/>
              <a:t>: Essays</a:t>
            </a:r>
            <a:r>
              <a:rPr lang="en-GB" b="1" dirty="0"/>
              <a:t> </a:t>
            </a:r>
            <a:r>
              <a:rPr lang="en-GB" sz="1800" b="1" dirty="0"/>
              <a:t>(New York: Harcourt Brace, 1986), p. 62</a:t>
            </a:r>
          </a:p>
          <a:p>
            <a:pPr algn="r">
              <a:buFontTx/>
              <a:buChar char="-"/>
            </a:pPr>
            <a:endParaRPr lang="en-GB" dirty="0"/>
          </a:p>
        </p:txBody>
      </p:sp>
    </p:spTree>
    <p:extLst>
      <p:ext uri="{BB962C8B-B14F-4D97-AF65-F5344CB8AC3E}">
        <p14:creationId xmlns:p14="http://schemas.microsoft.com/office/powerpoint/2010/main" val="1064537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7084" t="26829" r="36459" b="19648"/>
          <a:stretch/>
        </p:blipFill>
        <p:spPr>
          <a:xfrm>
            <a:off x="0" y="812800"/>
            <a:ext cx="6883400" cy="5016500"/>
          </a:xfrm>
          <a:prstGeom prst="rect">
            <a:avLst/>
          </a:prstGeom>
        </p:spPr>
      </p:pic>
      <p:pic>
        <p:nvPicPr>
          <p:cNvPr id="3" name="Picture 2"/>
          <p:cNvPicPr>
            <a:picLocks noChangeAspect="1"/>
          </p:cNvPicPr>
          <p:nvPr/>
        </p:nvPicPr>
        <p:blipFill>
          <a:blip r:embed="rId3"/>
          <a:stretch>
            <a:fillRect/>
          </a:stretch>
        </p:blipFill>
        <p:spPr>
          <a:xfrm>
            <a:off x="7143460" y="-61680"/>
            <a:ext cx="5270500" cy="3309749"/>
          </a:xfrm>
          <a:prstGeom prst="rect">
            <a:avLst/>
          </a:prstGeom>
        </p:spPr>
      </p:pic>
      <p:pic>
        <p:nvPicPr>
          <p:cNvPr id="4" name="Content Placeholder 3">
            <a:extLst>
              <a:ext uri="{FF2B5EF4-FFF2-40B4-BE49-F238E27FC236}">
                <a16:creationId xmlns:a16="http://schemas.microsoft.com/office/drawing/2014/main" id="{10F210F2-8A4D-4B4E-A57A-89092FFCF15E}"/>
              </a:ext>
            </a:extLst>
          </p:cNvPr>
          <p:cNvPicPr>
            <a:picLocks noChangeAspect="1"/>
          </p:cNvPicPr>
          <p:nvPr/>
        </p:nvPicPr>
        <p:blipFill>
          <a:blip r:embed="rId4"/>
          <a:stretch>
            <a:fillRect/>
          </a:stretch>
        </p:blipFill>
        <p:spPr>
          <a:xfrm>
            <a:off x="7143460" y="3248069"/>
            <a:ext cx="5266768" cy="3609931"/>
          </a:xfrm>
          <a:prstGeom prst="rect">
            <a:avLst/>
          </a:prstGeom>
        </p:spPr>
      </p:pic>
    </p:spTree>
    <p:extLst>
      <p:ext uri="{BB962C8B-B14F-4D97-AF65-F5344CB8AC3E}">
        <p14:creationId xmlns:p14="http://schemas.microsoft.com/office/powerpoint/2010/main" val="12549406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125"/>
            <a:ext cx="9654584" cy="1387475"/>
          </a:xfrm>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a:xfrm>
            <a:off x="457200" y="1600199"/>
            <a:ext cx="9525000" cy="4864101"/>
          </a:xfrm>
        </p:spPr>
        <p:txBody>
          <a:bodyPr/>
          <a:lstStyle/>
          <a:p>
            <a:pPr marL="0" indent="0">
              <a:buNone/>
            </a:pPr>
            <a:r>
              <a:rPr lang="en-GB" dirty="0"/>
              <a:t>Meaning 2:</a:t>
            </a:r>
          </a:p>
          <a:p>
            <a:pPr marL="0" indent="0">
              <a:buNone/>
            </a:pPr>
            <a:r>
              <a:rPr lang="en-GB" b="1" dirty="0"/>
              <a:t>Literary and cultural theory:</a:t>
            </a:r>
          </a:p>
          <a:p>
            <a:pPr marL="0" indent="0">
              <a:buNone/>
            </a:pPr>
            <a:r>
              <a:rPr lang="en-GB" dirty="0"/>
              <a:t>A revival of interest in tropes associated with the Middle Ages in literature and popular culture. Often medieval imagery acts as an evocative backdrop for a fantasy narrative (or conversely characters and events from the Middle Ages are transplanted to a modern or future setting).</a:t>
            </a:r>
          </a:p>
        </p:txBody>
      </p:sp>
      <p:pic>
        <p:nvPicPr>
          <p:cNvPr id="4" name="Picture 3"/>
          <p:cNvPicPr>
            <a:picLocks noChangeAspect="1"/>
          </p:cNvPicPr>
          <p:nvPr/>
        </p:nvPicPr>
        <p:blipFill>
          <a:blip r:embed="rId2"/>
          <a:stretch>
            <a:fillRect/>
          </a:stretch>
        </p:blipFill>
        <p:spPr>
          <a:xfrm>
            <a:off x="10121900" y="0"/>
            <a:ext cx="2070100" cy="3943047"/>
          </a:xfrm>
          <a:prstGeom prst="rect">
            <a:avLst/>
          </a:prstGeom>
        </p:spPr>
      </p:pic>
      <p:pic>
        <p:nvPicPr>
          <p:cNvPr id="5" name="Picture 4"/>
          <p:cNvPicPr>
            <a:picLocks noChangeAspect="1"/>
          </p:cNvPicPr>
          <p:nvPr/>
        </p:nvPicPr>
        <p:blipFill>
          <a:blip r:embed="rId3"/>
          <a:stretch>
            <a:fillRect/>
          </a:stretch>
        </p:blipFill>
        <p:spPr>
          <a:xfrm>
            <a:off x="10111784" y="3695700"/>
            <a:ext cx="2080215" cy="3211852"/>
          </a:xfrm>
          <a:prstGeom prst="rect">
            <a:avLst/>
          </a:prstGeom>
        </p:spPr>
      </p:pic>
    </p:spTree>
    <p:extLst>
      <p:ext uri="{BB962C8B-B14F-4D97-AF65-F5344CB8AC3E}">
        <p14:creationId xmlns:p14="http://schemas.microsoft.com/office/powerpoint/2010/main" val="542163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Picture 6"/>
          <p:cNvPicPr>
            <a:picLocks noChangeAspect="1"/>
          </p:cNvPicPr>
          <p:nvPr/>
        </p:nvPicPr>
        <p:blipFill rotWithShape="1">
          <a:blip r:embed="rId2"/>
          <a:srcRect t="42277" r="3854" b="18564"/>
          <a:stretch/>
        </p:blipFill>
        <p:spPr>
          <a:xfrm>
            <a:off x="0" y="3059955"/>
            <a:ext cx="12130088" cy="3798045"/>
          </a:xfrm>
          <a:prstGeom prst="rect">
            <a:avLst/>
          </a:prstGeom>
        </p:spPr>
      </p:pic>
      <p:pic>
        <p:nvPicPr>
          <p:cNvPr id="9" name="Picture 8"/>
          <p:cNvPicPr>
            <a:picLocks noChangeAspect="1"/>
          </p:cNvPicPr>
          <p:nvPr/>
        </p:nvPicPr>
        <p:blipFill>
          <a:blip r:embed="rId3"/>
          <a:stretch>
            <a:fillRect/>
          </a:stretch>
        </p:blipFill>
        <p:spPr>
          <a:xfrm>
            <a:off x="0" y="-61734"/>
            <a:ext cx="2434411" cy="3895058"/>
          </a:xfrm>
          <a:prstGeom prst="rect">
            <a:avLst/>
          </a:prstGeom>
        </p:spPr>
      </p:pic>
      <p:pic>
        <p:nvPicPr>
          <p:cNvPr id="10" name="Picture 9"/>
          <p:cNvPicPr>
            <a:picLocks noChangeAspect="1"/>
          </p:cNvPicPr>
          <p:nvPr/>
        </p:nvPicPr>
        <p:blipFill>
          <a:blip r:embed="rId4"/>
          <a:stretch>
            <a:fillRect/>
          </a:stretch>
        </p:blipFill>
        <p:spPr>
          <a:xfrm>
            <a:off x="9772812" y="13939"/>
            <a:ext cx="2357275" cy="3542062"/>
          </a:xfrm>
          <a:prstGeom prst="rect">
            <a:avLst/>
          </a:prstGeom>
        </p:spPr>
      </p:pic>
      <p:pic>
        <p:nvPicPr>
          <p:cNvPr id="11" name="Content Placeholder 10"/>
          <p:cNvPicPr>
            <a:picLocks noGrp="1" noChangeAspect="1"/>
          </p:cNvPicPr>
          <p:nvPr>
            <p:ph idx="1"/>
          </p:nvPr>
        </p:nvPicPr>
        <p:blipFill>
          <a:blip r:embed="rId5"/>
          <a:stretch>
            <a:fillRect/>
          </a:stretch>
        </p:blipFill>
        <p:spPr>
          <a:xfrm>
            <a:off x="7419934" y="13939"/>
            <a:ext cx="2370996" cy="3542062"/>
          </a:xfrm>
          <a:prstGeom prst="rect">
            <a:avLst/>
          </a:prstGeom>
        </p:spPr>
      </p:pic>
      <p:pic>
        <p:nvPicPr>
          <p:cNvPr id="12" name="Content Placeholder 4"/>
          <p:cNvPicPr>
            <a:picLocks noChangeAspect="1"/>
          </p:cNvPicPr>
          <p:nvPr/>
        </p:nvPicPr>
        <p:blipFill>
          <a:blip r:embed="rId6"/>
          <a:stretch>
            <a:fillRect/>
          </a:stretch>
        </p:blipFill>
        <p:spPr>
          <a:xfrm>
            <a:off x="2434411" y="0"/>
            <a:ext cx="2551112" cy="3833324"/>
          </a:xfrm>
          <a:prstGeom prst="rect">
            <a:avLst/>
          </a:prstGeom>
        </p:spPr>
      </p:pic>
      <p:pic>
        <p:nvPicPr>
          <p:cNvPr id="13" name="Picture 12"/>
          <p:cNvPicPr>
            <a:picLocks noChangeAspect="1"/>
          </p:cNvPicPr>
          <p:nvPr/>
        </p:nvPicPr>
        <p:blipFill>
          <a:blip r:embed="rId7"/>
          <a:stretch>
            <a:fillRect/>
          </a:stretch>
        </p:blipFill>
        <p:spPr>
          <a:xfrm>
            <a:off x="355599" y="4072454"/>
            <a:ext cx="5006975" cy="445503"/>
          </a:xfrm>
          <a:prstGeom prst="rect">
            <a:avLst/>
          </a:prstGeom>
        </p:spPr>
      </p:pic>
    </p:spTree>
    <p:extLst>
      <p:ext uri="{BB962C8B-B14F-4D97-AF65-F5344CB8AC3E}">
        <p14:creationId xmlns:p14="http://schemas.microsoft.com/office/powerpoint/2010/main" val="21287313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How are the two linked?</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Meaning 1:</a:t>
            </a:r>
          </a:p>
          <a:p>
            <a:pPr marL="0" indent="0">
              <a:buNone/>
            </a:pPr>
            <a:r>
              <a:rPr lang="en-GB" b="1" dirty="0"/>
              <a:t>Political Theory</a:t>
            </a:r>
          </a:p>
          <a:p>
            <a:pPr marL="0" indent="0" algn="just">
              <a:buNone/>
            </a:pPr>
            <a:r>
              <a:rPr lang="en-GB" dirty="0"/>
              <a:t>The belief that Late Capitalism of the post-WWII era has led to a reversion to a socioeconomic and geopolitical situation characteristic of the Middle Ages.</a:t>
            </a:r>
          </a:p>
          <a:p>
            <a:pPr marL="0" indent="0" algn="just">
              <a:buNone/>
            </a:pPr>
            <a:endParaRPr lang="en-GB" dirty="0"/>
          </a:p>
          <a:p>
            <a:pPr marL="0" indent="0">
              <a:buNone/>
            </a:pPr>
            <a:r>
              <a:rPr lang="en-GB" dirty="0"/>
              <a:t>Meaning 2:</a:t>
            </a:r>
          </a:p>
          <a:p>
            <a:pPr marL="0" indent="0">
              <a:buNone/>
            </a:pPr>
            <a:r>
              <a:rPr lang="en-GB" b="1" dirty="0"/>
              <a:t>Literary and cultural theory:</a:t>
            </a:r>
          </a:p>
          <a:p>
            <a:pPr marL="0" indent="0">
              <a:buNone/>
            </a:pPr>
            <a:r>
              <a:rPr lang="en-GB" dirty="0"/>
              <a:t>A revival of interest in tropes associated with the Middle Ages in literature and popular culture. Often medieval imagery acts as an evocative backdrop for a fantasy narrative (or conversely characters and events from the Middle Ages are transplanted to a modern or future setting</a:t>
            </a:r>
          </a:p>
          <a:p>
            <a:pPr marL="0" indent="0">
              <a:buNone/>
            </a:pPr>
            <a:endParaRPr lang="en-GB" dirty="0"/>
          </a:p>
        </p:txBody>
      </p:sp>
    </p:spTree>
    <p:extLst>
      <p:ext uri="{BB962C8B-B14F-4D97-AF65-F5344CB8AC3E}">
        <p14:creationId xmlns:p14="http://schemas.microsoft.com/office/powerpoint/2010/main" val="12755741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114299" y="1"/>
            <a:ext cx="8098971" cy="5891861"/>
          </a:xfrm>
          <a:prstGeom prst="rect">
            <a:avLst/>
          </a:prstGeom>
        </p:spPr>
        <p:txBody>
          <a:bodyPr wrap="square" lIns="540000" tIns="540000" rIns="540000" bIns="540000">
            <a:spAutoFit/>
          </a:bodyPr>
          <a:lstStyle/>
          <a:p>
            <a:pPr algn="just">
              <a:defRPr/>
            </a:pPr>
            <a:r>
              <a:rPr lang="en-GB" sz="2400" dirty="0">
                <a:latin typeface="Arial Black" panose="020B0A04020102020204" pitchFamily="34" charset="0"/>
              </a:rPr>
              <a:t>Fredric Jameson, </a:t>
            </a:r>
            <a:r>
              <a:rPr lang="en-GB" sz="2400" i="1" dirty="0">
                <a:latin typeface="Arial Black" panose="020B0A04020102020204" pitchFamily="34" charset="0"/>
              </a:rPr>
              <a:t>Postmodernism, or, The Cultural Logic of Late Capitalism </a:t>
            </a:r>
            <a:r>
              <a:rPr lang="en-GB" sz="2400" dirty="0">
                <a:latin typeface="Arial Black" panose="020B0A04020102020204" pitchFamily="34" charset="0"/>
              </a:rPr>
              <a:t>(London: Verso, 1991 [essay version first published 1984])</a:t>
            </a:r>
          </a:p>
          <a:p>
            <a:pPr algn="just">
              <a:defRPr/>
            </a:pPr>
            <a:endParaRPr lang="en-GB" sz="2000" dirty="0"/>
          </a:p>
          <a:p>
            <a:pPr marL="457200" indent="-457200" algn="just">
              <a:buFont typeface="Arial" panose="020B0604020202020204" pitchFamily="34" charset="0"/>
              <a:buChar char="•"/>
            </a:pPr>
            <a:r>
              <a:rPr lang="en-GB" sz="2800" dirty="0"/>
              <a:t>postmodernism =  more than an aesthetic trend in art, architecture and literature</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a:t>= inextricable from the post-World War Two, ‘post-industrial’ global economic order.</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a:t>= </a:t>
            </a:r>
            <a:r>
              <a:rPr lang="en-GB" sz="2800" b="1" dirty="0"/>
              <a:t>the cultural logic of late capitalism </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4114" y="699162"/>
            <a:ext cx="3303587" cy="496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18800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421247" y="1068949"/>
            <a:ext cx="9239250" cy="4937754"/>
          </a:xfrm>
          <a:prstGeom prst="rect">
            <a:avLst/>
          </a:prstGeom>
        </p:spPr>
        <p:txBody>
          <a:bodyPr wrap="square" lIns="540000" tIns="540000" rIns="540000" bIns="540000">
            <a:spAutoFit/>
          </a:bodyPr>
          <a:lstStyle/>
          <a:p>
            <a:pPr algn="just"/>
            <a:r>
              <a:rPr lang="en-GB" sz="2000" dirty="0"/>
              <a:t>belief held by social/cultural/economic theorists (generally of a Marxist persuasion) that capitalism entered</a:t>
            </a:r>
          </a:p>
          <a:p>
            <a:pPr algn="just"/>
            <a:r>
              <a:rPr lang="en-GB" sz="2000" dirty="0"/>
              <a:t>Ernest Mandel (1923–1995)’s </a:t>
            </a:r>
            <a:r>
              <a:rPr lang="en-GB" sz="2000" i="1" dirty="0"/>
              <a:t>Late Capitalism</a:t>
            </a:r>
            <a:r>
              <a:rPr lang="en-GB" sz="2000" dirty="0"/>
              <a:t> (1972) theorised three major transitions in capitalism since the Early-Modern period: </a:t>
            </a:r>
          </a:p>
          <a:p>
            <a:pPr algn="just"/>
            <a:endParaRPr lang="en-GB" sz="1000" dirty="0"/>
          </a:p>
          <a:p>
            <a:pPr marL="342900" indent="-342900" algn="just">
              <a:buFont typeface="Arial" panose="020B0604020202020204" pitchFamily="34" charset="0"/>
              <a:buChar char="•"/>
            </a:pPr>
            <a:r>
              <a:rPr lang="en-GB" sz="2000" i="1" dirty="0"/>
              <a:t>Freely Competitive Capitalism</a:t>
            </a:r>
            <a:r>
              <a:rPr lang="en-GB" sz="2000" dirty="0"/>
              <a:t>, c. 1700–1850, characterised largely by industrial capital in domestic markets</a:t>
            </a:r>
          </a:p>
          <a:p>
            <a:pPr marL="342900" indent="-342900" algn="just">
              <a:buFont typeface="Arial" panose="020B0604020202020204" pitchFamily="34" charset="0"/>
              <a:buChar char="•"/>
            </a:pPr>
            <a:endParaRPr lang="en-GB" sz="1000" i="1" dirty="0"/>
          </a:p>
          <a:p>
            <a:pPr marL="342900" indent="-342900" algn="just">
              <a:buFont typeface="Arial" panose="020B0604020202020204" pitchFamily="34" charset="0"/>
              <a:buChar char="•"/>
            </a:pPr>
            <a:r>
              <a:rPr lang="en-GB" sz="2000" i="1" dirty="0"/>
              <a:t>Monopoly Capitalism</a:t>
            </a:r>
            <a:r>
              <a:rPr lang="en-GB" sz="2000" dirty="0"/>
              <a:t>, c. 1850–1945, linked to colonial exploitation of overseas territories</a:t>
            </a:r>
          </a:p>
          <a:p>
            <a:pPr marL="342900" indent="-342900" algn="just">
              <a:buFont typeface="Arial" panose="020B0604020202020204" pitchFamily="34" charset="0"/>
              <a:buChar char="•"/>
            </a:pPr>
            <a:endParaRPr lang="en-GB" sz="1000" i="1" dirty="0"/>
          </a:p>
          <a:p>
            <a:pPr marL="342900" indent="-342900" algn="just">
              <a:buFont typeface="Arial" panose="020B0604020202020204" pitchFamily="34" charset="0"/>
              <a:buChar char="•"/>
            </a:pPr>
            <a:r>
              <a:rPr lang="en-GB" sz="2000" i="1" dirty="0"/>
              <a:t>Late Capitalism</a:t>
            </a:r>
            <a:r>
              <a:rPr lang="en-GB" sz="2000" dirty="0"/>
              <a:t>, c. 1945 onwards, new phase of capitalism characterised by multinational corporations, globalised (or transnational) markets and labour, mass consumption, free flows of capital across national borders.</a:t>
            </a:r>
          </a:p>
        </p:txBody>
      </p:sp>
      <p:sp>
        <p:nvSpPr>
          <p:cNvPr id="2" name="Title 1"/>
          <p:cNvSpPr>
            <a:spLocks noGrp="1"/>
          </p:cNvSpPr>
          <p:nvPr>
            <p:ph type="title"/>
          </p:nvPr>
        </p:nvSpPr>
        <p:spPr>
          <a:xfrm>
            <a:off x="838200" y="72761"/>
            <a:ext cx="10515600" cy="1325563"/>
          </a:xfrm>
        </p:spPr>
        <p:txBody>
          <a:bodyPr/>
          <a:lstStyle/>
          <a:p>
            <a:r>
              <a:rPr lang="en-GB" dirty="0"/>
              <a:t>Late Capitalism </a:t>
            </a:r>
          </a:p>
        </p:txBody>
      </p:sp>
      <p:sp>
        <p:nvSpPr>
          <p:cNvPr id="3" name="Content Placeholder 2"/>
          <p:cNvSpPr>
            <a:spLocks noGrp="1"/>
          </p:cNvSpPr>
          <p:nvPr>
            <p:ph idx="1"/>
          </p:nvPr>
        </p:nvSpPr>
        <p:spPr>
          <a:xfrm>
            <a:off x="1524000" y="8054975"/>
            <a:ext cx="10515600" cy="4351338"/>
          </a:xfrm>
        </p:spPr>
        <p:txBody>
          <a:bodyPr/>
          <a:lstStyle/>
          <a:p>
            <a:endParaRPr lang="en-GB" dirty="0"/>
          </a:p>
        </p:txBody>
      </p:sp>
      <p:pic>
        <p:nvPicPr>
          <p:cNvPr id="7" name="Picture 6"/>
          <p:cNvPicPr>
            <a:picLocks noChangeAspect="1"/>
          </p:cNvPicPr>
          <p:nvPr/>
        </p:nvPicPr>
        <p:blipFill>
          <a:blip r:embed="rId3"/>
          <a:stretch>
            <a:fillRect/>
          </a:stretch>
        </p:blipFill>
        <p:spPr>
          <a:xfrm>
            <a:off x="9660497" y="1431562"/>
            <a:ext cx="2226703" cy="3441269"/>
          </a:xfrm>
          <a:prstGeom prst="rect">
            <a:avLst/>
          </a:prstGeom>
        </p:spPr>
      </p:pic>
    </p:spTree>
    <p:extLst>
      <p:ext uri="{BB962C8B-B14F-4D97-AF65-F5344CB8AC3E}">
        <p14:creationId xmlns:p14="http://schemas.microsoft.com/office/powerpoint/2010/main" val="27475572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GB" dirty="0"/>
            </a:br>
            <a:r>
              <a:rPr lang="en-GB" dirty="0"/>
              <a:t>What is Postmodernism (anyway)?</a:t>
            </a:r>
          </a:p>
        </p:txBody>
      </p:sp>
      <p:sp>
        <p:nvSpPr>
          <p:cNvPr id="3" name="Content Placeholder 2"/>
          <p:cNvSpPr>
            <a:spLocks noGrp="1"/>
          </p:cNvSpPr>
          <p:nvPr>
            <p:ph idx="1"/>
          </p:nvPr>
        </p:nvSpPr>
        <p:spPr/>
        <p:txBody>
          <a:bodyPr>
            <a:normAutofit fontScale="47500" lnSpcReduction="20000"/>
          </a:bodyPr>
          <a:lstStyle/>
          <a:p>
            <a:endParaRPr lang="en-GB" sz="6700" dirty="0"/>
          </a:p>
          <a:p>
            <a:pPr marL="0" indent="0" algn="ctr">
              <a:buNone/>
            </a:pPr>
            <a:r>
              <a:rPr lang="en-GB" sz="11000" dirty="0">
                <a:latin typeface="Arial Black" panose="020B0A04020102020204" pitchFamily="34" charset="0"/>
              </a:rPr>
              <a:t>‘POSTMODERNISM’</a:t>
            </a:r>
          </a:p>
          <a:p>
            <a:pPr marL="0" indent="0" algn="ctr">
              <a:buNone/>
            </a:pPr>
            <a:endParaRPr lang="en-GB" sz="6700" dirty="0">
              <a:solidFill>
                <a:srgbClr val="FFFF00"/>
              </a:solidFill>
            </a:endParaRPr>
          </a:p>
          <a:p>
            <a:pPr lvl="0" algn="ctr"/>
            <a:r>
              <a:rPr lang="en-GB" sz="6700" dirty="0"/>
              <a:t>What (if anything) is your understanding of the term ‘postmodernism’?</a:t>
            </a:r>
          </a:p>
          <a:p>
            <a:pPr lvl="0" algn="ctr"/>
            <a:r>
              <a:rPr lang="en-GB" sz="6700" dirty="0"/>
              <a:t>Is it a term you are familiar with? </a:t>
            </a:r>
          </a:p>
          <a:p>
            <a:pPr lvl="0" algn="ctr"/>
            <a:r>
              <a:rPr lang="en-GB" sz="6700" dirty="0"/>
              <a:t>In what contexts have you seen/heard the term used?</a:t>
            </a:r>
          </a:p>
          <a:p>
            <a:pPr lvl="0" algn="ctr"/>
            <a:r>
              <a:rPr lang="en-GB" sz="6700" dirty="0"/>
              <a:t>What is ‘</a:t>
            </a:r>
            <a:r>
              <a:rPr lang="en-GB" sz="6700" b="1" dirty="0" err="1"/>
              <a:t>hyperreality</a:t>
            </a:r>
            <a:r>
              <a:rPr lang="en-GB" sz="6700" dirty="0"/>
              <a:t>’ and how might it relate to postmodernism?</a:t>
            </a:r>
          </a:p>
          <a:p>
            <a:pPr marL="0" indent="0" algn="ctr">
              <a:buNone/>
            </a:pPr>
            <a:endParaRPr lang="en-GB" sz="7200" dirty="0">
              <a:solidFill>
                <a:srgbClr val="FFFF00"/>
              </a:solidFill>
            </a:endParaRPr>
          </a:p>
        </p:txBody>
      </p:sp>
    </p:spTree>
    <p:extLst>
      <p:ext uri="{BB962C8B-B14F-4D97-AF65-F5344CB8AC3E}">
        <p14:creationId xmlns:p14="http://schemas.microsoft.com/office/powerpoint/2010/main" val="1412313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2499580" y="0"/>
            <a:ext cx="9692420" cy="6261193"/>
          </a:xfrm>
          <a:prstGeom prst="rect">
            <a:avLst/>
          </a:prstGeom>
        </p:spPr>
        <p:txBody>
          <a:bodyPr wrap="square" lIns="540000" tIns="540000" rIns="540000" bIns="540000">
            <a:spAutoFit/>
          </a:bodyPr>
          <a:lstStyle/>
          <a:p>
            <a:pPr algn="just"/>
            <a:r>
              <a:rPr lang="en-US" sz="2800" dirty="0"/>
              <a:t>“The </a:t>
            </a:r>
            <a:r>
              <a:rPr lang="en-US" sz="2800" b="1" dirty="0">
                <a:solidFill>
                  <a:srgbClr val="FF0000"/>
                </a:solidFill>
                <a:effectLst>
                  <a:outerShdw blurRad="38100" dist="38100" dir="2700000" algn="tl">
                    <a:srgbClr val="000000">
                      <a:alpha val="43137"/>
                    </a:srgbClr>
                  </a:outerShdw>
                </a:effectLst>
              </a:rPr>
              <a:t>hyperreal  manages to efface [any] contradiction between the real and the imaginary</a:t>
            </a:r>
            <a:r>
              <a:rPr lang="en-US" sz="2800" dirty="0"/>
              <a:t>.</a:t>
            </a:r>
            <a:endParaRPr lang="en-GB" sz="2800" dirty="0"/>
          </a:p>
          <a:p>
            <a:pPr algn="just"/>
            <a:r>
              <a:rPr lang="en-GB" sz="2800" dirty="0">
                <a:solidFill>
                  <a:prstClr val="white"/>
                </a:solidFill>
              </a:rPr>
              <a:t>	“ … </a:t>
            </a:r>
            <a:r>
              <a:rPr lang="en-US" sz="2800" dirty="0"/>
              <a:t>Hyperrealism … functions </a:t>
            </a:r>
            <a:r>
              <a:rPr lang="en-US" sz="2800" b="1" dirty="0">
                <a:solidFill>
                  <a:srgbClr val="00B050"/>
                </a:solidFill>
              </a:rPr>
              <a:t>entirely within the realm of simulation</a:t>
            </a:r>
            <a:r>
              <a:rPr lang="en-US" sz="2800" dirty="0"/>
              <a:t>.</a:t>
            </a:r>
          </a:p>
          <a:p>
            <a:pPr algn="just"/>
            <a:r>
              <a:rPr lang="en-GB" sz="2800" dirty="0">
                <a:solidFill>
                  <a:prstClr val="white"/>
                </a:solidFill>
              </a:rPr>
              <a:t>	“ …</a:t>
            </a:r>
            <a:r>
              <a:rPr lang="en-US" sz="2800" dirty="0"/>
              <a:t>In fact, we must interpret hyperrealism inversely: today, </a:t>
            </a:r>
            <a:r>
              <a:rPr lang="en-US" sz="2800" i="1" dirty="0"/>
              <a:t>reality itself is </a:t>
            </a:r>
            <a:r>
              <a:rPr lang="en-US" sz="2800" i="1" dirty="0" err="1"/>
              <a:t>hyperrealistic</a:t>
            </a:r>
            <a:r>
              <a:rPr lang="en-US" sz="2800" i="1" dirty="0"/>
              <a:t>. </a:t>
            </a:r>
            <a:r>
              <a:rPr lang="en-US" sz="2800" dirty="0"/>
              <a:t>The secret of surrealism was that the most banal reality could become surreal, but only at privileged moments, which still derived from art and the imaginary. </a:t>
            </a:r>
            <a:r>
              <a:rPr lang="en-US" sz="2800" b="1" dirty="0"/>
              <a:t>Now the whole of everyday political, social, historical, economic reality is incorporated into the simulative dimension of hyperrealism; we already live out the ‘aesthetic’ hallucination of reality.</a:t>
            </a:r>
            <a:r>
              <a:rPr lang="en-US" sz="2800" dirty="0"/>
              <a:t>”</a:t>
            </a:r>
            <a:endParaRPr lang="en-GB" sz="2800" dirty="0">
              <a:solidFill>
                <a:prstClr val="white"/>
              </a:solidFill>
            </a:endParaRPr>
          </a:p>
        </p:txBody>
      </p:sp>
      <p:pic>
        <p:nvPicPr>
          <p:cNvPr id="6" name="Picture 5"/>
          <p:cNvPicPr>
            <a:picLocks noChangeAspect="1"/>
          </p:cNvPicPr>
          <p:nvPr/>
        </p:nvPicPr>
        <p:blipFill>
          <a:blip r:embed="rId3"/>
          <a:stretch>
            <a:fillRect/>
          </a:stretch>
        </p:blipFill>
        <p:spPr>
          <a:xfrm>
            <a:off x="0" y="-101599"/>
            <a:ext cx="2499580" cy="3892789"/>
          </a:xfrm>
          <a:prstGeom prst="rect">
            <a:avLst/>
          </a:prstGeom>
        </p:spPr>
      </p:pic>
      <p:pic>
        <p:nvPicPr>
          <p:cNvPr id="3" name="Picture 2"/>
          <p:cNvPicPr>
            <a:picLocks noChangeAspect="1"/>
          </p:cNvPicPr>
          <p:nvPr/>
        </p:nvPicPr>
        <p:blipFill>
          <a:blip r:embed="rId4"/>
          <a:stretch>
            <a:fillRect/>
          </a:stretch>
        </p:blipFill>
        <p:spPr>
          <a:xfrm>
            <a:off x="0" y="2973287"/>
            <a:ext cx="2499580" cy="3854908"/>
          </a:xfrm>
          <a:prstGeom prst="rect">
            <a:avLst/>
          </a:prstGeom>
        </p:spPr>
      </p:pic>
    </p:spTree>
    <p:extLst>
      <p:ext uri="{BB962C8B-B14F-4D97-AF65-F5344CB8AC3E}">
        <p14:creationId xmlns:p14="http://schemas.microsoft.com/office/powerpoint/2010/main" val="2358184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2499580" y="-50799"/>
            <a:ext cx="9489220" cy="6199638"/>
          </a:xfrm>
          <a:prstGeom prst="rect">
            <a:avLst/>
          </a:prstGeom>
        </p:spPr>
        <p:txBody>
          <a:bodyPr wrap="square" lIns="540000" tIns="540000" rIns="540000" bIns="540000">
            <a:spAutoFit/>
          </a:bodyPr>
          <a:lstStyle/>
          <a:p>
            <a:pPr algn="just"/>
            <a:endParaRPr lang="en-GB" sz="2000" dirty="0"/>
          </a:p>
          <a:p>
            <a:pPr algn="just"/>
            <a:r>
              <a:rPr lang="en-GB" sz="2400" b="1" dirty="0"/>
              <a:t>Simulacrum (OED)</a:t>
            </a:r>
          </a:p>
          <a:p>
            <a:pPr algn="just"/>
            <a:r>
              <a:rPr lang="en-GB" sz="2400" b="1" dirty="0"/>
              <a:t>1. A material image, made as a representation of some deity, person, or thing. </a:t>
            </a:r>
          </a:p>
          <a:p>
            <a:pPr algn="just"/>
            <a:r>
              <a:rPr lang="en-GB" sz="2400" b="1" dirty="0"/>
              <a:t>2.  a. Something having merely the form or appearance of a certain thing, without possessing its substance or proper qualities.</a:t>
            </a:r>
          </a:p>
          <a:p>
            <a:pPr algn="just"/>
            <a:r>
              <a:rPr lang="en-GB" sz="2400" b="1" dirty="0"/>
              <a:t>b. A mere image, a specious imitation or likeness, </a:t>
            </a:r>
            <a:r>
              <a:rPr lang="en-GB" sz="2400" b="1" i="1" u="sng" dirty="0"/>
              <a:t>of </a:t>
            </a:r>
            <a:r>
              <a:rPr lang="en-GB" sz="2400" b="1" dirty="0"/>
              <a:t>something.</a:t>
            </a:r>
          </a:p>
          <a:p>
            <a:pPr algn="just"/>
            <a:endParaRPr lang="en-GB" sz="2400" b="1" dirty="0"/>
          </a:p>
          <a:p>
            <a:pPr algn="just"/>
            <a:r>
              <a:rPr lang="en-GB" sz="2400" b="1" dirty="0"/>
              <a:t>Additional connotations explored by Baudrillard:</a:t>
            </a:r>
          </a:p>
          <a:p>
            <a:pPr marL="800100" lvl="1" indent="-342900" algn="just">
              <a:buFont typeface="Arial" panose="020B0604020202020204" pitchFamily="34" charset="0"/>
              <a:buChar char="•"/>
            </a:pPr>
            <a:r>
              <a:rPr lang="en-GB" sz="2400" b="1" dirty="0"/>
              <a:t>A copy of an original which </a:t>
            </a:r>
            <a:r>
              <a:rPr lang="en-GB" sz="2400" b="1" i="1" dirty="0"/>
              <a:t>exceeds </a:t>
            </a:r>
            <a:r>
              <a:rPr lang="en-GB" sz="2400" b="1" dirty="0"/>
              <a:t>and </a:t>
            </a:r>
            <a:r>
              <a:rPr lang="en-GB" sz="2400" b="1" i="1" dirty="0"/>
              <a:t>surpasses </a:t>
            </a:r>
            <a:r>
              <a:rPr lang="en-GB" sz="2400" b="1" dirty="0"/>
              <a:t>the qualities and potentialities of the original </a:t>
            </a:r>
          </a:p>
          <a:p>
            <a:pPr marL="800100" lvl="1" indent="-342900" algn="just">
              <a:buFont typeface="Arial" panose="020B0604020202020204" pitchFamily="34" charset="0"/>
              <a:buChar char="•"/>
            </a:pPr>
            <a:endParaRPr lang="en-GB" sz="2400" b="1" dirty="0"/>
          </a:p>
          <a:p>
            <a:pPr marL="800100" lvl="1" indent="-342900" algn="just">
              <a:buFont typeface="Arial" panose="020B0604020202020204" pitchFamily="34" charset="0"/>
              <a:buChar char="•"/>
            </a:pPr>
            <a:r>
              <a:rPr lang="en-GB" sz="2400" b="1" dirty="0"/>
              <a:t>A copy of an original – but an original which may be lost or </a:t>
            </a:r>
            <a:r>
              <a:rPr lang="en-GB" sz="2400" b="1" i="1" u="sng" dirty="0"/>
              <a:t>which may never have existed in the first place</a:t>
            </a:r>
          </a:p>
        </p:txBody>
      </p:sp>
      <p:pic>
        <p:nvPicPr>
          <p:cNvPr id="6" name="Picture 5"/>
          <p:cNvPicPr>
            <a:picLocks noChangeAspect="1"/>
          </p:cNvPicPr>
          <p:nvPr/>
        </p:nvPicPr>
        <p:blipFill>
          <a:blip r:embed="rId3"/>
          <a:stretch>
            <a:fillRect/>
          </a:stretch>
        </p:blipFill>
        <p:spPr>
          <a:xfrm>
            <a:off x="0" y="-101599"/>
            <a:ext cx="2499580" cy="3892789"/>
          </a:xfrm>
          <a:prstGeom prst="rect">
            <a:avLst/>
          </a:prstGeom>
        </p:spPr>
      </p:pic>
      <p:pic>
        <p:nvPicPr>
          <p:cNvPr id="7" name="Picture 6"/>
          <p:cNvPicPr>
            <a:picLocks noChangeAspect="1"/>
          </p:cNvPicPr>
          <p:nvPr/>
        </p:nvPicPr>
        <p:blipFill>
          <a:blip r:embed="rId4"/>
          <a:stretch>
            <a:fillRect/>
          </a:stretch>
        </p:blipFill>
        <p:spPr>
          <a:xfrm>
            <a:off x="0" y="3089977"/>
            <a:ext cx="2499580" cy="3768023"/>
          </a:xfrm>
          <a:prstGeom prst="rect">
            <a:avLst/>
          </a:prstGeom>
        </p:spPr>
      </p:pic>
    </p:spTree>
    <p:extLst>
      <p:ext uri="{BB962C8B-B14F-4D97-AF65-F5344CB8AC3E}">
        <p14:creationId xmlns:p14="http://schemas.microsoft.com/office/powerpoint/2010/main" val="25265923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0544-3C5B-467C-A6B3-6776CE469FC1}"/>
              </a:ext>
            </a:extLst>
          </p:cNvPr>
          <p:cNvSpPr>
            <a:spLocks noGrp="1"/>
          </p:cNvSpPr>
          <p:nvPr>
            <p:ph type="title"/>
          </p:nvPr>
        </p:nvSpPr>
        <p:spPr>
          <a:xfrm>
            <a:off x="6832327" y="-1174992"/>
            <a:ext cx="6586491" cy="926487"/>
          </a:xfrm>
        </p:spPr>
        <p:txBody>
          <a:bodyPr anchor="b">
            <a:normAutofit fontScale="90000"/>
          </a:bodyPr>
          <a:lstStyle/>
          <a:p>
            <a:br>
              <a:rPr lang="en-GB" dirty="0">
                <a:latin typeface="Arial Black" panose="020B0A04020102020204" pitchFamily="34" charset="0"/>
              </a:rPr>
            </a:br>
            <a:endParaRPr lang="en-GB" dirty="0">
              <a:latin typeface="Arial Black" panose="020B0A04020102020204" pitchFamily="34" charset="0"/>
            </a:endParaRPr>
          </a:p>
        </p:txBody>
      </p:sp>
      <p:pic>
        <p:nvPicPr>
          <p:cNvPr id="4" name="Content Placeholder 3">
            <a:extLst>
              <a:ext uri="{FF2B5EF4-FFF2-40B4-BE49-F238E27FC236}">
                <a16:creationId xmlns:a16="http://schemas.microsoft.com/office/drawing/2014/main" id="{12646DEC-BEA8-4E9E-9FEB-05BE4DAD4BEB}"/>
              </a:ext>
            </a:extLst>
          </p:cNvPr>
          <p:cNvPicPr>
            <a:picLocks noChangeAspect="1"/>
          </p:cNvPicPr>
          <p:nvPr/>
        </p:nvPicPr>
        <p:blipFill rotWithShape="1">
          <a:blip r:embed="rId2"/>
          <a:srcRect b="1618"/>
          <a:stretch/>
        </p:blipFill>
        <p:spPr>
          <a:xfrm>
            <a:off x="20" y="10"/>
            <a:ext cx="4635571" cy="6857990"/>
          </a:xfrm>
          <a:prstGeom prst="rect">
            <a:avLst/>
          </a:prstGeom>
          <a:effectLst/>
        </p:spPr>
      </p:pic>
      <p:sp>
        <p:nvSpPr>
          <p:cNvPr id="8" name="Content Placeholder 7">
            <a:extLst>
              <a:ext uri="{FF2B5EF4-FFF2-40B4-BE49-F238E27FC236}">
                <a16:creationId xmlns:a16="http://schemas.microsoft.com/office/drawing/2014/main" id="{BA623E0F-F3D4-4D17-AA84-14F173FE9BF0}"/>
              </a:ext>
            </a:extLst>
          </p:cNvPr>
          <p:cNvSpPr>
            <a:spLocks noGrp="1"/>
          </p:cNvSpPr>
          <p:nvPr>
            <p:ph idx="1"/>
          </p:nvPr>
        </p:nvSpPr>
        <p:spPr>
          <a:xfrm>
            <a:off x="5308329" y="276510"/>
            <a:ext cx="6586489" cy="4588202"/>
          </a:xfrm>
        </p:spPr>
        <p:txBody>
          <a:bodyPr>
            <a:normAutofit/>
          </a:bodyPr>
          <a:lstStyle/>
          <a:p>
            <a:pPr marL="0" indent="0">
              <a:buNone/>
            </a:pPr>
            <a:r>
              <a:rPr lang="en-US" dirty="0"/>
              <a:t>Semiotics: </a:t>
            </a:r>
          </a:p>
          <a:p>
            <a:pPr marL="0" indent="0">
              <a:buNone/>
            </a:pPr>
            <a:r>
              <a:rPr lang="en-US" dirty="0"/>
              <a:t>Assumption that there is no inherent relationship between </a:t>
            </a:r>
            <a:r>
              <a:rPr lang="en-GB" dirty="0"/>
              <a:t> signs and the objects (i.e. things or events) to which they refer, or that they share an automatic likenesses with their objects.</a:t>
            </a:r>
            <a:endParaRPr lang="en-US" dirty="0"/>
          </a:p>
          <a:p>
            <a:endParaRPr lang="en-US" dirty="0"/>
          </a:p>
        </p:txBody>
      </p:sp>
      <p:pic>
        <p:nvPicPr>
          <p:cNvPr id="3" name="Picture 2"/>
          <p:cNvPicPr>
            <a:picLocks noChangeAspect="1"/>
          </p:cNvPicPr>
          <p:nvPr/>
        </p:nvPicPr>
        <p:blipFill>
          <a:blip r:embed="rId3"/>
          <a:stretch>
            <a:fillRect/>
          </a:stretch>
        </p:blipFill>
        <p:spPr>
          <a:xfrm>
            <a:off x="6610350" y="3429004"/>
            <a:ext cx="4517564" cy="3162295"/>
          </a:xfrm>
          <a:prstGeom prst="rect">
            <a:avLst/>
          </a:prstGeom>
        </p:spPr>
      </p:pic>
    </p:spTree>
    <p:extLst>
      <p:ext uri="{BB962C8B-B14F-4D97-AF65-F5344CB8AC3E}">
        <p14:creationId xmlns:p14="http://schemas.microsoft.com/office/powerpoint/2010/main" val="32762293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0" y="0"/>
            <a:ext cx="12192000" cy="6999857"/>
          </a:xfrm>
          <a:prstGeom prst="rect">
            <a:avLst/>
          </a:prstGeom>
        </p:spPr>
        <p:txBody>
          <a:bodyPr wrap="square" lIns="540000" tIns="540000" rIns="540000" bIns="540000">
            <a:spAutoFit/>
          </a:bodyPr>
          <a:lstStyle/>
          <a:p>
            <a:pPr algn="just"/>
            <a:r>
              <a:rPr lang="en-GB" sz="2400" dirty="0"/>
              <a:t>Jameson sees postmodernism as constituting a fundamental reorientation of how space and time are perceived and experienced in the age of neoliberal, global capitalism. He suggests there has been:</a:t>
            </a:r>
          </a:p>
          <a:p>
            <a:pPr algn="just"/>
            <a:r>
              <a:rPr lang="en-GB" sz="2400" dirty="0"/>
              <a:t> </a:t>
            </a:r>
          </a:p>
          <a:p>
            <a:pPr marL="342900" indent="-342900" algn="just">
              <a:buFont typeface="Arial" panose="020B0604020202020204" pitchFamily="34" charset="0"/>
              <a:buChar char="•"/>
            </a:pPr>
            <a:r>
              <a:rPr lang="en-GB" sz="3200" b="1" dirty="0">
                <a:solidFill>
                  <a:srgbClr val="FF0000"/>
                </a:solidFill>
              </a:rPr>
              <a:t>A flattening out of distinctions between different geographical locations</a:t>
            </a:r>
            <a:r>
              <a:rPr lang="en-GB" sz="3200" i="1" dirty="0">
                <a:solidFill>
                  <a:srgbClr val="FF0000"/>
                </a:solidFill>
              </a:rPr>
              <a:t> </a:t>
            </a:r>
            <a:r>
              <a:rPr lang="en-GB" sz="3200" dirty="0"/>
              <a:t>(“Our now postmodern bodies are bereft of spatial coordinates and practically – let alone theoretically – incapable of distantiation” Jameson, </a:t>
            </a:r>
            <a:r>
              <a:rPr lang="en-GB" sz="3200" i="1" dirty="0"/>
              <a:t>Postmodernism</a:t>
            </a:r>
            <a:r>
              <a:rPr lang="en-GB" sz="3200" dirty="0"/>
              <a:t>, pp. 48–49)</a:t>
            </a:r>
          </a:p>
          <a:p>
            <a:pPr lvl="0" algn="just"/>
            <a:endParaRPr lang="en-GB" sz="3200" dirty="0"/>
          </a:p>
          <a:p>
            <a:pPr marL="342900" indent="-342900" algn="just">
              <a:buFont typeface="Arial" panose="020B0604020202020204" pitchFamily="34" charset="0"/>
              <a:buChar char="•"/>
            </a:pPr>
            <a:r>
              <a:rPr lang="en-GB" sz="3200" b="1" dirty="0">
                <a:solidFill>
                  <a:schemeClr val="accent1"/>
                </a:solidFill>
              </a:rPr>
              <a:t>A flattening out of distinctions between different historical epochs</a:t>
            </a:r>
            <a:r>
              <a:rPr lang="en-GB" sz="3200" b="1" i="1" dirty="0">
                <a:solidFill>
                  <a:schemeClr val="accent1"/>
                </a:solidFill>
              </a:rPr>
              <a:t> </a:t>
            </a:r>
            <a:r>
              <a:rPr lang="en-GB" sz="3200" dirty="0"/>
              <a:t>(“</a:t>
            </a:r>
            <a:r>
              <a:rPr lang="en-GB" sz="3200" b="1" dirty="0"/>
              <a:t>A waning of our historicity, of our lived possibility of experiencing history in some active way </a:t>
            </a:r>
            <a:r>
              <a:rPr lang="en-GB" sz="3200" dirty="0"/>
              <a:t>Jameson, </a:t>
            </a:r>
            <a:r>
              <a:rPr lang="en-GB" sz="3200" i="1" dirty="0"/>
              <a:t>Postmodernism</a:t>
            </a:r>
            <a:r>
              <a:rPr lang="en-GB" sz="3200" dirty="0"/>
              <a:t>, p. 21). </a:t>
            </a:r>
          </a:p>
        </p:txBody>
      </p:sp>
    </p:spTree>
    <p:extLst>
      <p:ext uri="{BB962C8B-B14F-4D97-AF65-F5344CB8AC3E}">
        <p14:creationId xmlns:p14="http://schemas.microsoft.com/office/powerpoint/2010/main" val="20939318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0" y="0"/>
            <a:ext cx="12192000" cy="6507414"/>
          </a:xfrm>
          <a:prstGeom prst="rect">
            <a:avLst/>
          </a:prstGeom>
        </p:spPr>
        <p:txBody>
          <a:bodyPr wrap="square" lIns="540000" tIns="540000" rIns="540000" bIns="540000">
            <a:spAutoFit/>
          </a:bodyPr>
          <a:lstStyle/>
          <a:p>
            <a:pPr algn="just"/>
            <a:r>
              <a:rPr lang="en-GB" sz="2400" dirty="0"/>
              <a:t>Jameson sees postmodernism as constituting a fundamental reorientation of how space and time are perceived and experienced in the age of neoliberal, global capitalism. He suggests there has been:</a:t>
            </a:r>
          </a:p>
          <a:p>
            <a:pPr algn="just"/>
            <a:r>
              <a:rPr lang="en-GB" sz="2400" dirty="0"/>
              <a:t> </a:t>
            </a:r>
            <a:endParaRPr lang="en-GB" sz="3200" dirty="0"/>
          </a:p>
          <a:p>
            <a:pPr marL="342900" indent="-342900" algn="just">
              <a:buFont typeface="Arial" panose="020B0604020202020204" pitchFamily="34" charset="0"/>
              <a:buChar char="•"/>
            </a:pPr>
            <a:r>
              <a:rPr lang="en-GB" sz="3200" b="1" dirty="0">
                <a:solidFill>
                  <a:schemeClr val="accent1"/>
                </a:solidFill>
              </a:rPr>
              <a:t>A flattening out of distinctions between different historical epochs</a:t>
            </a:r>
            <a:r>
              <a:rPr lang="en-GB" sz="3200" b="1" i="1" dirty="0">
                <a:solidFill>
                  <a:schemeClr val="accent1"/>
                </a:solidFill>
              </a:rPr>
              <a:t> </a:t>
            </a:r>
            <a:r>
              <a:rPr lang="en-GB" sz="3200" dirty="0"/>
              <a:t>(“</a:t>
            </a:r>
            <a:r>
              <a:rPr lang="en-GB" sz="3200" b="1" dirty="0"/>
              <a:t>A waning of our historicity, of our lived possibility of experiencing history in some active way </a:t>
            </a:r>
            <a:r>
              <a:rPr lang="en-GB" sz="3200" dirty="0"/>
              <a:t>Jameson, </a:t>
            </a:r>
            <a:r>
              <a:rPr lang="en-GB" sz="3200" i="1" dirty="0"/>
              <a:t>Postmodernism</a:t>
            </a:r>
            <a:r>
              <a:rPr lang="en-GB" sz="3200" dirty="0"/>
              <a:t>, p. 21). </a:t>
            </a:r>
          </a:p>
          <a:p>
            <a:pPr marL="342900" indent="-342900" algn="just">
              <a:buFont typeface="Arial" panose="020B0604020202020204" pitchFamily="34" charset="0"/>
              <a:buChar char="•"/>
            </a:pPr>
            <a:endParaRPr lang="en-GB" sz="3200" dirty="0"/>
          </a:p>
          <a:p>
            <a:pPr marL="342900" indent="-342900" algn="just">
              <a:buFont typeface="Arial" panose="020B0604020202020204" pitchFamily="34" charset="0"/>
              <a:buChar char="•"/>
            </a:pPr>
            <a:r>
              <a:rPr lang="en-GB" sz="3200" dirty="0"/>
              <a:t>Problem: Does postmodernism render the Middle Ages as just a ‘plaything’ and preclude or prevent serious engagement with the historical past? </a:t>
            </a:r>
          </a:p>
        </p:txBody>
      </p:sp>
    </p:spTree>
    <p:extLst>
      <p:ext uri="{BB962C8B-B14F-4D97-AF65-F5344CB8AC3E}">
        <p14:creationId xmlns:p14="http://schemas.microsoft.com/office/powerpoint/2010/main" val="35384674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But how new is </a:t>
            </a:r>
            <a:r>
              <a:rPr lang="en-GB" b="1" dirty="0" err="1"/>
              <a:t>neomedievalism</a:t>
            </a:r>
            <a:r>
              <a:rPr lang="en-GB" b="1" dirty="0"/>
              <a:t>?</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555263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600" y="0"/>
            <a:ext cx="10515600" cy="1325563"/>
          </a:xfrm>
        </p:spPr>
        <p:txBody>
          <a:bodyPr/>
          <a:lstStyle/>
          <a:p>
            <a:pPr algn="ctr"/>
            <a:r>
              <a:rPr lang="en-GB" b="1" dirty="0"/>
              <a:t>But how new is </a:t>
            </a:r>
            <a:r>
              <a:rPr lang="en-GB" b="1" dirty="0" err="1"/>
              <a:t>neomedievalism</a:t>
            </a:r>
            <a:r>
              <a:rPr lang="en-GB" b="1" dirty="0"/>
              <a:t>?</a:t>
            </a:r>
          </a:p>
        </p:txBody>
      </p:sp>
      <p:sp>
        <p:nvSpPr>
          <p:cNvPr id="3" name="Content Placeholder 2"/>
          <p:cNvSpPr>
            <a:spLocks noGrp="1"/>
          </p:cNvSpPr>
          <p:nvPr>
            <p:ph idx="1"/>
          </p:nvPr>
        </p:nvSpPr>
        <p:spPr>
          <a:xfrm>
            <a:off x="406400" y="1155700"/>
            <a:ext cx="8204200" cy="5370512"/>
          </a:xfrm>
        </p:spPr>
        <p:txBody>
          <a:bodyPr>
            <a:normAutofit lnSpcReduction="10000"/>
          </a:bodyPr>
          <a:lstStyle/>
          <a:p>
            <a:pPr marL="0" indent="0" algn="just">
              <a:buNone/>
            </a:pPr>
            <a:r>
              <a:rPr lang="en-GB" dirty="0"/>
              <a:t>“The </a:t>
            </a:r>
            <a:r>
              <a:rPr lang="en-GB" b="1" dirty="0"/>
              <a:t>Middle Ages have never been reconstructed from scratch</a:t>
            </a:r>
            <a:r>
              <a:rPr lang="en-GB" dirty="0"/>
              <a:t>: we have always mended or patched them up, as something we still live.</a:t>
            </a:r>
          </a:p>
          <a:p>
            <a:pPr marL="0" indent="0" algn="just">
              <a:buNone/>
            </a:pPr>
            <a:r>
              <a:rPr lang="en-GB" dirty="0"/>
              <a:t>	“ … Modern ages have </a:t>
            </a:r>
            <a:r>
              <a:rPr lang="en-GB" b="1" dirty="0"/>
              <a:t>revisited the Middle Ages from the moment when, according to historical handbooks, they came to an end </a:t>
            </a:r>
            <a:r>
              <a:rPr lang="en-GB" dirty="0"/>
              <a:t>… immediately after the official ending of the Middle Ages, Europe was ravaged by a </a:t>
            </a:r>
            <a:r>
              <a:rPr lang="en-GB" b="1" dirty="0"/>
              <a:t>pervasive medieval nostalgia</a:t>
            </a:r>
            <a:r>
              <a:rPr lang="en-GB" dirty="0"/>
              <a:t>. In Italy, the great poets of the Renaissance returned to the themes of the Knights saga … In Spain, Cervantes told the story of a man unable to reconcile the intrusion of reality with his love for medieval literature. Shakespeare borrowed and reshaped a lot from medieval narrative.”</a:t>
            </a:r>
          </a:p>
          <a:p>
            <a:pPr algn="r">
              <a:buFontTx/>
              <a:buChar char="-"/>
            </a:pPr>
            <a:r>
              <a:rPr lang="en-GB" sz="1800" dirty="0"/>
              <a:t>Eco, ‘Return of the Middle Ages,’ pp. 65–68</a:t>
            </a:r>
          </a:p>
          <a:p>
            <a:pPr>
              <a:buFontTx/>
              <a:buChar char="-"/>
            </a:pPr>
            <a:endParaRPr lang="en-GB" sz="1800" dirty="0"/>
          </a:p>
        </p:txBody>
      </p:sp>
      <p:pic>
        <p:nvPicPr>
          <p:cNvPr id="4" name="Picture 3"/>
          <p:cNvPicPr>
            <a:picLocks noChangeAspect="1"/>
          </p:cNvPicPr>
          <p:nvPr/>
        </p:nvPicPr>
        <p:blipFill>
          <a:blip r:embed="rId2"/>
          <a:stretch>
            <a:fillRect/>
          </a:stretch>
        </p:blipFill>
        <p:spPr>
          <a:xfrm>
            <a:off x="8894677" y="1476375"/>
            <a:ext cx="3297323" cy="5049837"/>
          </a:xfrm>
          <a:prstGeom prst="rect">
            <a:avLst/>
          </a:prstGeom>
        </p:spPr>
      </p:pic>
    </p:spTree>
    <p:extLst>
      <p:ext uri="{BB962C8B-B14F-4D97-AF65-F5344CB8AC3E}">
        <p14:creationId xmlns:p14="http://schemas.microsoft.com/office/powerpoint/2010/main" val="16406944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571" y="1325563"/>
            <a:ext cx="11001829" cy="5265737"/>
          </a:xfrm>
        </p:spPr>
        <p:txBody>
          <a:bodyPr>
            <a:normAutofit/>
          </a:bodyPr>
          <a:lstStyle/>
          <a:p>
            <a:pPr marL="0" indent="0" algn="just">
              <a:buNone/>
            </a:pPr>
            <a:r>
              <a:rPr lang="en-GB" sz="3200" b="1" dirty="0"/>
              <a:t>“The Middle Ages are the civilization of vision, where the cathedral is the great book in stone, and is indeed the advertisement, the TV screen, the mystic comic strip that must narrate and explain everything, the nations of the earth, the arts and crafts, the days of the year, the seasons of sowing and reaping, the mysteries of the faith, the episodes of sacred and profane history, and the lives of the saints (great models of behaviour, as superstars and pop singers are today, an elite without political power but with great charismatic power).”</a:t>
            </a:r>
          </a:p>
          <a:p>
            <a:pPr marL="0" indent="0" algn="r">
              <a:buNone/>
            </a:pPr>
            <a:r>
              <a:rPr lang="en-GB" sz="3200" dirty="0"/>
              <a:t>- </a:t>
            </a:r>
            <a:r>
              <a:rPr lang="en-GB" sz="2400" dirty="0"/>
              <a:t>Eco, ‘Return of the Middle Ages,’ pp. 81–82</a:t>
            </a:r>
            <a:endParaRPr lang="en-GB" sz="2400" b="1" dirty="0"/>
          </a:p>
          <a:p>
            <a:pPr marL="0" indent="0" algn="just">
              <a:buNone/>
            </a:pPr>
            <a:endParaRPr lang="en-GB" sz="2400" b="1" dirty="0"/>
          </a:p>
        </p:txBody>
      </p:sp>
      <p:sp>
        <p:nvSpPr>
          <p:cNvPr id="4" name="Title 3"/>
          <p:cNvSpPr>
            <a:spLocks noGrp="1"/>
          </p:cNvSpPr>
          <p:nvPr>
            <p:ph type="title"/>
          </p:nvPr>
        </p:nvSpPr>
        <p:spPr/>
        <p:txBody>
          <a:bodyPr/>
          <a:lstStyle/>
          <a:p>
            <a:endParaRPr lang="en-GB"/>
          </a:p>
        </p:txBody>
      </p:sp>
      <p:sp>
        <p:nvSpPr>
          <p:cNvPr id="5" name="Title 1"/>
          <p:cNvSpPr txBox="1">
            <a:spLocks/>
          </p:cNvSpPr>
          <p:nvPr/>
        </p:nvSpPr>
        <p:spPr>
          <a:xfrm>
            <a:off x="8636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But how new is neomedievalism?</a:t>
            </a:r>
            <a:endParaRPr lang="en-GB" b="1" dirty="0"/>
          </a:p>
        </p:txBody>
      </p:sp>
    </p:spTree>
    <p:extLst>
      <p:ext uri="{BB962C8B-B14F-4D97-AF65-F5344CB8AC3E}">
        <p14:creationId xmlns:p14="http://schemas.microsoft.com/office/powerpoint/2010/main" val="17090621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4E0A-FB6B-442F-8EE6-E24854955576}"/>
              </a:ext>
            </a:extLst>
          </p:cNvPr>
          <p:cNvSpPr>
            <a:spLocks noGrp="1"/>
          </p:cNvSpPr>
          <p:nvPr>
            <p:ph type="title"/>
          </p:nvPr>
        </p:nvSpPr>
        <p:spPr>
          <a:xfrm>
            <a:off x="181357" y="638629"/>
            <a:ext cx="2871579" cy="4930246"/>
          </a:xfrm>
        </p:spPr>
        <p:txBody>
          <a:bodyPr>
            <a:normAutofit fontScale="90000"/>
          </a:bodyPr>
          <a:lstStyle/>
          <a:p>
            <a:pPr algn="r"/>
            <a:r>
              <a:rPr lang="en-GB" b="1" dirty="0">
                <a:solidFill>
                  <a:schemeClr val="accent1"/>
                </a:solidFill>
              </a:rPr>
              <a:t>Erwin Panofsky (art historian), ‘Style and Medium in the Motion Pictures’ (1934)</a:t>
            </a:r>
          </a:p>
        </p:txBody>
      </p:sp>
      <p:sp>
        <p:nvSpPr>
          <p:cNvPr id="3" name="Content Placeholder 2">
            <a:extLst>
              <a:ext uri="{FF2B5EF4-FFF2-40B4-BE49-F238E27FC236}">
                <a16:creationId xmlns:a16="http://schemas.microsoft.com/office/drawing/2014/main" id="{9FE2EDBB-7EA8-4854-A98D-F54BD232A0C1}"/>
              </a:ext>
            </a:extLst>
          </p:cNvPr>
          <p:cNvSpPr>
            <a:spLocks noGrp="1"/>
          </p:cNvSpPr>
          <p:nvPr>
            <p:ph idx="1"/>
          </p:nvPr>
        </p:nvSpPr>
        <p:spPr>
          <a:xfrm>
            <a:off x="5080001" y="320041"/>
            <a:ext cx="6604000" cy="5863046"/>
          </a:xfrm>
        </p:spPr>
        <p:txBody>
          <a:bodyPr anchor="ctr">
            <a:normAutofit/>
          </a:bodyPr>
          <a:lstStyle/>
          <a:p>
            <a:pPr marL="0" indent="0">
              <a:buNone/>
            </a:pPr>
            <a:r>
              <a:rPr lang="en-GB" dirty="0"/>
              <a:t>It might be said that a film, called into being by a cooperative effort in which all contributions have the same degree of permanence, is </a:t>
            </a:r>
            <a:r>
              <a:rPr lang="en-GB" b="1" dirty="0"/>
              <a:t>the nearest modern equivalent of a medieval cathedral</a:t>
            </a:r>
            <a:r>
              <a:rPr lang="en-GB" dirty="0"/>
              <a:t>; the role of the producer corresponding, more or less, to that of the bishop or archbishop; that of the director to that of the architect in chief; that of the scenario writers to that of the scholastic advisers establishing the iconographical program; and that of the actors, cameramen, cutters, sound men, makeup men and the divers technicians to that of those whose work provided the physical entity of the finished product.</a:t>
            </a:r>
          </a:p>
        </p:txBody>
      </p:sp>
    </p:spTree>
    <p:extLst>
      <p:ext uri="{BB962C8B-B14F-4D97-AF65-F5344CB8AC3E}">
        <p14:creationId xmlns:p14="http://schemas.microsoft.com/office/powerpoint/2010/main" val="3296835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F627A5-D1D8-4918-962C-4307F15AFC8D}"/>
              </a:ext>
            </a:extLst>
          </p:cNvPr>
          <p:cNvSpPr>
            <a:spLocks noGrp="1"/>
          </p:cNvSpPr>
          <p:nvPr>
            <p:ph idx="1"/>
          </p:nvPr>
        </p:nvSpPr>
        <p:spPr>
          <a:xfrm>
            <a:off x="4976031" y="365125"/>
            <a:ext cx="6377769" cy="5977618"/>
          </a:xfrm>
        </p:spPr>
        <p:txBody>
          <a:bodyPr anchor="ctr">
            <a:normAutofit/>
          </a:bodyPr>
          <a:lstStyle/>
          <a:p>
            <a:pPr marL="0" indent="0">
              <a:buNone/>
            </a:pPr>
            <a:r>
              <a:rPr lang="en-GB" sz="3200" dirty="0"/>
              <a:t>For the public of around 1910 it was no less difficult to understand the meaning of the speechless action in a moving picture, and the producers employed means of clarification </a:t>
            </a:r>
            <a:r>
              <a:rPr lang="en-GB" sz="3200" b="1" dirty="0"/>
              <a:t>similar to those we find in medieval art</a:t>
            </a:r>
            <a:r>
              <a:rPr lang="en-GB" sz="3200" dirty="0"/>
              <a:t>. One of these were printed titles or letters, striking equivalents of the medieval tituli and scrolls </a:t>
            </a:r>
          </a:p>
        </p:txBody>
      </p:sp>
      <p:sp>
        <p:nvSpPr>
          <p:cNvPr id="5" name="Title 4">
            <a:extLst>
              <a:ext uri="{FF2B5EF4-FFF2-40B4-BE49-F238E27FC236}">
                <a16:creationId xmlns:a16="http://schemas.microsoft.com/office/drawing/2014/main" id="{498E0BB5-D5FB-420F-ADEC-9B51A3CFF196}"/>
              </a:ext>
            </a:extLst>
          </p:cNvPr>
          <p:cNvSpPr>
            <a:spLocks noGrp="1"/>
          </p:cNvSpPr>
          <p:nvPr>
            <p:ph type="title"/>
          </p:nvPr>
        </p:nvSpPr>
        <p:spPr/>
        <p:txBody>
          <a:bodyPr/>
          <a:lstStyle/>
          <a:p>
            <a:endParaRPr lang="en-GB"/>
          </a:p>
        </p:txBody>
      </p:sp>
      <p:sp>
        <p:nvSpPr>
          <p:cNvPr id="9" name="Title 1">
            <a:extLst>
              <a:ext uri="{FF2B5EF4-FFF2-40B4-BE49-F238E27FC236}">
                <a16:creationId xmlns:a16="http://schemas.microsoft.com/office/drawing/2014/main" id="{F7F15CFB-FF9C-4385-AAB2-58437331389F}"/>
              </a:ext>
            </a:extLst>
          </p:cNvPr>
          <p:cNvSpPr txBox="1">
            <a:spLocks/>
          </p:cNvSpPr>
          <p:nvPr/>
        </p:nvSpPr>
        <p:spPr>
          <a:xfrm>
            <a:off x="838200" y="963877"/>
            <a:ext cx="3494362" cy="49302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b="1">
                <a:solidFill>
                  <a:schemeClr val="accent1"/>
                </a:solidFill>
              </a:rPr>
              <a:t>Erwin Panofsky, ‘Style and Medium in the Motion Pictures’ (1934)</a:t>
            </a:r>
            <a:endParaRPr lang="en-GB" b="1" dirty="0">
              <a:solidFill>
                <a:schemeClr val="accent1"/>
              </a:solidFill>
            </a:endParaRPr>
          </a:p>
        </p:txBody>
      </p:sp>
    </p:spTree>
    <p:extLst>
      <p:ext uri="{BB962C8B-B14F-4D97-AF65-F5344CB8AC3E}">
        <p14:creationId xmlns:p14="http://schemas.microsoft.com/office/powerpoint/2010/main" val="40307780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Thomas Becket Window (detail), made in 1919 from fragments of 13th-century glass, Canterbury Cathedral. </a:t>
            </a:r>
          </a:p>
        </p:txBody>
      </p:sp>
      <p:pic>
        <p:nvPicPr>
          <p:cNvPr id="4" name="Content Placeholder 3"/>
          <p:cNvPicPr>
            <a:picLocks noGrp="1" noChangeAspect="1"/>
          </p:cNvPicPr>
          <p:nvPr>
            <p:ph idx="1"/>
          </p:nvPr>
        </p:nvPicPr>
        <p:blipFill>
          <a:blip r:embed="rId2"/>
          <a:stretch>
            <a:fillRect/>
          </a:stretch>
        </p:blipFill>
        <p:spPr>
          <a:xfrm>
            <a:off x="6781928" y="1890939"/>
            <a:ext cx="4343143" cy="4351338"/>
          </a:xfrm>
          <a:prstGeom prst="rect">
            <a:avLst/>
          </a:prstGeom>
        </p:spPr>
      </p:pic>
      <p:pic>
        <p:nvPicPr>
          <p:cNvPr id="5" name="Picture 4"/>
          <p:cNvPicPr>
            <a:picLocks noChangeAspect="1"/>
          </p:cNvPicPr>
          <p:nvPr/>
        </p:nvPicPr>
        <p:blipFill>
          <a:blip r:embed="rId3"/>
          <a:stretch>
            <a:fillRect/>
          </a:stretch>
        </p:blipFill>
        <p:spPr>
          <a:xfrm>
            <a:off x="555172" y="2192564"/>
            <a:ext cx="4997450" cy="3748087"/>
          </a:xfrm>
          <a:prstGeom prst="rect">
            <a:avLst/>
          </a:prstGeom>
        </p:spPr>
      </p:pic>
    </p:spTree>
    <p:extLst>
      <p:ext uri="{BB962C8B-B14F-4D97-AF65-F5344CB8AC3E}">
        <p14:creationId xmlns:p14="http://schemas.microsoft.com/office/powerpoint/2010/main" val="26013578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46128" y="365125"/>
            <a:ext cx="5439172" cy="4351338"/>
          </a:xfrm>
          <a:prstGeom prst="rect">
            <a:avLst/>
          </a:prstGeom>
        </p:spPr>
      </p:pic>
      <p:sp>
        <p:nvSpPr>
          <p:cNvPr id="5" name="Rectangle 4"/>
          <p:cNvSpPr/>
          <p:nvPr/>
        </p:nvSpPr>
        <p:spPr>
          <a:xfrm>
            <a:off x="375557" y="5066463"/>
            <a:ext cx="6096000" cy="923330"/>
          </a:xfrm>
          <a:prstGeom prst="rect">
            <a:avLst/>
          </a:prstGeom>
        </p:spPr>
        <p:txBody>
          <a:bodyPr>
            <a:spAutoFit/>
          </a:bodyPr>
          <a:lstStyle/>
          <a:p>
            <a:r>
              <a:rPr lang="en-GB" dirty="0"/>
              <a:t>The martyrdom of St Thomas Becket appears in a fourteenth-century stained glass interpretation, which is known as the Becket Window, in Christ Church, Oxford</a:t>
            </a:r>
          </a:p>
        </p:txBody>
      </p:sp>
      <p:pic>
        <p:nvPicPr>
          <p:cNvPr id="3" name="Picture 2"/>
          <p:cNvPicPr>
            <a:picLocks noChangeAspect="1"/>
          </p:cNvPicPr>
          <p:nvPr/>
        </p:nvPicPr>
        <p:blipFill>
          <a:blip r:embed="rId3"/>
          <a:stretch>
            <a:fillRect/>
          </a:stretch>
        </p:blipFill>
        <p:spPr>
          <a:xfrm>
            <a:off x="7649028" y="-114527"/>
            <a:ext cx="3996843" cy="6946513"/>
          </a:xfrm>
          <a:prstGeom prst="rect">
            <a:avLst/>
          </a:prstGeom>
        </p:spPr>
      </p:pic>
      <p:sp>
        <p:nvSpPr>
          <p:cNvPr id="6" name="Rectangle 5"/>
          <p:cNvSpPr/>
          <p:nvPr/>
        </p:nvSpPr>
        <p:spPr>
          <a:xfrm>
            <a:off x="447037" y="6155127"/>
            <a:ext cx="6479979" cy="646331"/>
          </a:xfrm>
          <a:prstGeom prst="rect">
            <a:avLst/>
          </a:prstGeom>
        </p:spPr>
        <p:txBody>
          <a:bodyPr wrap="none">
            <a:spAutoFit/>
          </a:bodyPr>
          <a:lstStyle/>
          <a:p>
            <a:r>
              <a:rPr lang="en-GB" dirty="0"/>
              <a:t>Martyrdom of Thomas Becket by Alan of Tewkesbury, c. 1174–1176</a:t>
            </a:r>
          </a:p>
          <a:p>
            <a:r>
              <a:rPr lang="en-GB" dirty="0"/>
              <a:t> </a:t>
            </a:r>
          </a:p>
        </p:txBody>
      </p:sp>
    </p:spTree>
    <p:extLst>
      <p:ext uri="{BB962C8B-B14F-4D97-AF65-F5344CB8AC3E}">
        <p14:creationId xmlns:p14="http://schemas.microsoft.com/office/powerpoint/2010/main" val="16671850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26646" y="851807"/>
            <a:ext cx="5048250" cy="4991100"/>
          </a:xfrm>
          <a:prstGeom prst="rect">
            <a:avLst/>
          </a:prstGeom>
        </p:spPr>
      </p:pic>
      <p:sp>
        <p:nvSpPr>
          <p:cNvPr id="3" name="Rectangle 2"/>
          <p:cNvSpPr/>
          <p:nvPr/>
        </p:nvSpPr>
        <p:spPr>
          <a:xfrm>
            <a:off x="6096000" y="1489307"/>
            <a:ext cx="5187043" cy="646331"/>
          </a:xfrm>
          <a:prstGeom prst="rect">
            <a:avLst/>
          </a:prstGeom>
        </p:spPr>
        <p:txBody>
          <a:bodyPr wrap="square">
            <a:spAutoFit/>
          </a:bodyPr>
          <a:lstStyle/>
          <a:p>
            <a:r>
              <a:rPr lang="en-GB" dirty="0"/>
              <a:t>St. Thomas Becket Window, Becket at altar (detail), Trinity Chapel, Canterbury Cathedral</a:t>
            </a:r>
          </a:p>
        </p:txBody>
      </p:sp>
    </p:spTree>
    <p:extLst>
      <p:ext uri="{BB962C8B-B14F-4D97-AF65-F5344CB8AC3E}">
        <p14:creationId xmlns:p14="http://schemas.microsoft.com/office/powerpoint/2010/main" val="13302662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838462" cy="6858000"/>
          </a:xfrm>
          <a:prstGeom prst="rect">
            <a:avLst/>
          </a:prstGeom>
        </p:spPr>
      </p:pic>
      <p:pic>
        <p:nvPicPr>
          <p:cNvPr id="3" name="Picture 2"/>
          <p:cNvPicPr>
            <a:picLocks noChangeAspect="1"/>
          </p:cNvPicPr>
          <p:nvPr/>
        </p:nvPicPr>
        <p:blipFill>
          <a:blip r:embed="rId3"/>
          <a:stretch>
            <a:fillRect/>
          </a:stretch>
        </p:blipFill>
        <p:spPr>
          <a:xfrm>
            <a:off x="9210260" y="0"/>
            <a:ext cx="2981739" cy="6858000"/>
          </a:xfrm>
          <a:prstGeom prst="rect">
            <a:avLst/>
          </a:prstGeom>
        </p:spPr>
      </p:pic>
    </p:spTree>
    <p:extLst>
      <p:ext uri="{BB962C8B-B14F-4D97-AF65-F5344CB8AC3E}">
        <p14:creationId xmlns:p14="http://schemas.microsoft.com/office/powerpoint/2010/main" val="4087453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53811" y="0"/>
            <a:ext cx="10944088" cy="5453743"/>
          </a:xfrm>
          <a:prstGeom prst="rect">
            <a:avLst/>
          </a:prstGeom>
        </p:spPr>
      </p:pic>
      <p:sp>
        <p:nvSpPr>
          <p:cNvPr id="3" name="Rectangle 2"/>
          <p:cNvSpPr/>
          <p:nvPr/>
        </p:nvSpPr>
        <p:spPr>
          <a:xfrm>
            <a:off x="2558143" y="5636764"/>
            <a:ext cx="6096000" cy="646331"/>
          </a:xfrm>
          <a:prstGeom prst="rect">
            <a:avLst/>
          </a:prstGeom>
        </p:spPr>
        <p:txBody>
          <a:bodyPr>
            <a:spAutoFit/>
          </a:bodyPr>
          <a:lstStyle/>
          <a:p>
            <a:r>
              <a:rPr lang="en-GB" dirty="0" err="1"/>
              <a:t>Ethelreda</a:t>
            </a:r>
            <a:r>
              <a:rPr lang="en-GB" dirty="0"/>
              <a:t>, north ambulatory window (detail), Trinity Chapel, Canterbury Cathedral</a:t>
            </a:r>
          </a:p>
        </p:txBody>
      </p:sp>
    </p:spTree>
    <p:extLst>
      <p:ext uri="{BB962C8B-B14F-4D97-AF65-F5344CB8AC3E}">
        <p14:creationId xmlns:p14="http://schemas.microsoft.com/office/powerpoint/2010/main" val="35954151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48025" y="795337"/>
            <a:ext cx="5695950" cy="5267325"/>
          </a:xfrm>
          <a:prstGeom prst="rect">
            <a:avLst/>
          </a:prstGeom>
        </p:spPr>
      </p:pic>
    </p:spTree>
    <p:extLst>
      <p:ext uri="{BB962C8B-B14F-4D97-AF65-F5344CB8AC3E}">
        <p14:creationId xmlns:p14="http://schemas.microsoft.com/office/powerpoint/2010/main" val="37434913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5142" y="354693"/>
            <a:ext cx="5010150" cy="5829300"/>
          </a:xfrm>
          <a:prstGeom prst="rect">
            <a:avLst/>
          </a:prstGeom>
        </p:spPr>
      </p:pic>
      <p:pic>
        <p:nvPicPr>
          <p:cNvPr id="3" name="Picture 2"/>
          <p:cNvPicPr>
            <a:picLocks noChangeAspect="1"/>
          </p:cNvPicPr>
          <p:nvPr/>
        </p:nvPicPr>
        <p:blipFill>
          <a:blip r:embed="rId3"/>
          <a:stretch>
            <a:fillRect/>
          </a:stretch>
        </p:blipFill>
        <p:spPr>
          <a:xfrm>
            <a:off x="5271408" y="354693"/>
            <a:ext cx="6702332" cy="2852056"/>
          </a:xfrm>
          <a:prstGeom prst="rect">
            <a:avLst/>
          </a:prstGeom>
        </p:spPr>
      </p:pic>
    </p:spTree>
    <p:extLst>
      <p:ext uri="{BB962C8B-B14F-4D97-AF65-F5344CB8AC3E}">
        <p14:creationId xmlns:p14="http://schemas.microsoft.com/office/powerpoint/2010/main" val="669851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1450" y="400049"/>
            <a:ext cx="3714750" cy="5881688"/>
          </a:xfrm>
          <a:prstGeom prst="rect">
            <a:avLst/>
          </a:prstGeom>
        </p:spPr>
      </p:pic>
      <p:pic>
        <p:nvPicPr>
          <p:cNvPr id="3" name="Picture 2"/>
          <p:cNvPicPr>
            <a:picLocks noChangeAspect="1"/>
          </p:cNvPicPr>
          <p:nvPr/>
        </p:nvPicPr>
        <p:blipFill>
          <a:blip r:embed="rId3"/>
          <a:stretch>
            <a:fillRect/>
          </a:stretch>
        </p:blipFill>
        <p:spPr>
          <a:xfrm>
            <a:off x="6353175" y="400049"/>
            <a:ext cx="5705475" cy="5695950"/>
          </a:xfrm>
          <a:prstGeom prst="rect">
            <a:avLst/>
          </a:prstGeom>
        </p:spPr>
      </p:pic>
      <p:pic>
        <p:nvPicPr>
          <p:cNvPr id="4" name="Picture 3"/>
          <p:cNvPicPr>
            <a:picLocks noChangeAspect="1"/>
          </p:cNvPicPr>
          <p:nvPr/>
        </p:nvPicPr>
        <p:blipFill>
          <a:blip r:embed="rId4"/>
          <a:stretch>
            <a:fillRect/>
          </a:stretch>
        </p:blipFill>
        <p:spPr>
          <a:xfrm>
            <a:off x="3962400" y="1138236"/>
            <a:ext cx="2857500" cy="4219575"/>
          </a:xfrm>
          <a:prstGeom prst="rect">
            <a:avLst/>
          </a:prstGeom>
        </p:spPr>
      </p:pic>
    </p:spTree>
    <p:extLst>
      <p:ext uri="{BB962C8B-B14F-4D97-AF65-F5344CB8AC3E}">
        <p14:creationId xmlns:p14="http://schemas.microsoft.com/office/powerpoint/2010/main" val="7655638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362515" cy="4243387"/>
          </a:xfrm>
          <a:prstGeom prst="rect">
            <a:avLst/>
          </a:prstGeom>
        </p:spPr>
      </p:pic>
      <p:sp>
        <p:nvSpPr>
          <p:cNvPr id="3" name="Rectangle 2"/>
          <p:cNvSpPr/>
          <p:nvPr/>
        </p:nvSpPr>
        <p:spPr>
          <a:xfrm>
            <a:off x="202692" y="4501634"/>
            <a:ext cx="6464808" cy="1692771"/>
          </a:xfrm>
          <a:prstGeom prst="rect">
            <a:avLst/>
          </a:prstGeom>
        </p:spPr>
        <p:txBody>
          <a:bodyPr wrap="square">
            <a:spAutoFit/>
          </a:bodyPr>
          <a:lstStyle/>
          <a:p>
            <a:r>
              <a:rPr lang="en-GB" b="1" dirty="0"/>
              <a:t>Jean Anouilh</a:t>
            </a:r>
          </a:p>
          <a:p>
            <a:r>
              <a:rPr lang="en-GB" b="1" dirty="0"/>
              <a:t>(1910–1987)</a:t>
            </a:r>
          </a:p>
          <a:p>
            <a:endParaRPr lang="en-GB" b="1" dirty="0"/>
          </a:p>
          <a:p>
            <a:r>
              <a:rPr lang="en-GB" sz="3200" b="1" i="1" dirty="0"/>
              <a:t>Becket </a:t>
            </a:r>
            <a:r>
              <a:rPr lang="en-GB" sz="3200" b="1" dirty="0"/>
              <a:t>as Resistance parable </a:t>
            </a:r>
            <a:endParaRPr lang="en-GB" sz="3200" b="1" i="1" dirty="0"/>
          </a:p>
          <a:p>
            <a:endParaRPr lang="en-GB" b="1" dirty="0"/>
          </a:p>
        </p:txBody>
      </p:sp>
      <p:sp>
        <p:nvSpPr>
          <p:cNvPr id="4" name="Rectangle 3"/>
          <p:cNvSpPr/>
          <p:nvPr/>
        </p:nvSpPr>
        <p:spPr>
          <a:xfrm>
            <a:off x="6514915" y="324535"/>
            <a:ext cx="5372285" cy="954107"/>
          </a:xfrm>
          <a:prstGeom prst="rect">
            <a:avLst/>
          </a:prstGeom>
        </p:spPr>
        <p:txBody>
          <a:bodyPr wrap="square">
            <a:spAutoFit/>
          </a:bodyPr>
          <a:lstStyle/>
          <a:p>
            <a:r>
              <a:rPr lang="en-GB" sz="2800" i="1" dirty="0"/>
              <a:t>Becket or The Honour of God </a:t>
            </a:r>
            <a:r>
              <a:rPr lang="en-GB" sz="2800" dirty="0"/>
              <a:t>(</a:t>
            </a:r>
            <a:r>
              <a:rPr lang="en-GB" sz="2800" i="1" dirty="0"/>
              <a:t>Becket </a:t>
            </a:r>
            <a:r>
              <a:rPr lang="en-GB" sz="2800" i="1" dirty="0" err="1"/>
              <a:t>ou</a:t>
            </a:r>
            <a:r>
              <a:rPr lang="en-GB" sz="2800" i="1" dirty="0"/>
              <a:t> </a:t>
            </a:r>
            <a:r>
              <a:rPr lang="en-GB" sz="2800" i="1" dirty="0" err="1"/>
              <a:t>l'honneur</a:t>
            </a:r>
            <a:r>
              <a:rPr lang="en-GB" sz="2800" i="1" dirty="0"/>
              <a:t> de </a:t>
            </a:r>
            <a:r>
              <a:rPr lang="en-GB" sz="2800" i="1" dirty="0" err="1"/>
              <a:t>Dieu</a:t>
            </a:r>
            <a:r>
              <a:rPr lang="en-GB" sz="2800" dirty="0"/>
              <a:t>, 1959) </a:t>
            </a:r>
          </a:p>
        </p:txBody>
      </p:sp>
      <p:pic>
        <p:nvPicPr>
          <p:cNvPr id="5" name="Picture 4"/>
          <p:cNvPicPr>
            <a:picLocks noChangeAspect="1"/>
          </p:cNvPicPr>
          <p:nvPr/>
        </p:nvPicPr>
        <p:blipFill>
          <a:blip r:embed="rId3"/>
          <a:stretch>
            <a:fillRect/>
          </a:stretch>
        </p:blipFill>
        <p:spPr>
          <a:xfrm>
            <a:off x="7048315" y="1499993"/>
            <a:ext cx="3914960" cy="5334671"/>
          </a:xfrm>
          <a:prstGeom prst="rect">
            <a:avLst/>
          </a:prstGeom>
        </p:spPr>
      </p:pic>
    </p:spTree>
    <p:extLst>
      <p:ext uri="{BB962C8B-B14F-4D97-AF65-F5344CB8AC3E}">
        <p14:creationId xmlns:p14="http://schemas.microsoft.com/office/powerpoint/2010/main" val="16543249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02505"/>
            <a:ext cx="3019425" cy="4253451"/>
          </a:xfrm>
          <a:prstGeom prst="rect">
            <a:avLst/>
          </a:prstGeom>
        </p:spPr>
      </p:pic>
      <p:sp>
        <p:nvSpPr>
          <p:cNvPr id="3" name="Rectangle 2"/>
          <p:cNvSpPr/>
          <p:nvPr/>
        </p:nvSpPr>
        <p:spPr>
          <a:xfrm>
            <a:off x="533400" y="5168384"/>
            <a:ext cx="1491511" cy="646331"/>
          </a:xfrm>
          <a:prstGeom prst="rect">
            <a:avLst/>
          </a:prstGeom>
        </p:spPr>
        <p:txBody>
          <a:bodyPr wrap="square">
            <a:spAutoFit/>
          </a:bodyPr>
          <a:lstStyle/>
          <a:p>
            <a:r>
              <a:rPr lang="en-GB" b="1" dirty="0"/>
              <a:t>Marc Bloch </a:t>
            </a:r>
          </a:p>
          <a:p>
            <a:r>
              <a:rPr lang="en-GB" dirty="0"/>
              <a:t>(1886–1944)</a:t>
            </a:r>
          </a:p>
        </p:txBody>
      </p:sp>
      <p:pic>
        <p:nvPicPr>
          <p:cNvPr id="4" name="Picture 3"/>
          <p:cNvPicPr>
            <a:picLocks noChangeAspect="1"/>
          </p:cNvPicPr>
          <p:nvPr/>
        </p:nvPicPr>
        <p:blipFill>
          <a:blip r:embed="rId3"/>
          <a:stretch>
            <a:fillRect/>
          </a:stretch>
        </p:blipFill>
        <p:spPr>
          <a:xfrm>
            <a:off x="3204788" y="0"/>
            <a:ext cx="2562133" cy="3897879"/>
          </a:xfrm>
          <a:prstGeom prst="rect">
            <a:avLst/>
          </a:prstGeom>
        </p:spPr>
      </p:pic>
      <p:pic>
        <p:nvPicPr>
          <p:cNvPr id="5" name="Picture 4"/>
          <p:cNvPicPr>
            <a:picLocks noChangeAspect="1"/>
          </p:cNvPicPr>
          <p:nvPr/>
        </p:nvPicPr>
        <p:blipFill>
          <a:blip r:embed="rId4"/>
          <a:stretch>
            <a:fillRect/>
          </a:stretch>
        </p:blipFill>
        <p:spPr>
          <a:xfrm>
            <a:off x="9188864" y="0"/>
            <a:ext cx="2962340" cy="4595617"/>
          </a:xfrm>
          <a:prstGeom prst="rect">
            <a:avLst/>
          </a:prstGeom>
        </p:spPr>
      </p:pic>
      <p:pic>
        <p:nvPicPr>
          <p:cNvPr id="6" name="Picture 5"/>
          <p:cNvPicPr>
            <a:picLocks noChangeAspect="1"/>
          </p:cNvPicPr>
          <p:nvPr/>
        </p:nvPicPr>
        <p:blipFill>
          <a:blip r:embed="rId5"/>
          <a:stretch>
            <a:fillRect/>
          </a:stretch>
        </p:blipFill>
        <p:spPr>
          <a:xfrm>
            <a:off x="6405280" y="3670076"/>
            <a:ext cx="2494430" cy="3187924"/>
          </a:xfrm>
          <a:prstGeom prst="rect">
            <a:avLst/>
          </a:prstGeom>
        </p:spPr>
      </p:pic>
      <p:pic>
        <p:nvPicPr>
          <p:cNvPr id="7" name="Picture 6"/>
          <p:cNvPicPr>
            <a:picLocks noChangeAspect="1"/>
          </p:cNvPicPr>
          <p:nvPr/>
        </p:nvPicPr>
        <p:blipFill>
          <a:blip r:embed="rId6"/>
          <a:stretch>
            <a:fillRect/>
          </a:stretch>
        </p:blipFill>
        <p:spPr>
          <a:xfrm>
            <a:off x="6438058" y="0"/>
            <a:ext cx="2428875" cy="3810000"/>
          </a:xfrm>
          <a:prstGeom prst="rect">
            <a:avLst/>
          </a:prstGeom>
        </p:spPr>
      </p:pic>
      <p:pic>
        <p:nvPicPr>
          <p:cNvPr id="8" name="Picture 7"/>
          <p:cNvPicPr>
            <a:picLocks noChangeAspect="1"/>
          </p:cNvPicPr>
          <p:nvPr/>
        </p:nvPicPr>
        <p:blipFill>
          <a:blip r:embed="rId7"/>
          <a:stretch>
            <a:fillRect/>
          </a:stretch>
        </p:blipFill>
        <p:spPr>
          <a:xfrm>
            <a:off x="3204787" y="3205123"/>
            <a:ext cx="2562133" cy="3687303"/>
          </a:xfrm>
          <a:prstGeom prst="rect">
            <a:avLst/>
          </a:prstGeom>
        </p:spPr>
      </p:pic>
    </p:spTree>
    <p:extLst>
      <p:ext uri="{BB962C8B-B14F-4D97-AF65-F5344CB8AC3E}">
        <p14:creationId xmlns:p14="http://schemas.microsoft.com/office/powerpoint/2010/main" val="4251400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1" ma:contentTypeDescription="Create a new document." ma:contentTypeScope="" ma:versionID="b18a7c179df10ee0397108f221772351">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7c6adca4d6bc8bd2d26e3f60277432cd"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3FC0968-1DCA-4B90-BF26-6F466E8AD01C}">
  <ds:schemaRefs>
    <ds:schemaRef ds:uri="http://schemas.openxmlformats.org/package/2006/metadata/core-properties"/>
    <ds:schemaRef ds:uri="53eb33a0-f383-4069-9f53-0e79fd56955c"/>
    <ds:schemaRef ds:uri="http://purl.org/dc/terms/"/>
    <ds:schemaRef ds:uri="http://schemas.microsoft.com/office/2006/documentManagement/types"/>
    <ds:schemaRef ds:uri="http://schemas.microsoft.com/office/2006/metadata/properties"/>
    <ds:schemaRef ds:uri="http://schemas.microsoft.com/office/infopath/2007/PartnerControls"/>
    <ds:schemaRef ds:uri="http://purl.org/dc/elements/1.1/"/>
    <ds:schemaRef ds:uri="18e00798-69c8-4d73-a841-5247a1895ee0"/>
    <ds:schemaRef ds:uri="http://www.w3.org/XML/1998/namespace"/>
    <ds:schemaRef ds:uri="http://purl.org/dc/dcmitype/"/>
  </ds:schemaRefs>
</ds:datastoreItem>
</file>

<file path=customXml/itemProps2.xml><?xml version="1.0" encoding="utf-8"?>
<ds:datastoreItem xmlns:ds="http://schemas.openxmlformats.org/officeDocument/2006/customXml" ds:itemID="{91A9C7C4-B43D-4C45-A1F9-61F0201B97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49EB28-FE13-498D-88AF-9D61872376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1566</TotalTime>
  <Words>2765</Words>
  <Application>Microsoft Office PowerPoint</Application>
  <PresentationFormat>Widescreen</PresentationFormat>
  <Paragraphs>187</Paragraphs>
  <Slides>55</Slides>
  <Notes>7</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Arial Black</vt:lpstr>
      <vt:lpstr>Calibri</vt:lpstr>
      <vt:lpstr>Calibri Light</vt:lpstr>
      <vt:lpstr>Office Theme</vt:lpstr>
      <vt:lpstr>‘Will No One Rid Me of this Meddlesome Priest?’  Becket and Movie Medievalisms </vt:lpstr>
      <vt:lpstr>Overview: 1. Becket discussion 2. The Middle Ages (According to the Movies) 3. Umberto Eco and Semiotics 4. ‘The Return of the Middle Ages’ and Postmodernism </vt:lpstr>
      <vt:lpstr>PowerPoint Presentation</vt:lpstr>
      <vt:lpstr>‘Looking at the Middle Ages in Cinema’</vt:lpstr>
      <vt:lpstr>‘Looking at the Middle Ages in Cinema’</vt:lpstr>
      <vt:lpstr>PowerPoint Presentation</vt:lpstr>
      <vt:lpstr>PowerPoint Presentation</vt:lpstr>
      <vt:lpstr>PowerPoint Presentation</vt:lpstr>
      <vt:lpstr>Umberto Eco (1932–2016) </vt:lpstr>
      <vt:lpstr>What is Semiotics?</vt:lpstr>
      <vt:lpstr>Science of Signs </vt:lpstr>
      <vt:lpstr>Filmic Semiotics</vt:lpstr>
      <vt:lpstr>PowerPoint Presentation</vt:lpstr>
      <vt:lpstr>Semiotics of Medieval Films</vt:lpstr>
      <vt:lpstr>The Name of the Rose – a medieval detective story (much like the ‘science’ of semiotics)</vt:lpstr>
      <vt:lpstr>Semiotics of Medieval Films</vt:lpstr>
      <vt:lpstr>Medieval (according to OED)</vt:lpstr>
      <vt:lpstr>Medieval (according to OED)</vt:lpstr>
      <vt:lpstr>PowerPoint Presentation</vt:lpstr>
      <vt:lpstr>Medievalism </vt:lpstr>
      <vt:lpstr>Medievalism (Oxford Dictionary of Literary Terms) </vt:lpstr>
      <vt:lpstr>Medievalism (Oxford Dictionary of Literary Terms) </vt:lpstr>
      <vt:lpstr>PowerPoint Presentation</vt:lpstr>
      <vt:lpstr>PowerPoint Presentation</vt:lpstr>
      <vt:lpstr>Neomedievalism</vt:lpstr>
      <vt:lpstr>Neomedievalism</vt:lpstr>
      <vt:lpstr>Neomedievalism</vt:lpstr>
      <vt:lpstr>Neomedievalism</vt:lpstr>
      <vt:lpstr>PowerPoint Presentation</vt:lpstr>
      <vt:lpstr>Neomedievalism</vt:lpstr>
      <vt:lpstr>PowerPoint Presentation</vt:lpstr>
      <vt:lpstr>How are the two linked?</vt:lpstr>
      <vt:lpstr>PowerPoint Presentation</vt:lpstr>
      <vt:lpstr>Late Capitalism </vt:lpstr>
      <vt:lpstr> What is Postmodernism (anyway)?</vt:lpstr>
      <vt:lpstr>PowerPoint Presentation</vt:lpstr>
      <vt:lpstr>PowerPoint Presentation</vt:lpstr>
      <vt:lpstr> </vt:lpstr>
      <vt:lpstr>PowerPoint Presentation</vt:lpstr>
      <vt:lpstr>PowerPoint Presentation</vt:lpstr>
      <vt:lpstr>But how new is neomedievalism?</vt:lpstr>
      <vt:lpstr>But how new is neomedievalism?</vt:lpstr>
      <vt:lpstr>PowerPoint Presentation</vt:lpstr>
      <vt:lpstr>Erwin Panofsky (art historian), ‘Style and Medium in the Motion Pictures’ (1934)</vt:lpstr>
      <vt:lpstr>PowerPoint Presentation</vt:lpstr>
      <vt:lpstr>St. Thomas Becket Window (detail), made in 1919 from fragments of 13th-century glass, Canterbury Cathedral.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21</cp:revision>
  <cp:lastPrinted>2020-11-06T17:57:24Z</cp:lastPrinted>
  <dcterms:created xsi:type="dcterms:W3CDTF">2019-11-10T18:29:19Z</dcterms:created>
  <dcterms:modified xsi:type="dcterms:W3CDTF">2021-11-10T09:42:44Z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