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Lst>
  <p:notesMasterIdLst>
    <p:notesMasterId r:id="rId52"/>
  </p:notesMasterIdLst>
  <p:sldIdLst>
    <p:sldId id="266" r:id="rId25"/>
    <p:sldId id="268" r:id="rId26"/>
    <p:sldId id="269" r:id="rId27"/>
    <p:sldId id="271" r:id="rId28"/>
    <p:sldId id="273" r:id="rId29"/>
    <p:sldId id="276" r:id="rId30"/>
    <p:sldId id="277" r:id="rId31"/>
    <p:sldId id="278" r:id="rId32"/>
    <p:sldId id="279" r:id="rId33"/>
    <p:sldId id="280" r:id="rId34"/>
    <p:sldId id="281" r:id="rId35"/>
    <p:sldId id="282" r:id="rId36"/>
    <p:sldId id="283" r:id="rId37"/>
    <p:sldId id="293" r:id="rId38"/>
    <p:sldId id="284" r:id="rId39"/>
    <p:sldId id="285" r:id="rId40"/>
    <p:sldId id="286" r:id="rId41"/>
    <p:sldId id="295" r:id="rId42"/>
    <p:sldId id="287" r:id="rId43"/>
    <p:sldId id="288" r:id="rId44"/>
    <p:sldId id="274" r:id="rId45"/>
    <p:sldId id="289" r:id="rId46"/>
    <p:sldId id="291" r:id="rId47"/>
    <p:sldId id="294" r:id="rId48"/>
    <p:sldId id="272" r:id="rId49"/>
    <p:sldId id="275" r:id="rId50"/>
    <p:sldId id="292"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01" autoAdjust="0"/>
    <p:restoredTop sz="95258" autoAdjust="0"/>
  </p:normalViewPr>
  <p:slideViewPr>
    <p:cSldViewPr snapToGrid="0">
      <p:cViewPr varScale="1">
        <p:scale>
          <a:sx n="93" d="100"/>
          <a:sy n="93" d="100"/>
        </p:scale>
        <p:origin x="54" y="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2.xml"/><Relationship Id="rId39" Type="http://schemas.openxmlformats.org/officeDocument/2006/relationships/slide" Target="slides/slide15.xml"/><Relationship Id="rId21" Type="http://schemas.openxmlformats.org/officeDocument/2006/relationships/slideMaster" Target="slideMasters/slideMaster18.xml"/><Relationship Id="rId34" Type="http://schemas.openxmlformats.org/officeDocument/2006/relationships/slide" Target="slides/slide10.xml"/><Relationship Id="rId42" Type="http://schemas.openxmlformats.org/officeDocument/2006/relationships/slide" Target="slides/slide18.xml"/><Relationship Id="rId47" Type="http://schemas.openxmlformats.org/officeDocument/2006/relationships/slide" Target="slides/slide23.xml"/><Relationship Id="rId50" Type="http://schemas.openxmlformats.org/officeDocument/2006/relationships/slide" Target="slides/slide26.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5.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slide" Target="slides/slide21.xml"/><Relationship Id="rId53" Type="http://schemas.openxmlformats.org/officeDocument/2006/relationships/presProps" Target="presProp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7.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20" Type="http://schemas.openxmlformats.org/officeDocument/2006/relationships/slideMaster" Target="slideMasters/slideMaster17.xml"/><Relationship Id="rId41" Type="http://schemas.openxmlformats.org/officeDocument/2006/relationships/slide" Target="slides/slide1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microsoft.com/office/2016/11/relationships/changesInfo" Target="changesInfos/changesInfo1.xml"/><Relationship Id="rId10" Type="http://schemas.openxmlformats.org/officeDocument/2006/relationships/slideMaster" Target="slideMasters/slideMaster7.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73269DCA-DC59-42A8-A4A9-F74A8F1A4366}"/>
    <pc:docChg chg="modSld">
      <pc:chgData name="Jenifer Prince Devaraj" userId="c3fb109c-09d1-42a6-93f4-69472d709861" providerId="ADAL" clId="{73269DCA-DC59-42A8-A4A9-F74A8F1A4366}" dt="2024-02-01T10:12:28.762" v="89" actId="20577"/>
      <pc:docMkLst>
        <pc:docMk/>
      </pc:docMkLst>
      <pc:sldChg chg="modSp mod">
        <pc:chgData name="Jenifer Prince Devaraj" userId="c3fb109c-09d1-42a6-93f4-69472d709861" providerId="ADAL" clId="{73269DCA-DC59-42A8-A4A9-F74A8F1A4366}" dt="2024-02-01T10:12:28.762" v="89" actId="20577"/>
        <pc:sldMkLst>
          <pc:docMk/>
          <pc:sldMk cId="3462850165" sldId="272"/>
        </pc:sldMkLst>
        <pc:graphicFrameChg chg="modGraphic">
          <ac:chgData name="Jenifer Prince Devaraj" userId="c3fb109c-09d1-42a6-93f4-69472d709861" providerId="ADAL" clId="{73269DCA-DC59-42A8-A4A9-F74A8F1A4366}" dt="2024-02-01T10:12:28.762" v="89" actId="20577"/>
          <ac:graphicFrameMkLst>
            <pc:docMk/>
            <pc:sldMk cId="3462850165" sldId="272"/>
            <ac:graphicFrameMk id="4" creationId="{9B0ECFE4-7D91-5866-FA9A-516A55D70682}"/>
          </ac:graphicFrameMkLst>
        </pc:graphicFrameChg>
      </pc:sldChg>
    </pc:docChg>
  </pc:docChgLst>
  <pc:docChgLst>
    <pc:chgData name="Jenifer Prince Devaraj" userId="c3fb109c-09d1-42a6-93f4-69472d709861" providerId="ADAL" clId="{5CC052EB-B4D1-4904-948A-219F86C2DE1A}"/>
    <pc:docChg chg="undo custSel delSld modSld">
      <pc:chgData name="Jenifer Prince Devaraj" userId="c3fb109c-09d1-42a6-93f4-69472d709861" providerId="ADAL" clId="{5CC052EB-B4D1-4904-948A-219F86C2DE1A}" dt="2024-05-21T08:12:15.661" v="43" actId="47"/>
      <pc:docMkLst>
        <pc:docMk/>
      </pc:docMkLst>
      <pc:sldChg chg="del">
        <pc:chgData name="Jenifer Prince Devaraj" userId="c3fb109c-09d1-42a6-93f4-69472d709861" providerId="ADAL" clId="{5CC052EB-B4D1-4904-948A-219F86C2DE1A}" dt="2024-05-21T08:12:15.661" v="43" actId="47"/>
        <pc:sldMkLst>
          <pc:docMk/>
          <pc:sldMk cId="2035285203" sldId="270"/>
        </pc:sldMkLst>
      </pc:sldChg>
      <pc:sldChg chg="modSp mod">
        <pc:chgData name="Jenifer Prince Devaraj" userId="c3fb109c-09d1-42a6-93f4-69472d709861" providerId="ADAL" clId="{5CC052EB-B4D1-4904-948A-219F86C2DE1A}" dt="2024-05-21T07:18:12.870" v="13" actId="6549"/>
        <pc:sldMkLst>
          <pc:docMk/>
          <pc:sldMk cId="3462850165" sldId="272"/>
        </pc:sldMkLst>
        <pc:graphicFrameChg chg="modGraphic">
          <ac:chgData name="Jenifer Prince Devaraj" userId="c3fb109c-09d1-42a6-93f4-69472d709861" providerId="ADAL" clId="{5CC052EB-B4D1-4904-948A-219F86C2DE1A}" dt="2024-05-21T07:18:12.870" v="13" actId="6549"/>
          <ac:graphicFrameMkLst>
            <pc:docMk/>
            <pc:sldMk cId="3462850165" sldId="272"/>
            <ac:graphicFrameMk id="4" creationId="{9B0ECFE4-7D91-5866-FA9A-516A55D70682}"/>
          </ac:graphicFrameMkLst>
        </pc:graphicFrameChg>
      </pc:sldChg>
      <pc:sldChg chg="modSp mod">
        <pc:chgData name="Jenifer Prince Devaraj" userId="c3fb109c-09d1-42a6-93f4-69472d709861" providerId="ADAL" clId="{5CC052EB-B4D1-4904-948A-219F86C2DE1A}" dt="2024-05-21T07:19:47.589" v="42" actId="20577"/>
        <pc:sldMkLst>
          <pc:docMk/>
          <pc:sldMk cId="585187957" sldId="294"/>
        </pc:sldMkLst>
        <pc:spChg chg="mod">
          <ac:chgData name="Jenifer Prince Devaraj" userId="c3fb109c-09d1-42a6-93f4-69472d709861" providerId="ADAL" clId="{5CC052EB-B4D1-4904-948A-219F86C2DE1A}" dt="2024-05-21T07:19:47.589" v="42" actId="20577"/>
          <ac:spMkLst>
            <pc:docMk/>
            <pc:sldMk cId="585187957" sldId="294"/>
            <ac:spMk id="3" creationId="{7E30A228-3ADE-DBB6-C1BB-10C84C4A76D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C9B59C-FF1A-4A64-9D36-09B6CD3B09AC}" type="datetimeFigureOut">
              <a:rPr lang="en-GB" smtClean="0"/>
              <a:t>09/07/2024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8235D1-05DA-4CFC-AF69-6820F04CDC24}" type="slidenum">
              <a:rPr lang="en-GB" smtClean="0"/>
              <a:t>‹#›</a:t>
            </a:fld>
            <a:endParaRPr lang="en-GB"/>
          </a:p>
        </p:txBody>
      </p:sp>
    </p:spTree>
    <p:extLst>
      <p:ext uri="{BB962C8B-B14F-4D97-AF65-F5344CB8AC3E}">
        <p14:creationId xmlns:p14="http://schemas.microsoft.com/office/powerpoint/2010/main" val="548356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Usually, you start with a very broad statement of the problem and refine that down to more specific items. Unless yours is a problem area with which all readers of your report will be familiar (very unlikely), you will want to describe the problem in some detail and give sufficient background information so that everyone can understand it.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should then describe the objectives, aims or goals of your particular piece of work. Your overall aim was presumably to solve a particular problem or to answer a particular question. This could be broken down into a number of specific objectives that together work towards achieving the aim.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introduction should end with a section that leads the reader in to the rest of the report. The important thing is to give your reader a clear picture of what your report is setting out to do.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6</a:t>
            </a:fld>
            <a:endParaRPr lang="en-GB"/>
          </a:p>
        </p:txBody>
      </p:sp>
    </p:spTree>
    <p:extLst>
      <p:ext uri="{BB962C8B-B14F-4D97-AF65-F5344CB8AC3E}">
        <p14:creationId xmlns:p14="http://schemas.microsoft.com/office/powerpoint/2010/main" val="3797383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Literature Review gives your reader sufficient background knowledge for them to be able to appreciate later why the approach you took was valid or best. Since they may not be familiar with either the problem or the possible solutions or both, you need to provide them with a basic grounding in the important and relevant material. This does not, however, mean that you should include a detailed tutorial.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also need to demonstrate that you considered all the possible solutions to the problem and that you took all available material into account. This part of the review usually summarises quite succinctly approaches that have been taken by other people in similar situations. Some will have been successful and some not, and this should be indicated. It is perfectly all right to express justified disagreement with something you’ve read - “criticism” is often an excellent feature of a review.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most important attribute that your review should possess is relevance.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is strongly recommended that a first draft of this section is developed as soon as possible. You will also need to present your literature review at the Viva.</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7</a:t>
            </a:fld>
            <a:endParaRPr lang="en-GB"/>
          </a:p>
        </p:txBody>
      </p:sp>
    </p:spTree>
    <p:extLst>
      <p:ext uri="{BB962C8B-B14F-4D97-AF65-F5344CB8AC3E}">
        <p14:creationId xmlns:p14="http://schemas.microsoft.com/office/powerpoint/2010/main" val="1034854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Here you explain in detail the what, why and how of the procedures you used in order to generate the solution to the idea.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rule is to describe your method in sufficient detail to allow the reader to replicate your study. What research methodology/methodologies did you use - experimental (hypothesis testing), investigative, action, survey, case-study etc? Do not include a review of all possible methods that could be used – the reader is interested in what method you chose and why.</a:t>
            </a:r>
            <a:endParaRPr lang="en-GB" sz="1800" dirty="0">
              <a:effectLst/>
              <a:latin typeface="Times New Roman" panose="02020603050405020304" pitchFamily="18" charset="0"/>
              <a:ea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Also indicated what evaluation criteria are to be used? What methods of testing and statistical analysis are to be used?</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8</a:t>
            </a:fld>
            <a:endParaRPr lang="en-GB"/>
          </a:p>
        </p:txBody>
      </p:sp>
    </p:spTree>
    <p:extLst>
      <p:ext uri="{BB962C8B-B14F-4D97-AF65-F5344CB8AC3E}">
        <p14:creationId xmlns:p14="http://schemas.microsoft.com/office/powerpoint/2010/main" val="2845203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If you’ve built something to solve a problem, you had to make some design decisions along the way. Why did you choose to do something one way rather than another? Why did you choose to include one thing but leave out something else? Which factors did you think were most important and which did you choose to ignore?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Don’t just list your decisions; place them in a context. It should be possible for the reader to understand how your design decisions contributed to meeting your objectives. Also important is that you show the method by which you accomplished your design - “process” is as important as “product” to an engineer.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 processes did you use?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 did they contribute to ensuring that what you did was complete/consistent/correct?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should be possible for the reader to understand how your design decisions contributed to meeting your objectives. Also important is that you show the method by which you accomplished your design - “process” is as important as “product” to an engineer. What processes did you use? How did they contribute to ensuring that what you did was complete/consistent/correct? Don’t just write about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or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it.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Why</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it is most important. </a:t>
            </a:r>
            <a:endParaRPr lang="en-GB" sz="1800" b="1" dirty="0">
              <a:effectLst/>
              <a:latin typeface="Times New Roman" panose="02020603050405020304" pitchFamily="18" charset="0"/>
              <a:ea typeface="Times New Roman" panose="02020603050405020304" pitchFamily="18" charset="0"/>
            </a:endParaRPr>
          </a:p>
          <a:p>
            <a:pPr marL="457200" marR="123190" indent="-457200" algn="just">
              <a:lnSpc>
                <a:spcPts val="1200"/>
              </a:lnSpc>
              <a:spcAft>
                <a:spcPts val="0"/>
              </a:spcAft>
              <a:tabLst>
                <a:tab pos="-914400" algn="l"/>
                <a:tab pos="-457200" algn="l"/>
                <a:tab pos="-914400" algn="l"/>
                <a:tab pos="-457200" algn="l"/>
                <a:tab pos="121666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starting point for your design is, of course, your requirements. In some projects the requirements are specified in advance. The customer provides a document that (in more or less detail) specifies the behaviour of the item to be constructed. More commonly, the customer has a more vague “need” for something, and it is part of the project itself to refine that into a more detailed set of requirements. A project that doesn’t have a written set of requirements is not a very good one, though it would not be normal to describe the requirements in much detail in the body of the report. It is better to include the requirements specification document as an appendix to your report. If a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detailed</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discussion of how you elicited, analysed and specified the requirements is necessary, (for “necessary”, read interesting and relevant), it could be a separate chapter before this one. </a:t>
            </a:r>
            <a:endParaRPr lang="en-GB" sz="1800" b="1"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project that doesn’t have a written set of requirements is not a very good one, though it would not be normal to describe the requirements in much detail in the body of the report. It is better to include the requirements specification document as an appendix to your report. If a </a:t>
            </a:r>
            <a:r>
              <a:rPr lang="en-GB" sz="18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detailed </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discussion of how you elicited, analysed and specified the requirements is necessary, (for “necessary”, read interesting and relevant), it could be a separate chapter before this one.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“design” stage is often held to be the key stage of your project. It is certainly the part of project reports that is most closely looked at by external examiners! It is the one where you can show off your ability to apply your engineering and commercial knowledge and skills to best advantage. This is precisely what you will be doing in your working life if your chosen career is in any way related to your degree.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28235D1-05DA-4CFC-AF69-6820F04CDC24}" type="slidenum">
              <a:rPr lang="en-GB" smtClean="0"/>
              <a:t>9</a:t>
            </a:fld>
            <a:endParaRPr lang="en-GB"/>
          </a:p>
        </p:txBody>
      </p:sp>
    </p:spTree>
    <p:extLst>
      <p:ext uri="{BB962C8B-B14F-4D97-AF65-F5344CB8AC3E}">
        <p14:creationId xmlns:p14="http://schemas.microsoft.com/office/powerpoint/2010/main" val="2970552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After you designed your solution to your problem, you implemented it. This section normally describes how you did that. What tools and techniques did you use? What difficulties did you encounter, and how did you overcome them?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This chapter of your report should only address issues that are </a:t>
            </a:r>
            <a:r>
              <a:rPr lang="en-GB" sz="18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interesting</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Mundane details about how the program is structured should be left out. On the other hand, if you developed a new algorithm or applied an old technique in a new way, then that is of interest and should be included.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 not include all or significant amounts of code in your report, only include code fragments to illustrate a technique that was used. Focus on why you have implemented the system, application, program, etc, in the way you have to achieve the results you have obtained.</a:t>
            </a:r>
            <a:endParaRPr lang="en-GB" sz="1800" b="1" dirty="0">
              <a:effectLst/>
              <a:latin typeface="Times New Roman" panose="02020603050405020304" pitchFamily="18" charset="0"/>
              <a:ea typeface="Times New Roman" panose="02020603050405020304" pitchFamily="18" charset="0"/>
            </a:endParaRPr>
          </a:p>
          <a:p>
            <a:pPr marL="457200" marR="123190" indent="-457200" algn="just">
              <a:lnSpc>
                <a:spcPts val="1200"/>
              </a:lnSpc>
              <a:spcAft>
                <a:spcPts val="0"/>
              </a:spcAft>
              <a:tabLst>
                <a:tab pos="-914400" algn="l"/>
                <a:tab pos="-457200" algn="l"/>
              </a:tabLst>
            </a:pPr>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If, in your project, you designed something but did not build it, there may still be scope for an equivalent to this chapter, in that you could discuss issues that would probably arise during future implementation and provide advice on how potential problems could best be prevented or solved.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Involving potential users of the system in the evaluation is always a good idea. If this can be done in a simulation of the real environment, then so much the better. Feedback from users which is structured is more useful than their verbal comments.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do not want to give lots of boring, mundane detail here. So, for example, you would not normally describe in excruciating detail exactly what tests you conducted and their results, but you would describe in general terms what you did (your strategy) and what results you obtained.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10</a:t>
            </a:fld>
            <a:endParaRPr lang="en-GB"/>
          </a:p>
        </p:txBody>
      </p:sp>
    </p:spTree>
    <p:extLst>
      <p:ext uri="{BB962C8B-B14F-4D97-AF65-F5344CB8AC3E}">
        <p14:creationId xmlns:p14="http://schemas.microsoft.com/office/powerpoint/2010/main" val="2126740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11</a:t>
            </a:fld>
            <a:endParaRPr lang="en-GB"/>
          </a:p>
        </p:txBody>
      </p:sp>
    </p:spTree>
    <p:extLst>
      <p:ext uri="{BB962C8B-B14F-4D97-AF65-F5344CB8AC3E}">
        <p14:creationId xmlns:p14="http://schemas.microsoft.com/office/powerpoint/2010/main" val="3773894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12</a:t>
            </a:fld>
            <a:endParaRPr lang="en-GB"/>
          </a:p>
        </p:txBody>
      </p:sp>
    </p:spTree>
    <p:extLst>
      <p:ext uri="{BB962C8B-B14F-4D97-AF65-F5344CB8AC3E}">
        <p14:creationId xmlns:p14="http://schemas.microsoft.com/office/powerpoint/2010/main" val="495933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This chapter is where you tie up all the loose ends in the previous chapters. It is most important that it relates to what you have described previously, and that it does so in a relevant and concise fashion.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is perfectly OK to have some loose ends left at the end of a project. Sometimes there will be aspects you simply did not have time to address. Other times there will be things that you were unable to do because of force of circumstances. Above all, there will have been pointers raised during the course of the project that you did not anticipate and were not within your scope to tackle. All these things can be discussed in this chapter and, where further work can be identified, a distinct sub-section, “Suggestions for further work”, should be included.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13</a:t>
            </a:fld>
            <a:endParaRPr lang="en-GB"/>
          </a:p>
        </p:txBody>
      </p:sp>
    </p:spTree>
    <p:extLst>
      <p:ext uri="{BB962C8B-B14F-4D97-AF65-F5344CB8AC3E}">
        <p14:creationId xmlns:p14="http://schemas.microsoft.com/office/powerpoint/2010/main" val="1815047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15</a:t>
            </a:fld>
            <a:endParaRPr lang="en-GB"/>
          </a:p>
        </p:txBody>
      </p:sp>
    </p:spTree>
    <p:extLst>
      <p:ext uri="{BB962C8B-B14F-4D97-AF65-F5344CB8AC3E}">
        <p14:creationId xmlns:p14="http://schemas.microsoft.com/office/powerpoint/2010/main" val="11834389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key word here is “occasionally”. If it is crucial to read something in order to understand some point being made in the report, then that “something” should be replicated in the body of the report.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All data used in the development of the project.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Annotated code for any programs developed.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Examples of questionnaires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summary of questionnaire results.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Test data used to evaluate the product.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Tables too detailed for the main text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Technical notes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Copies of documents not generally available but referred to in the report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17</a:t>
            </a:fld>
            <a:endParaRPr lang="en-GB"/>
          </a:p>
        </p:txBody>
      </p:sp>
    </p:spTree>
    <p:extLst>
      <p:ext uri="{BB962C8B-B14F-4D97-AF65-F5344CB8AC3E}">
        <p14:creationId xmlns:p14="http://schemas.microsoft.com/office/powerpoint/2010/main" val="3404759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key word here is “occasionally”. If it is crucial to read something in order to understand some point being made in the report, then that “something” should be replicated in the body of the report.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All data used in the development of the project.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Annotated code for any programs developed.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Examples of questionnaires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summary of questionnaire results.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Test data used to evaluate the product.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Tables too detailed for the main text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Technical notes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Copies of documents not generally available but referred to in the report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18</a:t>
            </a:fld>
            <a:endParaRPr lang="en-GB"/>
          </a:p>
        </p:txBody>
      </p:sp>
    </p:spTree>
    <p:extLst>
      <p:ext uri="{BB962C8B-B14F-4D97-AF65-F5344CB8AC3E}">
        <p14:creationId xmlns:p14="http://schemas.microsoft.com/office/powerpoint/2010/main" val="12166722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19</a:t>
            </a:fld>
            <a:endParaRPr lang="en-GB"/>
          </a:p>
        </p:txBody>
      </p:sp>
    </p:spTree>
    <p:extLst>
      <p:ext uri="{BB962C8B-B14F-4D97-AF65-F5344CB8AC3E}">
        <p14:creationId xmlns:p14="http://schemas.microsoft.com/office/powerpoint/2010/main" val="19254435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20</a:t>
            </a:fld>
            <a:endParaRPr lang="en-GB"/>
          </a:p>
        </p:txBody>
      </p:sp>
    </p:spTree>
    <p:extLst>
      <p:ext uri="{BB962C8B-B14F-4D97-AF65-F5344CB8AC3E}">
        <p14:creationId xmlns:p14="http://schemas.microsoft.com/office/powerpoint/2010/main" val="3432492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7/9/2024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94560"/>
            <a:ext cx="4535079" cy="3141010"/>
          </a:xfrm>
        </p:spPr>
        <p:txBody>
          <a:bodyPr/>
          <a:lstStyle/>
          <a:p>
            <a:r>
              <a:rPr lang="en-US" sz="4800" dirty="0"/>
              <a:t>ACDA5017</a:t>
            </a:r>
          </a:p>
          <a:p>
            <a:r>
              <a:rPr lang="en-US" sz="4800" dirty="0"/>
              <a:t>Group Project</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93A4F-7CB9-4879-BC08-5DB3998135D9}"/>
              </a:ext>
            </a:extLst>
          </p:cNvPr>
          <p:cNvSpPr>
            <a:spLocks noGrp="1"/>
          </p:cNvSpPr>
          <p:nvPr>
            <p:ph type="title"/>
          </p:nvPr>
        </p:nvSpPr>
        <p:spPr/>
        <p:txBody>
          <a:bodyPr/>
          <a:lstStyle/>
          <a:p>
            <a:pPr>
              <a:lnSpc>
                <a:spcPct val="150000"/>
              </a:lnSpc>
            </a:pPr>
            <a:r>
              <a:rPr lang="en-GB" dirty="0">
                <a:latin typeface="Book Antiqua" panose="02040602050305030304" pitchFamily="18" charset="0"/>
              </a:rPr>
              <a:t>Module Aims</a:t>
            </a:r>
          </a:p>
        </p:txBody>
      </p:sp>
      <p:sp>
        <p:nvSpPr>
          <p:cNvPr id="3" name="Content Placeholder 2">
            <a:extLst>
              <a:ext uri="{FF2B5EF4-FFF2-40B4-BE49-F238E27FC236}">
                <a16:creationId xmlns:a16="http://schemas.microsoft.com/office/drawing/2014/main" id="{79E7DEAF-EB44-47E7-87AF-D1538B8BC3BA}"/>
              </a:ext>
            </a:extLst>
          </p:cNvPr>
          <p:cNvSpPr>
            <a:spLocks noGrp="1"/>
          </p:cNvSpPr>
          <p:nvPr>
            <p:ph idx="1"/>
          </p:nvPr>
        </p:nvSpPr>
        <p:spPr>
          <a:xfrm>
            <a:off x="1118507" y="2005423"/>
            <a:ext cx="10234437" cy="3575934"/>
          </a:xfrm>
        </p:spPr>
        <p:txBody>
          <a:bodyPr/>
          <a:lstStyle/>
          <a:p>
            <a:pPr algn="just">
              <a:lnSpc>
                <a:spcPct val="150000"/>
              </a:lnSpc>
            </a:pPr>
            <a:r>
              <a:rPr lang="en-GB" dirty="0"/>
              <a:t>To apply engineering principles and skills to the cost-effective solution of technical problems with due regard to specification, design, cost and methods of production, working in a team, and developing effective team skills. </a:t>
            </a:r>
          </a:p>
        </p:txBody>
      </p:sp>
    </p:spTree>
    <p:extLst>
      <p:ext uri="{BB962C8B-B14F-4D97-AF65-F5344CB8AC3E}">
        <p14:creationId xmlns:p14="http://schemas.microsoft.com/office/powerpoint/2010/main" val="2893571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83934-8897-05EC-0BB9-B08D932A9BE4}"/>
              </a:ext>
            </a:extLst>
          </p:cNvPr>
          <p:cNvSpPr>
            <a:spLocks noGrp="1"/>
          </p:cNvSpPr>
          <p:nvPr>
            <p:ph type="title"/>
          </p:nvPr>
        </p:nvSpPr>
        <p:spPr>
          <a:xfrm>
            <a:off x="0" y="-66389"/>
            <a:ext cx="11481847" cy="1325563"/>
          </a:xfrm>
        </p:spPr>
        <p:txBody>
          <a:bodyPr/>
          <a:lstStyle/>
          <a:p>
            <a:r>
              <a:rPr lang="en-GB" dirty="0"/>
              <a:t>Learning Outcomes</a:t>
            </a:r>
          </a:p>
        </p:txBody>
      </p:sp>
      <p:sp>
        <p:nvSpPr>
          <p:cNvPr id="3" name="Content Placeholder 2">
            <a:extLst>
              <a:ext uri="{FF2B5EF4-FFF2-40B4-BE49-F238E27FC236}">
                <a16:creationId xmlns:a16="http://schemas.microsoft.com/office/drawing/2014/main" id="{68359F5F-A10C-6577-4E5A-7ABB7AC62137}"/>
              </a:ext>
            </a:extLst>
          </p:cNvPr>
          <p:cNvSpPr>
            <a:spLocks noGrp="1"/>
          </p:cNvSpPr>
          <p:nvPr>
            <p:ph idx="1"/>
          </p:nvPr>
        </p:nvSpPr>
        <p:spPr>
          <a:xfrm>
            <a:off x="1172111" y="1114747"/>
            <a:ext cx="9847778" cy="6554912"/>
          </a:xfrm>
        </p:spPr>
        <p:txBody>
          <a:bodyPr>
            <a:normAutofit/>
          </a:bodyPr>
          <a:lstStyle/>
          <a:p>
            <a:pPr marL="0" indent="0" algn="just">
              <a:lnSpc>
                <a:spcPct val="100000"/>
              </a:lnSpc>
              <a:buNone/>
            </a:pPr>
            <a:r>
              <a:rPr lang="en-GB" sz="2400" dirty="0">
                <a:latin typeface="Calibri "/>
              </a:rPr>
              <a:t>Upon the successful completion of this module, the student should be able to:</a:t>
            </a:r>
          </a:p>
          <a:p>
            <a:pPr marL="0" indent="0" algn="just">
              <a:lnSpc>
                <a:spcPct val="100000"/>
              </a:lnSpc>
              <a:buNone/>
            </a:pPr>
            <a:r>
              <a:rPr lang="en-GB" sz="2400" dirty="0">
                <a:latin typeface="Calibri "/>
              </a:rPr>
              <a:t> </a:t>
            </a:r>
          </a:p>
          <a:p>
            <a:pPr marL="539750" indent="-273050" algn="just">
              <a:lnSpc>
                <a:spcPct val="100000"/>
              </a:lnSpc>
            </a:pPr>
            <a:r>
              <a:rPr lang="en-GB" sz="2400" dirty="0">
                <a:latin typeface="Calibri "/>
              </a:rPr>
              <a:t>Select, specify and plan a project, as part of a team, and to verbally present the design and development concepts and implementation stages. </a:t>
            </a:r>
          </a:p>
          <a:p>
            <a:pPr marL="539750" indent="-273050" algn="just">
              <a:lnSpc>
                <a:spcPct val="100000"/>
              </a:lnSpc>
            </a:pPr>
            <a:r>
              <a:rPr lang="en-GB" sz="2400" dirty="0">
                <a:latin typeface="Calibri "/>
              </a:rPr>
              <a:t>Select appropriate design methodology and development an artefact from initial concept to final realisation, including references to the project specification, research, implementation and achievements etc. </a:t>
            </a:r>
          </a:p>
          <a:p>
            <a:pPr marL="539750" indent="-273050" algn="just">
              <a:lnSpc>
                <a:spcPct val="100000"/>
              </a:lnSpc>
            </a:pPr>
            <a:r>
              <a:rPr lang="en-GB" sz="2400" dirty="0">
                <a:latin typeface="Calibri "/>
              </a:rPr>
              <a:t>Implement the design and development, as part of a team, and demonstrate its operation and demonstrate an ability to produce the design on time and within budget. </a:t>
            </a:r>
          </a:p>
        </p:txBody>
      </p:sp>
    </p:spTree>
    <p:extLst>
      <p:ext uri="{BB962C8B-B14F-4D97-AF65-F5344CB8AC3E}">
        <p14:creationId xmlns:p14="http://schemas.microsoft.com/office/powerpoint/2010/main" val="1858253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CF36-D990-185F-F71F-AE3FAAAA34D0}"/>
              </a:ext>
            </a:extLst>
          </p:cNvPr>
          <p:cNvSpPr>
            <a:spLocks noGrp="1"/>
          </p:cNvSpPr>
          <p:nvPr>
            <p:ph type="title"/>
          </p:nvPr>
        </p:nvSpPr>
        <p:spPr/>
        <p:txBody>
          <a:bodyPr/>
          <a:lstStyle/>
          <a:p>
            <a:r>
              <a:rPr lang="en-GB" sz="4800" dirty="0"/>
              <a:t>Assessment</a:t>
            </a:r>
            <a:endParaRPr lang="en-GB" dirty="0"/>
          </a:p>
        </p:txBody>
      </p:sp>
      <p:sp>
        <p:nvSpPr>
          <p:cNvPr id="3" name="Content Placeholder 2">
            <a:extLst>
              <a:ext uri="{FF2B5EF4-FFF2-40B4-BE49-F238E27FC236}">
                <a16:creationId xmlns:a16="http://schemas.microsoft.com/office/drawing/2014/main" id="{CF52CCBB-E229-1644-2CFF-F4D720BAC280}"/>
              </a:ext>
            </a:extLst>
          </p:cNvPr>
          <p:cNvSpPr>
            <a:spLocks noGrp="1"/>
          </p:cNvSpPr>
          <p:nvPr>
            <p:ph idx="1"/>
          </p:nvPr>
        </p:nvSpPr>
        <p:spPr/>
        <p:txBody>
          <a:bodyPr>
            <a:normAutofit/>
          </a:bodyPr>
          <a:lstStyle/>
          <a:p>
            <a:pPr marL="0" indent="0" algn="just" rtl="0" fontAlgn="base">
              <a:buNone/>
            </a:pPr>
            <a:r>
              <a:rPr lang="en-GB" sz="2400" b="0" i="0" dirty="0">
                <a:solidFill>
                  <a:srgbClr val="000000"/>
                </a:solidFill>
                <a:effectLst/>
                <a:latin typeface="Arial" panose="020B0604020202020204" pitchFamily="34" charset="0"/>
              </a:rPr>
              <a:t>Students will produce a portfolio of work appropriate to the nature of their project. Portfolio elements will include a selection of the following, totalling 5000 words (equivalent):  </a:t>
            </a:r>
            <a:endParaRPr lang="en-GB" sz="24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Written Report </a:t>
            </a:r>
            <a:endParaRPr lang="en-GB" sz="2400" b="0" i="0" dirty="0">
              <a:solidFill>
                <a:srgbClr val="000000"/>
              </a:solidFill>
              <a:effectLst/>
              <a:latin typeface="Times New Roman" panose="02020603050405020304" pitchFamily="18" charset="0"/>
            </a:endParaRP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Presentation slides </a:t>
            </a:r>
            <a:endParaRPr lang="en-GB" sz="2400" b="0" i="0" dirty="0">
              <a:solidFill>
                <a:srgbClr val="000000"/>
              </a:solidFill>
              <a:effectLst/>
              <a:latin typeface="Times New Roman" panose="02020603050405020304" pitchFamily="18" charset="0"/>
            </a:endParaRP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Demonstration of work </a:t>
            </a:r>
            <a:endParaRPr lang="en-GB" sz="2400" b="0" i="0" dirty="0">
              <a:solidFill>
                <a:srgbClr val="000000"/>
              </a:solidFill>
              <a:effectLst/>
              <a:latin typeface="Times New Roman" panose="02020603050405020304" pitchFamily="18" charset="0"/>
            </a:endParaRP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Ethical approval form </a:t>
            </a:r>
            <a:endParaRPr lang="en-GB" sz="2400"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139501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3814D-BE70-C8C4-B8A5-4EBDC9E76D02}"/>
              </a:ext>
            </a:extLst>
          </p:cNvPr>
          <p:cNvSpPr>
            <a:spLocks noGrp="1"/>
          </p:cNvSpPr>
          <p:nvPr>
            <p:ph type="title"/>
          </p:nvPr>
        </p:nvSpPr>
        <p:spPr/>
        <p:txBody>
          <a:bodyPr/>
          <a:lstStyle/>
          <a:p>
            <a:r>
              <a:rPr lang="en-GB" dirty="0"/>
              <a:t>The Report</a:t>
            </a:r>
          </a:p>
        </p:txBody>
      </p:sp>
      <p:sp>
        <p:nvSpPr>
          <p:cNvPr id="3" name="Content Placeholder 2">
            <a:extLst>
              <a:ext uri="{FF2B5EF4-FFF2-40B4-BE49-F238E27FC236}">
                <a16:creationId xmlns:a16="http://schemas.microsoft.com/office/drawing/2014/main" id="{E626A5E4-E50F-5531-628C-4AC8E00CBF13}"/>
              </a:ext>
            </a:extLst>
          </p:cNvPr>
          <p:cNvSpPr>
            <a:spLocks noGrp="1"/>
          </p:cNvSpPr>
          <p:nvPr>
            <p:ph idx="1"/>
          </p:nvPr>
        </p:nvSpPr>
        <p:spPr/>
        <p:txBody>
          <a:bodyPr>
            <a:normAutofit/>
          </a:bodyPr>
          <a:lstStyle/>
          <a:p>
            <a:r>
              <a:rPr lang="en-GB" sz="2400" dirty="0"/>
              <a:t>As this is a group project, this will be a group report.  </a:t>
            </a:r>
          </a:p>
          <a:p>
            <a:r>
              <a:rPr lang="en-GB" sz="2400" dirty="0"/>
              <a:t>You elect one member of the group who will take responsibility and submit the jointly written report.</a:t>
            </a:r>
          </a:p>
          <a:p>
            <a:r>
              <a:rPr lang="en-GB" sz="2400" dirty="0"/>
              <a:t>YOU MAY NOT ALL GET THE SAME MARK!</a:t>
            </a:r>
          </a:p>
          <a:p>
            <a:r>
              <a:rPr lang="en-GB" sz="2400" dirty="0"/>
              <a:t>You need to agree a fair division of labour between you (technical delivery AND report)</a:t>
            </a:r>
          </a:p>
          <a:p>
            <a:r>
              <a:rPr lang="en-GB" sz="2400" dirty="0"/>
              <a:t>You will need to put your initials against the sections which you have contributed to the report.</a:t>
            </a:r>
          </a:p>
        </p:txBody>
      </p:sp>
    </p:spTree>
    <p:extLst>
      <p:ext uri="{BB962C8B-B14F-4D97-AF65-F5344CB8AC3E}">
        <p14:creationId xmlns:p14="http://schemas.microsoft.com/office/powerpoint/2010/main" val="2329816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7E83A-3A3D-C86C-0B3E-8905325942E2}"/>
              </a:ext>
            </a:extLst>
          </p:cNvPr>
          <p:cNvSpPr>
            <a:spLocks noGrp="1"/>
          </p:cNvSpPr>
          <p:nvPr>
            <p:ph type="title"/>
          </p:nvPr>
        </p:nvSpPr>
        <p:spPr/>
        <p:txBody>
          <a:bodyPr/>
          <a:lstStyle/>
          <a:p>
            <a:r>
              <a:rPr lang="en-GB" dirty="0"/>
              <a:t>Report Structure</a:t>
            </a:r>
          </a:p>
        </p:txBody>
      </p:sp>
      <p:sp>
        <p:nvSpPr>
          <p:cNvPr id="3" name="Content Placeholder 2">
            <a:extLst>
              <a:ext uri="{FF2B5EF4-FFF2-40B4-BE49-F238E27FC236}">
                <a16:creationId xmlns:a16="http://schemas.microsoft.com/office/drawing/2014/main" id="{E3FBDD37-9795-78CC-8D33-1F98A8C2C596}"/>
              </a:ext>
            </a:extLst>
          </p:cNvPr>
          <p:cNvSpPr>
            <a:spLocks noGrp="1"/>
          </p:cNvSpPr>
          <p:nvPr>
            <p:ph idx="1"/>
          </p:nvPr>
        </p:nvSpPr>
        <p:spPr/>
        <p:txBody>
          <a:bodyPr/>
          <a:lstStyle/>
          <a:p>
            <a:r>
              <a:rPr lang="en-GB" dirty="0"/>
              <a:t>Introduction</a:t>
            </a:r>
          </a:p>
          <a:p>
            <a:pPr lvl="1"/>
            <a:r>
              <a:rPr lang="en-GB" dirty="0"/>
              <a:t>What is the project about?</a:t>
            </a:r>
          </a:p>
          <a:p>
            <a:pPr lvl="1"/>
            <a:r>
              <a:rPr lang="en-GB" dirty="0"/>
              <a:t>Aim – What is the overall research question you’re trying to answer?</a:t>
            </a:r>
          </a:p>
          <a:p>
            <a:pPr lvl="1"/>
            <a:r>
              <a:rPr lang="en-GB" dirty="0"/>
              <a:t>Objectives – What are the actions you’re going to take to try to satisfy the aim?</a:t>
            </a:r>
          </a:p>
          <a:p>
            <a:pPr lvl="1"/>
            <a:r>
              <a:rPr lang="en-GB" dirty="0"/>
              <a:t>A brief description of what is coming up in the following chapters</a:t>
            </a:r>
          </a:p>
          <a:p>
            <a:pPr lvl="1"/>
            <a:endParaRPr lang="en-GB" dirty="0"/>
          </a:p>
          <a:p>
            <a:pPr lvl="1"/>
            <a:endParaRPr lang="en-GB" dirty="0"/>
          </a:p>
        </p:txBody>
      </p:sp>
    </p:spTree>
    <p:extLst>
      <p:ext uri="{BB962C8B-B14F-4D97-AF65-F5344CB8AC3E}">
        <p14:creationId xmlns:p14="http://schemas.microsoft.com/office/powerpoint/2010/main" val="883124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34E9-372F-45B1-4BB4-5DB15BB65AC6}"/>
              </a:ext>
            </a:extLst>
          </p:cNvPr>
          <p:cNvSpPr>
            <a:spLocks noGrp="1"/>
          </p:cNvSpPr>
          <p:nvPr>
            <p:ph type="title"/>
          </p:nvPr>
        </p:nvSpPr>
        <p:spPr>
          <a:xfrm>
            <a:off x="389041" y="-210228"/>
            <a:ext cx="11481847" cy="1325563"/>
          </a:xfrm>
        </p:spPr>
        <p:txBody>
          <a:bodyPr/>
          <a:lstStyle/>
          <a:p>
            <a:r>
              <a:rPr lang="en-GB" dirty="0"/>
              <a:t>Background Research &amp; Literature Review</a:t>
            </a:r>
          </a:p>
        </p:txBody>
      </p:sp>
      <p:sp>
        <p:nvSpPr>
          <p:cNvPr id="3" name="Content Placeholder 2">
            <a:extLst>
              <a:ext uri="{FF2B5EF4-FFF2-40B4-BE49-F238E27FC236}">
                <a16:creationId xmlns:a16="http://schemas.microsoft.com/office/drawing/2014/main" id="{22FEA023-325E-AF0D-AE92-18D618527514}"/>
              </a:ext>
            </a:extLst>
          </p:cNvPr>
          <p:cNvSpPr>
            <a:spLocks noGrp="1"/>
          </p:cNvSpPr>
          <p:nvPr>
            <p:ph idx="1"/>
          </p:nvPr>
        </p:nvSpPr>
        <p:spPr>
          <a:xfrm>
            <a:off x="355077" y="870129"/>
            <a:ext cx="11054376" cy="3575934"/>
          </a:xfrm>
        </p:spPr>
        <p:txBody>
          <a:bodyPr>
            <a:noAutofit/>
          </a:bodyPr>
          <a:lstStyle/>
          <a:p>
            <a:pPr marL="0" indent="0">
              <a:buNone/>
            </a:pPr>
            <a:r>
              <a:rPr lang="en-GB" sz="2400" dirty="0"/>
              <a:t>This section should contain a comprehensive element of review and scholarly research</a:t>
            </a:r>
          </a:p>
          <a:p>
            <a:r>
              <a:rPr lang="en-GB" sz="2400" dirty="0"/>
              <a:t>What other research has been done in your field?</a:t>
            </a:r>
          </a:p>
          <a:p>
            <a:r>
              <a:rPr lang="en-GB" sz="2400" dirty="0"/>
              <a:t>Who did this research?</a:t>
            </a:r>
          </a:p>
          <a:p>
            <a:r>
              <a:rPr lang="en-GB" sz="2400" dirty="0"/>
              <a:t>What were their results?</a:t>
            </a:r>
          </a:p>
          <a:p>
            <a:r>
              <a:rPr lang="en-GB" sz="2400" dirty="0"/>
              <a:t>How do these results relate to other researchers' work in the field?</a:t>
            </a:r>
          </a:p>
          <a:p>
            <a:r>
              <a:rPr lang="en-GB" sz="2400" dirty="0"/>
              <a:t>Split the literature review into sections, each looking at a different part of the research problem</a:t>
            </a:r>
          </a:p>
          <a:p>
            <a:r>
              <a:rPr lang="en-GB" sz="2400" dirty="0"/>
              <a:t>Write an introductory paragraph at the start of the chapter that </a:t>
            </a:r>
            <a:r>
              <a:rPr lang="en-GB" sz="2400" b="1" dirty="0"/>
              <a:t>briefly</a:t>
            </a:r>
            <a:r>
              <a:rPr lang="en-GB" sz="2400" dirty="0"/>
              <a:t> describes the sections</a:t>
            </a:r>
          </a:p>
          <a:p>
            <a:r>
              <a:rPr lang="en-GB" sz="2400" dirty="0"/>
              <a:t>Write a concluding paragraph at the end of the chapter that </a:t>
            </a:r>
            <a:r>
              <a:rPr lang="en-GB" sz="2400" b="1" dirty="0"/>
              <a:t>briefly</a:t>
            </a:r>
            <a:r>
              <a:rPr lang="en-GB" sz="2400" dirty="0"/>
              <a:t> sums up the most important points.</a:t>
            </a:r>
          </a:p>
          <a:p>
            <a:endParaRPr lang="en-GB" sz="2400" dirty="0"/>
          </a:p>
        </p:txBody>
      </p:sp>
    </p:spTree>
    <p:extLst>
      <p:ext uri="{BB962C8B-B14F-4D97-AF65-F5344CB8AC3E}">
        <p14:creationId xmlns:p14="http://schemas.microsoft.com/office/powerpoint/2010/main" val="4169944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951C8-59D5-C6A4-0724-A37362DB74A0}"/>
              </a:ext>
            </a:extLst>
          </p:cNvPr>
          <p:cNvSpPr>
            <a:spLocks noGrp="1"/>
          </p:cNvSpPr>
          <p:nvPr>
            <p:ph type="title"/>
          </p:nvPr>
        </p:nvSpPr>
        <p:spPr>
          <a:xfrm>
            <a:off x="355076" y="-97213"/>
            <a:ext cx="11481847" cy="1325563"/>
          </a:xfrm>
        </p:spPr>
        <p:txBody>
          <a:bodyPr/>
          <a:lstStyle/>
          <a:p>
            <a:r>
              <a:rPr lang="en-GB" dirty="0"/>
              <a:t>Research and/or Development Methodology</a:t>
            </a:r>
          </a:p>
        </p:txBody>
      </p:sp>
      <p:sp>
        <p:nvSpPr>
          <p:cNvPr id="3" name="Content Placeholder 2">
            <a:extLst>
              <a:ext uri="{FF2B5EF4-FFF2-40B4-BE49-F238E27FC236}">
                <a16:creationId xmlns:a16="http://schemas.microsoft.com/office/drawing/2014/main" id="{E2DD91D1-DE61-6757-B64D-2044BC402BDC}"/>
              </a:ext>
            </a:extLst>
          </p:cNvPr>
          <p:cNvSpPr>
            <a:spLocks noGrp="1"/>
          </p:cNvSpPr>
          <p:nvPr>
            <p:ph idx="1"/>
          </p:nvPr>
        </p:nvSpPr>
        <p:spPr>
          <a:xfrm>
            <a:off x="414727" y="1094787"/>
            <a:ext cx="11481847" cy="4014066"/>
          </a:xfrm>
        </p:spPr>
        <p:txBody>
          <a:bodyPr>
            <a:noAutofit/>
          </a:bodyPr>
          <a:lstStyle/>
          <a:p>
            <a:pPr marL="0" indent="0">
              <a:buNone/>
            </a:pPr>
            <a:r>
              <a:rPr lang="en-GB" sz="2200" dirty="0"/>
              <a:t>Here you explain in detail the what, why and how of the procedures you used in order to generate the solution to the idea. </a:t>
            </a:r>
          </a:p>
          <a:p>
            <a:r>
              <a:rPr lang="en-GB" sz="2200" dirty="0"/>
              <a:t>For your chosen development methodology explain:</a:t>
            </a:r>
          </a:p>
          <a:p>
            <a:pPr lvl="1"/>
            <a:r>
              <a:rPr lang="en-GB" sz="2200" dirty="0"/>
              <a:t>Why you have chosen that method</a:t>
            </a:r>
          </a:p>
          <a:p>
            <a:pPr lvl="1"/>
            <a:r>
              <a:rPr lang="en-GB" sz="2200" dirty="0"/>
              <a:t>What are the advantages of that method to your project</a:t>
            </a:r>
          </a:p>
          <a:p>
            <a:pPr lvl="1"/>
            <a:r>
              <a:rPr lang="en-GB" sz="2200" dirty="0"/>
              <a:t>If there are any disadvantages to the method then how you will work around them.</a:t>
            </a:r>
          </a:p>
          <a:p>
            <a:r>
              <a:rPr lang="en-GB" sz="2200" dirty="0"/>
              <a:t>What hardware are you going to use, and why is it appropriate for the project?</a:t>
            </a:r>
          </a:p>
          <a:p>
            <a:r>
              <a:rPr lang="en-GB" sz="2200" dirty="0"/>
              <a:t>What software are you going to use, and why is it appropriate for the project?</a:t>
            </a:r>
          </a:p>
          <a:p>
            <a:r>
              <a:rPr lang="en-GB" sz="2200" dirty="0"/>
              <a:t>Materials and Tools. </a:t>
            </a:r>
            <a:r>
              <a:rPr lang="en-GB" sz="2200" dirty="0" err="1"/>
              <a:t>eg</a:t>
            </a:r>
            <a:r>
              <a:rPr lang="en-GB" sz="2200" dirty="0"/>
              <a:t> why are you using a particular package or language to design and develop your software?</a:t>
            </a:r>
          </a:p>
          <a:p>
            <a:r>
              <a:rPr lang="en-GB" sz="2200" dirty="0"/>
              <a:t>How are you going to evaluate success? What methods of testing are you going to use?</a:t>
            </a:r>
          </a:p>
          <a:p>
            <a:pPr marL="0" indent="0">
              <a:buNone/>
            </a:pPr>
            <a:endParaRPr lang="en-GB" sz="2200" dirty="0"/>
          </a:p>
        </p:txBody>
      </p:sp>
    </p:spTree>
    <p:extLst>
      <p:ext uri="{BB962C8B-B14F-4D97-AF65-F5344CB8AC3E}">
        <p14:creationId xmlns:p14="http://schemas.microsoft.com/office/powerpoint/2010/main" val="2668473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EDCC6-B9BC-1AAF-8872-BE6CB6C38EDD}"/>
              </a:ext>
            </a:extLst>
          </p:cNvPr>
          <p:cNvSpPr>
            <a:spLocks noGrp="1"/>
          </p:cNvSpPr>
          <p:nvPr>
            <p:ph type="title"/>
          </p:nvPr>
        </p:nvSpPr>
        <p:spPr>
          <a:xfrm>
            <a:off x="106503" y="0"/>
            <a:ext cx="11481847" cy="1325563"/>
          </a:xfrm>
        </p:spPr>
        <p:txBody>
          <a:bodyPr/>
          <a:lstStyle/>
          <a:p>
            <a:r>
              <a:rPr lang="en-GB" dirty="0"/>
              <a:t>Design and Implementation</a:t>
            </a:r>
          </a:p>
        </p:txBody>
      </p:sp>
      <p:sp>
        <p:nvSpPr>
          <p:cNvPr id="3" name="Content Placeholder 2">
            <a:extLst>
              <a:ext uri="{FF2B5EF4-FFF2-40B4-BE49-F238E27FC236}">
                <a16:creationId xmlns:a16="http://schemas.microsoft.com/office/drawing/2014/main" id="{AD668051-437C-D5D7-9B30-F35AB89DBA85}"/>
              </a:ext>
            </a:extLst>
          </p:cNvPr>
          <p:cNvSpPr>
            <a:spLocks noGrp="1"/>
          </p:cNvSpPr>
          <p:nvPr>
            <p:ph idx="1"/>
          </p:nvPr>
        </p:nvSpPr>
        <p:spPr>
          <a:xfrm>
            <a:off x="447544" y="864991"/>
            <a:ext cx="11481847" cy="4893674"/>
          </a:xfrm>
        </p:spPr>
        <p:txBody>
          <a:bodyPr>
            <a:normAutofit/>
          </a:bodyPr>
          <a:lstStyle/>
          <a:p>
            <a:pPr>
              <a:lnSpc>
                <a:spcPct val="150000"/>
              </a:lnSpc>
            </a:pPr>
            <a:r>
              <a:rPr lang="en-GB" sz="2200" dirty="0"/>
              <a:t>This is a major section which describes the thing you’ve made.</a:t>
            </a:r>
          </a:p>
          <a:p>
            <a:pPr>
              <a:lnSpc>
                <a:spcPct val="150000"/>
              </a:lnSpc>
            </a:pPr>
            <a:r>
              <a:rPr lang="en-GB" sz="2200" dirty="0"/>
              <a:t>This may span more than one chapter and will have title(s) which reflect its content. </a:t>
            </a:r>
          </a:p>
          <a:p>
            <a:pPr>
              <a:lnSpc>
                <a:spcPct val="150000"/>
              </a:lnSpc>
            </a:pPr>
            <a:r>
              <a:rPr lang="en-GB" sz="2200" dirty="0"/>
              <a:t>Design Requirements</a:t>
            </a:r>
          </a:p>
          <a:p>
            <a:pPr>
              <a:lnSpc>
                <a:spcPct val="150000"/>
              </a:lnSpc>
            </a:pPr>
            <a:r>
              <a:rPr lang="en-GB" sz="2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Design decisions -</a:t>
            </a:r>
          </a:p>
          <a:p>
            <a:pPr lvl="1">
              <a:lnSpc>
                <a:spcPct val="150000"/>
              </a:lnSpc>
            </a:pPr>
            <a:r>
              <a:rPr lang="en-GB" sz="2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Why did you choose to do something one way rather than another? </a:t>
            </a:r>
          </a:p>
          <a:p>
            <a:pPr lvl="1">
              <a:lnSpc>
                <a:spcPct val="150000"/>
              </a:lnSpc>
            </a:pPr>
            <a:r>
              <a:rPr lang="en-GB" sz="2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Why did you choose to include one thing but leave out something else? </a:t>
            </a:r>
          </a:p>
          <a:p>
            <a:pPr lvl="1">
              <a:lnSpc>
                <a:spcPct val="150000"/>
              </a:lnSpc>
            </a:pPr>
            <a:r>
              <a:rPr lang="en-GB" sz="2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Which factors did you think were most important and which did you choose to ignore?</a:t>
            </a:r>
          </a:p>
          <a:p>
            <a:pPr lvl="1">
              <a:lnSpc>
                <a:spcPct val="150000"/>
              </a:lnSpc>
            </a:pPr>
            <a:r>
              <a:rPr lang="en-GB" sz="2200" dirty="0">
                <a:solidFill>
                  <a:srgbClr val="000000"/>
                </a:solidFill>
                <a:latin typeface="Calibri" panose="020F0502020204030204" pitchFamily="34" charset="0"/>
                <a:cs typeface="Times New Roman" panose="02020603050405020304" pitchFamily="18" charset="0"/>
              </a:rPr>
              <a:t>Place them in context. – Tell the story</a:t>
            </a:r>
            <a:endParaRPr lang="en-GB" sz="2200" dirty="0"/>
          </a:p>
        </p:txBody>
      </p:sp>
    </p:spTree>
    <p:extLst>
      <p:ext uri="{BB962C8B-B14F-4D97-AF65-F5344CB8AC3E}">
        <p14:creationId xmlns:p14="http://schemas.microsoft.com/office/powerpoint/2010/main" val="3331757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5E1EB-AB5D-DC35-C857-37FB6075D61E}"/>
              </a:ext>
            </a:extLst>
          </p:cNvPr>
          <p:cNvSpPr>
            <a:spLocks noGrp="1"/>
          </p:cNvSpPr>
          <p:nvPr>
            <p:ph type="title"/>
          </p:nvPr>
        </p:nvSpPr>
        <p:spPr/>
        <p:txBody>
          <a:bodyPr/>
          <a:lstStyle/>
          <a:p>
            <a:r>
              <a:rPr lang="en-GB" dirty="0"/>
              <a:t>Implementation</a:t>
            </a:r>
          </a:p>
        </p:txBody>
      </p:sp>
      <p:sp>
        <p:nvSpPr>
          <p:cNvPr id="3" name="Content Placeholder 2">
            <a:extLst>
              <a:ext uri="{FF2B5EF4-FFF2-40B4-BE49-F238E27FC236}">
                <a16:creationId xmlns:a16="http://schemas.microsoft.com/office/drawing/2014/main" id="{2481DA5C-7451-24D6-FC17-D73BD6629830}"/>
              </a:ext>
            </a:extLst>
          </p:cNvPr>
          <p:cNvSpPr>
            <a:spLocks noGrp="1"/>
          </p:cNvSpPr>
          <p:nvPr>
            <p:ph idx="1"/>
          </p:nvPr>
        </p:nvSpPr>
        <p:spPr/>
        <p:txBody>
          <a:bodyPr/>
          <a:lstStyle/>
          <a:p>
            <a:r>
              <a:rPr lang="en-GB" dirty="0"/>
              <a:t>After you have designed your device, you’ll need to build it</a:t>
            </a:r>
          </a:p>
          <a:p>
            <a:r>
              <a:rPr lang="en-GB" dirty="0"/>
              <a:t>This section describes how this was done	</a:t>
            </a:r>
          </a:p>
          <a:p>
            <a:pPr lvl="1"/>
            <a:r>
              <a:rPr lang="en-GB" dirty="0"/>
              <a:t>What specialist tools were used (don’t list things like hand tools, list software tools like Proteus, CCS Pic C, Easy-PC, MPLAB X, MATLAB etc)</a:t>
            </a:r>
          </a:p>
          <a:p>
            <a:pPr lvl="1"/>
            <a:r>
              <a:rPr lang="en-GB" dirty="0"/>
              <a:t>How did you build it? - Did you use breadboard? Veroboard? PCB? – why?</a:t>
            </a:r>
          </a:p>
          <a:p>
            <a:r>
              <a:rPr lang="en-GB" dirty="0"/>
              <a:t>How did the software function? – Flowcharts, code segments (NOT entire listings), did you use any internal peripherals? </a:t>
            </a:r>
          </a:p>
          <a:p>
            <a:r>
              <a:rPr lang="en-GB" dirty="0"/>
              <a:t>What difficulties did you encounter, and how did you overcome them? </a:t>
            </a:r>
          </a:p>
        </p:txBody>
      </p:sp>
    </p:spTree>
    <p:extLst>
      <p:ext uri="{BB962C8B-B14F-4D97-AF65-F5344CB8AC3E}">
        <p14:creationId xmlns:p14="http://schemas.microsoft.com/office/powerpoint/2010/main" val="664232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790B-81FA-EA7F-3B89-2AA35220F4D8}"/>
              </a:ext>
            </a:extLst>
          </p:cNvPr>
          <p:cNvSpPr>
            <a:spLocks noGrp="1"/>
          </p:cNvSpPr>
          <p:nvPr>
            <p:ph type="title"/>
          </p:nvPr>
        </p:nvSpPr>
        <p:spPr/>
        <p:txBody>
          <a:bodyPr/>
          <a:lstStyle/>
          <a:p>
            <a:r>
              <a:rPr lang="en-GB" dirty="0"/>
              <a:t>Results and Analysis</a:t>
            </a:r>
          </a:p>
        </p:txBody>
      </p:sp>
      <p:sp>
        <p:nvSpPr>
          <p:cNvPr id="3" name="Content Placeholder 2">
            <a:extLst>
              <a:ext uri="{FF2B5EF4-FFF2-40B4-BE49-F238E27FC236}">
                <a16:creationId xmlns:a16="http://schemas.microsoft.com/office/drawing/2014/main" id="{92DB3576-8977-DFFE-EAAF-3466B7BFCC27}"/>
              </a:ext>
            </a:extLst>
          </p:cNvPr>
          <p:cNvSpPr>
            <a:spLocks noGrp="1"/>
          </p:cNvSpPr>
          <p:nvPr>
            <p:ph idx="1"/>
          </p:nvPr>
        </p:nvSpPr>
        <p:spPr/>
        <p:txBody>
          <a:bodyPr/>
          <a:lstStyle/>
          <a:p>
            <a:r>
              <a:rPr lang="en-GB" dirty="0"/>
              <a:t>For each of the tests you have performed,</a:t>
            </a:r>
          </a:p>
          <a:p>
            <a:pPr lvl="1"/>
            <a:r>
              <a:rPr lang="en-GB" dirty="0"/>
              <a:t>What were the results?</a:t>
            </a:r>
          </a:p>
          <a:p>
            <a:pPr lvl="1"/>
            <a:r>
              <a:rPr lang="en-GB" dirty="0"/>
              <a:t>Were they what was expected? – If not, why not?</a:t>
            </a:r>
          </a:p>
          <a:p>
            <a:pPr lvl="1"/>
            <a:r>
              <a:rPr lang="en-GB" dirty="0"/>
              <a:t>How does this link to your literature review?</a:t>
            </a:r>
          </a:p>
          <a:p>
            <a:pPr lvl="1"/>
            <a:r>
              <a:rPr lang="en-GB" dirty="0"/>
              <a:t>Do the results fit against the project requirements?</a:t>
            </a:r>
          </a:p>
          <a:p>
            <a:r>
              <a:rPr lang="en-GB" dirty="0"/>
              <a:t>Use graphs and/or tables, where possible, to support your words</a:t>
            </a:r>
          </a:p>
          <a:p>
            <a:r>
              <a:rPr lang="en-GB" dirty="0"/>
              <a:t>Further data may be included in the appendices</a:t>
            </a:r>
          </a:p>
        </p:txBody>
      </p:sp>
    </p:spTree>
    <p:extLst>
      <p:ext uri="{BB962C8B-B14F-4D97-AF65-F5344CB8AC3E}">
        <p14:creationId xmlns:p14="http://schemas.microsoft.com/office/powerpoint/2010/main" val="3217211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3369C-952D-2EB5-5D55-05558B8DA4C3}"/>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761EED5D-D661-DD1E-B31C-448CD147779C}"/>
              </a:ext>
            </a:extLst>
          </p:cNvPr>
          <p:cNvSpPr>
            <a:spLocks noGrp="1"/>
          </p:cNvSpPr>
          <p:nvPr>
            <p:ph idx="1"/>
          </p:nvPr>
        </p:nvSpPr>
        <p:spPr/>
        <p:txBody>
          <a:bodyPr>
            <a:normAutofit fontScale="85000" lnSpcReduction="20000"/>
          </a:bodyPr>
          <a:lstStyle/>
          <a:p>
            <a:r>
              <a:rPr lang="en-GB" dirty="0"/>
              <a:t>Evaluation usually comes in one of two forms: either you compare what you did with your objectives, or you can compare what you did with what someone else did. </a:t>
            </a:r>
          </a:p>
          <a:p>
            <a:endParaRPr lang="en-GB" dirty="0"/>
          </a:p>
          <a:p>
            <a:r>
              <a:rPr lang="en-GB" dirty="0"/>
              <a:t>What conclusions can be drawn from your data?</a:t>
            </a:r>
          </a:p>
          <a:p>
            <a:r>
              <a:rPr lang="en-GB" dirty="0"/>
              <a:t>Did your data back up the research in your literature review or disagree with it? </a:t>
            </a:r>
          </a:p>
          <a:p>
            <a:r>
              <a:rPr lang="en-GB" dirty="0"/>
              <a:t>Did you meet your objectives? If not, why not?</a:t>
            </a:r>
          </a:p>
          <a:p>
            <a:r>
              <a:rPr lang="en-GB" dirty="0"/>
              <a:t>Did you meet your aim? If not, why not?</a:t>
            </a:r>
          </a:p>
          <a:p>
            <a:r>
              <a:rPr lang="en-GB" dirty="0"/>
              <a:t>Overall, are the answers what you would expect? If not then why not?</a:t>
            </a:r>
          </a:p>
          <a:p>
            <a:r>
              <a:rPr lang="en-GB" dirty="0"/>
              <a:t>If you were to do it again, what would you do differently?</a:t>
            </a:r>
          </a:p>
          <a:p>
            <a:endParaRPr lang="en-GB" dirty="0"/>
          </a:p>
        </p:txBody>
      </p:sp>
    </p:spTree>
    <p:extLst>
      <p:ext uri="{BB962C8B-B14F-4D97-AF65-F5344CB8AC3E}">
        <p14:creationId xmlns:p14="http://schemas.microsoft.com/office/powerpoint/2010/main" val="3488476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179B3-55E6-456A-92FA-B107061697BE}"/>
              </a:ext>
            </a:extLst>
          </p:cNvPr>
          <p:cNvSpPr>
            <a:spLocks noGrp="1"/>
          </p:cNvSpPr>
          <p:nvPr>
            <p:ph type="title"/>
          </p:nvPr>
        </p:nvSpPr>
        <p:spPr/>
        <p:txBody>
          <a:bodyPr/>
          <a:lstStyle/>
          <a:p>
            <a:r>
              <a:rPr lang="en-GB" dirty="0"/>
              <a:t>Conclusions and Recommendations</a:t>
            </a:r>
          </a:p>
        </p:txBody>
      </p:sp>
      <p:sp>
        <p:nvSpPr>
          <p:cNvPr id="3" name="Content Placeholder 2">
            <a:extLst>
              <a:ext uri="{FF2B5EF4-FFF2-40B4-BE49-F238E27FC236}">
                <a16:creationId xmlns:a16="http://schemas.microsoft.com/office/drawing/2014/main" id="{8E6AB2C8-00A1-FC94-21AB-437D9ABFE795}"/>
              </a:ext>
            </a:extLst>
          </p:cNvPr>
          <p:cNvSpPr>
            <a:spLocks noGrp="1"/>
          </p:cNvSpPr>
          <p:nvPr>
            <p:ph idx="1"/>
          </p:nvPr>
        </p:nvSpPr>
        <p:spPr/>
        <p:txBody>
          <a:bodyPr>
            <a:normAutofit fontScale="92500" lnSpcReduction="20000"/>
          </a:bodyPr>
          <a:lstStyle/>
          <a:p>
            <a:r>
              <a:rPr lang="en-GB" dirty="0"/>
              <a:t>This section should concisely summarise everything you've done.</a:t>
            </a:r>
          </a:p>
          <a:p>
            <a:r>
              <a:rPr lang="en-GB" dirty="0"/>
              <a:t>Tie up loose ends / suggest further work</a:t>
            </a:r>
          </a:p>
          <a:p>
            <a:pPr algn="just"/>
            <a:r>
              <a:rPr lang="en-GB" sz="2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your summing-up, you need to show how what you did contributed to meeting the objectives you set in the introduction. In doing so, it is appropriate to repeat (in summary form) key points from your review, design, implementation and evaluation as necessary.</a:t>
            </a:r>
            <a:endParaRPr lang="en-GB" sz="2800" dirty="0">
              <a:effectLst/>
              <a:latin typeface="Times New Roman" panose="02020603050405020304" pitchFamily="18" charset="0"/>
              <a:ea typeface="Times New Roman" panose="02020603050405020304" pitchFamily="18" charset="0"/>
            </a:endParaRPr>
          </a:p>
          <a:p>
            <a:pPr algn="just"/>
            <a:r>
              <a:rPr lang="en-GB" sz="2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Any further work that can, or should, be undertaken to expand upon your work is to be highlighted, fully explained and justified. The benefits gained from your work should be identified (these are </a:t>
            </a:r>
            <a:r>
              <a:rPr lang="en-GB" sz="2800" b="1"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not</a:t>
            </a:r>
            <a:r>
              <a:rPr lang="en-GB" sz="2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2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 include personal benefits). Also, any recommendations should be included here. </a:t>
            </a:r>
            <a:endParaRPr lang="en-GB" sz="2800" dirty="0">
              <a:effectLst/>
              <a:latin typeface="Times New Roman" panose="02020603050405020304" pitchFamily="18" charset="0"/>
              <a:ea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19147279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A5231-75C1-85E4-17D5-8E7D9F71E531}"/>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71DD1387-83DF-F006-EBBA-971523946731}"/>
              </a:ext>
            </a:extLst>
          </p:cNvPr>
          <p:cNvSpPr>
            <a:spLocks noGrp="1"/>
          </p:cNvSpPr>
          <p:nvPr>
            <p:ph idx="1"/>
          </p:nvPr>
        </p:nvSpPr>
        <p:spPr>
          <a:xfrm>
            <a:off x="236668" y="1802765"/>
            <a:ext cx="11779623" cy="3575934"/>
          </a:xfrm>
        </p:spPr>
        <p:txBody>
          <a:bodyPr>
            <a:normAutofit/>
          </a:bodyPr>
          <a:lstStyle/>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key question here is:</a:t>
            </a:r>
            <a:endParaRPr lang="en-GB" sz="1800" dirty="0">
              <a:effectLst/>
              <a:latin typeface="Times New Roman" panose="02020603050405020304" pitchFamily="18" charset="0"/>
              <a:ea typeface="Times New Roman" panose="02020603050405020304" pitchFamily="18" charset="0"/>
            </a:endParaRPr>
          </a:p>
          <a:p>
            <a:pPr algn="just"/>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 did you learn while doing the project? How did it change you as a person?</a:t>
            </a:r>
            <a:endParaRPr lang="en-GB" sz="1800" dirty="0">
              <a:effectLst/>
              <a:latin typeface="Times New Roman" panose="02020603050405020304" pitchFamily="18" charset="0"/>
              <a:ea typeface="Times New Roman" panose="02020603050405020304" pitchFamily="18" charset="0"/>
            </a:endParaRP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will need to reflect upon the work that you’ve done and there is a specific mark allocated to this in the marking scheme. </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Reflection is the process of looking back at something which has happened in order to show what you have learned from it. </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purpose of reflective writing is to help you learn from a particular practical experience. </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will help you to:</a:t>
            </a:r>
          </a:p>
          <a:p>
            <a:pPr lvl="1"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make connections between the documented theory and what you did in practice. </a:t>
            </a:r>
          </a:p>
          <a:p>
            <a:pPr lvl="1"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make sense of what you did and help yourself to do a better job next time. </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Put simply - could you have done it better and, if so, how?</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89381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CC21B-842E-C618-1A36-AC20AF25B5E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F5293B7-2B49-47C9-3123-6D87643631D9}"/>
              </a:ext>
            </a:extLst>
          </p:cNvPr>
          <p:cNvSpPr>
            <a:spLocks noGrp="1"/>
          </p:cNvSpPr>
          <p:nvPr>
            <p:ph idx="1"/>
          </p:nvPr>
        </p:nvSpPr>
        <p:spPr/>
        <p:txBody>
          <a:bodyPr/>
          <a:lstStyle/>
          <a:p>
            <a:r>
              <a:rPr lang="en-GB" dirty="0"/>
              <a:t>Include a list of work you have directly quoted or paraphrased in your work. </a:t>
            </a:r>
          </a:p>
          <a:p>
            <a:r>
              <a:rPr lang="en-GB" dirty="0"/>
              <a:t>This could include journal articles, textbooks, component datasheets, manufacturer application notes etc..</a:t>
            </a:r>
          </a:p>
          <a:p>
            <a:r>
              <a:rPr lang="en-GB" dirty="0"/>
              <a:t>Try to use high quality sources. – Peer Reviewed (if possible)</a:t>
            </a:r>
          </a:p>
        </p:txBody>
      </p:sp>
    </p:spTree>
    <p:extLst>
      <p:ext uri="{BB962C8B-B14F-4D97-AF65-F5344CB8AC3E}">
        <p14:creationId xmlns:p14="http://schemas.microsoft.com/office/powerpoint/2010/main" val="2150050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53DF6-4D72-9A64-E378-E5F9F047F635}"/>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B78E410-A4F4-FE43-B00A-8FBD2D93DD44}"/>
              </a:ext>
            </a:extLst>
          </p:cNvPr>
          <p:cNvSpPr>
            <a:spLocks noGrp="1"/>
          </p:cNvSpPr>
          <p:nvPr>
            <p:ph idx="1"/>
          </p:nvPr>
        </p:nvSpPr>
        <p:spPr/>
        <p:txBody>
          <a:bodyPr/>
          <a:lstStyle/>
          <a:p>
            <a:r>
              <a:rPr lang="en-GB" dirty="0"/>
              <a:t>This is a list of background reading you have undertaken as part of this work.</a:t>
            </a:r>
          </a:p>
          <a:p>
            <a:r>
              <a:rPr lang="en-GB" dirty="0"/>
              <a:t>This will include all material you have read but not necessarily directly quoted in the text.</a:t>
            </a:r>
          </a:p>
        </p:txBody>
      </p:sp>
    </p:spTree>
    <p:extLst>
      <p:ext uri="{BB962C8B-B14F-4D97-AF65-F5344CB8AC3E}">
        <p14:creationId xmlns:p14="http://schemas.microsoft.com/office/powerpoint/2010/main" val="2548518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63A47-1D41-0DD1-9B29-E0F8EEF83680}"/>
              </a:ext>
            </a:extLst>
          </p:cNvPr>
          <p:cNvSpPr>
            <a:spLocks noGrp="1"/>
          </p:cNvSpPr>
          <p:nvPr>
            <p:ph type="title"/>
          </p:nvPr>
        </p:nvSpPr>
        <p:spPr/>
        <p:txBody>
          <a:bodyPr/>
          <a:lstStyle/>
          <a:p>
            <a:r>
              <a:rPr lang="en-GB" dirty="0"/>
              <a:t>Appendices</a:t>
            </a:r>
          </a:p>
        </p:txBody>
      </p:sp>
      <p:sp>
        <p:nvSpPr>
          <p:cNvPr id="3" name="Content Placeholder 2">
            <a:extLst>
              <a:ext uri="{FF2B5EF4-FFF2-40B4-BE49-F238E27FC236}">
                <a16:creationId xmlns:a16="http://schemas.microsoft.com/office/drawing/2014/main" id="{9ED35D2F-8797-F745-F0A9-775431293D16}"/>
              </a:ext>
            </a:extLst>
          </p:cNvPr>
          <p:cNvSpPr>
            <a:spLocks noGrp="1"/>
          </p:cNvSpPr>
          <p:nvPr>
            <p:ph idx="1"/>
          </p:nvPr>
        </p:nvSpPr>
        <p:spPr/>
        <p:txBody>
          <a:bodyPr>
            <a:normAutofit lnSpcReduction="10000"/>
          </a:bodyPr>
          <a:lstStyle/>
          <a:p>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Appendices to a report contain information that, while not important or interesting enough to be included in the body of the report, is nevertheless relevant. </a:t>
            </a:r>
          </a:p>
          <a:p>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Common examples include: </a:t>
            </a:r>
          </a:p>
          <a:p>
            <a:pPr lvl="1"/>
            <a:r>
              <a:rPr lang="en-GB" sz="2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Source Code</a:t>
            </a:r>
          </a:p>
          <a:p>
            <a:pPr lvl="1"/>
            <a:r>
              <a:rPr lang="en-GB" sz="2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Mathematical Derivations</a:t>
            </a:r>
          </a:p>
          <a:p>
            <a:pPr lvl="1"/>
            <a:r>
              <a:rPr lang="en-GB" sz="2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Intermediate Documents. </a:t>
            </a:r>
          </a:p>
          <a:p>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Your report stands alone without these, but the reader may </a:t>
            </a:r>
            <a:r>
              <a:rPr lang="en-GB"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occasionally</a:t>
            </a:r>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wish to refer to them</a:t>
            </a:r>
            <a:r>
              <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93564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4E26A3D-D400-1653-494C-6B0F5677F2F9}"/>
              </a:ext>
            </a:extLst>
          </p:cNvPr>
          <p:cNvSpPr>
            <a:spLocks noGrp="1"/>
          </p:cNvSpPr>
          <p:nvPr/>
        </p:nvSpPr>
        <p:spPr>
          <a:xfrm>
            <a:off x="123909" y="151830"/>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Report Marking Scheme </a:t>
            </a:r>
          </a:p>
        </p:txBody>
      </p:sp>
      <p:pic>
        <p:nvPicPr>
          <p:cNvPr id="9" name="table">
            <a:extLst>
              <a:ext uri="{FF2B5EF4-FFF2-40B4-BE49-F238E27FC236}">
                <a16:creationId xmlns:a16="http://schemas.microsoft.com/office/drawing/2014/main" id="{4D553910-18E5-5322-0E3D-B351402FBAF5}"/>
              </a:ext>
            </a:extLst>
          </p:cNvPr>
          <p:cNvPicPr>
            <a:picLocks noChangeAspect="1"/>
          </p:cNvPicPr>
          <p:nvPr/>
        </p:nvPicPr>
        <p:blipFill>
          <a:blip r:embed="rId3"/>
          <a:stretch>
            <a:fillRect/>
          </a:stretch>
        </p:blipFill>
        <p:spPr>
          <a:xfrm>
            <a:off x="3019752" y="1163622"/>
            <a:ext cx="5683876" cy="4104165"/>
          </a:xfrm>
          <a:prstGeom prst="rect">
            <a:avLst/>
          </a:prstGeom>
        </p:spPr>
      </p:pic>
    </p:spTree>
    <p:extLst>
      <p:ext uri="{BB962C8B-B14F-4D97-AF65-F5344CB8AC3E}">
        <p14:creationId xmlns:p14="http://schemas.microsoft.com/office/powerpoint/2010/main" val="4238490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6FA56-F538-DD8A-2097-FD40216B071B}"/>
              </a:ext>
            </a:extLst>
          </p:cNvPr>
          <p:cNvSpPr>
            <a:spLocks noGrp="1"/>
          </p:cNvSpPr>
          <p:nvPr>
            <p:ph type="title"/>
          </p:nvPr>
        </p:nvSpPr>
        <p:spPr/>
        <p:txBody>
          <a:bodyPr/>
          <a:lstStyle/>
          <a:p>
            <a:r>
              <a:rPr lang="en-GB" dirty="0"/>
              <a:t>General points about the report</a:t>
            </a:r>
          </a:p>
        </p:txBody>
      </p:sp>
      <p:sp>
        <p:nvSpPr>
          <p:cNvPr id="3" name="Content Placeholder 2">
            <a:extLst>
              <a:ext uri="{FF2B5EF4-FFF2-40B4-BE49-F238E27FC236}">
                <a16:creationId xmlns:a16="http://schemas.microsoft.com/office/drawing/2014/main" id="{234A4245-D914-A0E2-7BE4-85263BA0FDA2}"/>
              </a:ext>
            </a:extLst>
          </p:cNvPr>
          <p:cNvSpPr>
            <a:spLocks noGrp="1"/>
          </p:cNvSpPr>
          <p:nvPr>
            <p:ph idx="1"/>
          </p:nvPr>
        </p:nvSpPr>
        <p:spPr/>
        <p:txBody>
          <a:bodyPr/>
          <a:lstStyle/>
          <a:p>
            <a:r>
              <a:rPr lang="en-GB" dirty="0"/>
              <a:t>You should take care to present your work in an attractive, legible format. </a:t>
            </a:r>
          </a:p>
          <a:p>
            <a:r>
              <a:rPr lang="en-GB" dirty="0"/>
              <a:t>Spelling and grammar should always be checked as part of the proof-reading process. </a:t>
            </a:r>
          </a:p>
          <a:p>
            <a:r>
              <a:rPr lang="en-GB" dirty="0"/>
              <a:t>A poor standard of spelling / grammar = poor impression to reader = marked down</a:t>
            </a:r>
          </a:p>
          <a:p>
            <a:r>
              <a:rPr lang="en-GB" dirty="0"/>
              <a:t>Spell checker set to UK English and not US English</a:t>
            </a:r>
          </a:p>
          <a:p>
            <a:endParaRPr lang="en-GB" dirty="0"/>
          </a:p>
        </p:txBody>
      </p:sp>
    </p:spTree>
    <p:extLst>
      <p:ext uri="{BB962C8B-B14F-4D97-AF65-F5344CB8AC3E}">
        <p14:creationId xmlns:p14="http://schemas.microsoft.com/office/powerpoint/2010/main" val="4172806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CACB0-6898-E8E8-273F-DEABD0247005}"/>
              </a:ext>
            </a:extLst>
          </p:cNvPr>
          <p:cNvSpPr>
            <a:spLocks noGrp="1"/>
          </p:cNvSpPr>
          <p:nvPr>
            <p:ph type="title"/>
          </p:nvPr>
        </p:nvSpPr>
        <p:spPr/>
        <p:txBody>
          <a:bodyPr/>
          <a:lstStyle/>
          <a:p>
            <a:r>
              <a:rPr lang="en-GB" dirty="0"/>
              <a:t>Word Limit</a:t>
            </a:r>
          </a:p>
        </p:txBody>
      </p:sp>
      <p:sp>
        <p:nvSpPr>
          <p:cNvPr id="3" name="Content Placeholder 2">
            <a:extLst>
              <a:ext uri="{FF2B5EF4-FFF2-40B4-BE49-F238E27FC236}">
                <a16:creationId xmlns:a16="http://schemas.microsoft.com/office/drawing/2014/main" id="{BEBA613A-D5B1-AB98-5987-8FEBE770B445}"/>
              </a:ext>
            </a:extLst>
          </p:cNvPr>
          <p:cNvSpPr>
            <a:spLocks noGrp="1"/>
          </p:cNvSpPr>
          <p:nvPr>
            <p:ph idx="1"/>
          </p:nvPr>
        </p:nvSpPr>
        <p:spPr/>
        <p:txBody>
          <a:bodyPr>
            <a:normAutofit lnSpcReduction="10000"/>
          </a:bodyPr>
          <a:lstStyle/>
          <a:p>
            <a:r>
              <a:rPr lang="en-GB" dirty="0"/>
              <a:t>The word limit is 5000 words, it </a:t>
            </a:r>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is set for the following reasons:</a:t>
            </a:r>
            <a:endParaRPr lang="en-GB" dirty="0">
              <a:effectLst/>
              <a:latin typeface="Times New Roman" panose="02020603050405020304" pitchFamily="18" charset="0"/>
              <a:ea typeface="Times New Roman" panose="02020603050405020304" pitchFamily="18" charset="0"/>
            </a:endParaRPr>
          </a:p>
          <a:p>
            <a:pPr algn="just"/>
            <a:r>
              <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discipline to write at this length is considerable. It is a reasonably substantial piece of academic work, yet it requires good editorial skills to avoid excessive length. </a:t>
            </a:r>
            <a:endParaRPr lang="en-GB" sz="2400" dirty="0">
              <a:effectLst/>
              <a:latin typeface="Times New Roman" panose="02020603050405020304" pitchFamily="18" charset="0"/>
              <a:ea typeface="Times New Roman" panose="02020603050405020304" pitchFamily="18" charset="0"/>
            </a:endParaRPr>
          </a:p>
          <a:p>
            <a:pPr algn="just"/>
            <a:r>
              <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encourages incisiveness and a good grasp of technical/theoretical issues to bring them into sharp focus. </a:t>
            </a:r>
            <a:endParaRPr lang="en-GB" sz="2400" dirty="0">
              <a:effectLst/>
              <a:latin typeface="Times New Roman" panose="02020603050405020304" pitchFamily="18" charset="0"/>
              <a:ea typeface="Times New Roman" panose="02020603050405020304" pitchFamily="18" charset="0"/>
            </a:endParaRPr>
          </a:p>
          <a:p>
            <a:pPr algn="just"/>
            <a:r>
              <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necessitates a tight definition of the topic. </a:t>
            </a:r>
            <a:endParaRPr lang="en-GB" sz="2400" dirty="0">
              <a:effectLst/>
              <a:latin typeface="Times New Roman" panose="02020603050405020304" pitchFamily="18" charset="0"/>
              <a:ea typeface="Times New Roman" panose="02020603050405020304" pitchFamily="18" charset="0"/>
            </a:endParaRPr>
          </a:p>
          <a:p>
            <a:pPr algn="just"/>
            <a:r>
              <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necessitates a meaningful analysis of the relevant literature not a mere listing of sources with brief comments. </a:t>
            </a:r>
            <a:endParaRPr lang="en-GB" sz="2400" dirty="0">
              <a:latin typeface="Times New Roman" panose="02020603050405020304" pitchFamily="18" charset="0"/>
              <a:ea typeface="Times New Roman" panose="02020603050405020304" pitchFamily="18" charset="0"/>
            </a:endParaRPr>
          </a:p>
          <a:p>
            <a:pPr algn="just"/>
            <a:r>
              <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necessitates communication of complex ideas in clear and precise fashion.</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1390516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01F7D-05CC-0C00-A6FD-3E67DDFC9C28}"/>
              </a:ext>
            </a:extLst>
          </p:cNvPr>
          <p:cNvSpPr>
            <a:spLocks noGrp="1"/>
          </p:cNvSpPr>
          <p:nvPr>
            <p:ph type="title"/>
          </p:nvPr>
        </p:nvSpPr>
        <p:spPr/>
        <p:txBody>
          <a:bodyPr/>
          <a:lstStyle/>
          <a:p>
            <a:r>
              <a:rPr lang="en-GB" dirty="0"/>
              <a:t>The presentation</a:t>
            </a:r>
          </a:p>
        </p:txBody>
      </p:sp>
      <p:sp>
        <p:nvSpPr>
          <p:cNvPr id="3" name="Content Placeholder 2">
            <a:extLst>
              <a:ext uri="{FF2B5EF4-FFF2-40B4-BE49-F238E27FC236}">
                <a16:creationId xmlns:a16="http://schemas.microsoft.com/office/drawing/2014/main" id="{A0E99842-99AE-D98C-5CC5-8FCF8C2E2211}"/>
              </a:ext>
            </a:extLst>
          </p:cNvPr>
          <p:cNvSpPr>
            <a:spLocks noGrp="1"/>
          </p:cNvSpPr>
          <p:nvPr>
            <p:ph idx="1"/>
          </p:nvPr>
        </p:nvSpPr>
        <p:spPr/>
        <p:txBody>
          <a:bodyPr/>
          <a:lstStyle/>
          <a:p>
            <a:r>
              <a:rPr lang="en-GB" dirty="0"/>
              <a:t>This will be a 10-to-15-minute group presentation.</a:t>
            </a:r>
          </a:p>
          <a:p>
            <a:r>
              <a:rPr lang="en-GB" dirty="0"/>
              <a:t>This will follow the same storyboard as the report.</a:t>
            </a:r>
          </a:p>
          <a:p>
            <a:r>
              <a:rPr lang="en-GB" dirty="0"/>
              <a:t>You will each take it in turns to present your contribution to the project</a:t>
            </a:r>
          </a:p>
          <a:p>
            <a:r>
              <a:rPr lang="en-GB" dirty="0"/>
              <a:t>Your presentation will be followed by a 10-to-15-minute question and answer session</a:t>
            </a:r>
          </a:p>
          <a:p>
            <a:r>
              <a:rPr lang="en-GB" dirty="0"/>
              <a:t>YOU MAY NOT ALL GET THE SAME MARK!</a:t>
            </a:r>
          </a:p>
          <a:p>
            <a:pPr marL="0" indent="0">
              <a:buNone/>
            </a:pPr>
            <a:endParaRPr lang="en-GB" b="1" dirty="0"/>
          </a:p>
        </p:txBody>
      </p:sp>
    </p:spTree>
    <p:extLst>
      <p:ext uri="{BB962C8B-B14F-4D97-AF65-F5344CB8AC3E}">
        <p14:creationId xmlns:p14="http://schemas.microsoft.com/office/powerpoint/2010/main" val="40239529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46877-56E4-6C4B-AD39-31F92AA833E3}"/>
              </a:ext>
            </a:extLst>
          </p:cNvPr>
          <p:cNvSpPr>
            <a:spLocks noGrp="1"/>
          </p:cNvSpPr>
          <p:nvPr>
            <p:ph type="title"/>
          </p:nvPr>
        </p:nvSpPr>
        <p:spPr/>
        <p:txBody>
          <a:bodyPr/>
          <a:lstStyle/>
          <a:p>
            <a:r>
              <a:rPr lang="en-GB" dirty="0"/>
              <a:t>Presentation Marking Scheme</a:t>
            </a:r>
          </a:p>
        </p:txBody>
      </p:sp>
      <p:graphicFrame>
        <p:nvGraphicFramePr>
          <p:cNvPr id="4" name="Content Placeholder 3">
            <a:extLst>
              <a:ext uri="{FF2B5EF4-FFF2-40B4-BE49-F238E27FC236}">
                <a16:creationId xmlns:a16="http://schemas.microsoft.com/office/drawing/2014/main" id="{2B75EA4B-C3BB-6A4C-88F6-084B2A194C87}"/>
              </a:ext>
            </a:extLst>
          </p:cNvPr>
          <p:cNvGraphicFramePr>
            <a:graphicFrameLocks noGrp="1"/>
          </p:cNvGraphicFramePr>
          <p:nvPr>
            <p:ph idx="1"/>
            <p:extLst>
              <p:ext uri="{D42A27DB-BD31-4B8C-83A1-F6EECF244321}">
                <p14:modId xmlns:p14="http://schemas.microsoft.com/office/powerpoint/2010/main" val="1577738740"/>
              </p:ext>
            </p:extLst>
          </p:nvPr>
        </p:nvGraphicFramePr>
        <p:xfrm>
          <a:off x="3726010" y="1588417"/>
          <a:ext cx="4739979" cy="3681165"/>
        </p:xfrm>
        <a:graphic>
          <a:graphicData uri="http://schemas.openxmlformats.org/drawingml/2006/table">
            <a:tbl>
              <a:tblPr firstRow="1" firstCol="1" bandRow="1">
                <a:tableStyleId>{5C22544A-7EE6-4342-B048-85BDC9FD1C3A}</a:tableStyleId>
              </a:tblPr>
              <a:tblGrid>
                <a:gridCol w="3123439">
                  <a:extLst>
                    <a:ext uri="{9D8B030D-6E8A-4147-A177-3AD203B41FA5}">
                      <a16:colId xmlns:a16="http://schemas.microsoft.com/office/drawing/2014/main" val="551295877"/>
                    </a:ext>
                  </a:extLst>
                </a:gridCol>
                <a:gridCol w="1616540">
                  <a:extLst>
                    <a:ext uri="{9D8B030D-6E8A-4147-A177-3AD203B41FA5}">
                      <a16:colId xmlns:a16="http://schemas.microsoft.com/office/drawing/2014/main" val="77182862"/>
                    </a:ext>
                  </a:extLst>
                </a:gridCol>
              </a:tblGrid>
              <a:tr h="674243">
                <a:tc>
                  <a:txBody>
                    <a:bodyPr/>
                    <a:lstStyle/>
                    <a:p>
                      <a:pPr algn="l">
                        <a:spcBef>
                          <a:spcPts val="600"/>
                        </a:spcBef>
                        <a:spcAft>
                          <a:spcPts val="600"/>
                        </a:spcAft>
                      </a:pPr>
                      <a:r>
                        <a:rPr lang="en-GB" sz="2000" dirty="0">
                          <a:effectLst/>
                          <a:latin typeface="+mn-lt"/>
                          <a:ea typeface="Times New Roman" panose="02020603050405020304" pitchFamily="18" charset="0"/>
                        </a:rPr>
                        <a:t>Category</a:t>
                      </a:r>
                    </a:p>
                  </a:txBody>
                  <a:tcPr marL="68580" marR="68580" marT="0" marB="0" anchor="ctr"/>
                </a:tc>
                <a:tc>
                  <a:txBody>
                    <a:bodyPr/>
                    <a:lstStyle/>
                    <a:p>
                      <a:pPr algn="r"/>
                      <a:r>
                        <a:rPr lang="en-GB" sz="2000" dirty="0">
                          <a:effectLst/>
                          <a:latin typeface="+mn-lt"/>
                          <a:cs typeface="Times New Roman" panose="02020603050405020304" pitchFamily="18" charset="0"/>
                        </a:rPr>
                        <a:t>Marks available</a:t>
                      </a:r>
                    </a:p>
                  </a:txBody>
                  <a:tcPr marL="68580" marR="68580" marT="0" marB="0" anchor="ctr"/>
                </a:tc>
                <a:extLst>
                  <a:ext uri="{0D108BD9-81ED-4DB2-BD59-A6C34878D82A}">
                    <a16:rowId xmlns:a16="http://schemas.microsoft.com/office/drawing/2014/main" val="1655303764"/>
                  </a:ext>
                </a:extLst>
              </a:tr>
              <a:tr h="518261">
                <a:tc>
                  <a:txBody>
                    <a:bodyPr/>
                    <a:lstStyle/>
                    <a:p>
                      <a:pPr algn="l"/>
                      <a:r>
                        <a:rPr lang="en-GB" sz="2000" dirty="0">
                          <a:effectLst/>
                        </a:rPr>
                        <a:t>1. Response to Questioning</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/30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201197242"/>
                  </a:ext>
                </a:extLst>
              </a:tr>
              <a:tr h="469957">
                <a:tc>
                  <a:txBody>
                    <a:bodyPr/>
                    <a:lstStyle/>
                    <a:p>
                      <a:pPr algn="l"/>
                      <a:r>
                        <a:rPr lang="en-GB" sz="2000" dirty="0">
                          <a:effectLst/>
                        </a:rPr>
                        <a:t>2. Discussion of Findings</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/25</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627019079"/>
                  </a:ext>
                </a:extLst>
              </a:tr>
              <a:tr h="459894">
                <a:tc>
                  <a:txBody>
                    <a:bodyPr/>
                    <a:lstStyle/>
                    <a:p>
                      <a:pPr algn="l"/>
                      <a:r>
                        <a:rPr lang="en-GB" sz="2000">
                          <a:effectLst/>
                        </a:rPr>
                        <a:t>3. Demo</a:t>
                      </a:r>
                      <a:endParaRPr lang="en-GB"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/25</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54322091"/>
                  </a:ext>
                </a:extLst>
              </a:tr>
              <a:tr h="505179">
                <a:tc>
                  <a:txBody>
                    <a:bodyPr/>
                    <a:lstStyle/>
                    <a:p>
                      <a:pPr algn="l"/>
                      <a:r>
                        <a:rPr lang="en-GB" sz="2000">
                          <a:effectLst/>
                        </a:rPr>
                        <a:t>4. Presentation Style</a:t>
                      </a:r>
                      <a:endParaRPr lang="en-GB"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/10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127692815"/>
                  </a:ext>
                </a:extLst>
              </a:tr>
              <a:tr h="467945">
                <a:tc>
                  <a:txBody>
                    <a:bodyPr/>
                    <a:lstStyle/>
                    <a:p>
                      <a:pPr algn="l"/>
                      <a:r>
                        <a:rPr lang="en-GB" sz="2000">
                          <a:effectLst/>
                        </a:rPr>
                        <a:t>5. Supporting Materials</a:t>
                      </a:r>
                      <a:endParaRPr lang="en-GB"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/10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343794759"/>
                  </a:ext>
                </a:extLst>
              </a:tr>
              <a:tr h="585686">
                <a:tc>
                  <a:txBody>
                    <a:bodyPr/>
                    <a:lstStyle/>
                    <a:p>
                      <a:pPr algn="l"/>
                      <a:r>
                        <a:rPr lang="en-GB" sz="2000" dirty="0">
                          <a:effectLst/>
                        </a:rPr>
                        <a:t>TOTAL</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/100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890583422"/>
                  </a:ext>
                </a:extLst>
              </a:tr>
            </a:tbl>
          </a:graphicData>
        </a:graphic>
      </p:graphicFrame>
    </p:spTree>
    <p:extLst>
      <p:ext uri="{BB962C8B-B14F-4D97-AF65-F5344CB8AC3E}">
        <p14:creationId xmlns:p14="http://schemas.microsoft.com/office/powerpoint/2010/main" val="3079684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DC570-7180-3929-5C35-E66EB486D7A2}"/>
              </a:ext>
            </a:extLst>
          </p:cNvPr>
          <p:cNvSpPr>
            <a:spLocks noGrp="1"/>
          </p:cNvSpPr>
          <p:nvPr>
            <p:ph type="title"/>
          </p:nvPr>
        </p:nvSpPr>
        <p:spPr/>
        <p:txBody>
          <a:bodyPr/>
          <a:lstStyle/>
          <a:p>
            <a:r>
              <a:rPr lang="en-GB" dirty="0"/>
              <a:t>Weighting of assessment components</a:t>
            </a:r>
          </a:p>
        </p:txBody>
      </p:sp>
      <p:sp>
        <p:nvSpPr>
          <p:cNvPr id="3" name="Content Placeholder 2">
            <a:extLst>
              <a:ext uri="{FF2B5EF4-FFF2-40B4-BE49-F238E27FC236}">
                <a16:creationId xmlns:a16="http://schemas.microsoft.com/office/drawing/2014/main" id="{4F985906-5628-D580-01D5-DEC269996ED7}"/>
              </a:ext>
            </a:extLst>
          </p:cNvPr>
          <p:cNvSpPr>
            <a:spLocks noGrp="1"/>
          </p:cNvSpPr>
          <p:nvPr>
            <p:ph idx="1"/>
          </p:nvPr>
        </p:nvSpPr>
        <p:spPr/>
        <p:txBody>
          <a:bodyPr/>
          <a:lstStyle/>
          <a:p>
            <a:pPr algn="ctr"/>
            <a:endParaRPr lang="en-GB" dirty="0"/>
          </a:p>
          <a:p>
            <a:pPr algn="ctr"/>
            <a:endParaRPr lang="en-GB" dirty="0"/>
          </a:p>
          <a:p>
            <a:pPr marL="0" indent="0" algn="ctr">
              <a:buNone/>
            </a:pPr>
            <a:r>
              <a:rPr lang="en-GB" sz="6600" dirty="0"/>
              <a:t>Report – 70%</a:t>
            </a:r>
          </a:p>
          <a:p>
            <a:pPr marL="0" indent="0" algn="ctr">
              <a:buNone/>
            </a:pPr>
            <a:r>
              <a:rPr lang="en-GB" sz="6600" dirty="0"/>
              <a:t>Viva – 30%</a:t>
            </a:r>
          </a:p>
        </p:txBody>
      </p:sp>
    </p:spTree>
    <p:extLst>
      <p:ext uri="{BB962C8B-B14F-4D97-AF65-F5344CB8AC3E}">
        <p14:creationId xmlns:p14="http://schemas.microsoft.com/office/powerpoint/2010/main" val="4160653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FE7AD-B13E-25B2-695D-C12E286BCBF8}"/>
              </a:ext>
            </a:extLst>
          </p:cNvPr>
          <p:cNvSpPr>
            <a:spLocks noGrp="1"/>
          </p:cNvSpPr>
          <p:nvPr>
            <p:ph type="title"/>
          </p:nvPr>
        </p:nvSpPr>
        <p:spPr/>
        <p:txBody>
          <a:bodyPr/>
          <a:lstStyle/>
          <a:p>
            <a:r>
              <a:rPr lang="en-GB" dirty="0"/>
              <a:t>Timings</a:t>
            </a:r>
          </a:p>
        </p:txBody>
      </p:sp>
      <p:sp>
        <p:nvSpPr>
          <p:cNvPr id="3" name="Content Placeholder 2">
            <a:extLst>
              <a:ext uri="{FF2B5EF4-FFF2-40B4-BE49-F238E27FC236}">
                <a16:creationId xmlns:a16="http://schemas.microsoft.com/office/drawing/2014/main" id="{7E30A228-3ADE-DBB6-C1BB-10C84C4A76D0}"/>
              </a:ext>
            </a:extLst>
          </p:cNvPr>
          <p:cNvSpPr>
            <a:spLocks noGrp="1"/>
          </p:cNvSpPr>
          <p:nvPr>
            <p:ph idx="1"/>
          </p:nvPr>
        </p:nvSpPr>
        <p:spPr/>
        <p:txBody>
          <a:bodyPr/>
          <a:lstStyle/>
          <a:p>
            <a:r>
              <a:rPr lang="en-GB" dirty="0"/>
              <a:t>Group project start –21</a:t>
            </a:r>
            <a:r>
              <a:rPr lang="en-GB" baseline="30000" dirty="0"/>
              <a:t>st</a:t>
            </a:r>
            <a:r>
              <a:rPr lang="en-GB" dirty="0"/>
              <a:t> of May, 2024</a:t>
            </a:r>
          </a:p>
          <a:p>
            <a:r>
              <a:rPr lang="en-GB" dirty="0"/>
              <a:t>Report Submission –9</a:t>
            </a:r>
            <a:r>
              <a:rPr lang="en-GB" baseline="30000" dirty="0"/>
              <a:t>th</a:t>
            </a:r>
            <a:r>
              <a:rPr lang="en-GB" dirty="0"/>
              <a:t> July, 2024(Revised Date- </a:t>
            </a:r>
            <a:r>
              <a:rPr lang="en-GB"/>
              <a:t>10</a:t>
            </a:r>
            <a:r>
              <a:rPr lang="en-GB" baseline="30000"/>
              <a:t>th</a:t>
            </a:r>
            <a:r>
              <a:rPr lang="en-GB"/>
              <a:t> July)</a:t>
            </a:r>
            <a:endParaRPr lang="en-GB" dirty="0"/>
          </a:p>
          <a:p>
            <a:r>
              <a:rPr lang="en-GB" dirty="0"/>
              <a:t>Viva –16</a:t>
            </a:r>
            <a:r>
              <a:rPr lang="en-GB" baseline="30000" dirty="0"/>
              <a:t>th</a:t>
            </a:r>
            <a:r>
              <a:rPr lang="en-GB" dirty="0"/>
              <a:t> July,2024(Revised Date- 23</a:t>
            </a:r>
            <a:r>
              <a:rPr lang="en-GB" baseline="30000" dirty="0"/>
              <a:t>rd</a:t>
            </a:r>
            <a:r>
              <a:rPr lang="en-GB" dirty="0"/>
              <a:t> July)</a:t>
            </a:r>
          </a:p>
        </p:txBody>
      </p:sp>
    </p:spTree>
    <p:extLst>
      <p:ext uri="{BB962C8B-B14F-4D97-AF65-F5344CB8AC3E}">
        <p14:creationId xmlns:p14="http://schemas.microsoft.com/office/powerpoint/2010/main" val="585187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3C8B9-DCEC-45CD-6CF4-F5569117A03E}"/>
              </a:ext>
            </a:extLst>
          </p:cNvPr>
          <p:cNvSpPr>
            <a:spLocks noGrp="1"/>
          </p:cNvSpPr>
          <p:nvPr>
            <p:ph type="title"/>
          </p:nvPr>
        </p:nvSpPr>
        <p:spPr/>
        <p:txBody>
          <a:bodyPr/>
          <a:lstStyle/>
          <a:p>
            <a:r>
              <a:rPr lang="en-GB" dirty="0"/>
              <a:t>Groups</a:t>
            </a:r>
          </a:p>
        </p:txBody>
      </p:sp>
      <p:graphicFrame>
        <p:nvGraphicFramePr>
          <p:cNvPr id="4" name="Table 4">
            <a:extLst>
              <a:ext uri="{FF2B5EF4-FFF2-40B4-BE49-F238E27FC236}">
                <a16:creationId xmlns:a16="http://schemas.microsoft.com/office/drawing/2014/main" id="{9B0ECFE4-7D91-5866-FA9A-516A55D70682}"/>
              </a:ext>
            </a:extLst>
          </p:cNvPr>
          <p:cNvGraphicFramePr>
            <a:graphicFrameLocks noGrp="1"/>
          </p:cNvGraphicFramePr>
          <p:nvPr>
            <p:ph idx="1"/>
            <p:extLst>
              <p:ext uri="{D42A27DB-BD31-4B8C-83A1-F6EECF244321}">
                <p14:modId xmlns:p14="http://schemas.microsoft.com/office/powerpoint/2010/main" val="606540449"/>
              </p:ext>
            </p:extLst>
          </p:nvPr>
        </p:nvGraphicFramePr>
        <p:xfrm>
          <a:off x="3328006" y="2005423"/>
          <a:ext cx="5740400" cy="1854200"/>
        </p:xfrm>
        <a:graphic>
          <a:graphicData uri="http://schemas.openxmlformats.org/drawingml/2006/table">
            <a:tbl>
              <a:tblPr firstRow="1" bandRow="1">
                <a:tableStyleId>{5C22544A-7EE6-4342-B048-85BDC9FD1C3A}</a:tableStyleId>
              </a:tblPr>
              <a:tblGrid>
                <a:gridCol w="2870200">
                  <a:extLst>
                    <a:ext uri="{9D8B030D-6E8A-4147-A177-3AD203B41FA5}">
                      <a16:colId xmlns:a16="http://schemas.microsoft.com/office/drawing/2014/main" val="1241139422"/>
                    </a:ext>
                  </a:extLst>
                </a:gridCol>
                <a:gridCol w="2870200">
                  <a:extLst>
                    <a:ext uri="{9D8B030D-6E8A-4147-A177-3AD203B41FA5}">
                      <a16:colId xmlns:a16="http://schemas.microsoft.com/office/drawing/2014/main" val="3916804464"/>
                    </a:ext>
                  </a:extLst>
                </a:gridCol>
              </a:tblGrid>
              <a:tr h="370840">
                <a:tc>
                  <a:txBody>
                    <a:bodyPr/>
                    <a:lstStyle/>
                    <a:p>
                      <a:r>
                        <a:rPr lang="en-GB" dirty="0"/>
                        <a:t>Group 1</a:t>
                      </a:r>
                    </a:p>
                  </a:txBody>
                  <a:tcPr/>
                </a:tc>
                <a:tc>
                  <a:txBody>
                    <a:bodyPr/>
                    <a:lstStyle/>
                    <a:p>
                      <a:r>
                        <a:rPr lang="en-GB" dirty="0"/>
                        <a:t>Group 2</a:t>
                      </a:r>
                    </a:p>
                  </a:txBody>
                  <a:tcPr/>
                </a:tc>
                <a:extLst>
                  <a:ext uri="{0D108BD9-81ED-4DB2-BD59-A6C34878D82A}">
                    <a16:rowId xmlns:a16="http://schemas.microsoft.com/office/drawing/2014/main" val="1097776748"/>
                  </a:ext>
                </a:extLst>
              </a:tr>
              <a:tr h="370840">
                <a:tc>
                  <a:txBody>
                    <a:bodyPr/>
                    <a:lstStyle/>
                    <a:p>
                      <a:r>
                        <a:rPr lang="en-GB" dirty="0"/>
                        <a:t>Ethan Longley</a:t>
                      </a:r>
                    </a:p>
                  </a:txBody>
                  <a:tcPr/>
                </a:tc>
                <a:tc>
                  <a:txBody>
                    <a:bodyPr/>
                    <a:lstStyle/>
                    <a:p>
                      <a:r>
                        <a:rPr lang="en-GB" dirty="0"/>
                        <a:t>Rebecca Coles</a:t>
                      </a:r>
                    </a:p>
                  </a:txBody>
                  <a:tcPr/>
                </a:tc>
                <a:extLst>
                  <a:ext uri="{0D108BD9-81ED-4DB2-BD59-A6C34878D82A}">
                    <a16:rowId xmlns:a16="http://schemas.microsoft.com/office/drawing/2014/main" val="4184866623"/>
                  </a:ext>
                </a:extLst>
              </a:tr>
              <a:tr h="370840">
                <a:tc>
                  <a:txBody>
                    <a:bodyPr/>
                    <a:lstStyle/>
                    <a:p>
                      <a:r>
                        <a:rPr lang="en-GB" dirty="0"/>
                        <a:t>Damian Walczak</a:t>
                      </a:r>
                    </a:p>
                  </a:txBody>
                  <a:tcPr/>
                </a:tc>
                <a:tc>
                  <a:txBody>
                    <a:bodyPr/>
                    <a:lstStyle/>
                    <a:p>
                      <a:r>
                        <a:rPr lang="en-GB" dirty="0"/>
                        <a:t>Selena Massey</a:t>
                      </a:r>
                    </a:p>
                  </a:txBody>
                  <a:tcPr/>
                </a:tc>
                <a:extLst>
                  <a:ext uri="{0D108BD9-81ED-4DB2-BD59-A6C34878D82A}">
                    <a16:rowId xmlns:a16="http://schemas.microsoft.com/office/drawing/2014/main" val="3158733713"/>
                  </a:ext>
                </a:extLst>
              </a:tr>
              <a:tr h="370840">
                <a:tc>
                  <a:txBody>
                    <a:bodyPr/>
                    <a:lstStyle/>
                    <a:p>
                      <a:endParaRPr lang="en-GB" dirty="0"/>
                    </a:p>
                  </a:txBody>
                  <a:tcPr/>
                </a:tc>
                <a:tc>
                  <a:txBody>
                    <a:bodyPr/>
                    <a:lstStyle/>
                    <a:p>
                      <a:r>
                        <a:rPr lang="en-GB" dirty="0"/>
                        <a:t>David Lewis </a:t>
                      </a:r>
                    </a:p>
                  </a:txBody>
                  <a:tcPr/>
                </a:tc>
                <a:extLst>
                  <a:ext uri="{0D108BD9-81ED-4DB2-BD59-A6C34878D82A}">
                    <a16:rowId xmlns:a16="http://schemas.microsoft.com/office/drawing/2014/main" val="3250863081"/>
                  </a:ext>
                </a:extLst>
              </a:tr>
              <a:tr h="370840">
                <a:tc>
                  <a:txBody>
                    <a:bodyPr/>
                    <a:lstStyle/>
                    <a:p>
                      <a:endParaRPr lang="en-GB" dirty="0"/>
                    </a:p>
                  </a:txBody>
                  <a:tcPr/>
                </a:tc>
                <a:tc>
                  <a:txBody>
                    <a:bodyPr/>
                    <a:lstStyle/>
                    <a:p>
                      <a:r>
                        <a:rPr lang="en-GB" dirty="0"/>
                        <a:t>Luis Lloyd</a:t>
                      </a:r>
                    </a:p>
                  </a:txBody>
                  <a:tcPr/>
                </a:tc>
                <a:extLst>
                  <a:ext uri="{0D108BD9-81ED-4DB2-BD59-A6C34878D82A}">
                    <a16:rowId xmlns:a16="http://schemas.microsoft.com/office/drawing/2014/main" val="3193148217"/>
                  </a:ext>
                </a:extLst>
              </a:tr>
            </a:tbl>
          </a:graphicData>
        </a:graphic>
      </p:graphicFrame>
    </p:spTree>
    <p:extLst>
      <p:ext uri="{BB962C8B-B14F-4D97-AF65-F5344CB8AC3E}">
        <p14:creationId xmlns:p14="http://schemas.microsoft.com/office/powerpoint/2010/main" val="34628501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F40F6-3634-3315-9BD7-63A874E10903}"/>
              </a:ext>
            </a:extLst>
          </p:cNvPr>
          <p:cNvSpPr>
            <a:spLocks noGrp="1"/>
          </p:cNvSpPr>
          <p:nvPr>
            <p:ph type="title"/>
          </p:nvPr>
        </p:nvSpPr>
        <p:spPr/>
        <p:txBody>
          <a:bodyPr/>
          <a:lstStyle/>
          <a:p>
            <a:r>
              <a:rPr lang="en-GB" dirty="0"/>
              <a:t>Misconceptions</a:t>
            </a:r>
          </a:p>
        </p:txBody>
      </p:sp>
      <p:sp>
        <p:nvSpPr>
          <p:cNvPr id="3" name="Content Placeholder 2">
            <a:extLst>
              <a:ext uri="{FF2B5EF4-FFF2-40B4-BE49-F238E27FC236}">
                <a16:creationId xmlns:a16="http://schemas.microsoft.com/office/drawing/2014/main" id="{542604E2-325D-9FA9-A75E-F501BE7F8BC6}"/>
              </a:ext>
            </a:extLst>
          </p:cNvPr>
          <p:cNvSpPr>
            <a:spLocks noGrp="1"/>
          </p:cNvSpPr>
          <p:nvPr>
            <p:ph idx="1"/>
          </p:nvPr>
        </p:nvSpPr>
        <p:spPr/>
        <p:txBody>
          <a:bodyPr/>
          <a:lstStyle/>
          <a:p>
            <a:r>
              <a:rPr lang="en-GB" dirty="0"/>
              <a:t>This module is about electronics, I’m worried I don’t know enough yet.</a:t>
            </a:r>
          </a:p>
          <a:p>
            <a:pPr lvl="1"/>
            <a:r>
              <a:rPr lang="en-GB" dirty="0"/>
              <a:t>WRONG – it is about managing and delivering a project while working as a team</a:t>
            </a:r>
          </a:p>
          <a:p>
            <a:r>
              <a:rPr lang="en-GB" dirty="0"/>
              <a:t>My design didn’t work, I’m going to fail.</a:t>
            </a:r>
          </a:p>
          <a:p>
            <a:pPr lvl="1"/>
            <a:r>
              <a:rPr lang="en-GB" dirty="0"/>
              <a:t>WRONG – see above.</a:t>
            </a:r>
          </a:p>
          <a:p>
            <a:r>
              <a:rPr lang="en-GB" dirty="0"/>
              <a:t>My team-mates are letting me down, I’m going to fail.</a:t>
            </a:r>
          </a:p>
          <a:p>
            <a:pPr lvl="1"/>
            <a:r>
              <a:rPr lang="en-GB" dirty="0"/>
              <a:t>WRONG – take charge of the situation and deliver to the best of your ability while ensuring you gain credit where credit is due.</a:t>
            </a:r>
          </a:p>
        </p:txBody>
      </p:sp>
    </p:spTree>
    <p:extLst>
      <p:ext uri="{BB962C8B-B14F-4D97-AF65-F5344CB8AC3E}">
        <p14:creationId xmlns:p14="http://schemas.microsoft.com/office/powerpoint/2010/main" val="601844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6E519E-BC85-FC7E-8DFA-FCBC01ACA32E}"/>
              </a:ext>
            </a:extLst>
          </p:cNvPr>
          <p:cNvSpPr>
            <a:spLocks noGrp="1"/>
          </p:cNvSpPr>
          <p:nvPr>
            <p:ph idx="1"/>
          </p:nvPr>
        </p:nvSpPr>
        <p:spPr/>
        <p:txBody>
          <a:bodyPr>
            <a:normAutofit/>
          </a:bodyPr>
          <a:lstStyle/>
          <a:p>
            <a:pPr marL="0" indent="0" algn="ctr">
              <a:buNone/>
            </a:pPr>
            <a:r>
              <a:rPr lang="en-GB" sz="6600" dirty="0"/>
              <a:t>Any Questions?</a:t>
            </a:r>
          </a:p>
        </p:txBody>
      </p:sp>
    </p:spTree>
    <p:extLst>
      <p:ext uri="{BB962C8B-B14F-4D97-AF65-F5344CB8AC3E}">
        <p14:creationId xmlns:p14="http://schemas.microsoft.com/office/powerpoint/2010/main" val="308206939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B3C581E8-AFC6-4985-BAF9-5E4CBDF1DD57}"/>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B1BC3338-7677-41C9-A84C-E9462723D405}"/>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58D42FE1-E357-4223-86B2-648248FCBC55}"/>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8A47F369-2795-4F6C-AB66-413EB283C3F7}"/>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906825F6-80EE-4593-BE55-1B84E9E400AF}"/>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F8A8A90F-4827-4CBE-99CB-172684BE24E8}"/>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BDB09F59-96F1-4872-A7D3-45C641C64B5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0C0622DC-FD19-42B0-80E0-A3D6D4C5A2A1}"/>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BD36C624-1C1C-4291-8EC9-EE60A2A2D170}"/>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A826747C-99FE-4A7E-9397-9034C85AB2D8}"/>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29EA82E2-D22A-4D18-AD86-209092D893B5}"/>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2ED0F9AB-C6EA-4B07-A464-669D8C0A2F84}"/>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F7E5E1BF-0FDD-46FD-A1C6-231C4B59D403}"/>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EDA22F5B-4DF2-413B-9C47-CB8416353B5B}"/>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1EAB63DE-BBDB-406D-86B5-BDB7CD506E55}"/>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CBB0FE39-D860-456F-AA8C-6507DBE8FB37}"/>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9C50FA4C-B13C-4F5A-87D8-41048682563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A80A27B0-F23D-4421-8893-4630E3699475}"/>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C3DBD5CE-3EF0-4D32-8FC4-F28C39544ABB}"/>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1789BABE-3BDB-4DC0-9C28-CB651A7EB90E}"/>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5FCF7648-44C3-491E-9D74-6B0BB8103601}"/>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New UWTSD PowerPoint Template</Template>
  <TotalTime>0</TotalTime>
  <Words>3513</Words>
  <Application>Microsoft Office PowerPoint</Application>
  <PresentationFormat>Widescreen</PresentationFormat>
  <Paragraphs>247</Paragraphs>
  <Slides>27</Slides>
  <Notes>13</Notes>
  <HiddenSlides>0</HiddenSlides>
  <MMClips>0</MMClips>
  <ScaleCrop>false</ScaleCrop>
  <HeadingPairs>
    <vt:vector size="6" baseType="variant">
      <vt:variant>
        <vt:lpstr>Fonts Used</vt:lpstr>
      </vt:variant>
      <vt:variant>
        <vt:i4>7</vt:i4>
      </vt:variant>
      <vt:variant>
        <vt:lpstr>Theme</vt:lpstr>
      </vt:variant>
      <vt:variant>
        <vt:i4>21</vt:i4>
      </vt:variant>
      <vt:variant>
        <vt:lpstr>Slide Titles</vt:lpstr>
      </vt:variant>
      <vt:variant>
        <vt:i4>27</vt:i4>
      </vt:variant>
    </vt:vector>
  </HeadingPairs>
  <TitlesOfParts>
    <vt:vector size="55" baseType="lpstr">
      <vt:lpstr>Calibri </vt:lpstr>
      <vt:lpstr>Arial</vt:lpstr>
      <vt:lpstr>Book Antiqua</vt:lpstr>
      <vt:lpstr>Calibri</vt:lpstr>
      <vt:lpstr>Calibri Light</vt:lpstr>
      <vt:lpstr>Segoe UI</vt:lpstr>
      <vt:lpstr>Times New Roman</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Module Aims</vt:lpstr>
      <vt:lpstr>Learning Outcomes</vt:lpstr>
      <vt:lpstr>Assessment</vt:lpstr>
      <vt:lpstr>The Report</vt:lpstr>
      <vt:lpstr>Report Structure</vt:lpstr>
      <vt:lpstr>Background Research &amp; Literature Review</vt:lpstr>
      <vt:lpstr>Research and/or Development Methodology</vt:lpstr>
      <vt:lpstr>Design and Implementation</vt:lpstr>
      <vt:lpstr>Implementation</vt:lpstr>
      <vt:lpstr>Results and Analysis</vt:lpstr>
      <vt:lpstr>Evaluation</vt:lpstr>
      <vt:lpstr>Conclusions and Recommendations</vt:lpstr>
      <vt:lpstr>Reflection</vt:lpstr>
      <vt:lpstr>References</vt:lpstr>
      <vt:lpstr>Bibliography</vt:lpstr>
      <vt:lpstr>Appendices</vt:lpstr>
      <vt:lpstr>PowerPoint Presentation</vt:lpstr>
      <vt:lpstr>General points about the report</vt:lpstr>
      <vt:lpstr>Word Limit</vt:lpstr>
      <vt:lpstr>The presentation</vt:lpstr>
      <vt:lpstr>Presentation Marking Scheme</vt:lpstr>
      <vt:lpstr>Weighting of assessment components</vt:lpstr>
      <vt:lpstr>Timings</vt:lpstr>
      <vt:lpstr>Groups</vt:lpstr>
      <vt:lpstr>Misconceptions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Mosey</dc:creator>
  <cp:lastModifiedBy>Jenifer Prince Devaraj</cp:lastModifiedBy>
  <cp:revision>11</cp:revision>
  <dcterms:created xsi:type="dcterms:W3CDTF">2023-03-28T20:15:02Z</dcterms:created>
  <dcterms:modified xsi:type="dcterms:W3CDTF">2024-07-09T08:42:08Z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