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455" r:id="rId3"/>
    <p:sldId id="456" r:id="rId4"/>
    <p:sldId id="442" r:id="rId5"/>
    <p:sldId id="461" r:id="rId6"/>
    <p:sldId id="458" r:id="rId7"/>
    <p:sldId id="457" r:id="rId8"/>
    <p:sldId id="460" r:id="rId9"/>
    <p:sldId id="452" r:id="rId10"/>
    <p:sldId id="462" r:id="rId11"/>
    <p:sldId id="459" r:id="rId12"/>
    <p:sldId id="463" r:id="rId13"/>
    <p:sldId id="464" r:id="rId14"/>
    <p:sldId id="454" r:id="rId15"/>
    <p:sldId id="450"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a:solidFill>
                  <a:schemeClr val="tx1"/>
                </a:solidFill>
                <a:effectLst/>
                <a:latin typeface="Arial" panose="020B0604020202020204" pitchFamily="34" charset="0"/>
                <a:ea typeface="+mn-ea"/>
                <a:cs typeface="+mn-cs"/>
              </a:rPr>
              <a:t>James Mitchell is a fictitious 52 year old male patient who has just been diagnosed with Type 2 Diabetes. His HbA1c level is above the diagnostic level, which proves the condition. T2DM is considered to be among the most widespread long-term conditions in the UK with millions of people having it but many of them have not been diagnosed. This presentation will be a step through his anatomy, physiology, risk profile, and a step-by-step evidence-based care plan, which will be individualised to his unique requirements and scenarios.</a:t>
            </a:r>
            <a:endParaRPr lang="en-GB"/>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3331096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a:solidFill>
                  <a:schemeClr val="tx1"/>
                </a:solidFill>
                <a:effectLst/>
                <a:latin typeface="Arial" panose="020B0604020202020204" pitchFamily="34" charset="0"/>
                <a:ea typeface="+mn-ea"/>
                <a:cs typeface="+mn-cs"/>
              </a:rPr>
              <a:t>James has an office-based job, and he is single, which raises the physical and psychosocial issues flag immediately. He is obese with a BMI of 30, his blood pressure level is high, and his level of cholesterol and renal functioning indicate the presence of the initial symptoms of multi-system strain. These are not mere figures but rather they constitute a group of compounding risks that should not be dealt with separately, but rather they should be dealt with collectively as a group in his plan of care.</a:t>
            </a:r>
            <a:endParaRPr lang="en-GB"/>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3</a:t>
            </a:fld>
            <a:endParaRPr lang="en-GB" altLang="en-US"/>
          </a:p>
        </p:txBody>
      </p:sp>
    </p:spTree>
    <p:extLst>
      <p:ext uri="{BB962C8B-B14F-4D97-AF65-F5344CB8AC3E}">
        <p14:creationId xmlns:p14="http://schemas.microsoft.com/office/powerpoint/2010/main" val="1159021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a:solidFill>
                  <a:schemeClr val="tx1"/>
                </a:solidFill>
                <a:effectLst/>
                <a:latin typeface="Arial" panose="020B0604020202020204" pitchFamily="34" charset="0"/>
                <a:ea typeface="+mn-ea"/>
                <a:cs typeface="+mn-cs"/>
              </a:rPr>
              <a:t>Endocrine system controls the body in the regulation of glucose. When a healthy individual eats, the pancreas notices the increase in blood sugar and it releases insulin to take glucose to cells to produce energy or store the glucose. This is centred with the beta cells in the pancreatic islets. This normal mechanism is critical to understand since in Type 2 Diabetes, it is this very feedback loop that is disturbed over time in a slow and insidious way with dire long-term repercussions.</a:t>
            </a:r>
            <a:endParaRPr lang="en-GB"/>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3176335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a:solidFill>
                  <a:schemeClr val="tx1"/>
                </a:solidFill>
                <a:effectLst/>
                <a:latin typeface="Arial" panose="020B0604020202020204" pitchFamily="34" charset="0"/>
                <a:ea typeface="+mn-ea"/>
                <a:cs typeface="+mn-cs"/>
              </a:rPr>
              <a:t>In Type 2 Diabetes, the cells of the body start to become resistant to the insulin signals. The pancreatic attempts to counteract by generating more insulin yet after some time the beta cells degenerate. It results into continually elevated levels of blood glucose that subsequently ruins blood vessels and nerves in the body.</a:t>
            </a:r>
            <a:endParaRPr lang="en-GB"/>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20435374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a:solidFill>
                  <a:schemeClr val="tx1"/>
                </a:solidFill>
                <a:effectLst/>
                <a:latin typeface="Arial" panose="020B0604020202020204" pitchFamily="34" charset="0"/>
                <a:ea typeface="+mn-ea"/>
                <a:cs typeface="+mn-cs"/>
              </a:rPr>
              <a:t>The lifestyle of James has a number of risk factors such as smoking, alcoholism, unhealthy food, and lack of exercise that can be amended. It is hard to make a patient change his or her diet just by telling her not to eat bad and to exercise more. The COM-B model allows to determine the reason behind making change in behaviour difficult through the analysis of capability, opportunity and motivation. It is much better to treat all three than to make prescriptive advice only.</a:t>
            </a:r>
            <a:endParaRPr lang="en-GB"/>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6708240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a:solidFill>
                  <a:schemeClr val="tx1"/>
                </a:solidFill>
                <a:effectLst/>
                <a:latin typeface="Arial" panose="020B0604020202020204" pitchFamily="34" charset="0"/>
                <a:ea typeface="+mn-ea"/>
                <a:cs typeface="+mn-cs"/>
              </a:rPr>
              <a:t>The first-line medication is always metformin, although the medication is not sufficient. James should be able to check his own blood sugar level to know the impact of his daily decisions on his levels. Exercise is an effective treatment method.</a:t>
            </a:r>
            <a:endParaRPr lang="en-GB"/>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13127364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a:solidFill>
                  <a:schemeClr val="tx1"/>
                </a:solidFill>
                <a:effectLst/>
                <a:latin typeface="Arial" panose="020B0604020202020204" pitchFamily="34" charset="0"/>
                <a:ea typeface="+mn-ea"/>
                <a:cs typeface="+mn-cs"/>
              </a:rPr>
              <a:t>Since James is living alone, communication is an important factor in particular, he needs to receive active, not only reactive meetings with his care people. Ethical practise implies that he is fully informed about every choice he has in treatment and is in a position to make an informed decision. His independence should be observed all through. A newly diagnosed chronic illness coupled with social isolation has an incredibly high risk of mental illness, and therefore screening against depression with the aid of a tool such as the PHQ-9 should be a routine of the care process rather than a thoughtless addition.</a:t>
            </a:r>
            <a:endParaRPr lang="en-GB"/>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4589324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US" sz="1200" kern="1200">
                <a:solidFill>
                  <a:schemeClr val="tx1"/>
                </a:solidFill>
                <a:effectLst/>
                <a:latin typeface="Arial" panose="020B0604020202020204" pitchFamily="34" charset="0"/>
                <a:ea typeface="+mn-ea"/>
                <a:cs typeface="+mn-cs"/>
              </a:rPr>
              <a:t>The risk factors that James has are three-dimensional, namely, lifestyle, clinical, and social. His risks are predisposed to diabetes by being obese, smoking, drinking alcohol, and not exercising. His blood pressure and cholesterol increase the risks even more. Social risk factors equally play a significant role like living alone without a good support system makes the process of maintaining and maintaining behaviour change quite difficult.</a:t>
            </a:r>
            <a:endParaRPr lang="en-GB"/>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10382673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US" sz="1200" kern="1200">
                <a:solidFill>
                  <a:schemeClr val="tx1"/>
                </a:solidFill>
                <a:effectLst/>
                <a:latin typeface="Arial" panose="020B0604020202020204" pitchFamily="34" charset="0"/>
                <a:ea typeface="+mn-ea"/>
                <a:cs typeface="+mn-cs"/>
              </a:rPr>
              <a:t>Visceral fat proactively interferes with the </a:t>
            </a:r>
            <a:r>
              <a:rPr kumimoji="1" lang="en-US" sz="1200" kern="1200" err="1">
                <a:solidFill>
                  <a:schemeClr val="tx1"/>
                </a:solidFill>
                <a:effectLst/>
                <a:latin typeface="Arial" panose="020B0604020202020204" pitchFamily="34" charset="0"/>
                <a:ea typeface="+mn-ea"/>
                <a:cs typeface="+mn-cs"/>
              </a:rPr>
              <a:t>signalling</a:t>
            </a:r>
            <a:r>
              <a:rPr kumimoji="1" lang="en-US" sz="1200" kern="1200">
                <a:solidFill>
                  <a:schemeClr val="tx1"/>
                </a:solidFill>
                <a:effectLst/>
                <a:latin typeface="Arial" panose="020B0604020202020204" pitchFamily="34" charset="0"/>
                <a:ea typeface="+mn-ea"/>
                <a:cs typeface="+mn-cs"/>
              </a:rPr>
              <a:t> of insulin by inflammatory mechanisms. Smoking itself increases blood glucose through stimulation of the release of stress hormones. The physical inactivity lowers the capacity of the muscle to absorb glucose and it is important due to the fact that most muscle can absorb glucose in the body.</a:t>
            </a:r>
            <a:endParaRPr lang="en-GB"/>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34480451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US" sz="1200" kern="1200">
                <a:solidFill>
                  <a:schemeClr val="tx1"/>
                </a:solidFill>
                <a:effectLst/>
                <a:latin typeface="Arial" panose="020B0604020202020204" pitchFamily="34" charset="0"/>
                <a:ea typeface="+mn-ea"/>
                <a:cs typeface="+mn-cs"/>
              </a:rPr>
              <a:t>Good management of diabetes is through effective monitoring. The HbA1c test after every 3 months provides the best overview of the overall level of control of the glucose level. In conjunction with this, James requires kidney, cholesterol, eye, and feet annual test where T2DM leads to a silent damage.</a:t>
            </a:r>
            <a:endParaRPr lang="en-GB"/>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11</a:t>
            </a:fld>
            <a:endParaRPr lang="en-GB" altLang="en-US"/>
          </a:p>
        </p:txBody>
      </p:sp>
    </p:spTree>
    <p:extLst>
      <p:ext uri="{BB962C8B-B14F-4D97-AF65-F5344CB8AC3E}">
        <p14:creationId xmlns:p14="http://schemas.microsoft.com/office/powerpoint/2010/main" val="41512286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US" sz="1200" kern="1200">
                <a:solidFill>
                  <a:schemeClr val="tx1"/>
                </a:solidFill>
                <a:effectLst/>
                <a:latin typeface="Arial" panose="020B0604020202020204" pitchFamily="34" charset="0"/>
                <a:ea typeface="+mn-ea"/>
                <a:cs typeface="+mn-cs"/>
              </a:rPr>
              <a:t>James qualifies to participate in the NHS Path to Remission Programme which is a structured, low-calorie dietary </a:t>
            </a:r>
            <a:r>
              <a:rPr kumimoji="1" lang="en-US" sz="1200" kern="1200" err="1">
                <a:solidFill>
                  <a:schemeClr val="tx1"/>
                </a:solidFill>
                <a:effectLst/>
                <a:latin typeface="Arial" panose="020B0604020202020204" pitchFamily="34" charset="0"/>
                <a:ea typeface="+mn-ea"/>
                <a:cs typeface="+mn-cs"/>
              </a:rPr>
              <a:t>programme</a:t>
            </a:r>
            <a:r>
              <a:rPr kumimoji="1" lang="en-US" sz="1200" kern="1200">
                <a:solidFill>
                  <a:schemeClr val="tx1"/>
                </a:solidFill>
                <a:effectLst/>
                <a:latin typeface="Arial" panose="020B0604020202020204" pitchFamily="34" charset="0"/>
                <a:ea typeface="+mn-ea"/>
                <a:cs typeface="+mn-cs"/>
              </a:rPr>
              <a:t> and has remitted approximately half of its participants. In case of the necessity of medication change, SGLT2-inhibitors have other advantages such as heart and kidney protection in addition to glucose control.</a:t>
            </a:r>
            <a:endParaRPr lang="en-GB"/>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12</a:t>
            </a:fld>
            <a:endParaRPr lang="en-GB" altLang="en-US"/>
          </a:p>
        </p:txBody>
      </p:sp>
    </p:spTree>
    <p:extLst>
      <p:ext uri="{BB962C8B-B14F-4D97-AF65-F5344CB8AC3E}">
        <p14:creationId xmlns:p14="http://schemas.microsoft.com/office/powerpoint/2010/main" val="18100754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US" sz="1200" kern="1200">
                <a:solidFill>
                  <a:schemeClr val="tx1"/>
                </a:solidFill>
                <a:effectLst/>
                <a:latin typeface="Arial" panose="020B0604020202020204" pitchFamily="34" charset="0"/>
                <a:ea typeface="+mn-ea"/>
                <a:cs typeface="+mn-cs"/>
              </a:rPr>
              <a:t>Having specific targets that are set within a set time turns a treatment plan that is vaguely and oddly shaped into one that James can in effect work on and quantify. The SMART model offers an effective model, whereby the goals must be specific such that they become meaningful, and attainable such that they maintain a sense of motivation and be reviewed periodically.</a:t>
            </a:r>
            <a:endParaRPr lang="en-GB"/>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41108855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US" sz="1200" kern="1200">
                <a:solidFill>
                  <a:schemeClr val="tx1"/>
                </a:solidFill>
                <a:effectLst/>
                <a:latin typeface="Arial" panose="020B0604020202020204" pitchFamily="34" charset="0"/>
                <a:ea typeface="+mn-ea"/>
                <a:cs typeface="+mn-cs"/>
              </a:rPr>
              <a:t>In summary, this care plan has shown that management of Type 2 Diabetes is far more than some medication given and one number checked. The care that James requires must take into consideration his biology, his behaviour, his mental health as well as his social situation. The data give significant momentum to the early, intensive and truly person-</a:t>
            </a:r>
            <a:r>
              <a:rPr kumimoji="1" lang="en-US" sz="1200" kern="1200" err="1">
                <a:solidFill>
                  <a:schemeClr val="tx1"/>
                </a:solidFill>
                <a:effectLst/>
                <a:latin typeface="Arial" panose="020B0604020202020204" pitchFamily="34" charset="0"/>
                <a:ea typeface="+mn-ea"/>
                <a:cs typeface="+mn-cs"/>
              </a:rPr>
              <a:t>centred</a:t>
            </a:r>
            <a:r>
              <a:rPr kumimoji="1" lang="en-US" sz="1200" kern="1200">
                <a:solidFill>
                  <a:schemeClr val="tx1"/>
                </a:solidFill>
                <a:effectLst/>
                <a:latin typeface="Arial" panose="020B0604020202020204" pitchFamily="34" charset="0"/>
                <a:ea typeface="+mn-ea"/>
                <a:cs typeface="+mn-cs"/>
              </a:rPr>
              <a:t> intervention.</a:t>
            </a:r>
            <a:endParaRPr lang="en-GB"/>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14</a:t>
            </a:fld>
            <a:endParaRPr lang="en-GB" altLang="en-US"/>
          </a:p>
        </p:txBody>
      </p:sp>
    </p:spTree>
    <p:extLst>
      <p:ext uri="{BB962C8B-B14F-4D97-AF65-F5344CB8AC3E}">
        <p14:creationId xmlns:p14="http://schemas.microsoft.com/office/powerpoint/2010/main" val="16555485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08/04/2026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08/04/2026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08/04/2026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08/04/2026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08/04/2026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08/04/2026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08/04/2026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08/04/2026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08/04/2026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08/04/2026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08/04/2026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08/04/2026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8" Type="http://schemas.openxmlformats.org/officeDocument/2006/relationships/hyperlink" Target="https://digital.nhs.uk/data-and-information/publications/statistical/national-diabetes-audit" TargetMode="External"/><Relationship Id="rId3" Type="http://schemas.openxmlformats.org/officeDocument/2006/relationships/slideLayout" Target="../slideLayouts/slideLayout2.xml"/><Relationship Id="rId7" Type="http://schemas.openxmlformats.org/officeDocument/2006/relationships/hyperlink" Target="https://www.nhs.uk/conditions/type-2-diabetes/"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www.nice.org.uk/guidance/ng28" TargetMode="External"/><Relationship Id="rId11" Type="http://schemas.openxmlformats.org/officeDocument/2006/relationships/image" Target="../media/image3.png"/><Relationship Id="rId5" Type="http://schemas.openxmlformats.org/officeDocument/2006/relationships/hyperlink" Target="https://www.diabetes.org.uk/professionals/position-statements-reports/statistics" TargetMode="External"/><Relationship Id="rId10" Type="http://schemas.openxmlformats.org/officeDocument/2006/relationships/hyperlink" Target="https://www.who.int/news-room/fact-sheets/detail/diabetes" TargetMode="External"/><Relationship Id="rId4" Type="http://schemas.openxmlformats.org/officeDocument/2006/relationships/hyperlink" Target="https://diabetesjournals.org/care/issue/46/Supplement_1" TargetMode="External"/><Relationship Id="rId9" Type="http://schemas.openxmlformats.org/officeDocument/2006/relationships/hyperlink" Target="https://www.nice.org.uk/guidance/ng13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BMHP5023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2429459</a:t>
            </a:r>
          </a:p>
          <a:p>
            <a:pPr algn="l" eaLnBrk="1" hangingPunct="1"/>
            <a:r>
              <a:rPr lang="en-GB" altLang="en-US" sz="2800" b="1" dirty="0">
                <a:solidFill>
                  <a:schemeClr val="bg1"/>
                </a:solidFill>
              </a:rPr>
              <a:t>Student name: Henry </a:t>
            </a:r>
            <a:r>
              <a:rPr lang="en-GB" altLang="en-US" sz="2800" b="1" dirty="0" err="1">
                <a:solidFill>
                  <a:schemeClr val="bg1"/>
                </a:solidFill>
              </a:rPr>
              <a:t>Wiredu</a:t>
            </a:r>
            <a:r>
              <a:rPr lang="en-GB" altLang="en-US" sz="2800" b="1" dirty="0">
                <a:solidFill>
                  <a:schemeClr val="bg1"/>
                </a:solidFill>
              </a:rPr>
              <a:t> </a:t>
            </a:r>
          </a:p>
          <a:p>
            <a:pPr algn="l" eaLnBrk="1" hangingPunct="1"/>
            <a:r>
              <a:rPr lang="en-GB" altLang="en-US" sz="2800" b="1" dirty="0">
                <a:solidFill>
                  <a:schemeClr val="bg1"/>
                </a:solidFill>
              </a:rPr>
              <a:t>Lecturer Name: Angela Wells</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pic>
        <p:nvPicPr>
          <p:cNvPr id="30" name="Audio 29">
            <a:hlinkClick r:id="" action="ppaction://media"/>
            <a:extLst>
              <a:ext uri="{FF2B5EF4-FFF2-40B4-BE49-F238E27FC236}">
                <a16:creationId xmlns:a16="http://schemas.microsoft.com/office/drawing/2014/main" id="{471796B9-24CC-ACC0-47A6-C0576063035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2827"/>
    </mc:Choice>
    <mc:Fallback xmlns="">
      <p:transition spd="slow" advTm="228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8229600" cy="3917032"/>
          </a:xfrm>
        </p:spPr>
        <p:txBody>
          <a:bodyPr/>
          <a:lstStyle/>
          <a:p>
            <a:r>
              <a:rPr lang="en-GB" sz="1600" b="1"/>
              <a:t>Patient Overview:</a:t>
            </a:r>
            <a:endParaRPr lang="en-US" sz="1600"/>
          </a:p>
          <a:p>
            <a:r>
              <a:rPr lang="en-GB" sz="1600"/>
              <a:t>The fictional character of James Mitchell is an age 52-year-old male office administrator with Type 2 Diabetes Mellitus (T2DM) diagnosed with an HbA1c of 58 </a:t>
            </a:r>
            <a:r>
              <a:rPr lang="en-GB" sz="1600" err="1"/>
              <a:t>mmol</a:t>
            </a:r>
            <a:r>
              <a:rPr lang="en-GB" sz="1600"/>
              <a:t>/</a:t>
            </a:r>
            <a:r>
              <a:rPr lang="en-GB" sz="1600" err="1"/>
              <a:t>mol</a:t>
            </a:r>
            <a:r>
              <a:rPr lang="en-GB" sz="1600"/>
              <a:t> which is above the diagnostic level of 48 </a:t>
            </a:r>
            <a:r>
              <a:rPr lang="en-GB" sz="1600" err="1"/>
              <a:t>mmol</a:t>
            </a:r>
            <a:r>
              <a:rPr lang="en-GB" sz="1600"/>
              <a:t>/</a:t>
            </a:r>
            <a:r>
              <a:rPr lang="en-GB" sz="1600" err="1"/>
              <a:t>mol</a:t>
            </a:r>
            <a:r>
              <a:rPr lang="en-GB" sz="1600"/>
              <a:t> (NICE, 2022).</a:t>
            </a:r>
            <a:endParaRPr lang="en-US" sz="1600"/>
          </a:p>
          <a:p>
            <a:r>
              <a:rPr lang="en-GB" sz="1600" b="1"/>
              <a:t>Why T2DM?</a:t>
            </a:r>
            <a:endParaRPr lang="en-US" sz="1600"/>
          </a:p>
          <a:p>
            <a:r>
              <a:rPr lang="en-GB" sz="1600"/>
              <a:t>T2DM is among the major long-term illnesses of the UK, as more than 4.3 million individuals are diagnosed and 850,000 more are undiagnosed (Diabetes UK, 2023). </a:t>
            </a:r>
            <a:endParaRPr lang="en-US" sz="1600"/>
          </a:p>
          <a:p>
            <a:r>
              <a:rPr lang="en-GB" sz="1600"/>
              <a:t>It has a close association with lifestyle, obesity, and cardiovascular risk making it a serious public health problem.</a:t>
            </a:r>
            <a:endParaRPr lang="en-US" sz="1600"/>
          </a:p>
          <a:p>
            <a:r>
              <a:rPr lang="en-GB" sz="1600" b="1"/>
              <a:t>Focus of this Care Plan:</a:t>
            </a:r>
            <a:endParaRPr lang="en-US" sz="1600"/>
          </a:p>
          <a:p>
            <a:r>
              <a:rPr lang="en-GB" sz="1600"/>
              <a:t>This presentation discusses the anatomy and physiology of the endocrine system, the pathophysiology of T2DM, and provide an evidence-based, person-centred care plan based on the guidelines of NHS and NICE (NICE, 2022).</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08/04/2026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9" name="Audio 8">
            <a:hlinkClick r:id="" action="ppaction://media"/>
            <a:extLst>
              <a:ext uri="{FF2B5EF4-FFF2-40B4-BE49-F238E27FC236}">
                <a16:creationId xmlns:a16="http://schemas.microsoft.com/office/drawing/2014/main" id="{1107EF8A-5CAB-FFE8-E017-D2B9CE95511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xmlns:p14="http://schemas.microsoft.com/office/powerpoint/2010/main">
    <mc:Choice Requires="p14">
      <p:transition spd="slow" p14:dur="2000" advTm="123341"/>
    </mc:Choice>
    <mc:Fallback xmlns="">
      <p:transition spd="slow" advTm="1233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a:t>Patient Demographics and Health Profile</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p:txBody>
          <a:bodyPr/>
          <a:lstStyle/>
          <a:p>
            <a:r>
              <a:rPr lang="en-GB" sz="1300" b="1"/>
              <a:t>Demographic Information:</a:t>
            </a:r>
            <a:endParaRPr lang="en-US" sz="1300"/>
          </a:p>
          <a:p>
            <a:r>
              <a:rPr lang="en-GB" sz="1300" b="1"/>
              <a:t>Name</a:t>
            </a:r>
            <a:r>
              <a:rPr lang="en-GB" sz="1300"/>
              <a:t>: James Mitchell </a:t>
            </a:r>
            <a:br>
              <a:rPr lang="en-GB" sz="1300"/>
            </a:br>
            <a:r>
              <a:rPr lang="en-GB" sz="1300" b="1"/>
              <a:t>Age</a:t>
            </a:r>
            <a:r>
              <a:rPr lang="en-GB" sz="1300"/>
              <a:t>: 52yrs </a:t>
            </a:r>
            <a:br>
              <a:rPr lang="en-GB" sz="1300"/>
            </a:br>
            <a:r>
              <a:rPr lang="en-GB" sz="1300" b="1"/>
              <a:t>Sex</a:t>
            </a:r>
            <a:r>
              <a:rPr lang="en-GB" sz="1300"/>
              <a:t>: Male </a:t>
            </a:r>
            <a:br>
              <a:rPr lang="en-GB" sz="1300"/>
            </a:br>
            <a:r>
              <a:rPr lang="en-GB" sz="1300" b="1"/>
              <a:t>Ethnicity</a:t>
            </a:r>
            <a:r>
              <a:rPr lang="en-GB" sz="1300"/>
              <a:t>: White British </a:t>
            </a:r>
            <a:br>
              <a:rPr lang="en-GB" sz="1300"/>
            </a:br>
            <a:r>
              <a:rPr lang="en-GB" sz="1300" b="1"/>
              <a:t>Occupation</a:t>
            </a:r>
            <a:r>
              <a:rPr lang="en-GB" sz="1300"/>
              <a:t>: Office Administrator </a:t>
            </a:r>
            <a:endParaRPr lang="en-US" sz="1300"/>
          </a:p>
          <a:p>
            <a:r>
              <a:rPr lang="en-GB" sz="1300" b="1"/>
              <a:t>Key Health Measurements:</a:t>
            </a:r>
            <a:endParaRPr lang="en-US" sz="1300"/>
          </a:p>
          <a:p>
            <a:r>
              <a:rPr lang="en-GB" sz="1300" b="1"/>
              <a:t>BMI</a:t>
            </a:r>
            <a:r>
              <a:rPr lang="en-GB" sz="1300"/>
              <a:t>: 31.4 kg/m 2 (Obese Class I) </a:t>
            </a:r>
            <a:br>
              <a:rPr lang="en-GB" sz="1300"/>
            </a:br>
            <a:r>
              <a:rPr lang="en-GB" sz="1300" b="1"/>
              <a:t>HbA1c</a:t>
            </a:r>
            <a:r>
              <a:rPr lang="en-GB" sz="1300"/>
              <a:t>: 58 </a:t>
            </a:r>
            <a:r>
              <a:rPr lang="en-GB" sz="1300" err="1"/>
              <a:t>mmola</a:t>
            </a:r>
            <a:r>
              <a:rPr lang="en-GB" sz="1300"/>
              <a:t>/</a:t>
            </a:r>
            <a:r>
              <a:rPr lang="en-GB" sz="1300" err="1"/>
              <a:t>mol</a:t>
            </a:r>
            <a:r>
              <a:rPr lang="en-GB" sz="1300"/>
              <a:t> (confirmed T2DM) </a:t>
            </a:r>
            <a:br>
              <a:rPr lang="en-GB" sz="1300"/>
            </a:br>
            <a:r>
              <a:rPr lang="en-GB" sz="1300" b="1"/>
              <a:t>Blood Pressure</a:t>
            </a:r>
            <a:r>
              <a:rPr lang="en-GB" sz="1300"/>
              <a:t>: 142/88 mmHg (Stage 2 hypertension) </a:t>
            </a:r>
            <a:br>
              <a:rPr lang="en-GB" sz="1300"/>
            </a:br>
            <a:r>
              <a:rPr lang="en-GB" sz="1300" b="1"/>
              <a:t>Fasting Glucose</a:t>
            </a:r>
            <a:r>
              <a:rPr lang="en-GB" sz="1300"/>
              <a:t>: 8.2 </a:t>
            </a:r>
            <a:r>
              <a:rPr lang="en-GB" sz="1300" err="1"/>
              <a:t>mmol</a:t>
            </a:r>
            <a:r>
              <a:rPr lang="en-GB" sz="1300"/>
              <a:t>/L </a:t>
            </a:r>
            <a:br>
              <a:rPr lang="en-GB" sz="1300"/>
            </a:br>
            <a:r>
              <a:rPr lang="en-GB" sz="1300" b="1"/>
              <a:t>Total Cholesterol</a:t>
            </a:r>
            <a:r>
              <a:rPr lang="en-GB" sz="1300"/>
              <a:t>: 5.8 </a:t>
            </a:r>
            <a:r>
              <a:rPr lang="en-GB" sz="1300" err="1"/>
              <a:t>mmol</a:t>
            </a:r>
            <a:r>
              <a:rPr lang="en-GB" sz="1300"/>
              <a:t>/L </a:t>
            </a:r>
            <a:br>
              <a:rPr lang="en-GB" sz="1300"/>
            </a:br>
            <a:r>
              <a:rPr lang="en-GB" sz="1300" b="1" err="1"/>
              <a:t>eGFR</a:t>
            </a:r>
            <a:r>
              <a:rPr lang="en-GB" sz="1300"/>
              <a:t>: 72 ml/min (mild CKD risk)</a:t>
            </a:r>
            <a:endParaRPr lang="en-US" sz="1300"/>
          </a:p>
          <a:p>
            <a:r>
              <a:rPr lang="en-GB" sz="1300" b="1"/>
              <a:t>Critical Consideration:</a:t>
            </a:r>
            <a:endParaRPr lang="en-US" sz="1300"/>
          </a:p>
          <a:p>
            <a:r>
              <a:rPr lang="en-GB" sz="1300"/>
              <a:t>A combination of these metrics highlight a high level of multi-system risk. </a:t>
            </a:r>
            <a:endParaRPr lang="en-US" sz="1300"/>
          </a:p>
          <a:p>
            <a:r>
              <a:rPr lang="en-GB" sz="1300"/>
              <a:t>It is observed that having an HbA1c of more than 53 </a:t>
            </a:r>
            <a:r>
              <a:rPr lang="en-GB" sz="1300" err="1"/>
              <a:t>mmol</a:t>
            </a:r>
            <a:r>
              <a:rPr lang="en-GB" sz="1300"/>
              <a:t>/</a:t>
            </a:r>
            <a:r>
              <a:rPr lang="en-GB" sz="1300" err="1"/>
              <a:t>mol</a:t>
            </a:r>
            <a:r>
              <a:rPr lang="en-GB" sz="1300"/>
              <a:t> indicates a significantly high risk of microvascular complications such as diabetic nephropathy, diabetic retinopathy, and diabetic neuropathy (American Diabetes Association, 2023).</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08/04/2026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8" name="Audio 7">
            <a:hlinkClick r:id="" action="ppaction://media"/>
            <a:extLst>
              <a:ext uri="{FF2B5EF4-FFF2-40B4-BE49-F238E27FC236}">
                <a16:creationId xmlns:a16="http://schemas.microsoft.com/office/drawing/2014/main" id="{3D638F2E-1094-C69C-E983-4691BF0C8C2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xmlns:p14="http://schemas.microsoft.com/office/powerpoint/2010/main">
    <mc:Choice Requires="p14">
      <p:transition spd="slow" p14:dur="2000" advTm="81537"/>
    </mc:Choice>
    <mc:Fallback xmlns="">
      <p:transition spd="slow" advTm="815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r>
              <a:rPr lang="en-GB" sz="3600" b="1"/>
              <a:t>Anatomy and Physiology: The Endocrine System</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p:txBody>
          <a:bodyPr/>
          <a:lstStyle/>
          <a:p>
            <a:r>
              <a:rPr lang="en-GB" sz="1400" b="1"/>
              <a:t>Structure and Role:</a:t>
            </a:r>
            <a:endParaRPr lang="en-US" sz="1400"/>
          </a:p>
          <a:p>
            <a:r>
              <a:rPr lang="en-GB" sz="1400"/>
              <a:t>Regulation of metabolic homeostasis by the secretions of hormones is controlled by the endocrine system. </a:t>
            </a:r>
            <a:endParaRPr lang="en-US" sz="1400"/>
          </a:p>
          <a:p>
            <a:r>
              <a:rPr lang="en-GB" sz="1400"/>
              <a:t>The pancreas plays the central role in glucose regulation as insulin is released by beta cells in the Islands of </a:t>
            </a:r>
            <a:r>
              <a:rPr lang="en-GB" sz="1400" err="1"/>
              <a:t>Langerhan</a:t>
            </a:r>
            <a:r>
              <a:rPr lang="en-GB" sz="1400"/>
              <a:t>, and glucagon is released by alpha cells it is a combination of the two that keeps the level of blood glucose at 4-7 </a:t>
            </a:r>
            <a:r>
              <a:rPr lang="en-GB" sz="1400" err="1"/>
              <a:t>mmol</a:t>
            </a:r>
            <a:r>
              <a:rPr lang="en-GB" sz="1400"/>
              <a:t>/L (Taylor, 2021).</a:t>
            </a:r>
            <a:endParaRPr lang="en-US" sz="1400"/>
          </a:p>
          <a:p>
            <a:r>
              <a:rPr lang="en-GB" sz="1400" b="1"/>
              <a:t>Normal Insulin Mechanism:</a:t>
            </a:r>
            <a:endParaRPr lang="en-US" sz="1400"/>
          </a:p>
          <a:p>
            <a:r>
              <a:rPr lang="en-GB" sz="1400"/>
              <a:t>When one eats, there is an increase in blood glucose, insulin is discharged by the beta cells and attaches itself to GLUT4 in the muscles and adipose tissues, thus enabling uptake of glucose into the body and storage in the liver as glycogen. </a:t>
            </a:r>
            <a:endParaRPr lang="en-US" sz="1400"/>
          </a:p>
          <a:p>
            <a:r>
              <a:rPr lang="en-GB" sz="1400"/>
              <a:t>This is a feedback mechanism that ensures there is a state of </a:t>
            </a:r>
            <a:r>
              <a:rPr lang="en-GB" sz="1400" err="1"/>
              <a:t>euglycaemia</a:t>
            </a:r>
            <a:r>
              <a:rPr lang="en-GB" sz="1400"/>
              <a:t> (NHS, 2023).</a:t>
            </a:r>
            <a:endParaRPr lang="en-US" sz="1400"/>
          </a:p>
          <a:p>
            <a:r>
              <a:rPr lang="en-GB" sz="1400" b="1"/>
              <a:t>Clinical Significance:</a:t>
            </a:r>
            <a:endParaRPr lang="en-US" sz="1400"/>
          </a:p>
          <a:p>
            <a:r>
              <a:rPr lang="en-GB" sz="1400"/>
              <a:t>This is a fast and efficient process in a healthy person. </a:t>
            </a:r>
            <a:endParaRPr lang="en-US" sz="1400"/>
          </a:p>
          <a:p>
            <a:r>
              <a:rPr lang="en-GB" sz="1400"/>
              <a:t>However, it is interrupted either by the insulin secretion dysfunction or peripheral insulin resistance which results in the high glucose level typical of T2DM (WHO, 2023).</a:t>
            </a:r>
          </a:p>
        </p:txBody>
      </p:sp>
      <p:pic>
        <p:nvPicPr>
          <p:cNvPr id="6" name="Audio 5">
            <a:hlinkClick r:id="" action="ppaction://media"/>
            <a:extLst>
              <a:ext uri="{FF2B5EF4-FFF2-40B4-BE49-F238E27FC236}">
                <a16:creationId xmlns:a16="http://schemas.microsoft.com/office/drawing/2014/main" id="{B8E5DDB4-7F5B-C775-CB24-1649908A017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xmlns:p14="http://schemas.microsoft.com/office/powerpoint/2010/main">
    <mc:Choice Requires="p14">
      <p:transition spd="slow" p14:dur="2000" advTm="115517"/>
    </mc:Choice>
    <mc:Fallback xmlns="">
      <p:transition spd="slow" advTm="1155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a:t>Pathophysiology: How T2DM Affects the Endocrine System</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8229600" cy="3917032"/>
          </a:xfrm>
        </p:spPr>
        <p:txBody>
          <a:bodyPr/>
          <a:lstStyle/>
          <a:p>
            <a:r>
              <a:rPr lang="en-GB" sz="1400" b="1"/>
              <a:t>The Disease Process:</a:t>
            </a:r>
            <a:endParaRPr lang="en-US" sz="1400"/>
          </a:p>
          <a:p>
            <a:r>
              <a:rPr lang="en-GB" sz="1400"/>
              <a:t>Chronic exposure to excess glucose in the diet and saturated fat in T2DM leads to insulin resistance in the periphery where the cells lose their sensitivity to insulin signals. </a:t>
            </a:r>
            <a:endParaRPr lang="en-US" sz="1400"/>
          </a:p>
          <a:p>
            <a:r>
              <a:rPr lang="en-GB" sz="1400"/>
              <a:t>The pancreatic beta cells make it up by producing insulin in excess, which becomes depleted and slows down production (Taylor, 2021).</a:t>
            </a:r>
            <a:endParaRPr lang="en-US" sz="1400"/>
          </a:p>
          <a:p>
            <a:r>
              <a:rPr lang="en-GB" sz="1400" b="1"/>
              <a:t>Consequences of Beta Cell Failure:</a:t>
            </a:r>
            <a:endParaRPr lang="en-US" sz="1400"/>
          </a:p>
          <a:p>
            <a:r>
              <a:rPr lang="en-GB" sz="1400"/>
              <a:t>Long-term hyperglycaemia causes glycosylation of blood vessel and proteins, which result in inflammation and oxidative stress. </a:t>
            </a:r>
            <a:endParaRPr lang="en-US" sz="1400"/>
          </a:p>
          <a:p>
            <a:r>
              <a:rPr lang="en-GB" sz="1400"/>
              <a:t>This impairs the kidneys (nephropathy), the eyes (retinopathy), the nerves (neuropathy), and the cardiovascular system as the rationale why T2DM is the major cause of </a:t>
            </a:r>
            <a:r>
              <a:rPr lang="en-GB" sz="1400" err="1"/>
              <a:t>amputable</a:t>
            </a:r>
            <a:r>
              <a:rPr lang="en-GB" sz="1400"/>
              <a:t> blindness and lower-limb amputation in the UK (NHS Digital, 2022).</a:t>
            </a:r>
            <a:endParaRPr lang="en-US" sz="1400"/>
          </a:p>
          <a:p>
            <a:r>
              <a:rPr lang="en-GB" sz="1400" b="1"/>
              <a:t>Why Lifestyle Matters:</a:t>
            </a:r>
            <a:endParaRPr lang="en-US" sz="1400"/>
          </a:p>
          <a:p>
            <a:r>
              <a:rPr lang="en-GB" sz="1400"/>
              <a:t>T2DM is highly adjustable as opposed to Type 1 Diabetes. </a:t>
            </a:r>
            <a:endParaRPr lang="en-US" sz="1400"/>
          </a:p>
          <a:p>
            <a:r>
              <a:rPr lang="en-GB" sz="1400"/>
              <a:t>Even a small percentage of a body weight loss, 5%-10%, is sufficient to enhance the insulin sensitivity and lower the level of HbA1c, thus the initial treatment option should be early lifestyle intervention (NICE, 2022).</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08/04/2026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16" name="Audio 15">
            <a:hlinkClick r:id="" action="ppaction://media"/>
            <a:extLst>
              <a:ext uri="{FF2B5EF4-FFF2-40B4-BE49-F238E27FC236}">
                <a16:creationId xmlns:a16="http://schemas.microsoft.com/office/drawing/2014/main" id="{144CB967-C090-6113-FB94-C40450A850D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xmlns:p14="http://schemas.microsoft.com/office/powerpoint/2010/main">
    <mc:Choice Requires="p14">
      <p:transition spd="slow" p14:dur="2000" advTm="121059"/>
    </mc:Choice>
    <mc:Fallback xmlns="">
      <p:transition spd="slow" advTm="1210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a:t>Care Plan (1/3): Lifestyle and Health Behaviour</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428854" y="1412776"/>
            <a:ext cx="8229600" cy="4248472"/>
          </a:xfrm>
        </p:spPr>
        <p:txBody>
          <a:bodyPr/>
          <a:lstStyle/>
          <a:p>
            <a:r>
              <a:rPr lang="en-GB" sz="1400" b="1"/>
              <a:t>Current Lifestyle Concerns:</a:t>
            </a:r>
            <a:endParaRPr lang="en-US" sz="1400"/>
          </a:p>
          <a:p>
            <a:r>
              <a:rPr lang="en-GB" sz="1400"/>
              <a:t>James is a smoker (consumers 10 cigarettes/day), drinks on average 18 alcohol units in a week (exceeding 14-unit NHS limit), has a high intake of processed foods and saturated fat, and engages in limited physical exercise. </a:t>
            </a:r>
            <a:endParaRPr lang="en-US" sz="1400"/>
          </a:p>
          <a:p>
            <a:r>
              <a:rPr lang="en-GB" sz="1400"/>
              <a:t>All these lead to a more severe insulin resistance and a risk of cardiovascular complications (NICE, 2022).</a:t>
            </a:r>
            <a:endParaRPr lang="en-US" sz="1400"/>
          </a:p>
          <a:p>
            <a:r>
              <a:rPr lang="en-GB" sz="1400" b="1"/>
              <a:t>Behaviour Change Strategies:</a:t>
            </a:r>
            <a:endParaRPr lang="en-US" sz="1400"/>
          </a:p>
          <a:p>
            <a:r>
              <a:rPr lang="en-GB" sz="1400"/>
              <a:t>Based on the COM-B model (Capability, Opportunity, Motivation and Behaviour), the care team should work on the motivation of James by providing brief motivational interviewing, visit the NHS Stop Smoking services, offer a structured low-calorie or low-carbohydrate diet plan, and refer him to an NHSE-approved structured educational programme, such as DESMOND (American Diabetes Association, 2023).</a:t>
            </a:r>
            <a:endParaRPr lang="en-US" sz="1400"/>
          </a:p>
          <a:p>
            <a:r>
              <a:rPr lang="en-GB" sz="1400" b="1"/>
              <a:t>Critical Evaluation:</a:t>
            </a:r>
            <a:endParaRPr lang="en-US" sz="1400"/>
          </a:p>
          <a:p>
            <a:r>
              <a:rPr lang="en-GB" sz="1400"/>
              <a:t>Although lifestyle advice is considered the first-line treatment, studies indicate that mere provision of information is not enough in the absence of psychological barriers such as low self-efficacy and social isolation which James has in his profile. </a:t>
            </a:r>
            <a:endParaRPr lang="en-US" sz="1400"/>
          </a:p>
          <a:p>
            <a:r>
              <a:rPr lang="en-GB" sz="1400"/>
              <a:t>Person-centred planning is thus better at enhancing compliance as compared with prescriptive instruction (NHS Digital, 2022).</a:t>
            </a: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08/04/2026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8" name="Audio 7">
            <a:hlinkClick r:id="" action="ppaction://media"/>
            <a:extLst>
              <a:ext uri="{FF2B5EF4-FFF2-40B4-BE49-F238E27FC236}">
                <a16:creationId xmlns:a16="http://schemas.microsoft.com/office/drawing/2014/main" id="{39A8EF32-16EC-4CF2-6FDD-3736D66EFED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xmlns:p14="http://schemas.microsoft.com/office/powerpoint/2010/main">
    <mc:Choice Requires="p14">
      <p:transition spd="slow" p14:dur="2000" advTm="111425"/>
    </mc:Choice>
    <mc:Fallback xmlns="">
      <p:transition spd="slow" advTm="1114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a:t>Care Plan (2/3): Daily Care Routine and Monitoring</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457200" y="1340768"/>
            <a:ext cx="8229600" cy="4320480"/>
          </a:xfrm>
        </p:spPr>
        <p:txBody>
          <a:bodyPr/>
          <a:lstStyle/>
          <a:p>
            <a:r>
              <a:rPr lang="en-GB" sz="1400" b="1"/>
              <a:t>Medication and Self-Monitoring:</a:t>
            </a:r>
            <a:endParaRPr lang="en-US" sz="1400"/>
          </a:p>
          <a:p>
            <a:r>
              <a:rPr lang="en-GB" sz="1400"/>
              <a:t>The patient is on medication, but closely monitors blood pressure own self.</a:t>
            </a:r>
            <a:endParaRPr lang="en-US" sz="1400"/>
          </a:p>
          <a:p>
            <a:r>
              <a:rPr lang="en-GB" sz="1400"/>
              <a:t>The Metformin 500mg (increased as tolerated to 1g twice daily) has been prescribed to James according to NICE NG28 first-line pharmacotherapy. </a:t>
            </a:r>
            <a:endParaRPr lang="en-US" sz="1400"/>
          </a:p>
          <a:p>
            <a:r>
              <a:rPr lang="en-GB" sz="1400"/>
              <a:t>He must monitor his blood glucose level daily (fasting) with a target of 4-7 </a:t>
            </a:r>
            <a:r>
              <a:rPr lang="en-GB" sz="1400" err="1"/>
              <a:t>mmol</a:t>
            </a:r>
            <a:r>
              <a:rPr lang="en-GB" sz="1400"/>
              <a:t>/L before meals and have quarterly HbA1c level measured (NICE, 2022).</a:t>
            </a:r>
            <a:endParaRPr lang="en-US" sz="1400"/>
          </a:p>
          <a:p>
            <a:r>
              <a:rPr lang="en-GB" sz="1400" b="1"/>
              <a:t>Physical Activity Integration</a:t>
            </a:r>
            <a:endParaRPr lang="en-US" sz="1400"/>
          </a:p>
          <a:p>
            <a:r>
              <a:rPr lang="en-GB" sz="1400"/>
              <a:t>Taking at least 150 minutes of moderate aerobic activity 5-7 days a week is recommended by NICE in the management of T2DM. </a:t>
            </a:r>
            <a:endParaRPr lang="en-US" sz="1400"/>
          </a:p>
          <a:p>
            <a:r>
              <a:rPr lang="en-GB" sz="1400"/>
              <a:t>James must start with a structured walking programme (30 minutes, 5 days/week) which has been found to lower HbA1c by an average of 0.5%-0.7% which is similar to the pharmacological intervention at mild severities (American Diabetes Association, 2023).</a:t>
            </a:r>
            <a:endParaRPr lang="en-US" sz="1400"/>
          </a:p>
          <a:p>
            <a:r>
              <a:rPr lang="en-GB" sz="1400" b="1"/>
              <a:t>Foot and Vascular Care:</a:t>
            </a:r>
            <a:endParaRPr lang="en-US" sz="1400"/>
          </a:p>
          <a:p>
            <a:r>
              <a:rPr lang="en-GB" sz="1400"/>
              <a:t>The National Diabetes Audit requires T2DM patients to have their feet checked annually and retinas screened (NHS Digital, 2022). </a:t>
            </a:r>
            <a:endParaRPr lang="en-US" sz="1400"/>
          </a:p>
          <a:p>
            <a:r>
              <a:rPr lang="en-GB" sz="1400"/>
              <a:t>The target of blood pressure management is considered to be less than 140/80 mmHg, with the appropriate </a:t>
            </a:r>
            <a:r>
              <a:rPr lang="en-GB" sz="1400" err="1"/>
              <a:t>antihypertensives</a:t>
            </a:r>
            <a:r>
              <a:rPr lang="en-GB" sz="1400"/>
              <a:t> as the current level of 142/88 mmHg of James needs active pharmacological control and changes in the lifestyle as well.</a:t>
            </a: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08/04/2026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8" name="Audio 7">
            <a:hlinkClick r:id="" action="ppaction://media"/>
            <a:extLst>
              <a:ext uri="{FF2B5EF4-FFF2-40B4-BE49-F238E27FC236}">
                <a16:creationId xmlns:a16="http://schemas.microsoft.com/office/drawing/2014/main" id="{FAB9147F-EDF2-0B6D-125A-7FEE34EE43A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xmlns:p14="http://schemas.microsoft.com/office/powerpoint/2010/main">
    <mc:Choice Requires="p14">
      <p:transition spd="slow" p14:dur="2000" advTm="138356"/>
    </mc:Choice>
    <mc:Fallback xmlns="">
      <p:transition spd="slow" advTm="1383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a:t>Care Plan (3/3): Communication and Ethical Considerations</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457200" y="1340768"/>
            <a:ext cx="8229600" cy="4320480"/>
          </a:xfrm>
        </p:spPr>
        <p:txBody>
          <a:bodyPr/>
          <a:lstStyle/>
          <a:p>
            <a:r>
              <a:rPr lang="en-GB" sz="1200" b="1"/>
              <a:t>Communication Strategy:</a:t>
            </a:r>
            <a:endParaRPr lang="en-US" sz="1200"/>
          </a:p>
          <a:p>
            <a:r>
              <a:rPr lang="en-GB" sz="1200"/>
              <a:t>Since James lives alone and has a small circle of social support, proactive communication must be considered, such as regular check-ins by the diabetes care nurse, written and plain-English care plans, and the use of digital health tools (NHS App glucose-tracking) when necessary. </a:t>
            </a:r>
            <a:endParaRPr lang="en-US" sz="1200"/>
          </a:p>
          <a:p>
            <a:r>
              <a:rPr lang="en-GB" sz="1200"/>
              <a:t>Before the assumptions can be made regarding the understanding of self-management instructions, health literacy should be evaluated (NHS, 2023).</a:t>
            </a:r>
            <a:endParaRPr lang="en-US" sz="1200"/>
          </a:p>
          <a:p>
            <a:r>
              <a:rPr lang="en-GB" sz="1200" b="1"/>
              <a:t>Ethical Considerations:</a:t>
            </a:r>
            <a:endParaRPr lang="en-US" sz="1200"/>
          </a:p>
          <a:p>
            <a:r>
              <a:rPr lang="en-GB" sz="1200"/>
              <a:t>Autonomy should be the key and James should be made fully aware of the treatment options, including the NHS Type 2 Diabetes Path to Remission Programme (low-calorie diet approach), and be given the choice as to which one he wants to follow. </a:t>
            </a:r>
            <a:endParaRPr lang="en-US" sz="1200"/>
          </a:p>
          <a:p>
            <a:r>
              <a:rPr lang="en-GB" sz="1200"/>
              <a:t>Such avoidance is based on benefits and non-maleficence because many medications that are prone to inducing hypoglycaemia do not have self-monitoring support (NICE, 2022).</a:t>
            </a:r>
            <a:endParaRPr lang="en-US" sz="1200"/>
          </a:p>
          <a:p>
            <a:r>
              <a:rPr lang="en-GB" sz="1200" b="1"/>
              <a:t>Safeguarding and Mental Health:</a:t>
            </a:r>
            <a:endParaRPr lang="en-US" sz="1200"/>
          </a:p>
          <a:p>
            <a:r>
              <a:rPr lang="en-GB" sz="1200"/>
              <a:t>A new long-term diagnosis and social isolation are the key factors that expose James to the risk of depression, which in turn deteriorates glycaemic control. </a:t>
            </a:r>
            <a:endParaRPr lang="en-US" sz="1200"/>
          </a:p>
          <a:p>
            <a:r>
              <a:rPr lang="en-GB" sz="1200"/>
              <a:t>A screen of mental wellbeing (PHQ-9) and a referral to psychological assistance should be included in the care plan in case of need. </a:t>
            </a:r>
            <a:endParaRPr lang="en-US" sz="1200"/>
          </a:p>
          <a:p>
            <a:r>
              <a:rPr lang="en-GB" sz="1200"/>
              <a:t>Person-centred care is based on the idea that it addresses the entire individual, rather than focusing only on the biomarker (American Diabetes Association, 2023).</a:t>
            </a: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08/04/2026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8" name="Audio 7">
            <a:hlinkClick r:id="" action="ppaction://media"/>
            <a:extLst>
              <a:ext uri="{FF2B5EF4-FFF2-40B4-BE49-F238E27FC236}">
                <a16:creationId xmlns:a16="http://schemas.microsoft.com/office/drawing/2014/main" id="{F05E78B5-B43F-8510-0D11-E3148F7AA73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xmlns:p14="http://schemas.microsoft.com/office/powerpoint/2010/main">
    <mc:Choice Requires="p14">
      <p:transition spd="slow" p14:dur="2000" advTm="108462"/>
    </mc:Choice>
    <mc:Fallback xmlns="">
      <p:transition spd="slow" advTm="1084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r>
              <a:rPr lang="en-GB" sz="3600" b="1"/>
              <a:t>Risk Factors: Individual and Condition-Related</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457200" y="1187624"/>
            <a:ext cx="8229600" cy="4473624"/>
          </a:xfrm>
        </p:spPr>
        <p:txBody>
          <a:bodyPr/>
          <a:lstStyle/>
          <a:p>
            <a:r>
              <a:rPr lang="en-US" sz="1400" b="1"/>
              <a:t>Lifestyle Risk Factors:</a:t>
            </a:r>
            <a:endParaRPr lang="en-US" sz="1400"/>
          </a:p>
          <a:p>
            <a:r>
              <a:rPr lang="en-US" sz="1400"/>
              <a:t>The individual strongest modifiable risk factor of T2DM progression is obesity (BMI 31.4 kg/m 2) only. </a:t>
            </a:r>
          </a:p>
          <a:p>
            <a:r>
              <a:rPr lang="en-US" sz="1400"/>
              <a:t>Along with smoking, excessive alcohol consumption, and physical inactivity, the combination of </a:t>
            </a:r>
            <a:r>
              <a:rPr lang="en-US" sz="1400" err="1"/>
              <a:t>cardiometabolic</a:t>
            </a:r>
            <a:r>
              <a:rPr lang="en-US" sz="1400"/>
              <a:t> risk factors in the case of James makes him likely to develop micro and macrovascular complications (Diabetes UK, 2023).</a:t>
            </a:r>
          </a:p>
          <a:p>
            <a:r>
              <a:rPr lang="en-US" sz="1400" b="1"/>
              <a:t>Risk Factor(s) of Disease:</a:t>
            </a:r>
            <a:endParaRPr lang="en-US" sz="1400"/>
          </a:p>
          <a:p>
            <a:r>
              <a:rPr lang="en-US" sz="1400"/>
              <a:t>Unregulated </a:t>
            </a:r>
            <a:r>
              <a:rPr lang="en-US" sz="1400" err="1"/>
              <a:t>hyperglycaemia</a:t>
            </a:r>
            <a:r>
              <a:rPr lang="en-US" sz="1400"/>
              <a:t> (HbA1c 58 </a:t>
            </a:r>
            <a:r>
              <a:rPr lang="en-US" sz="1400" err="1"/>
              <a:t>mmol</a:t>
            </a:r>
            <a:r>
              <a:rPr lang="en-US" sz="1400"/>
              <a:t>/</a:t>
            </a:r>
            <a:r>
              <a:rPr lang="en-US" sz="1400" err="1"/>
              <a:t>mol</a:t>
            </a:r>
            <a:r>
              <a:rPr lang="en-US" sz="1400"/>
              <a:t>) and hypertension (142/88 mmHg) and </a:t>
            </a:r>
            <a:r>
              <a:rPr lang="en-US" sz="1400" err="1"/>
              <a:t>hypercholesterolaemia</a:t>
            </a:r>
            <a:r>
              <a:rPr lang="en-US" sz="1400"/>
              <a:t> (5.8 </a:t>
            </a:r>
            <a:r>
              <a:rPr lang="en-US" sz="1400" err="1"/>
              <a:t>mmol</a:t>
            </a:r>
            <a:r>
              <a:rPr lang="en-US" sz="1400"/>
              <a:t>/L) put a patient at risk. </a:t>
            </a:r>
          </a:p>
          <a:p>
            <a:r>
              <a:rPr lang="en-US" sz="1400"/>
              <a:t>The UK Prospective Diabetes Study (UKPDS) was able to show that a 1% decrease in HbA1c decreases microvascular complications by 37% illustrating the importance of tight </a:t>
            </a:r>
            <a:r>
              <a:rPr lang="en-US" sz="1400" err="1"/>
              <a:t>glycaemic</a:t>
            </a:r>
            <a:r>
              <a:rPr lang="en-US" sz="1400"/>
              <a:t> control (NICE, 2022).</a:t>
            </a:r>
          </a:p>
          <a:p>
            <a:r>
              <a:rPr lang="en-US" sz="1400" b="1"/>
              <a:t>Social and Psychological Risk Factor:</a:t>
            </a:r>
            <a:endParaRPr lang="en-US" sz="1400"/>
          </a:p>
          <a:p>
            <a:r>
              <a:rPr lang="en-US" sz="1400"/>
              <a:t>Structural barriers to behaviour change are the result of living alone, low social connectedness and a sedentary occupation. </a:t>
            </a:r>
          </a:p>
          <a:p>
            <a:r>
              <a:rPr lang="en-US" sz="1400"/>
              <a:t>WHO (2023) affirmed that social determinants of health (income, housing, and the support structures) have a significant mediation effect on the results of diabetes in the long-term and should be taken into account when planning the care. </a:t>
            </a:r>
            <a:endParaRPr lang="en-GB" sz="1400"/>
          </a:p>
        </p:txBody>
      </p:sp>
      <p:pic>
        <p:nvPicPr>
          <p:cNvPr id="6" name="Audio 5">
            <a:hlinkClick r:id="" action="ppaction://media"/>
            <a:extLst>
              <a:ext uri="{FF2B5EF4-FFF2-40B4-BE49-F238E27FC236}">
                <a16:creationId xmlns:a16="http://schemas.microsoft.com/office/drawing/2014/main" id="{85D262E0-EA17-E395-ED68-69C99090D85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xmlns:p14="http://schemas.microsoft.com/office/powerpoint/2010/main">
    <mc:Choice Requires="p14">
      <p:transition spd="slow" p14:dur="2000" advTm="112634"/>
    </mc:Choice>
    <mc:Fallback xmlns="">
      <p:transition spd="slow" advTm="1126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a:t>Impact of Lifestyle on the Endocrine System</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8229600" cy="3917032"/>
          </a:xfrm>
        </p:spPr>
        <p:txBody>
          <a:bodyPr/>
          <a:lstStyle/>
          <a:p>
            <a:r>
              <a:rPr lang="en-GB" sz="1300" b="1"/>
              <a:t>Obesity and Insulin Resistance:</a:t>
            </a:r>
            <a:endParaRPr lang="en-US" sz="1300"/>
          </a:p>
          <a:p>
            <a:r>
              <a:rPr lang="en-US" sz="1300"/>
              <a:t>Overabundant visceral adipose tissue is a source of pro-inflammatory cytokines (TNF-alpha, IL-6) which have a direct detrimental effect on insulin receptor </a:t>
            </a:r>
            <a:r>
              <a:rPr lang="en-US" sz="1300" err="1"/>
              <a:t>signalling</a:t>
            </a:r>
            <a:r>
              <a:rPr lang="en-US" sz="1300"/>
              <a:t> and is called </a:t>
            </a:r>
            <a:r>
              <a:rPr lang="en-US" sz="1300" err="1"/>
              <a:t>lipotoxicity</a:t>
            </a:r>
            <a:r>
              <a:rPr lang="en-US" sz="1300"/>
              <a:t>. </a:t>
            </a:r>
          </a:p>
          <a:p>
            <a:r>
              <a:rPr lang="en-US" sz="1300"/>
              <a:t>The situation with James is that his BMI of 31.4 kg/m 2 and sedentary lifestyle provide a background in which the insulin resistance gradually deteriorates without any treatment (Taylor, 2021).</a:t>
            </a:r>
          </a:p>
          <a:p>
            <a:r>
              <a:rPr lang="en-GB" sz="1300" b="1"/>
              <a:t>Smoking and Glycaemic Control:</a:t>
            </a:r>
            <a:endParaRPr lang="en-US" sz="1300"/>
          </a:p>
          <a:p>
            <a:r>
              <a:rPr lang="en-US" sz="1300"/>
              <a:t>Nicotine stimulates the release of catecholamine that elevates the blood glucose and facilitates the hepatic glucose production. </a:t>
            </a:r>
          </a:p>
          <a:p>
            <a:r>
              <a:rPr lang="en-US" sz="1300"/>
              <a:t>T2DM smokers have considerably greater HbA1c levels, accelerated nephropathy progression, and two to three times increased cardiovascular death risks than non-smokers, thus smoking cessation can be considered the most urgent unilateral intervention in the case of James (NHS Digital, 2022).</a:t>
            </a:r>
          </a:p>
          <a:p>
            <a:r>
              <a:rPr lang="en-GB" sz="1300" b="1"/>
              <a:t>Physical Inactivity and Metabolic Consequences:</a:t>
            </a:r>
            <a:endParaRPr lang="en-US" sz="1300"/>
          </a:p>
          <a:p>
            <a:r>
              <a:rPr lang="en-US" sz="1300"/>
              <a:t>The up to 80% of the insulin-stimulated glucose uptake is the responsibility of skeletal muscle. Sedentary behaviour leads to the dramatic decrease in GLUT4 expression in muscle cells aggravating peripheral insulin resistance. </a:t>
            </a:r>
          </a:p>
          <a:p>
            <a:r>
              <a:rPr lang="en-US" sz="1300"/>
              <a:t>Systematic review studies demonstrate a greater </a:t>
            </a:r>
            <a:r>
              <a:rPr lang="en-US" sz="1300" err="1"/>
              <a:t>glycaemic</a:t>
            </a:r>
            <a:r>
              <a:rPr lang="en-US" sz="1300"/>
              <a:t> benefit of resistance training as an addition to aerobic exercise as compared to either of the two training types (American Diabetes Association, 2023).</a:t>
            </a:r>
            <a:endParaRPr lang="en-GB" sz="1300"/>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08/04/2026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8" name="Audio 7">
            <a:hlinkClick r:id="" action="ppaction://media"/>
            <a:extLst>
              <a:ext uri="{FF2B5EF4-FFF2-40B4-BE49-F238E27FC236}">
                <a16:creationId xmlns:a16="http://schemas.microsoft.com/office/drawing/2014/main" id="{9BF4CBAB-81F2-ECF0-047F-EC2FEA67397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xmlns:p14="http://schemas.microsoft.com/office/powerpoint/2010/main">
    <mc:Choice Requires="p14">
      <p:transition spd="slow" p14:dur="2000" advTm="130481"/>
    </mc:Choice>
    <mc:Fallback xmlns="">
      <p:transition spd="slow" advTm="1304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a:t>Recommendations (1/2): Monitoring and Care Routine</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57200" y="1417638"/>
            <a:ext cx="8229600" cy="4243610"/>
          </a:xfrm>
        </p:spPr>
        <p:txBody>
          <a:bodyPr/>
          <a:lstStyle/>
          <a:p>
            <a:r>
              <a:rPr lang="en-GB" sz="1400" b="1"/>
              <a:t>Glycaemic Monitoring:</a:t>
            </a:r>
            <a:endParaRPr lang="en-US" sz="1400"/>
          </a:p>
          <a:p>
            <a:r>
              <a:rPr lang="en-US" sz="1400"/>
              <a:t>James needs to be tested on HbA1c after every 3 months until the target is achieved (below 53 </a:t>
            </a:r>
            <a:r>
              <a:rPr lang="en-US" sz="1400" err="1"/>
              <a:t>mmol</a:t>
            </a:r>
            <a:r>
              <a:rPr lang="en-US" sz="1400"/>
              <a:t>/</a:t>
            </a:r>
            <a:r>
              <a:rPr lang="en-US" sz="1400" err="1"/>
              <a:t>mol</a:t>
            </a:r>
            <a:r>
              <a:rPr lang="en-US" sz="1400"/>
              <a:t> according to NICE NG28), and after every 6 months. </a:t>
            </a:r>
          </a:p>
          <a:p>
            <a:r>
              <a:rPr lang="en-US" sz="1400"/>
              <a:t>Self-monitoring blood glucose (SMBG) shall be done when fasting and 2 hours after meals. </a:t>
            </a:r>
          </a:p>
          <a:p>
            <a:r>
              <a:rPr lang="en-US" sz="1400"/>
              <a:t>Under the NHS care pathways, an appointment with a diabetes specialist nurse (DSN) with a 6-week time frame from diagnosis is required (NICE, 2022).</a:t>
            </a:r>
          </a:p>
          <a:p>
            <a:r>
              <a:rPr lang="en-GB" sz="1400" b="1"/>
              <a:t>Cardiovascular and Renal Monitoring:</a:t>
            </a:r>
            <a:endParaRPr lang="en-US" sz="1400"/>
          </a:p>
          <a:p>
            <a:r>
              <a:rPr lang="en-US" sz="1400"/>
              <a:t>Regular check-up has to be done annually and it should consist of lipid profile, </a:t>
            </a:r>
            <a:r>
              <a:rPr lang="en-US" sz="1400" err="1"/>
              <a:t>eGFR</a:t>
            </a:r>
            <a:r>
              <a:rPr lang="en-US" sz="1400"/>
              <a:t> and urine albumin-to-creatinine ratio (to identify early nephropathy), retinal photography, and foot. </a:t>
            </a:r>
          </a:p>
          <a:p>
            <a:r>
              <a:rPr lang="en-US" sz="1400"/>
              <a:t>Tolerable blood pressure target is 130/80mmHg in James, with concurrent hypertension, taking the same as per the NICE NG28 and cardiovascular risk reduction recommendations (NHS Digital, 2022).</a:t>
            </a:r>
          </a:p>
          <a:p>
            <a:r>
              <a:rPr lang="en-GB" sz="1400" b="1"/>
              <a:t>Structured Education:</a:t>
            </a:r>
            <a:endParaRPr lang="en-US" sz="1400"/>
          </a:p>
          <a:p>
            <a:r>
              <a:rPr lang="en-US" sz="1400"/>
              <a:t>Desmond (Diabetes Education and Self-Management for Ongoing and Newly Diagnosed) should be provided to all patients with a new diagnosis of T2DM within 12 months of diagnosis. </a:t>
            </a:r>
          </a:p>
          <a:p>
            <a:r>
              <a:rPr lang="en-US" sz="1400"/>
              <a:t>DESMOND has shown a 0.5% HbA1c decrease in and better quality-of-life outcomes at 12 months, providing clinical and patient-</a:t>
            </a:r>
            <a:r>
              <a:rPr lang="en-US" sz="1400" err="1"/>
              <a:t>centred</a:t>
            </a:r>
            <a:r>
              <a:rPr lang="en-US" sz="1400"/>
              <a:t> advantage (NHS, 2023).</a:t>
            </a:r>
            <a:endParaRPr lang="en-GB" sz="1400"/>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08/04/2026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8" name="Audio 7">
            <a:hlinkClick r:id="" action="ppaction://media"/>
            <a:extLst>
              <a:ext uri="{FF2B5EF4-FFF2-40B4-BE49-F238E27FC236}">
                <a16:creationId xmlns:a16="http://schemas.microsoft.com/office/drawing/2014/main" id="{F64DB34E-A213-B017-6900-9E634DD2FCF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xmlns:p14="http://schemas.microsoft.com/office/powerpoint/2010/main">
    <mc:Choice Requires="p14">
      <p:transition spd="slow" p14:dur="2000" advTm="103623"/>
    </mc:Choice>
    <mc:Fallback xmlns="">
      <p:transition spd="slow" advTm="1036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a:t>Recommendations (2/2): Evidence-Based Interventions</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196752"/>
            <a:ext cx="8229600" cy="4464496"/>
          </a:xfrm>
        </p:spPr>
        <p:txBody>
          <a:bodyPr/>
          <a:lstStyle/>
          <a:p>
            <a:r>
              <a:rPr lang="en-GB" sz="1400" b="1"/>
              <a:t>NHS Path to Remission Programme:</a:t>
            </a:r>
            <a:endParaRPr lang="en-US" sz="1400"/>
          </a:p>
          <a:p>
            <a:r>
              <a:rPr lang="en-US" sz="1400"/>
              <a:t>James is an apt patient to take part in the NHS Type 2 Diabetes Path to Remission Programme which is a 12 month total diet replacement </a:t>
            </a:r>
            <a:r>
              <a:rPr lang="en-US" sz="1400" err="1"/>
              <a:t>programme</a:t>
            </a:r>
            <a:r>
              <a:rPr lang="en-US" sz="1400"/>
              <a:t> (800 kcal/day 12-20 weeks). </a:t>
            </a:r>
          </a:p>
          <a:p>
            <a:r>
              <a:rPr lang="en-US" sz="1400"/>
              <a:t>The clinical evidence indicates that about 50% of the participants do not have any relapse (remission) at 12 months (HbA1c below 48 </a:t>
            </a:r>
            <a:r>
              <a:rPr lang="en-US" sz="1400" err="1"/>
              <a:t>mmol</a:t>
            </a:r>
            <a:r>
              <a:rPr lang="en-US" sz="1400"/>
              <a:t>/</a:t>
            </a:r>
            <a:r>
              <a:rPr lang="en-US" sz="1400" err="1"/>
              <a:t>mol</a:t>
            </a:r>
            <a:r>
              <a:rPr lang="en-US" sz="1400"/>
              <a:t> off medication) and yet better at a higher baseline BMI (NICE, 2022).</a:t>
            </a:r>
          </a:p>
          <a:p>
            <a:r>
              <a:rPr lang="en-GB" sz="1400" b="1"/>
              <a:t>Pharmacological Escalation Pathway:</a:t>
            </a:r>
            <a:endParaRPr lang="en-US" sz="1400"/>
          </a:p>
          <a:p>
            <a:r>
              <a:rPr lang="en-US" sz="1400"/>
              <a:t>In case HbA1c is still over 58 </a:t>
            </a:r>
            <a:r>
              <a:rPr lang="en-US" sz="1400" err="1"/>
              <a:t>mmol</a:t>
            </a:r>
            <a:r>
              <a:rPr lang="en-US" sz="1400"/>
              <a:t>/</a:t>
            </a:r>
            <a:r>
              <a:rPr lang="en-US" sz="1400" err="1"/>
              <a:t>mol</a:t>
            </a:r>
            <a:r>
              <a:rPr lang="en-US" sz="1400"/>
              <a:t> after 3 months of being on Metformin, NICE advises to consider adding a second agent that is usually an SGLT2 inhibitor (</a:t>
            </a:r>
            <a:r>
              <a:rPr lang="en-US" sz="1400" err="1"/>
              <a:t>empagliflozin</a:t>
            </a:r>
            <a:r>
              <a:rPr lang="en-US" sz="1400"/>
              <a:t>) that will offer extra cardiovascular and renal protection. </a:t>
            </a:r>
          </a:p>
          <a:p>
            <a:r>
              <a:rPr lang="en-US" sz="1400"/>
              <a:t>This multidimensional advantage is especially applicable considering that James has hypertension and has an early risk of renal disease (American Diabetes Association, 2023).</a:t>
            </a:r>
          </a:p>
          <a:p>
            <a:r>
              <a:rPr lang="en-GB" sz="1400" b="1"/>
              <a:t>Critical Reflection:</a:t>
            </a:r>
            <a:endParaRPr lang="en-US" sz="1400"/>
          </a:p>
          <a:p>
            <a:r>
              <a:rPr lang="en-US" sz="1400"/>
              <a:t>Although pharmacotherapy helps in controlling the symptoms, it does not deal with the cause of T2DM. </a:t>
            </a:r>
          </a:p>
          <a:p>
            <a:r>
              <a:rPr lang="en-US" sz="1400"/>
              <a:t>One critical commentary made by current practise is that medication is occasionally intensified before lifestyle measures have been thoroughly tested a paternalistic approach that can inadequately appreciate the self-management potential of patients with proper support (WHO, 2023).</a:t>
            </a:r>
            <a:endParaRPr lang="en-GB" sz="1400"/>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08/04/2026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8" name="Audio 7">
            <a:hlinkClick r:id="" action="ppaction://media"/>
            <a:extLst>
              <a:ext uri="{FF2B5EF4-FFF2-40B4-BE49-F238E27FC236}">
                <a16:creationId xmlns:a16="http://schemas.microsoft.com/office/drawing/2014/main" id="{E116F71B-EFC0-C3AE-5549-C1B8495EC1D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xmlns:p14="http://schemas.microsoft.com/office/powerpoint/2010/main">
    <mc:Choice Requires="p14">
      <p:transition spd="slow" p14:dur="2000" advTm="48814"/>
    </mc:Choice>
    <mc:Fallback xmlns="">
      <p:transition spd="slow" advTm="488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a:t>Key Health Targets and NICE/NHS Guidelines</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196752"/>
            <a:ext cx="8229600" cy="4464496"/>
          </a:xfrm>
        </p:spPr>
        <p:txBody>
          <a:bodyPr/>
          <a:lstStyle/>
          <a:p>
            <a:r>
              <a:rPr lang="en-GB" sz="1200" b="1"/>
              <a:t>Target Health Metrics for James:</a:t>
            </a:r>
            <a:endParaRPr lang="en-US" sz="1200"/>
          </a:p>
          <a:p>
            <a:r>
              <a:rPr lang="en-US" sz="1200" b="1"/>
              <a:t>HbA1c</a:t>
            </a:r>
            <a:r>
              <a:rPr lang="en-US" sz="1200"/>
              <a:t>: less than 53mmol/</a:t>
            </a:r>
            <a:r>
              <a:rPr lang="en-US" sz="1200" err="1"/>
              <a:t>mol</a:t>
            </a:r>
            <a:r>
              <a:rPr lang="en-US" sz="1200"/>
              <a:t> (NICE, 2022) </a:t>
            </a:r>
            <a:br>
              <a:rPr lang="en-US" sz="1200"/>
            </a:br>
            <a:r>
              <a:rPr lang="en-US" sz="1200" b="1"/>
              <a:t>Blood Pressure</a:t>
            </a:r>
            <a:r>
              <a:rPr lang="en-US" sz="1200"/>
              <a:t>: 130/80mmHg </a:t>
            </a:r>
            <a:br>
              <a:rPr lang="en-US" sz="1200"/>
            </a:br>
            <a:r>
              <a:rPr lang="en-US" sz="1200" b="1"/>
              <a:t>LDL Cholesterol</a:t>
            </a:r>
            <a:r>
              <a:rPr lang="en-US" sz="1200"/>
              <a:t>: less than 2.0mmol/L </a:t>
            </a:r>
            <a:br>
              <a:rPr lang="en-US" sz="1200"/>
            </a:br>
            <a:r>
              <a:rPr lang="en-US" sz="1200" b="1"/>
              <a:t>BMI target</a:t>
            </a:r>
            <a:r>
              <a:rPr lang="en-US" sz="1200"/>
              <a:t>: 5%-10% reduction in 12 months </a:t>
            </a:r>
            <a:br>
              <a:rPr lang="en-US" sz="1200"/>
            </a:br>
            <a:r>
              <a:rPr lang="en-US" sz="1200" b="1"/>
              <a:t>Smoking cessation</a:t>
            </a:r>
            <a:r>
              <a:rPr lang="en-US" sz="1200"/>
              <a:t>: Full cessation in 3 months </a:t>
            </a:r>
            <a:br>
              <a:rPr lang="en-US" sz="1200"/>
            </a:br>
            <a:r>
              <a:rPr lang="en-US" sz="1200" b="1"/>
              <a:t>Alcohol</a:t>
            </a:r>
            <a:r>
              <a:rPr lang="en-US" sz="1200"/>
              <a:t>: less than under 14units/week </a:t>
            </a:r>
            <a:br>
              <a:rPr lang="en-US" sz="1200"/>
            </a:br>
            <a:r>
              <a:rPr lang="en-US" sz="1200" b="1"/>
              <a:t>Physical activity</a:t>
            </a:r>
            <a:r>
              <a:rPr lang="en-US" sz="1200"/>
              <a:t>: 150 minutes/week with moderate intensity exercise.</a:t>
            </a:r>
          </a:p>
          <a:p>
            <a:r>
              <a:rPr lang="en-GB" sz="1200" b="1"/>
              <a:t>Framework Application — SMART Goals:</a:t>
            </a:r>
            <a:endParaRPr lang="en-US" sz="1200"/>
          </a:p>
          <a:p>
            <a:r>
              <a:rPr lang="en-US" sz="1200"/>
              <a:t>The care plan has certain priorities set with the help of the SMART (Specific, Measurable, Achievable, Relevant, Time-bound) framework, including: </a:t>
            </a:r>
          </a:p>
          <a:p>
            <a:r>
              <a:rPr lang="en-US" sz="1200" b="1"/>
              <a:t>Decrease HbA1c to less than 53 </a:t>
            </a:r>
            <a:r>
              <a:rPr lang="en-US" sz="1200" b="1" err="1"/>
              <a:t>mmol</a:t>
            </a:r>
            <a:r>
              <a:rPr lang="en-US" sz="1200" b="1"/>
              <a:t>/</a:t>
            </a:r>
            <a:r>
              <a:rPr lang="en-US" sz="1200" b="1" err="1"/>
              <a:t>mol</a:t>
            </a:r>
            <a:r>
              <a:rPr lang="en-US" sz="1200" b="1"/>
              <a:t> within 6 months </a:t>
            </a:r>
            <a:br>
              <a:rPr lang="en-US" sz="1200" b="1"/>
            </a:br>
            <a:r>
              <a:rPr lang="en-US" sz="1200" b="1"/>
              <a:t>Decrease weight by 3kg in 3 months </a:t>
            </a:r>
            <a:br>
              <a:rPr lang="en-US" sz="1200" b="1"/>
            </a:br>
            <a:r>
              <a:rPr lang="en-US" sz="1200" b="1"/>
              <a:t>Complete DESMOND </a:t>
            </a:r>
            <a:r>
              <a:rPr lang="en-US" sz="1200" b="1" err="1"/>
              <a:t>programme</a:t>
            </a:r>
            <a:r>
              <a:rPr lang="en-US" sz="1200" b="1"/>
              <a:t> within 12 months. </a:t>
            </a:r>
            <a:endParaRPr lang="en-US" sz="1200"/>
          </a:p>
          <a:p>
            <a:r>
              <a:rPr lang="en-US" sz="1200"/>
              <a:t>The application of SMART goals in long-term disease management is linked to positive patient interaction and self-efficacy (Diabetes UK, 2023).</a:t>
            </a:r>
          </a:p>
          <a:p>
            <a:r>
              <a:rPr lang="en-GB" sz="1200" b="1"/>
              <a:t>Multi-Disciplinary Team Involvement:</a:t>
            </a:r>
            <a:endParaRPr lang="en-US" sz="1200"/>
          </a:p>
          <a:p>
            <a:r>
              <a:rPr lang="en-US" sz="1200"/>
              <a:t>The best way to manage T2DM is through joint efforts by MDT. GP reviews medication, DSN interviews and monitors, dietician plans meals, podiatrist takes care of feet, ophthalmologist checks retinas, and psychologist helps with psychological issues. </a:t>
            </a:r>
          </a:p>
          <a:p>
            <a:r>
              <a:rPr lang="en-US" sz="1200"/>
              <a:t>According to the National Diabetes Audit, the rates of </a:t>
            </a:r>
            <a:r>
              <a:rPr lang="en-US" sz="1200" err="1"/>
              <a:t>hospitalisation</a:t>
            </a:r>
            <a:r>
              <a:rPr lang="en-US" sz="1200"/>
              <a:t> and complications are much lower in patients who get all 8 care processes recommended by NICE (NHS Digital, 2022).</a:t>
            </a:r>
            <a:endParaRPr lang="en-GB" sz="1200"/>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08/04/2026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8" name="Audio 7">
            <a:hlinkClick r:id="" action="ppaction://media"/>
            <a:extLst>
              <a:ext uri="{FF2B5EF4-FFF2-40B4-BE49-F238E27FC236}">
                <a16:creationId xmlns:a16="http://schemas.microsoft.com/office/drawing/2014/main" id="{176FF44E-2BB1-B1A8-B0D6-801416BB451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xmlns:p14="http://schemas.microsoft.com/office/powerpoint/2010/main">
    <mc:Choice Requires="p14">
      <p:transition spd="slow" p14:dur="2000" advTm="42875"/>
    </mc:Choice>
    <mc:Fallback xmlns="">
      <p:transition spd="slow" advTm="428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57200" y="1124744"/>
            <a:ext cx="8229600" cy="4536504"/>
          </a:xfrm>
        </p:spPr>
        <p:txBody>
          <a:bodyPr/>
          <a:lstStyle/>
          <a:p>
            <a:r>
              <a:rPr lang="en-GB" sz="1400" b="1"/>
              <a:t>Summary of Key Points:</a:t>
            </a:r>
            <a:endParaRPr lang="en-US" sz="1400"/>
          </a:p>
          <a:p>
            <a:r>
              <a:rPr lang="en-US" sz="1400"/>
              <a:t>In conclusion, this care plan illustrates how the pathophysiology of T2DM, which lies in the endocrine dysfunction, insulin resistance, and beta cell exhaustion, has a direct impact on each aspect of the person-</a:t>
            </a:r>
            <a:r>
              <a:rPr lang="en-US" sz="1400" err="1"/>
              <a:t>centred</a:t>
            </a:r>
            <a:r>
              <a:rPr lang="en-US" sz="1400"/>
              <a:t> management plan of James Mitchell. </a:t>
            </a:r>
          </a:p>
          <a:p>
            <a:r>
              <a:rPr lang="en-US" sz="1400"/>
              <a:t>The plan incorporates the anatomy and physiology with the risk stratification, lifestyle analysis, and evidence-based NHS and NICE guidelines (NICE, 2022).</a:t>
            </a:r>
          </a:p>
          <a:p>
            <a:r>
              <a:rPr lang="en-GB" sz="1400" b="1"/>
              <a:t>Strengths and Limitations:</a:t>
            </a:r>
            <a:endParaRPr lang="en-US" sz="1400"/>
          </a:p>
          <a:p>
            <a:r>
              <a:rPr lang="en-US" sz="1400"/>
              <a:t>The advantages of this plan are that the strategy is multi-dimensional in that it deals with clinical, </a:t>
            </a:r>
            <a:r>
              <a:rPr lang="en-US" sz="1400" err="1"/>
              <a:t>behavioural</a:t>
            </a:r>
            <a:r>
              <a:rPr lang="en-US" sz="1400"/>
              <a:t>, psychological, and social determinants. </a:t>
            </a:r>
          </a:p>
          <a:p>
            <a:r>
              <a:rPr lang="en-US" sz="1400"/>
              <a:t>One of the major weaknesses is that the change in lifestyle depends on patient motivation, as without proper psychological assistance and social scaffolding, the best-crafted care plans will not lead to the long-term changes in behaviour (WHO, 2023).</a:t>
            </a:r>
          </a:p>
          <a:p>
            <a:r>
              <a:rPr lang="en-GB" sz="1400" b="1"/>
              <a:t>Final Reflection:</a:t>
            </a:r>
            <a:endParaRPr lang="en-US" sz="1400"/>
          </a:p>
          <a:p>
            <a:r>
              <a:rPr lang="en-US" sz="1400"/>
              <a:t>T2DM management, cannot be merely a control of a number on a blood glucose level but it is a treatment of a complete individual in his/her life setting. </a:t>
            </a:r>
          </a:p>
          <a:p>
            <a:r>
              <a:rPr lang="en-US" sz="1400"/>
              <a:t>There is no doubt that early, intensive, person-</a:t>
            </a:r>
            <a:r>
              <a:rPr lang="en-US" sz="1400" err="1"/>
              <a:t>centred</a:t>
            </a:r>
            <a:r>
              <a:rPr lang="en-US" sz="1400"/>
              <a:t> intervention, a combination of lifestyle change, formal education, specific pharmacotherapy, and MDT support, is the most promising option in relation to providing the highest likelihood of remission, predilection of complications, and quality of life (American Diabetes Association, 2023).</a:t>
            </a:r>
            <a:endParaRPr lang="en-GB" sz="1400"/>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08/04/2026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8" name="Audio 7">
            <a:hlinkClick r:id="" action="ppaction://media"/>
            <a:extLst>
              <a:ext uri="{FF2B5EF4-FFF2-40B4-BE49-F238E27FC236}">
                <a16:creationId xmlns:a16="http://schemas.microsoft.com/office/drawing/2014/main" id="{3582D6A0-C19C-0A95-C43E-A6A94C98390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xmlns:p14="http://schemas.microsoft.com/office/powerpoint/2010/main">
    <mc:Choice Requires="p14">
      <p:transition spd="slow" p14:dur="2000" advTm="56136"/>
    </mc:Choice>
    <mc:Fallback xmlns="">
      <p:transition spd="slow" advTm="561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1052736"/>
            <a:ext cx="8229600" cy="4608512"/>
          </a:xfrm>
        </p:spPr>
        <p:txBody>
          <a:bodyPr/>
          <a:lstStyle/>
          <a:p>
            <a:r>
              <a:rPr lang="en-US" sz="1200"/>
              <a:t>American Diabetes Association (2023) ‘Standards of Care in Diabetes – 2023’, </a:t>
            </a:r>
            <a:r>
              <a:rPr lang="en-US" sz="1200" i="1"/>
              <a:t>Diabetes Care</a:t>
            </a:r>
            <a:r>
              <a:rPr lang="en-US" sz="1200"/>
              <a:t>, 46(Supplement 1). Available at: </a:t>
            </a:r>
            <a:r>
              <a:rPr lang="en-US" sz="1200">
                <a:hlinkClick r:id="rId4"/>
              </a:rPr>
              <a:t>https://diabetesjournals.org/care/issue/46/Supplement_1</a:t>
            </a:r>
            <a:r>
              <a:rPr lang="en-US" sz="1200"/>
              <a:t> (Accessed: 18 February 2026).</a:t>
            </a:r>
          </a:p>
          <a:p>
            <a:r>
              <a:rPr lang="en-US" sz="1200"/>
              <a:t>Diabetes UK (2023) </a:t>
            </a:r>
            <a:r>
              <a:rPr lang="en-US" sz="1200" i="1"/>
              <a:t>Diabetes statistics</a:t>
            </a:r>
            <a:r>
              <a:rPr lang="en-US" sz="1200"/>
              <a:t>. Available at: </a:t>
            </a:r>
            <a:r>
              <a:rPr lang="en-US" sz="1200">
                <a:hlinkClick r:id="rId5"/>
              </a:rPr>
              <a:t>https://www.diabetes.org.uk/professionals/position-statements-reports/statistics</a:t>
            </a:r>
            <a:r>
              <a:rPr lang="en-US" sz="1200"/>
              <a:t> (Accessed: 18 February 2026).</a:t>
            </a:r>
          </a:p>
          <a:p>
            <a:r>
              <a:rPr lang="en-US" sz="1200"/>
              <a:t>National Institute for Health and Care Excellence (2022) </a:t>
            </a:r>
            <a:r>
              <a:rPr lang="en-US" sz="1200" i="1"/>
              <a:t>Type 2 diabetes in adults: management</a:t>
            </a:r>
            <a:r>
              <a:rPr lang="en-US" sz="1200"/>
              <a:t> [NG28]. Available at: </a:t>
            </a:r>
            <a:r>
              <a:rPr lang="en-US" sz="1200">
                <a:hlinkClick r:id="rId6"/>
              </a:rPr>
              <a:t>https://www.nice.org.uk/guidance/ng28</a:t>
            </a:r>
            <a:r>
              <a:rPr lang="en-US" sz="1200"/>
              <a:t> (Accessed: 18 February 2026).</a:t>
            </a:r>
          </a:p>
          <a:p>
            <a:r>
              <a:rPr lang="en-US" sz="1200"/>
              <a:t>NHS (2023) </a:t>
            </a:r>
            <a:r>
              <a:rPr lang="en-US" sz="1200" i="1"/>
              <a:t>Type 2 diabetes</a:t>
            </a:r>
            <a:r>
              <a:rPr lang="en-US" sz="1200"/>
              <a:t>. Available at: </a:t>
            </a:r>
            <a:r>
              <a:rPr lang="en-US" sz="1200">
                <a:hlinkClick r:id="rId7"/>
              </a:rPr>
              <a:t>https://www.nhs.uk/conditions/type-2-diabetes/</a:t>
            </a:r>
            <a:r>
              <a:rPr lang="en-US" sz="1200"/>
              <a:t> (Accessed: 18 February 2026).</a:t>
            </a:r>
          </a:p>
          <a:p>
            <a:r>
              <a:rPr lang="en-US" sz="1200"/>
              <a:t>NHS Digital (2022) </a:t>
            </a:r>
            <a:r>
              <a:rPr lang="en-US" sz="1200" i="1"/>
              <a:t>National Diabetes Audit, 2021-22</a:t>
            </a:r>
            <a:r>
              <a:rPr lang="en-US" sz="1200"/>
              <a:t>. Leeds: NHS Digital. Available at: </a:t>
            </a:r>
            <a:r>
              <a:rPr lang="en-US" sz="1200">
                <a:hlinkClick r:id="rId8"/>
              </a:rPr>
              <a:t>https://digital.nhs.uk/data-and-information/publications/statistical/national-diabetes-audit</a:t>
            </a:r>
            <a:r>
              <a:rPr lang="en-US" sz="1200"/>
              <a:t> (Accessed: 18 February 2026).</a:t>
            </a:r>
          </a:p>
          <a:p>
            <a:r>
              <a:rPr lang="en-US" sz="1200"/>
              <a:t>NICE (2022) </a:t>
            </a:r>
            <a:r>
              <a:rPr lang="en-US" sz="1200" i="1"/>
              <a:t>Hypertension in adults: diagnosis and management</a:t>
            </a:r>
            <a:r>
              <a:rPr lang="en-US" sz="1200"/>
              <a:t> [NG136]. Available at: </a:t>
            </a:r>
            <a:r>
              <a:rPr lang="en-US" sz="1200">
                <a:hlinkClick r:id="rId9"/>
              </a:rPr>
              <a:t>https://www.nice.org.uk/guidance/ng136</a:t>
            </a:r>
            <a:r>
              <a:rPr lang="en-US" sz="1200"/>
              <a:t> (Accessed: 18 February 2026).</a:t>
            </a:r>
          </a:p>
          <a:p>
            <a:r>
              <a:rPr lang="en-US" sz="1200"/>
              <a:t>Taylor, R. (2021) ‘Type 2 diabetes and remission: practical management guided by pathophysiology’, </a:t>
            </a:r>
            <a:r>
              <a:rPr lang="en-US" sz="1200" i="1"/>
              <a:t>Journal of Internal Medicine</a:t>
            </a:r>
            <a:r>
              <a:rPr lang="en-US" sz="1200"/>
              <a:t>, 289(6), pp. 754–770.</a:t>
            </a:r>
          </a:p>
          <a:p>
            <a:r>
              <a:rPr lang="en-US" sz="1200"/>
              <a:t>World Health Organization (2023) </a:t>
            </a:r>
            <a:r>
              <a:rPr lang="en-US" sz="1200" i="1"/>
              <a:t>Diabetes</a:t>
            </a:r>
            <a:r>
              <a:rPr lang="en-US" sz="1200"/>
              <a:t>. Geneva: WHO. Available at: </a:t>
            </a:r>
            <a:r>
              <a:rPr lang="en-US" sz="1200">
                <a:hlinkClick r:id="rId10"/>
              </a:rPr>
              <a:t>https://www.who.int/news-room/fact-sheets/detail/diabetes</a:t>
            </a:r>
            <a:r>
              <a:rPr lang="en-US" sz="1200"/>
              <a:t> (Accessed: 18 February 2026).</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08/04/2026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pic>
        <p:nvPicPr>
          <p:cNvPr id="8" name="Audio 7">
            <a:hlinkClick r:id="" action="ppaction://media"/>
            <a:extLst>
              <a:ext uri="{FF2B5EF4-FFF2-40B4-BE49-F238E27FC236}">
                <a16:creationId xmlns:a16="http://schemas.microsoft.com/office/drawing/2014/main" id="{E647E6CA-1541-6C2D-FD4C-4E561408A4DA}"/>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xmlns:p14="http://schemas.microsoft.com/office/powerpoint/2010/main">
    <mc:Choice Requires="p14">
      <p:transition spd="slow" p14:dur="2000" advTm="19393"/>
    </mc:Choice>
    <mc:Fallback xmlns="">
      <p:transition spd="slow" advTm="193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Application>Microsoft Office PowerPoint</Application>
  <PresentationFormat>On-screen Show (4:3)</PresentationFormat>
  <Slides>15</Slides>
  <Notes>13</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20140311PresentationUWTSDTemplate</vt:lpstr>
      <vt:lpstr>PowerPoint Presentation</vt:lpstr>
      <vt:lpstr>Introduction</vt:lpstr>
      <vt:lpstr>Patient Demographics and Health Profile</vt:lpstr>
      <vt:lpstr>Anatomy and Physiology: The Endocrine System</vt:lpstr>
      <vt:lpstr>Pathophysiology: How T2DM Affects the Endocrine System</vt:lpstr>
      <vt:lpstr>Care Plan (1/3): Lifestyle and Health Behaviour</vt:lpstr>
      <vt:lpstr>Care Plan (2/3): Daily Care Routine and Monitoring</vt:lpstr>
      <vt:lpstr>Care Plan (3/3): Communication and Ethical Considerations</vt:lpstr>
      <vt:lpstr>Risk Factors: Individual and Condition-Related</vt:lpstr>
      <vt:lpstr>Impact of Lifestyle on the Endocrine System</vt:lpstr>
      <vt:lpstr>Recommendations (1/2): Monitoring and Care Routine</vt:lpstr>
      <vt:lpstr>Recommendations (2/2): Evidence-Based Interventions</vt:lpstr>
      <vt:lpstr>Key Health Targets and NICE/NHS Guidelines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HENRY WIREDU</cp:lastModifiedBy>
  <cp:revision>3</cp:revision>
  <cp:lastPrinted>2018-07-09T15:27:01Z</cp:lastPrinted>
  <dcterms:created xsi:type="dcterms:W3CDTF">2002-10-07T19:43:58Z</dcterms:created>
  <dcterms:modified xsi:type="dcterms:W3CDTF">2026-04-08T12:10:45Z</dcterms:modified>
</cp:coreProperties>
</file>