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15"/>
  </p:notesMasterIdLst>
  <p:sldIdLst>
    <p:sldId id="283" r:id="rId2"/>
    <p:sldId id="257" r:id="rId3"/>
    <p:sldId id="261" r:id="rId4"/>
    <p:sldId id="263" r:id="rId5"/>
    <p:sldId id="291" r:id="rId6"/>
    <p:sldId id="272" r:id="rId7"/>
    <p:sldId id="288" r:id="rId8"/>
    <p:sldId id="284" r:id="rId9"/>
    <p:sldId id="258" r:id="rId10"/>
    <p:sldId id="287" r:id="rId11"/>
    <p:sldId id="289" r:id="rId12"/>
    <p:sldId id="290" r:id="rId13"/>
    <p:sldId id="292" r:id="rId14"/>
  </p:sldIdLst>
  <p:sldSz cx="9144000" cy="5143500" type="screen16x9"/>
  <p:notesSz cx="6858000" cy="9144000"/>
  <p:embeddedFontLst>
    <p:embeddedFont>
      <p:font typeface="Arial Nova Cond Light" panose="020B0306020202020204" pitchFamily="34" charset="0"/>
      <p:regular r:id="rId16"/>
      <p:italic r:id="rId17"/>
    </p:embeddedFont>
    <p:embeddedFont>
      <p:font typeface="Chivo Light" panose="020B0604020202020204" charset="0"/>
      <p:regular r:id="rId18"/>
      <p:bold r:id="rId19"/>
      <p:italic r:id="rId20"/>
      <p:boldItalic r:id="rId21"/>
    </p:embeddedFont>
    <p:embeddedFont>
      <p:font typeface="Montserrat" panose="020B0604020202020204" charset="0"/>
      <p:regular r:id="rId22"/>
      <p:bold r:id="rId23"/>
      <p:italic r:id="rId24"/>
      <p:boldItalic r:id="rId25"/>
    </p:embeddedFont>
    <p:embeddedFont>
      <p:font typeface="Raleway" panose="020B0604020202020204" charset="0"/>
      <p:regular r:id="rId26"/>
      <p:bold r:id="rId27"/>
      <p:italic r:id="rId28"/>
      <p:boldItalic r:id="rId29"/>
    </p:embeddedFont>
    <p:embeddedFont>
      <p:font typeface="Vidaloka" panose="020B0604020202020204" charset="0"/>
      <p:regular r:id="rId30"/>
    </p:embeddedFont>
    <p:embeddedFont>
      <p:font typeface="Vijaya" panose="02020604020202020204" pitchFamily="18" charset="0"/>
      <p:regular r:id="rId31"/>
      <p:bold r:id="rId3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anya Sandhu (1714213)" initials="AS(" lastIdx="0" clrIdx="0">
    <p:extLst>
      <p:ext uri="{19B8F6BF-5375-455C-9EA6-DF929625EA0E}">
        <p15:presenceInfo xmlns:p15="http://schemas.microsoft.com/office/powerpoint/2012/main" userId="S-1-5-21-809251214-2178901256-4152538893-4545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DDA8"/>
    <a:srgbClr val="596370"/>
    <a:srgbClr val="D58E3E"/>
    <a:srgbClr val="EAE2CD"/>
    <a:srgbClr val="666666"/>
    <a:srgbClr val="D1A0A4"/>
    <a:srgbClr val="BE878C"/>
    <a:srgbClr val="000000"/>
    <a:srgbClr val="1D1D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23C56B4-A2DD-4BBD-AEFC-A7435564BD9E}">
  <a:tblStyle styleId="{023C56B4-A2DD-4BBD-AEFC-A7435564BD9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2154" autoAdjust="0"/>
  </p:normalViewPr>
  <p:slideViewPr>
    <p:cSldViewPr snapToGrid="0" showGuides="1">
      <p:cViewPr varScale="1">
        <p:scale>
          <a:sx n="88" d="100"/>
          <a:sy n="88" d="100"/>
        </p:scale>
        <p:origin x="1578" y="-19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-516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font" Target="fonts/font17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font" Target="fonts/font1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font" Target="fonts/font15.fntdata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se.gov.uk/violence/toolkit/legislation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016866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g35ed75ccf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9" name="Google Shape;209;g35ed75ccf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35160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39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GB" dirty="0"/>
              <a:t>As a basic investing £40,000, to buy all the basic and mandatory stuff to start the business. We are hoping to achieve the target of incoming amount of £112,000. after all the expenses we are hoping to make a gross profit of £11,650.29% of our initial investment.</a:t>
            </a:r>
          </a:p>
          <a:p>
            <a:pPr marL="13970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62692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Strength : knowledge of the business as three of the directors are qualified in the field and experienced. Many services are provided under one roof. The management team is very professional .</a:t>
            </a:r>
          </a:p>
          <a:p>
            <a:r>
              <a:rPr lang="en-GB" dirty="0"/>
              <a:t>Weakness: the finances are limited, need more staff who is fully trained, as the market is very big so there is a lot we need to learn.</a:t>
            </a:r>
          </a:p>
          <a:p>
            <a:r>
              <a:rPr lang="en-GB" dirty="0"/>
              <a:t>Opportunities :because of the nature of the business there is a lot of potential to expend the business , like franchising ,supplying products to retail market etc</a:t>
            </a:r>
          </a:p>
          <a:p>
            <a:r>
              <a:rPr lang="en-GB" dirty="0"/>
              <a:t>Threats :  environmental changes like extreme weather conditions can effect the business. Rules and regulations are changing frequently, they can effect the business.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27742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24849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Belbin, M. (2018). The Nine Belbin Team Roles. Available at: https://www.belbin.com/about/belbin-team-roles/ (Accessed: 28th November 2018)</a:t>
            </a:r>
          </a:p>
          <a:p>
            <a:r>
              <a:rPr lang="en-GB" dirty="0"/>
              <a:t>Business Dictionary. (2018). Competitor. Available at: http://www.businessdictionary.com/ (Accessed: 19th December 2018)</a:t>
            </a:r>
          </a:p>
          <a:p>
            <a:r>
              <a:rPr lang="en-GB" dirty="0"/>
              <a:t>PESTLE Analysis. (2015). Political Factors Affecting Business. Available at: https://pestleanalysis.com/political-factors-affecting-business/ (Accessed: 5th December 2018)</a:t>
            </a:r>
          </a:p>
          <a:p>
            <a:r>
              <a:rPr lang="en-GB" dirty="0"/>
              <a:t>The Team Building Company. (2018). Forming - Storming - Norming – Performing. Available at:  https://www.teambuilding.co.uk/theory/Forming-Storming-Norming-Performing.html (Accessed: 25th November 2018)</a:t>
            </a:r>
          </a:p>
          <a:p>
            <a:r>
              <a:rPr lang="en-GB" dirty="0"/>
              <a:t>Ward, S. (2018). Target Marketing. Available at:  https://www.thebalancesmb.com/target-marketing-2948355 (Accessed: 13th December 2018) </a:t>
            </a:r>
          </a:p>
          <a:p>
            <a:pPr>
              <a:defRPr/>
            </a:pPr>
            <a:r>
              <a:rPr lang="en-GB" dirty="0">
                <a:latin typeface="Arial Nova Cond Light"/>
              </a:rPr>
              <a:t> </a:t>
            </a:r>
            <a:r>
              <a:rPr lang="en-GB" sz="1100" dirty="0">
                <a:latin typeface="Arial Nova Cond Light"/>
              </a:rPr>
              <a:t>Health and safety executive,(HSWA) 1974, (MHSWR) 1999, </a:t>
            </a:r>
            <a:r>
              <a:rPr lang="en-GB" sz="1100" u="sng" dirty="0">
                <a:latin typeface="Arial Nova Cond Light"/>
                <a:hlinkClick r:id="rId3"/>
              </a:rPr>
              <a:t>http://www.hse.gov.uk/violence/toolkit/legislation</a:t>
            </a:r>
            <a:r>
              <a:rPr lang="en-GB" sz="1100" u="sng" dirty="0">
                <a:latin typeface="Arial Nova Cond Light"/>
              </a:rPr>
              <a:t>.htm</a:t>
            </a:r>
            <a:r>
              <a:rPr lang="en-GB" sz="1100" dirty="0">
                <a:latin typeface="Arial Nova Cond Light"/>
              </a:rPr>
              <a:t> ( Accessed : 8</a:t>
            </a:r>
            <a:r>
              <a:rPr lang="en-GB" sz="1100" baseline="30000" dirty="0">
                <a:latin typeface="Arial Nova Cond Light"/>
              </a:rPr>
              <a:t>th</a:t>
            </a:r>
            <a:r>
              <a:rPr lang="en-GB" sz="1100" dirty="0">
                <a:latin typeface="Arial Nova Cond Light"/>
              </a:rPr>
              <a:t> January</a:t>
            </a:r>
            <a:r>
              <a:rPr lang="en-GB" dirty="0">
                <a:latin typeface="Arial Nova Cond Light"/>
              </a:rPr>
              <a:t>  </a:t>
            </a:r>
            <a:r>
              <a:rPr lang="en-GB" sz="1100" dirty="0">
                <a:latin typeface="Arial Nova Cond Light"/>
              </a:rPr>
              <a:t> 2019)</a:t>
            </a:r>
          </a:p>
          <a:p>
            <a:pPr>
              <a:defRPr/>
            </a:pPr>
            <a:r>
              <a:rPr lang="en-GB" dirty="0">
                <a:latin typeface="Arial Nova Cond Light"/>
              </a:rPr>
              <a:t> </a:t>
            </a:r>
            <a:r>
              <a:rPr lang="en-GB" sz="1100" dirty="0">
                <a:latin typeface="Arial Nova Cond Light"/>
              </a:rPr>
              <a:t>Mariotti, S. and Glackin, C. (2015) Entrepreneurship and Small Business Management, 2nd Edition. Harlow: Pearson.</a:t>
            </a:r>
          </a:p>
          <a:p>
            <a:pPr>
              <a:defRPr/>
            </a:pPr>
            <a:r>
              <a:rPr lang="en-GB" dirty="0">
                <a:latin typeface="Arial Nova Cond Light"/>
              </a:rPr>
              <a:t> </a:t>
            </a:r>
            <a:r>
              <a:rPr lang="en-GB" sz="1100" dirty="0">
                <a:latin typeface="Arial Nova Cond Light"/>
              </a:rPr>
              <a:t>Maund, A. Schriek, M. and Tinkler, P. (2017) Certificate in Higher Education: Skills for the Workplace Student Yearbook. London: Sage</a:t>
            </a:r>
            <a:r>
              <a:rPr lang="en-GB" dirty="0">
                <a:latin typeface="Arial Nova Cond Light"/>
              </a:rPr>
              <a:t>  </a:t>
            </a:r>
            <a:r>
              <a:rPr lang="en-GB" sz="1100" dirty="0">
                <a:latin typeface="Arial Nova Cond Light"/>
              </a:rPr>
              <a:t> Publications.</a:t>
            </a: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tabLst/>
              <a:defRPr/>
            </a:pPr>
            <a:endParaRPr lang="en-GB" sz="1100" dirty="0">
              <a:latin typeface="Arial Nova Cond Light" panose="020B0604020202020204" charset="0"/>
            </a:endParaRP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tabLst/>
              <a:defRPr/>
            </a:pPr>
            <a:endParaRPr lang="en-GB" sz="1100" dirty="0">
              <a:latin typeface="Arial Nova Cond Light" panose="020B060402020202020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50639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1D1D1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5283650" y="205975"/>
            <a:ext cx="3148800" cy="8574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5001600" y="1425025"/>
            <a:ext cx="3712800" cy="33291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1150">
              <a:spcBef>
                <a:spcPts val="600"/>
              </a:spcBef>
              <a:spcAft>
                <a:spcPts val="0"/>
              </a:spcAft>
              <a:buSzPts val="1300"/>
              <a:buFont typeface="Raleway"/>
              <a:buChar char="▫"/>
              <a:defRPr>
                <a:latin typeface="Raleway"/>
                <a:ea typeface="Raleway"/>
                <a:cs typeface="Raleway"/>
                <a:sym typeface="Raleway"/>
              </a:defRPr>
            </a:lvl1pPr>
            <a:lvl2pPr marL="914400" lvl="1" indent="-311150">
              <a:spcBef>
                <a:spcPts val="0"/>
              </a:spcBef>
              <a:spcAft>
                <a:spcPts val="0"/>
              </a:spcAft>
              <a:buSzPts val="1300"/>
              <a:buFont typeface="Raleway"/>
              <a:buChar char="▫"/>
              <a:defRPr>
                <a:latin typeface="Raleway"/>
                <a:ea typeface="Raleway"/>
                <a:cs typeface="Raleway"/>
                <a:sym typeface="Raleway"/>
              </a:defRPr>
            </a:lvl2pPr>
            <a:lvl3pPr marL="1371600" lvl="2" indent="-311150">
              <a:spcBef>
                <a:spcPts val="0"/>
              </a:spcBef>
              <a:spcAft>
                <a:spcPts val="0"/>
              </a:spcAft>
              <a:buSzPts val="1300"/>
              <a:buFont typeface="Raleway"/>
              <a:buChar char="▫"/>
              <a:defRPr>
                <a:latin typeface="Raleway"/>
                <a:ea typeface="Raleway"/>
                <a:cs typeface="Raleway"/>
                <a:sym typeface="Raleway"/>
              </a:defRPr>
            </a:lvl3pPr>
            <a:lvl4pPr marL="1828800" lvl="3" indent="-311150">
              <a:spcBef>
                <a:spcPts val="0"/>
              </a:spcBef>
              <a:spcAft>
                <a:spcPts val="0"/>
              </a:spcAft>
              <a:buSzPts val="1300"/>
              <a:buFont typeface="Raleway"/>
              <a:buChar char="▫"/>
              <a:defRPr>
                <a:latin typeface="Raleway"/>
                <a:ea typeface="Raleway"/>
                <a:cs typeface="Raleway"/>
                <a:sym typeface="Raleway"/>
              </a:defRPr>
            </a:lvl4pPr>
            <a:lvl5pPr marL="2286000" lvl="4" indent="-311150">
              <a:spcBef>
                <a:spcPts val="0"/>
              </a:spcBef>
              <a:spcAft>
                <a:spcPts val="0"/>
              </a:spcAft>
              <a:buSzPts val="1300"/>
              <a:buFont typeface="Raleway"/>
              <a:buChar char="▫"/>
              <a:defRPr>
                <a:latin typeface="Raleway"/>
                <a:ea typeface="Raleway"/>
                <a:cs typeface="Raleway"/>
                <a:sym typeface="Raleway"/>
              </a:defRPr>
            </a:lvl5pPr>
            <a:lvl6pPr marL="2743200" lvl="5" indent="-311150">
              <a:spcBef>
                <a:spcPts val="0"/>
              </a:spcBef>
              <a:spcAft>
                <a:spcPts val="0"/>
              </a:spcAft>
              <a:buSzPts val="1300"/>
              <a:buFont typeface="Raleway"/>
              <a:buChar char="▫"/>
              <a:defRPr>
                <a:latin typeface="Raleway"/>
                <a:ea typeface="Raleway"/>
                <a:cs typeface="Raleway"/>
                <a:sym typeface="Raleway"/>
              </a:defRPr>
            </a:lvl6pPr>
            <a:lvl7pPr marL="3200400" lvl="6" indent="-311150">
              <a:spcBef>
                <a:spcPts val="0"/>
              </a:spcBef>
              <a:spcAft>
                <a:spcPts val="0"/>
              </a:spcAft>
              <a:buSzPts val="1300"/>
              <a:buFont typeface="Raleway"/>
              <a:buChar char="▫"/>
              <a:defRPr>
                <a:latin typeface="Raleway"/>
                <a:ea typeface="Raleway"/>
                <a:cs typeface="Raleway"/>
                <a:sym typeface="Raleway"/>
              </a:defRPr>
            </a:lvl7pPr>
            <a:lvl8pPr marL="3657600" lvl="7" indent="-311150">
              <a:spcBef>
                <a:spcPts val="0"/>
              </a:spcBef>
              <a:spcAft>
                <a:spcPts val="0"/>
              </a:spcAft>
              <a:buSzPts val="1300"/>
              <a:buFont typeface="Raleway"/>
              <a:buChar char="▫"/>
              <a:defRPr>
                <a:latin typeface="Raleway"/>
                <a:ea typeface="Raleway"/>
                <a:cs typeface="Raleway"/>
                <a:sym typeface="Raleway"/>
              </a:defRPr>
            </a:lvl8pPr>
            <a:lvl9pPr marL="4114800" lvl="8" indent="-311150">
              <a:spcBef>
                <a:spcPts val="0"/>
              </a:spcBef>
              <a:spcAft>
                <a:spcPts val="0"/>
              </a:spcAft>
              <a:buSzPts val="1300"/>
              <a:buFont typeface="Raleway"/>
              <a:buChar char="▫"/>
              <a:defRPr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188150" y="1194900"/>
            <a:ext cx="2195700" cy="2753700"/>
          </a:xfrm>
          <a:prstGeom prst="rect">
            <a:avLst/>
          </a:prstGeom>
          <a:noFill/>
          <a:ln w="952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latin typeface="Vidaloka"/>
                <a:ea typeface="Vidaloka"/>
                <a:cs typeface="Vidaloka"/>
                <a:sym typeface="Vidaloka"/>
              </a:defRPr>
            </a:lvl1pPr>
            <a:lvl2pPr lvl="1">
              <a:buNone/>
              <a:defRPr>
                <a:latin typeface="Vidaloka"/>
                <a:ea typeface="Vidaloka"/>
                <a:cs typeface="Vidaloka"/>
                <a:sym typeface="Vidaloka"/>
              </a:defRPr>
            </a:lvl2pPr>
            <a:lvl3pPr lvl="2">
              <a:buNone/>
              <a:defRPr>
                <a:latin typeface="Vidaloka"/>
                <a:ea typeface="Vidaloka"/>
                <a:cs typeface="Vidaloka"/>
                <a:sym typeface="Vidaloka"/>
              </a:defRPr>
            </a:lvl3pPr>
            <a:lvl4pPr lvl="3">
              <a:buNone/>
              <a:defRPr>
                <a:latin typeface="Vidaloka"/>
                <a:ea typeface="Vidaloka"/>
                <a:cs typeface="Vidaloka"/>
                <a:sym typeface="Vidaloka"/>
              </a:defRPr>
            </a:lvl4pPr>
            <a:lvl5pPr lvl="4">
              <a:buNone/>
              <a:defRPr>
                <a:latin typeface="Vidaloka"/>
                <a:ea typeface="Vidaloka"/>
                <a:cs typeface="Vidaloka"/>
                <a:sym typeface="Vidaloka"/>
              </a:defRPr>
            </a:lvl5pPr>
            <a:lvl6pPr lvl="5">
              <a:buNone/>
              <a:defRPr>
                <a:latin typeface="Vidaloka"/>
                <a:ea typeface="Vidaloka"/>
                <a:cs typeface="Vidaloka"/>
                <a:sym typeface="Vidaloka"/>
              </a:defRPr>
            </a:lvl6pPr>
            <a:lvl7pPr lvl="6">
              <a:buNone/>
              <a:defRPr>
                <a:latin typeface="Vidaloka"/>
                <a:ea typeface="Vidaloka"/>
                <a:cs typeface="Vidaloka"/>
                <a:sym typeface="Vidaloka"/>
              </a:defRPr>
            </a:lvl7pPr>
            <a:lvl8pPr lvl="7">
              <a:buNone/>
              <a:defRPr>
                <a:latin typeface="Vidaloka"/>
                <a:ea typeface="Vidaloka"/>
                <a:cs typeface="Vidaloka"/>
                <a:sym typeface="Vidaloka"/>
              </a:defRPr>
            </a:lvl8pPr>
            <a:lvl9pPr lvl="8">
              <a:buNone/>
              <a:defRPr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title"/>
          </p:nvPr>
        </p:nvSpPr>
        <p:spPr>
          <a:xfrm>
            <a:off x="5283650" y="205975"/>
            <a:ext cx="3148800" cy="8574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body" idx="1"/>
          </p:nvPr>
        </p:nvSpPr>
        <p:spPr>
          <a:xfrm>
            <a:off x="4980050" y="1349425"/>
            <a:ext cx="1799100" cy="260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04800">
              <a:spcBef>
                <a:spcPts val="600"/>
              </a:spcBef>
              <a:spcAft>
                <a:spcPts val="0"/>
              </a:spcAft>
              <a:buSzPts val="1200"/>
              <a:buChar char="▫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▫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▫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▫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▫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▫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▫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▫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▫"/>
              <a:defRPr sz="1200"/>
            </a:lvl9pPr>
          </a:lstStyle>
          <a:p>
            <a:endParaRPr/>
          </a:p>
        </p:txBody>
      </p:sp>
      <p:sp>
        <p:nvSpPr>
          <p:cNvPr id="29" name="Google Shape;29;p6"/>
          <p:cNvSpPr txBox="1">
            <a:spLocks noGrp="1"/>
          </p:cNvSpPr>
          <p:nvPr>
            <p:ph type="body" idx="2"/>
          </p:nvPr>
        </p:nvSpPr>
        <p:spPr>
          <a:xfrm>
            <a:off x="6887597" y="1349425"/>
            <a:ext cx="1799100" cy="260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04800">
              <a:spcBef>
                <a:spcPts val="600"/>
              </a:spcBef>
              <a:spcAft>
                <a:spcPts val="0"/>
              </a:spcAft>
              <a:buSzPts val="1200"/>
              <a:buChar char="▫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▫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▫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▫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▫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▫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▫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▫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▫"/>
              <a:defRPr sz="1200"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sldNum" idx="12"/>
          </p:nvPr>
        </p:nvSpPr>
        <p:spPr>
          <a:xfrm>
            <a:off x="1188150" y="1194900"/>
            <a:ext cx="2195700" cy="275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dark" type="blank">
  <p:cSld name="BLANK">
    <p:bg>
      <p:bgPr>
        <a:solidFill>
          <a:srgbClr val="1D1D1B"/>
        </a:solidFill>
        <a:effectLst/>
      </p:bgPr>
    </p:bg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/>
          <p:nvPr/>
        </p:nvSpPr>
        <p:spPr>
          <a:xfrm>
            <a:off x="1188450" y="1194900"/>
            <a:ext cx="6767100" cy="2753700"/>
          </a:xfrm>
          <a:prstGeom prst="rect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sldNum" idx="12"/>
          </p:nvPr>
        </p:nvSpPr>
        <p:spPr>
          <a:xfrm>
            <a:off x="1188150" y="3948600"/>
            <a:ext cx="6767100" cy="119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light">
  <p:cSld name="BLANK_1">
    <p:bg>
      <p:bgPr>
        <a:solidFill>
          <a:srgbClr val="FFFFFF"/>
        </a:solidFill>
        <a:effectLst/>
      </p:bgPr>
    </p:bg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0"/>
          <p:cNvSpPr/>
          <p:nvPr/>
        </p:nvSpPr>
        <p:spPr>
          <a:xfrm>
            <a:off x="1188450" y="1194900"/>
            <a:ext cx="6767100" cy="2753700"/>
          </a:xfrm>
          <a:prstGeom prst="rect">
            <a:avLst/>
          </a:prstGeom>
          <a:noFill/>
          <a:ln w="9525" cap="flat" cmpd="sng">
            <a:solidFill>
              <a:srgbClr val="1D1D1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sldNum" idx="12"/>
          </p:nvPr>
        </p:nvSpPr>
        <p:spPr>
          <a:xfrm>
            <a:off x="1188450" y="3948600"/>
            <a:ext cx="6767100" cy="119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>
                <a:solidFill>
                  <a:srgbClr val="1D1D1B"/>
                </a:solidFill>
              </a:defRPr>
            </a:lvl1pPr>
            <a:lvl2pPr lvl="1" rtl="0">
              <a:buNone/>
              <a:defRPr>
                <a:solidFill>
                  <a:srgbClr val="1D1D1B"/>
                </a:solidFill>
              </a:defRPr>
            </a:lvl2pPr>
            <a:lvl3pPr lvl="2" rtl="0">
              <a:buNone/>
              <a:defRPr>
                <a:solidFill>
                  <a:srgbClr val="1D1D1B"/>
                </a:solidFill>
              </a:defRPr>
            </a:lvl3pPr>
            <a:lvl4pPr lvl="3" rtl="0">
              <a:buNone/>
              <a:defRPr>
                <a:solidFill>
                  <a:srgbClr val="1D1D1B"/>
                </a:solidFill>
              </a:defRPr>
            </a:lvl4pPr>
            <a:lvl5pPr lvl="4" rtl="0">
              <a:buNone/>
              <a:defRPr>
                <a:solidFill>
                  <a:srgbClr val="1D1D1B"/>
                </a:solidFill>
              </a:defRPr>
            </a:lvl5pPr>
            <a:lvl6pPr lvl="5" rtl="0">
              <a:buNone/>
              <a:defRPr>
                <a:solidFill>
                  <a:srgbClr val="1D1D1B"/>
                </a:solidFill>
              </a:defRPr>
            </a:lvl6pPr>
            <a:lvl7pPr lvl="6" rtl="0">
              <a:buNone/>
              <a:defRPr>
                <a:solidFill>
                  <a:srgbClr val="1D1D1B"/>
                </a:solidFill>
              </a:defRPr>
            </a:lvl7pPr>
            <a:lvl8pPr lvl="7" rtl="0">
              <a:buNone/>
              <a:defRPr>
                <a:solidFill>
                  <a:srgbClr val="1D1D1B"/>
                </a:solidFill>
              </a:defRPr>
            </a:lvl8pPr>
            <a:lvl9pPr lvl="8" rtl="0">
              <a:buNone/>
              <a:defRPr>
                <a:solidFill>
                  <a:srgbClr val="1D1D1B"/>
                </a:solidFill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5283650" y="205975"/>
            <a:ext cx="31488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1D1D1B"/>
              </a:buClr>
              <a:buSzPts val="1400"/>
              <a:buFont typeface="Montserrat"/>
              <a:buNone/>
              <a:defRPr b="1">
                <a:solidFill>
                  <a:srgbClr val="1D1D1B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D1D1B"/>
              </a:buClr>
              <a:buSzPts val="1400"/>
              <a:buFont typeface="Montserrat"/>
              <a:buNone/>
              <a:defRPr b="1">
                <a:solidFill>
                  <a:srgbClr val="1D1D1B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D1D1B"/>
              </a:buClr>
              <a:buSzPts val="1400"/>
              <a:buFont typeface="Montserrat"/>
              <a:buNone/>
              <a:defRPr b="1">
                <a:solidFill>
                  <a:srgbClr val="1D1D1B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D1D1B"/>
              </a:buClr>
              <a:buSzPts val="1400"/>
              <a:buFont typeface="Montserrat"/>
              <a:buNone/>
              <a:defRPr b="1">
                <a:solidFill>
                  <a:srgbClr val="1D1D1B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D1D1B"/>
              </a:buClr>
              <a:buSzPts val="1400"/>
              <a:buFont typeface="Montserrat"/>
              <a:buNone/>
              <a:defRPr b="1">
                <a:solidFill>
                  <a:srgbClr val="1D1D1B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D1D1B"/>
              </a:buClr>
              <a:buSzPts val="1400"/>
              <a:buFont typeface="Montserrat"/>
              <a:buNone/>
              <a:defRPr b="1">
                <a:solidFill>
                  <a:srgbClr val="1D1D1B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D1D1B"/>
              </a:buClr>
              <a:buSzPts val="1400"/>
              <a:buFont typeface="Montserrat"/>
              <a:buNone/>
              <a:defRPr b="1">
                <a:solidFill>
                  <a:srgbClr val="1D1D1B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D1D1B"/>
              </a:buClr>
              <a:buSzPts val="1400"/>
              <a:buFont typeface="Montserrat"/>
              <a:buNone/>
              <a:defRPr b="1">
                <a:solidFill>
                  <a:srgbClr val="1D1D1B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D1D1B"/>
              </a:buClr>
              <a:buSzPts val="1400"/>
              <a:buFont typeface="Montserrat"/>
              <a:buNone/>
              <a:defRPr b="1">
                <a:solidFill>
                  <a:srgbClr val="1D1D1B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5001600" y="1425025"/>
            <a:ext cx="3712800" cy="332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115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576574"/>
              </a:buClr>
              <a:buSzPts val="1300"/>
              <a:buFont typeface="Raleway"/>
              <a:buChar char="▫"/>
              <a:defRPr sz="1300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L="914400" lvl="1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76574"/>
              </a:buClr>
              <a:buSzPts val="1300"/>
              <a:buFont typeface="Raleway"/>
              <a:buChar char="▫"/>
              <a:defRPr sz="1300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L="1371600" lvl="2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76574"/>
              </a:buClr>
              <a:buSzPts val="1300"/>
              <a:buFont typeface="Raleway"/>
              <a:buChar char="▫"/>
              <a:defRPr sz="1300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L="1828800" lvl="3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76574"/>
              </a:buClr>
              <a:buSzPts val="1300"/>
              <a:buFont typeface="Raleway"/>
              <a:buChar char="▫"/>
              <a:defRPr sz="1300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L="2286000" lvl="4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76574"/>
              </a:buClr>
              <a:buSzPts val="1300"/>
              <a:buFont typeface="Raleway"/>
              <a:buChar char="▫"/>
              <a:defRPr sz="1300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L="2743200" lvl="5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76574"/>
              </a:buClr>
              <a:buSzPts val="1300"/>
              <a:buFont typeface="Raleway"/>
              <a:buChar char="▫"/>
              <a:defRPr sz="1300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L="3200400" lvl="6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76574"/>
              </a:buClr>
              <a:buSzPts val="1300"/>
              <a:buFont typeface="Raleway"/>
              <a:buChar char="▫"/>
              <a:defRPr sz="1300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L="3657600" lvl="7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76574"/>
              </a:buClr>
              <a:buSzPts val="1300"/>
              <a:buFont typeface="Raleway"/>
              <a:buChar char="▫"/>
              <a:defRPr sz="1300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L="4114800" lvl="8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76574"/>
              </a:buClr>
              <a:buSzPts val="1300"/>
              <a:buFont typeface="Raleway"/>
              <a:buChar char="▫"/>
              <a:defRPr sz="1300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88150" y="1194900"/>
            <a:ext cx="2195700" cy="2753700"/>
          </a:xfrm>
          <a:prstGeom prst="rect">
            <a:avLst/>
          </a:prstGeom>
          <a:noFill/>
          <a:ln w="952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 sz="6000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lvl="1" algn="ctr" rtl="0">
              <a:buNone/>
              <a:defRPr sz="6000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lvl="2" algn="ctr" rtl="0">
              <a:buNone/>
              <a:defRPr sz="6000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lvl="3" algn="ctr" rtl="0">
              <a:buNone/>
              <a:defRPr sz="6000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lvl="4" algn="ctr" rtl="0">
              <a:buNone/>
              <a:defRPr sz="6000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lvl="5" algn="ctr" rtl="0">
              <a:buNone/>
              <a:defRPr sz="6000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lvl="6" algn="ctr" rtl="0">
              <a:buNone/>
              <a:defRPr sz="6000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lvl="7" algn="ctr" rtl="0">
              <a:buNone/>
              <a:defRPr sz="6000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lvl="8" algn="ctr" rtl="0">
              <a:buNone/>
              <a:defRPr sz="6000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5" r:id="rId3"/>
    <p:sldLayoutId id="2147483656" r:id="rId4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9.jpeg"/><Relationship Id="rId7" Type="http://schemas.openxmlformats.org/officeDocument/2006/relationships/image" Target="../media/image1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png"/><Relationship Id="rId9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spa images">
            <a:extLst>
              <a:ext uri="{FF2B5EF4-FFF2-40B4-BE49-F238E27FC236}">
                <a16:creationId xmlns:a16="http://schemas.microsoft.com/office/drawing/2014/main" id="{6F4EB324-2588-4F7C-9902-49DFD00C9E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18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Google Shape;49;p11">
            <a:extLst>
              <a:ext uri="{FF2B5EF4-FFF2-40B4-BE49-F238E27FC236}">
                <a16:creationId xmlns:a16="http://schemas.microsoft.com/office/drawing/2014/main" id="{01FA40EC-6C33-4A3C-A9B0-9801A284E08E}"/>
              </a:ext>
            </a:extLst>
          </p:cNvPr>
          <p:cNvSpPr txBox="1">
            <a:spLocks/>
          </p:cNvSpPr>
          <p:nvPr/>
        </p:nvSpPr>
        <p:spPr>
          <a:xfrm>
            <a:off x="3357140" y="1342021"/>
            <a:ext cx="2229000" cy="22290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5" name="Google Shape;49;p11">
            <a:extLst>
              <a:ext uri="{FF2B5EF4-FFF2-40B4-BE49-F238E27FC236}">
                <a16:creationId xmlns:a16="http://schemas.microsoft.com/office/drawing/2014/main" id="{E196FBD0-A288-42EB-B174-DCD687FBF2CB}"/>
              </a:ext>
            </a:extLst>
          </p:cNvPr>
          <p:cNvSpPr txBox="1">
            <a:spLocks/>
          </p:cNvSpPr>
          <p:nvPr/>
        </p:nvSpPr>
        <p:spPr>
          <a:xfrm>
            <a:off x="3357140" y="1342021"/>
            <a:ext cx="2229000" cy="2229000"/>
          </a:xfrm>
          <a:prstGeom prst="rect">
            <a:avLst/>
          </a:prstGeom>
          <a:solidFill>
            <a:srgbClr val="D58E3E">
              <a:alpha val="29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4400" dirty="0">
                <a:solidFill>
                  <a:schemeClr val="bg1"/>
                </a:solidFill>
                <a:latin typeface="Arial Nova Cond Light" panose="020B0306020202020204" pitchFamily="34" charset="0"/>
              </a:rPr>
              <a:t>ARA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3185BB-0284-424D-99EC-2AAF46E90B0B}"/>
              </a:ext>
            </a:extLst>
          </p:cNvPr>
          <p:cNvSpPr txBox="1"/>
          <p:nvPr/>
        </p:nvSpPr>
        <p:spPr>
          <a:xfrm>
            <a:off x="3357140" y="2672799"/>
            <a:ext cx="218945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chemeClr val="bg1"/>
                </a:solidFill>
                <a:latin typeface="Arial Nova Cond Light" panose="020B0306020202020204" pitchFamily="34" charset="0"/>
              </a:rPr>
              <a:t>BUSINESS  PLAN</a:t>
            </a:r>
          </a:p>
        </p:txBody>
      </p:sp>
      <p:sp>
        <p:nvSpPr>
          <p:cNvPr id="7" name="Google Shape;116;p18"/>
          <p:cNvSpPr txBox="1">
            <a:spLocks noGrp="1"/>
          </p:cNvSpPr>
          <p:nvPr>
            <p:ph type="sldNum" idx="12"/>
          </p:nvPr>
        </p:nvSpPr>
        <p:spPr>
          <a:xfrm>
            <a:off x="6237027" y="2763672"/>
            <a:ext cx="2790965" cy="2197289"/>
          </a:xfrm>
          <a:prstGeom prst="rect">
            <a:avLst/>
          </a:prstGeom>
          <a:solidFill>
            <a:srgbClr val="D58E3E">
              <a:alpha val="36000"/>
            </a:srgbClr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chemeClr val="tx1"/>
                </a:solidFill>
                <a:latin typeface="Arial Nova Cond Light" panose="020B0306020202020204" pitchFamily="34" charset="0"/>
              </a:rPr>
              <a:t>Produced and Submitted by:</a:t>
            </a: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 dirty="0">
                <a:solidFill>
                  <a:schemeClr val="tx1"/>
                </a:solidFill>
                <a:latin typeface="Arial Nova Cond Light" panose="020B0306020202020204" pitchFamily="34" charset="0"/>
              </a:rPr>
              <a:t>Ananya Sandhu-1714213</a:t>
            </a: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 dirty="0">
                <a:solidFill>
                  <a:schemeClr val="tx1"/>
                </a:solidFill>
                <a:latin typeface="Arial Nova Cond Light" panose="020B0306020202020204" pitchFamily="34" charset="0"/>
              </a:rPr>
              <a:t>Hena Syed-1713652</a:t>
            </a: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 dirty="0">
                <a:solidFill>
                  <a:schemeClr val="tx1"/>
                </a:solidFill>
                <a:latin typeface="Arial Nova Cond Light" panose="020B0306020202020204" pitchFamily="34" charset="0"/>
              </a:rPr>
              <a:t>Husnara Begum -1714114</a:t>
            </a: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 dirty="0">
                <a:solidFill>
                  <a:schemeClr val="tx1"/>
                </a:solidFill>
                <a:latin typeface="Arial Nova Cond Light" panose="020B0306020202020204" pitchFamily="34" charset="0"/>
              </a:rPr>
              <a:t>Parisa Rafi-1714482 </a:t>
            </a:r>
          </a:p>
          <a:p>
            <a:pPr lvl="0" algn="just"/>
            <a:r>
              <a:rPr lang="en-GB" sz="1600" b="1" dirty="0">
                <a:solidFill>
                  <a:schemeClr val="tx1"/>
                </a:solidFill>
                <a:latin typeface="Arial Nova Cond Light" panose="020B0306020202020204" pitchFamily="34" charset="0"/>
              </a:rPr>
              <a:t>Razia Miah-1714113</a:t>
            </a: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 dirty="0">
                <a:solidFill>
                  <a:schemeClr val="tx1"/>
                </a:solidFill>
                <a:latin typeface="Arial Nova Cond Light" panose="020B0306020202020204" pitchFamily="34" charset="0"/>
              </a:rPr>
              <a:t>BMSK 4006 </a:t>
            </a: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 dirty="0">
                <a:solidFill>
                  <a:schemeClr val="tx1"/>
                </a:solidFill>
                <a:latin typeface="Arial Nova Cond Light" panose="020B0306020202020204" pitchFamily="34" charset="0"/>
              </a:rPr>
              <a:t>Cohort 2 Group 6</a:t>
            </a: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 dirty="0">
                <a:solidFill>
                  <a:schemeClr val="tx1"/>
                </a:solidFill>
                <a:latin typeface="Arial Nova Cond Light" panose="020B0306020202020204" pitchFamily="34" charset="0"/>
              </a:rPr>
              <a:t>Lecturer : Abdullah Al Mamun </a:t>
            </a:r>
            <a:endParaRPr sz="1600" b="1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0603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6FBAD49-4FF7-4F84-94F5-F00A0ED8A2B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780"/>
          <a:stretch/>
        </p:blipFill>
        <p:spPr>
          <a:xfrm>
            <a:off x="-219307" y="0"/>
            <a:ext cx="4791307" cy="5143500"/>
          </a:xfrm>
          <a:prstGeom prst="rect">
            <a:avLst/>
          </a:prstGeom>
        </p:spPr>
      </p:pic>
      <p:sp>
        <p:nvSpPr>
          <p:cNvPr id="58" name="Google Shape;58;p12"/>
          <p:cNvSpPr txBox="1">
            <a:spLocks noGrp="1"/>
          </p:cNvSpPr>
          <p:nvPr>
            <p:ph type="sldNum" idx="12"/>
          </p:nvPr>
        </p:nvSpPr>
        <p:spPr>
          <a:xfrm>
            <a:off x="1188150" y="1194900"/>
            <a:ext cx="2195700" cy="2753700"/>
          </a:xfrm>
          <a:prstGeom prst="rect">
            <a:avLst/>
          </a:prstGeom>
          <a:solidFill>
            <a:srgbClr val="D58E3E">
              <a:alpha val="26000"/>
            </a:srgbClr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latin typeface="Arial Nova Cond Light" panose="020B0306020202020204" pitchFamily="34" charset="0"/>
              </a:rPr>
              <a:t>INDEX</a:t>
            </a:r>
            <a:endParaRPr dirty="0">
              <a:latin typeface="Arial Nova Cond Light" panose="020B0306020202020204" pitchFamily="34" charset="0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79E6BE8-4802-495F-84D5-67E1470317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85966" y="1194900"/>
            <a:ext cx="3670867" cy="3588100"/>
          </a:xfrm>
        </p:spPr>
        <p:txBody>
          <a:bodyPr/>
          <a:lstStyle/>
          <a:p>
            <a:pPr marL="571500" lvl="0" indent="-571500">
              <a:buFont typeface="+mj-lt"/>
              <a:buAutoNum type="arabicPeriod"/>
            </a:pPr>
            <a:r>
              <a:rPr lang="en-US" spc="300" dirty="0"/>
              <a:t>BUSINESS OVERVIEW</a:t>
            </a:r>
          </a:p>
          <a:p>
            <a:pPr marL="571500" lvl="0" indent="-571500">
              <a:buFont typeface="+mj-lt"/>
              <a:buAutoNum type="arabicPeriod"/>
            </a:pPr>
            <a:r>
              <a:rPr lang="en-US" spc="300" dirty="0"/>
              <a:t>PRODUCT AND SERVICES </a:t>
            </a:r>
          </a:p>
          <a:p>
            <a:pPr marL="571500" lvl="0" indent="-571500">
              <a:buFont typeface="+mj-lt"/>
              <a:buAutoNum type="arabicPeriod"/>
            </a:pPr>
            <a:r>
              <a:rPr lang="en-US" spc="300" dirty="0"/>
              <a:t>TARGET MARKET </a:t>
            </a:r>
          </a:p>
          <a:p>
            <a:pPr marL="571500" lvl="0" indent="-571500">
              <a:buFont typeface="+mj-lt"/>
              <a:buAutoNum type="arabicPeriod"/>
            </a:pPr>
            <a:r>
              <a:rPr lang="en-US" spc="300" dirty="0"/>
              <a:t>COMPETITORS </a:t>
            </a:r>
          </a:p>
          <a:p>
            <a:pPr marL="571500" lvl="0" indent="-571500">
              <a:buFont typeface="+mj-lt"/>
              <a:buAutoNum type="arabicPeriod"/>
            </a:pPr>
            <a:r>
              <a:rPr lang="en-US" spc="300" dirty="0"/>
              <a:t>MARKET STRATEGIES</a:t>
            </a:r>
          </a:p>
          <a:p>
            <a:pPr marL="571500" lvl="0" indent="-571500">
              <a:buFont typeface="+mj-lt"/>
              <a:buAutoNum type="arabicPeriod"/>
            </a:pPr>
            <a:r>
              <a:rPr lang="en-US" spc="300" dirty="0"/>
              <a:t>MANAGEMENT TEAM</a:t>
            </a:r>
          </a:p>
          <a:p>
            <a:pPr marL="571500" lvl="0" indent="-571500">
              <a:buFont typeface="+mj-lt"/>
              <a:buAutoNum type="arabicPeriod"/>
            </a:pPr>
            <a:r>
              <a:rPr lang="en-US" spc="300" dirty="0"/>
              <a:t>FINANCIAL PLAN </a:t>
            </a:r>
          </a:p>
          <a:p>
            <a:pPr marL="571500" lvl="0" indent="-571500">
              <a:buFont typeface="+mj-lt"/>
              <a:buAutoNum type="arabicPeriod"/>
            </a:pPr>
            <a:r>
              <a:rPr lang="en-US" spc="300" dirty="0"/>
              <a:t>SWOT </a:t>
            </a:r>
          </a:p>
          <a:p>
            <a:pPr marL="571500" lvl="0" indent="-571500">
              <a:buFont typeface="+mj-lt"/>
              <a:buAutoNum type="arabicPeriod"/>
            </a:pPr>
            <a:r>
              <a:rPr lang="en-US" spc="300" dirty="0"/>
              <a:t>PESTEL</a:t>
            </a:r>
          </a:p>
          <a:p>
            <a:pPr>
              <a:buFont typeface="+mj-lt"/>
              <a:buAutoNum type="arabicPeriod"/>
            </a:pPr>
            <a:endParaRPr lang="en-US" spc="3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6"/>
          <p:cNvPicPr preferRelativeResize="0"/>
          <p:nvPr/>
        </p:nvPicPr>
        <p:blipFill rotWithShape="1">
          <a:blip r:embed="rId3"/>
          <a:srcRect l="9379" r="23754"/>
          <a:stretch/>
        </p:blipFill>
        <p:spPr>
          <a:xfrm>
            <a:off x="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6"/>
          <p:cNvSpPr txBox="1">
            <a:spLocks noGrp="1"/>
          </p:cNvSpPr>
          <p:nvPr>
            <p:ph type="body" idx="1"/>
          </p:nvPr>
        </p:nvSpPr>
        <p:spPr>
          <a:xfrm>
            <a:off x="4571999" y="1403926"/>
            <a:ext cx="4572000" cy="555567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46050" indent="0">
              <a:buNone/>
            </a:pPr>
            <a:r>
              <a:rPr lang="en-US">
                <a:solidFill>
                  <a:schemeClr val="bg1">
                    <a:lumMod val="50000"/>
                  </a:schemeClr>
                </a:solidFill>
                <a:latin typeface="Arial Nova Cond Light"/>
              </a:rPr>
              <a:t>A privately owned company catering to all  age group and any gender. Company that believes in providing multiple alternative medicine therapies.</a:t>
            </a:r>
          </a:p>
          <a:p>
            <a:pPr marL="146050" indent="0">
              <a:buNone/>
            </a:pPr>
            <a:r>
              <a:rPr lang="en-US">
                <a:solidFill>
                  <a:schemeClr val="bg1">
                    <a:lumMod val="50000"/>
                  </a:schemeClr>
                </a:solidFill>
                <a:latin typeface="Arial Nova Cond Light"/>
              </a:rPr>
              <a:t>All the services provided can be enjoyed both individually as well as in  group for certain treatments like meditation and yoga sessions. </a:t>
            </a:r>
            <a:endParaRPr lang="en-US">
              <a:solidFill>
                <a:schemeClr val="bg1">
                  <a:lumMod val="50000"/>
                </a:schemeClr>
              </a:solidFill>
              <a:latin typeface="Arial Nova Cond Light" panose="020B0306020202020204" pitchFamily="34" charset="0"/>
            </a:endParaRPr>
          </a:p>
          <a:p>
            <a:pPr marL="146050" indent="0">
              <a:buNone/>
            </a:pPr>
            <a:r>
              <a:rPr lang="en-US">
                <a:solidFill>
                  <a:schemeClr val="bg1">
                    <a:lumMod val="50000"/>
                  </a:schemeClr>
                </a:solidFill>
                <a:latin typeface="Arial Nova Cond Light"/>
              </a:rPr>
              <a:t>The core value of this business is to introduce people to healthy way of living and look after their wellbeing by correcting life style and making living healthier.</a:t>
            </a:r>
          </a:p>
        </p:txBody>
      </p:sp>
      <p:sp>
        <p:nvSpPr>
          <p:cNvPr id="87" name="Google Shape;87;p16"/>
          <p:cNvSpPr txBox="1">
            <a:spLocks noGrp="1"/>
          </p:cNvSpPr>
          <p:nvPr>
            <p:ph type="sldNum" idx="12"/>
          </p:nvPr>
        </p:nvSpPr>
        <p:spPr>
          <a:xfrm>
            <a:off x="1188150" y="1194900"/>
            <a:ext cx="2195700" cy="2753700"/>
          </a:xfrm>
          <a:prstGeom prst="rect">
            <a:avLst/>
          </a:prstGeom>
          <a:solidFill>
            <a:srgbClr val="D58E3E">
              <a:alpha val="42000"/>
            </a:srgbClr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latin typeface="Arial Nova Cond Light" panose="020B0306020202020204" pitchFamily="34" charset="0"/>
                <a:cs typeface="Vijaya" panose="020B0502040204020203" pitchFamily="18" charset="0"/>
              </a:rPr>
              <a:t>BUSINESS OVERVIEW</a:t>
            </a:r>
            <a:endParaRPr sz="2800" dirty="0">
              <a:latin typeface="Arial Nova Cond Light" panose="020B0306020202020204" pitchFamily="34" charset="0"/>
              <a:cs typeface="Vijaya" panose="020B0502040204020203" pitchFamily="18" charset="0"/>
            </a:endParaRP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74F4B9E5-978C-4302-B2F7-1D46EF06F31D}"/>
              </a:ext>
            </a:extLst>
          </p:cNvPr>
          <p:cNvSpPr txBox="1">
            <a:spLocks/>
          </p:cNvSpPr>
          <p:nvPr/>
        </p:nvSpPr>
        <p:spPr>
          <a:xfrm>
            <a:off x="1297028" y="4016195"/>
            <a:ext cx="1977943" cy="1194900"/>
          </a:xfrm>
          <a:prstGeom prst="rect">
            <a:avLst/>
          </a:prstGeom>
          <a:noFill/>
          <a:ln w="9525" cap="flat" cmpd="sng">
            <a:noFill/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r>
              <a:rPr lang="en" dirty="0">
                <a:latin typeface="Vijaya" panose="02020604020202020204" pitchFamily="18" charset="0"/>
                <a:cs typeface="Vijaya" panose="0202060402020202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6281ED-F13F-427D-A4A7-6C354553C5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376"/>
            <a:ext cx="9145457" cy="5142681"/>
          </a:xfrm>
          <a:prstGeom prst="rect">
            <a:avLst/>
          </a:prstGeom>
        </p:spPr>
      </p:pic>
      <p:sp>
        <p:nvSpPr>
          <p:cNvPr id="113" name="Google Shape;113;p18"/>
          <p:cNvSpPr txBox="1">
            <a:spLocks noGrp="1"/>
          </p:cNvSpPr>
          <p:nvPr>
            <p:ph type="body" idx="1"/>
          </p:nvPr>
        </p:nvSpPr>
        <p:spPr>
          <a:xfrm>
            <a:off x="2863362" y="1051859"/>
            <a:ext cx="2135397" cy="3853192"/>
          </a:xfrm>
          <a:prstGeom prst="rect">
            <a:avLst/>
          </a:prstGeom>
          <a:solidFill>
            <a:srgbClr val="D58E3E">
              <a:alpha val="36000"/>
            </a:srgb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2400" indent="0">
              <a:buNone/>
            </a:pPr>
            <a:r>
              <a:rPr lang="en-GB" sz="1300" b="1" u="sng" dirty="0">
                <a:solidFill>
                  <a:schemeClr val="tx1"/>
                </a:solidFill>
                <a:latin typeface="Arial Nova Cond Light" panose="020B0306020202020204" pitchFamily="34" charset="0"/>
              </a:rPr>
              <a:t>Health Services:</a:t>
            </a:r>
            <a:endParaRPr lang="en-US" sz="13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/>
            <a:r>
              <a:rPr lang="en-GB" sz="13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Acupressure</a:t>
            </a:r>
            <a:endParaRPr lang="en-US" sz="13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/>
            <a:r>
              <a:rPr lang="en-GB" sz="13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Aroma Therapy</a:t>
            </a:r>
            <a:endParaRPr lang="en-US" sz="13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/>
            <a:r>
              <a:rPr lang="en-GB" sz="13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Baby Massage</a:t>
            </a:r>
            <a:endParaRPr lang="en-US" sz="13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/>
            <a:r>
              <a:rPr lang="en-GB" sz="13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Colour Therapy</a:t>
            </a:r>
            <a:endParaRPr lang="en-US" sz="13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/>
            <a:r>
              <a:rPr lang="en-GB" sz="13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Hydrotherapy</a:t>
            </a:r>
            <a:endParaRPr lang="en-US" sz="13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/>
            <a:r>
              <a:rPr lang="en-GB" sz="13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Magnetic Therapy</a:t>
            </a:r>
            <a:endParaRPr lang="en-US" sz="13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/>
            <a:r>
              <a:rPr lang="en-GB" sz="13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Mud Therapy</a:t>
            </a:r>
            <a:endParaRPr lang="en-US" sz="13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/>
            <a:r>
              <a:rPr lang="en-GB" sz="13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Therapeutic Massages</a:t>
            </a:r>
            <a:endParaRPr lang="en-US" sz="13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/>
            <a:r>
              <a:rPr lang="en-GB" sz="13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Spa</a:t>
            </a:r>
            <a:endParaRPr lang="en-US" sz="13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/>
            <a:r>
              <a:rPr lang="en-GB" sz="13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Yoga, Exercise &amp; Meditation</a:t>
            </a:r>
            <a:endParaRPr lang="en-US" sz="13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marL="152400" indent="0">
              <a:buNone/>
            </a:pPr>
            <a:endParaRPr lang="en-US" sz="13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</p:txBody>
      </p:sp>
      <p:sp>
        <p:nvSpPr>
          <p:cNvPr id="116" name="Google Shape;116;p18"/>
          <p:cNvSpPr txBox="1">
            <a:spLocks noGrp="1"/>
          </p:cNvSpPr>
          <p:nvPr>
            <p:ph type="sldNum" idx="12"/>
          </p:nvPr>
        </p:nvSpPr>
        <p:spPr>
          <a:xfrm>
            <a:off x="6117321" y="1265999"/>
            <a:ext cx="2195700" cy="2753700"/>
          </a:xfrm>
          <a:prstGeom prst="rect">
            <a:avLst/>
          </a:prstGeom>
          <a:solidFill>
            <a:srgbClr val="D58E3E">
              <a:alpha val="36000"/>
            </a:srgbClr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latin typeface="Arial Nova Cond Light" panose="020B0306020202020204" pitchFamily="34" charset="0"/>
              </a:rPr>
              <a:t>PRODUCT AND SERVICES</a:t>
            </a:r>
            <a:endParaRPr sz="2800" dirty="0">
              <a:latin typeface="Arial Nova Cond Light" panose="020B0306020202020204" pitchFamily="34" charset="0"/>
            </a:endParaRPr>
          </a:p>
        </p:txBody>
      </p: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6DD51B53-8CEE-46EB-843F-ABF990B9D36D}"/>
              </a:ext>
            </a:extLst>
          </p:cNvPr>
          <p:cNvSpPr txBox="1">
            <a:spLocks/>
          </p:cNvSpPr>
          <p:nvPr/>
        </p:nvSpPr>
        <p:spPr>
          <a:xfrm>
            <a:off x="6226199" y="155251"/>
            <a:ext cx="1977943" cy="1194900"/>
          </a:xfrm>
          <a:prstGeom prst="rect">
            <a:avLst/>
          </a:prstGeom>
          <a:noFill/>
          <a:ln w="9525" cap="flat" cmpd="sng">
            <a:noFill/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r>
              <a:rPr lang="en" dirty="0">
                <a:latin typeface="Vijaya" panose="02020604020202020204" pitchFamily="18" charset="0"/>
                <a:cs typeface="Vijaya" panose="02020604020202020204" pitchFamily="18" charset="0"/>
              </a:rPr>
              <a:t>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8F1DC8D-D5F5-45A1-B1A2-F8EA33890E70}"/>
              </a:ext>
            </a:extLst>
          </p:cNvPr>
          <p:cNvSpPr txBox="1"/>
          <p:nvPr/>
        </p:nvSpPr>
        <p:spPr>
          <a:xfrm>
            <a:off x="830979" y="311212"/>
            <a:ext cx="4167780" cy="692497"/>
          </a:xfrm>
          <a:prstGeom prst="rect">
            <a:avLst/>
          </a:prstGeom>
          <a:solidFill>
            <a:srgbClr val="D58E3E">
              <a:alpha val="36000"/>
            </a:srgbClr>
          </a:solidFill>
        </p:spPr>
        <p:txBody>
          <a:bodyPr wrap="square" rtlCol="0">
            <a:spAutoFit/>
          </a:bodyPr>
          <a:lstStyle/>
          <a:p>
            <a:pPr marL="152400" indent="0">
              <a:buNone/>
            </a:pPr>
            <a:r>
              <a:rPr lang="en-GB" sz="13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Ara Health &amp; Beauty Clinic provides a wide range of products, treatments and services for their clients, which includes the following:</a:t>
            </a:r>
            <a:endParaRPr lang="en-US" sz="1300" dirty="0">
              <a:solidFill>
                <a:schemeClr val="tx1"/>
              </a:solidFill>
              <a:highlight>
                <a:srgbClr val="666666"/>
              </a:highlight>
              <a:latin typeface="Arial Nova Cond Light" panose="020B0306020202020204" pitchFamily="34" charset="0"/>
            </a:endParaRPr>
          </a:p>
        </p:txBody>
      </p:sp>
      <p:sp>
        <p:nvSpPr>
          <p:cNvPr id="8" name="Google Shape;113;p18">
            <a:extLst>
              <a:ext uri="{FF2B5EF4-FFF2-40B4-BE49-F238E27FC236}">
                <a16:creationId xmlns:a16="http://schemas.microsoft.com/office/drawing/2014/main" id="{0F9850FD-71D8-4168-98E2-C17ED438E2FE}"/>
              </a:ext>
            </a:extLst>
          </p:cNvPr>
          <p:cNvSpPr txBox="1">
            <a:spLocks/>
          </p:cNvSpPr>
          <p:nvPr/>
        </p:nvSpPr>
        <p:spPr>
          <a:xfrm>
            <a:off x="830979" y="1060403"/>
            <a:ext cx="1977944" cy="3853193"/>
          </a:xfrm>
          <a:prstGeom prst="rect">
            <a:avLst/>
          </a:prstGeom>
          <a:solidFill>
            <a:srgbClr val="D58E3E">
              <a:alpha val="36000"/>
            </a:srgb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576574"/>
              </a:buClr>
              <a:buSzPts val="1200"/>
              <a:buFont typeface="Raleway"/>
              <a:buChar char="▫"/>
              <a:defRPr sz="1200" b="0" i="0" u="none" strike="noStrike" cap="none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L="914400" marR="0" lvl="1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76574"/>
              </a:buClr>
              <a:buSzPts val="1200"/>
              <a:buFont typeface="Raleway"/>
              <a:buChar char="▫"/>
              <a:defRPr sz="1200" b="0" i="0" u="none" strike="noStrike" cap="none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L="1371600" marR="0" lvl="2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76574"/>
              </a:buClr>
              <a:buSzPts val="1200"/>
              <a:buFont typeface="Raleway"/>
              <a:buChar char="▫"/>
              <a:defRPr sz="1200" b="0" i="0" u="none" strike="noStrike" cap="none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L="1828800" marR="0" lvl="3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76574"/>
              </a:buClr>
              <a:buSzPts val="1200"/>
              <a:buFont typeface="Raleway"/>
              <a:buChar char="▫"/>
              <a:defRPr sz="1200" b="0" i="0" u="none" strike="noStrike" cap="none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L="2286000" marR="0" lvl="4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76574"/>
              </a:buClr>
              <a:buSzPts val="1200"/>
              <a:buFont typeface="Raleway"/>
              <a:buChar char="▫"/>
              <a:defRPr sz="1200" b="0" i="0" u="none" strike="noStrike" cap="none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L="2743200" marR="0" lvl="5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76574"/>
              </a:buClr>
              <a:buSzPts val="1200"/>
              <a:buFont typeface="Raleway"/>
              <a:buChar char="▫"/>
              <a:defRPr sz="1200" b="0" i="0" u="none" strike="noStrike" cap="none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L="3200400" marR="0" lvl="6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76574"/>
              </a:buClr>
              <a:buSzPts val="1200"/>
              <a:buFont typeface="Raleway"/>
              <a:buChar char="▫"/>
              <a:defRPr sz="1200" b="0" i="0" u="none" strike="noStrike" cap="none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L="3657600" marR="0" lvl="7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76574"/>
              </a:buClr>
              <a:buSzPts val="1200"/>
              <a:buFont typeface="Raleway"/>
              <a:buChar char="▫"/>
              <a:defRPr sz="1200" b="0" i="0" u="none" strike="noStrike" cap="none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L="4114800" marR="0" lvl="8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76574"/>
              </a:buClr>
              <a:buSzPts val="1200"/>
              <a:buFont typeface="Raleway"/>
              <a:buChar char="▫"/>
              <a:defRPr sz="1200" b="0" i="0" u="none" strike="noStrike" cap="none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pPr marL="152400" indent="0">
              <a:buFont typeface="Raleway"/>
              <a:buNone/>
            </a:pPr>
            <a:r>
              <a:rPr lang="en-GB" sz="1300" b="1" u="sng" dirty="0">
                <a:solidFill>
                  <a:schemeClr val="tx1"/>
                </a:solidFill>
                <a:latin typeface="Arial Nova Cond Light" panose="020B0306020202020204" pitchFamily="34" charset="0"/>
              </a:rPr>
              <a:t>Beauty Services</a:t>
            </a:r>
            <a:r>
              <a:rPr lang="en-GB" sz="13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:</a:t>
            </a:r>
            <a:endParaRPr lang="en-US" sz="13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r>
              <a:rPr lang="en-GB" sz="13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Body Massage</a:t>
            </a:r>
            <a:endParaRPr lang="en-US" sz="13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r>
              <a:rPr lang="en-GB" sz="13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Body Waxing</a:t>
            </a:r>
            <a:endParaRPr lang="en-US" sz="13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r>
              <a:rPr lang="en-GB" sz="13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Face Threading</a:t>
            </a:r>
            <a:endParaRPr lang="en-US" sz="13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r>
              <a:rPr lang="en-GB" sz="13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Facials</a:t>
            </a:r>
            <a:endParaRPr lang="en-US" sz="13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r>
              <a:rPr lang="en-GB" sz="13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Steam Facials</a:t>
            </a:r>
            <a:endParaRPr lang="en-US" sz="13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r>
              <a:rPr lang="en-GB" sz="13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Eyelash Extensions</a:t>
            </a:r>
            <a:endParaRPr lang="en-US" sz="13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r>
              <a:rPr lang="en-GB" sz="13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Eyelash Tinting</a:t>
            </a:r>
            <a:endParaRPr lang="en-US" sz="13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r>
              <a:rPr lang="en-GB" sz="13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Eyebrow Tinting</a:t>
            </a:r>
            <a:endParaRPr lang="en-US" sz="13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r>
              <a:rPr lang="en-GB" sz="13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Eyebrow Shaping</a:t>
            </a:r>
            <a:endParaRPr lang="en-US" sz="13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r>
              <a:rPr lang="en-GB" sz="13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Manicure</a:t>
            </a:r>
            <a:endParaRPr lang="en-US" sz="13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r>
              <a:rPr lang="en-GB" sz="13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Pedicure</a:t>
            </a:r>
            <a:endParaRPr lang="en-US" sz="13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51010A7-1378-49A8-8AAB-F5C4DB444F9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058" r="21653"/>
          <a:stretch/>
        </p:blipFill>
        <p:spPr>
          <a:xfrm>
            <a:off x="0" y="0"/>
            <a:ext cx="9144000" cy="5159872"/>
          </a:xfrm>
          <a:prstGeom prst="rect">
            <a:avLst/>
          </a:prstGeom>
        </p:spPr>
      </p:pic>
      <p:sp>
        <p:nvSpPr>
          <p:cNvPr id="113" name="Google Shape;113;p18"/>
          <p:cNvSpPr txBox="1">
            <a:spLocks noGrp="1"/>
          </p:cNvSpPr>
          <p:nvPr>
            <p:ph type="body" idx="1"/>
          </p:nvPr>
        </p:nvSpPr>
        <p:spPr>
          <a:xfrm>
            <a:off x="2857035" y="512306"/>
            <a:ext cx="6075848" cy="4271291"/>
          </a:xfrm>
          <a:prstGeom prst="rect">
            <a:avLst/>
          </a:prstGeom>
          <a:solidFill>
            <a:schemeClr val="bg1">
              <a:lumMod val="85000"/>
              <a:alpha val="36000"/>
            </a:schemeClr>
          </a:solidFill>
          <a:ln>
            <a:solidFill>
              <a:schemeClr val="bg1"/>
            </a:solidFill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2400" indent="0">
              <a:buNone/>
            </a:pPr>
            <a:r>
              <a:rPr lang="en-GB" sz="1050" dirty="0">
                <a:solidFill>
                  <a:schemeClr val="tx1"/>
                </a:solidFill>
                <a:latin typeface="Arial Nova Cond Light" panose="020B0306020202020204" pitchFamily="34" charset="0"/>
              </a:rPr>
              <a:t>At Ara Health &amp; Beauty we will be using a variety of products to carry out the treatments on our clients such as:</a:t>
            </a:r>
            <a:endParaRPr lang="en-US" sz="105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/>
            <a:r>
              <a:rPr lang="en-GB" sz="1050" dirty="0">
                <a:solidFill>
                  <a:schemeClr val="tx1"/>
                </a:solidFill>
                <a:latin typeface="Arial Nova Cond Light" panose="020B0306020202020204" pitchFamily="34" charset="0"/>
              </a:rPr>
              <a:t>Aroma Therapy Oils (Body &amp; Head)</a:t>
            </a:r>
            <a:endParaRPr lang="en-US" sz="105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/>
            <a:r>
              <a:rPr lang="en-GB" sz="1050" dirty="0">
                <a:solidFill>
                  <a:schemeClr val="tx1"/>
                </a:solidFill>
                <a:latin typeface="Arial Nova Cond Light" panose="020B0306020202020204" pitchFamily="34" charset="0"/>
              </a:rPr>
              <a:t>Body Massage Oils &amp; Creams</a:t>
            </a:r>
            <a:endParaRPr lang="en-US" sz="105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/>
            <a:r>
              <a:rPr lang="en-GB" sz="1050" dirty="0">
                <a:solidFill>
                  <a:schemeClr val="tx1"/>
                </a:solidFill>
                <a:latin typeface="Arial Nova Cond Light" panose="020B0306020202020204" pitchFamily="34" charset="0"/>
              </a:rPr>
              <a:t>Baby Massage Oils &amp; Creams</a:t>
            </a:r>
            <a:endParaRPr lang="en-US" sz="105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/>
            <a:r>
              <a:rPr lang="en-GB" sz="1050" dirty="0">
                <a:solidFill>
                  <a:schemeClr val="tx1"/>
                </a:solidFill>
                <a:latin typeface="Arial Nova Cond Light" panose="020B0306020202020204" pitchFamily="34" charset="0"/>
              </a:rPr>
              <a:t>Warm Wax (Natural &amp; Bio Friendly)</a:t>
            </a:r>
            <a:endParaRPr lang="en-US" sz="105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/>
            <a:r>
              <a:rPr lang="en-GB" sz="1050" dirty="0">
                <a:solidFill>
                  <a:schemeClr val="tx1"/>
                </a:solidFill>
                <a:latin typeface="Arial Nova Cond Light" panose="020B0306020202020204" pitchFamily="34" charset="0"/>
              </a:rPr>
              <a:t>Hot Wax</a:t>
            </a:r>
            <a:endParaRPr lang="en-US" sz="105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/>
            <a:r>
              <a:rPr lang="en-GB" sz="1050" dirty="0">
                <a:solidFill>
                  <a:schemeClr val="tx1"/>
                </a:solidFill>
                <a:latin typeface="Arial Nova Cond Light" panose="020B0306020202020204" pitchFamily="34" charset="0"/>
              </a:rPr>
              <a:t>Paraffin Wax</a:t>
            </a:r>
            <a:endParaRPr lang="en-US" sz="105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/>
            <a:r>
              <a:rPr lang="en-GB" sz="1050" dirty="0">
                <a:solidFill>
                  <a:schemeClr val="tx1"/>
                </a:solidFill>
                <a:latin typeface="Arial Nova Cond Light" panose="020B0306020202020204" pitchFamily="34" charset="0"/>
              </a:rPr>
              <a:t>Facial Products i.e. Exfoliators, Cleansers, Tonners &amp; Moisturisers</a:t>
            </a:r>
            <a:endParaRPr lang="en-US" sz="105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/>
            <a:r>
              <a:rPr lang="en-GB" sz="1050" dirty="0">
                <a:solidFill>
                  <a:schemeClr val="tx1"/>
                </a:solidFill>
                <a:latin typeface="Arial Nova Cond Light" panose="020B0306020202020204" pitchFamily="34" charset="0"/>
              </a:rPr>
              <a:t>Hand &amp; Foot Products i.e. Scrubs, Hand and Foot Creams</a:t>
            </a:r>
            <a:endParaRPr lang="en-US" sz="105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/>
            <a:r>
              <a:rPr lang="en-GB" sz="1050" dirty="0">
                <a:solidFill>
                  <a:schemeClr val="tx1"/>
                </a:solidFill>
                <a:latin typeface="Arial Nova Cond Light" panose="020B0306020202020204" pitchFamily="34" charset="0"/>
              </a:rPr>
              <a:t>Eyelash Tinting Products</a:t>
            </a:r>
            <a:endParaRPr lang="en-US" sz="105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/>
            <a:r>
              <a:rPr lang="en-GB" sz="1050" dirty="0">
                <a:solidFill>
                  <a:schemeClr val="tx1"/>
                </a:solidFill>
                <a:latin typeface="Arial Nova Cond Light" panose="020B0306020202020204" pitchFamily="34" charset="0"/>
              </a:rPr>
              <a:t>Natural &amp; Organic Products </a:t>
            </a:r>
            <a:endParaRPr lang="en-US" sz="105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marL="152400" indent="0">
              <a:buNone/>
            </a:pPr>
            <a:r>
              <a:rPr lang="en-GB" sz="1050" dirty="0">
                <a:solidFill>
                  <a:schemeClr val="tx1"/>
                </a:solidFill>
                <a:latin typeface="Arial Nova Cond Light" panose="020B0306020202020204" pitchFamily="34" charset="0"/>
              </a:rPr>
              <a:t> Towels, robes and slippers will be provided to the clients. </a:t>
            </a:r>
            <a:endParaRPr lang="en-US" sz="105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marL="152400" indent="0">
              <a:buNone/>
            </a:pPr>
            <a:r>
              <a:rPr lang="en-GB" sz="1050" dirty="0">
                <a:solidFill>
                  <a:schemeClr val="tx1"/>
                </a:solidFill>
                <a:latin typeface="Arial Nova Cond Light" panose="020B0306020202020204" pitchFamily="34" charset="0"/>
              </a:rPr>
              <a:t>Ara Health &amp; Beauty also provides door to door mobile service, so our clients can enjoy their treatments in comfort of their own home.</a:t>
            </a:r>
            <a:endParaRPr lang="en-US" sz="105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marL="152400" indent="0">
              <a:buNone/>
            </a:pPr>
            <a:r>
              <a:rPr lang="en-GB" sz="1050" dirty="0">
                <a:solidFill>
                  <a:schemeClr val="tx1"/>
                </a:solidFill>
                <a:latin typeface="Arial Nova Cond Light" panose="020B0306020202020204" pitchFamily="34" charset="0"/>
              </a:rPr>
              <a:t> Ara Health &amp; Beauty Clinic we intend to provide our clients with healthy food, drink/juice options and also healthy eating recipes can be provided for them.</a:t>
            </a:r>
            <a:endParaRPr lang="en-US" sz="105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</p:txBody>
      </p:sp>
      <p:sp>
        <p:nvSpPr>
          <p:cNvPr id="116" name="Google Shape;116;p18"/>
          <p:cNvSpPr txBox="1">
            <a:spLocks noGrp="1"/>
          </p:cNvSpPr>
          <p:nvPr>
            <p:ph type="sldNum" idx="12"/>
          </p:nvPr>
        </p:nvSpPr>
        <p:spPr>
          <a:xfrm>
            <a:off x="341339" y="1424186"/>
            <a:ext cx="2195700" cy="2753700"/>
          </a:xfrm>
          <a:prstGeom prst="rect">
            <a:avLst/>
          </a:prstGeom>
          <a:solidFill>
            <a:srgbClr val="D58E3E">
              <a:alpha val="33000"/>
            </a:srgbClr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latin typeface="Arial Nova Cond Light" panose="020B0306020202020204" pitchFamily="34" charset="0"/>
              </a:rPr>
              <a:t>PRODUCT AND SERVICES</a:t>
            </a:r>
            <a:endParaRPr sz="2800" dirty="0">
              <a:latin typeface="Arial Nova Cond Light" panose="020B0306020202020204" pitchFamily="34" charset="0"/>
            </a:endParaRPr>
          </a:p>
        </p:txBody>
      </p: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6DD51B53-8CEE-46EB-843F-ABF990B9D36D}"/>
              </a:ext>
            </a:extLst>
          </p:cNvPr>
          <p:cNvSpPr txBox="1">
            <a:spLocks/>
          </p:cNvSpPr>
          <p:nvPr/>
        </p:nvSpPr>
        <p:spPr>
          <a:xfrm>
            <a:off x="450217" y="368164"/>
            <a:ext cx="1977943" cy="1194900"/>
          </a:xfrm>
          <a:prstGeom prst="rect">
            <a:avLst/>
          </a:prstGeom>
          <a:noFill/>
          <a:ln w="9525" cap="flat" cmpd="sng">
            <a:noFill/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r>
              <a:rPr lang="en" dirty="0">
                <a:latin typeface="Vijaya" panose="02020604020202020204" pitchFamily="18" charset="0"/>
                <a:cs typeface="Vijaya" panose="0202060402020202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0382041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Google Shape;211;p27"/>
          <p:cNvPicPr preferRelativeResize="0"/>
          <p:nvPr/>
        </p:nvPicPr>
        <p:blipFill rotWithShape="1">
          <a:blip r:embed="rId3"/>
          <a:srcRect r="32558"/>
          <a:stretch/>
        </p:blipFill>
        <p:spPr>
          <a:xfrm>
            <a:off x="0" y="-52039"/>
            <a:ext cx="4572000" cy="5195539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27"/>
          <p:cNvSpPr txBox="1">
            <a:spLocks noGrp="1"/>
          </p:cNvSpPr>
          <p:nvPr>
            <p:ph type="body" idx="1"/>
          </p:nvPr>
        </p:nvSpPr>
        <p:spPr>
          <a:xfrm>
            <a:off x="5070765" y="1396369"/>
            <a:ext cx="3704590" cy="31643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2400" indent="0">
              <a:buNone/>
            </a:pPr>
            <a:r>
              <a:rPr lang="en-GB" sz="1300" b="1" dirty="0">
                <a:solidFill>
                  <a:schemeClr val="tx1">
                    <a:lumMod val="50000"/>
                    <a:lumOff val="50000"/>
                  </a:schemeClr>
                </a:solidFill>
                <a:highlight>
                  <a:srgbClr val="CDDDA8"/>
                </a:highlight>
                <a:latin typeface="Arial Nova Cond Light" panose="020B0306020202020204" pitchFamily="34" charset="0"/>
              </a:rPr>
              <a:t>Ara  Health &amp; Beauty Clinic’s target market is:</a:t>
            </a:r>
          </a:p>
          <a:p>
            <a:pPr marL="152400" indent="0">
              <a:buNone/>
            </a:pPr>
            <a:endParaRPr lang="en-GB" sz="1300" b="1" dirty="0">
              <a:solidFill>
                <a:schemeClr val="tx1">
                  <a:lumMod val="50000"/>
                  <a:lumOff val="50000"/>
                </a:schemeClr>
              </a:solidFill>
              <a:highlight>
                <a:srgbClr val="CDDDA8"/>
              </a:highlight>
              <a:latin typeface="Arial Nova Cond Light" panose="020B0306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Arial Nova Cond Light" panose="020B0306020202020204" pitchFamily="34" charset="0"/>
              </a:rPr>
              <a:t>From birth to the elderly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Arial Nova Cond Light" panose="020B0306020202020204" pitchFamily="34" charset="0"/>
              </a:rPr>
              <a:t>People from the local and surrounding areas 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Arial Nova Cond Light" panose="020B0306020202020204" pitchFamily="34" charset="0"/>
              </a:rPr>
              <a:t>Any gender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Arial Nova Cond Light" panose="020B0306020202020204" pitchFamily="34" charset="0"/>
              </a:rPr>
              <a:t>Parent</a:t>
            </a:r>
            <a:r>
              <a:rPr lang="en-GB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Arial Nova Cond Light" panose="020B0306020202020204" pitchFamily="34" charset="0"/>
              </a:rPr>
              <a:t> and baby massage service available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Arial Nova Cond Light" panose="020B0306020202020204" pitchFamily="34" charset="0"/>
              </a:rPr>
              <a:t>U</a:t>
            </a:r>
            <a:r>
              <a:rPr lang="en-GB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Arial Nova Cond Light" panose="020B0306020202020204" pitchFamily="34" charset="0"/>
              </a:rPr>
              <a:t>nder 16 can come accompanied by a parent or guardians for simple pamper session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Arial Nova Cond Light" panose="020B0306020202020204" pitchFamily="34" charset="0"/>
              </a:rPr>
              <a:t>O</a:t>
            </a:r>
            <a:r>
              <a:rPr lang="en-GB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Arial Nova Cond Light" panose="020B0306020202020204" pitchFamily="34" charset="0"/>
              </a:rPr>
              <a:t>ver 16 can book for any treatment or service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1300" dirty="0">
              <a:solidFill>
                <a:schemeClr val="tx1">
                  <a:lumMod val="50000"/>
                  <a:lumOff val="50000"/>
                </a:schemeClr>
              </a:solidFill>
              <a:latin typeface="Arial Nova Cond Light" panose="020B0306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dirty="0">
              <a:solidFill>
                <a:schemeClr val="tx1">
                  <a:lumMod val="50000"/>
                  <a:lumOff val="50000"/>
                </a:schemeClr>
              </a:solidFill>
              <a:latin typeface="Arial Nova Cond Light" panose="020B0306020202020204" pitchFamily="34" charset="0"/>
            </a:endParaRPr>
          </a:p>
        </p:txBody>
      </p:sp>
      <p:sp>
        <p:nvSpPr>
          <p:cNvPr id="215" name="Google Shape;215;p27"/>
          <p:cNvSpPr txBox="1">
            <a:spLocks noGrp="1"/>
          </p:cNvSpPr>
          <p:nvPr>
            <p:ph type="sldNum" idx="12"/>
          </p:nvPr>
        </p:nvSpPr>
        <p:spPr>
          <a:xfrm>
            <a:off x="1188150" y="1194900"/>
            <a:ext cx="2195700" cy="2753700"/>
          </a:xfrm>
          <a:prstGeom prst="rect">
            <a:avLst/>
          </a:prstGeom>
          <a:solidFill>
            <a:srgbClr val="D58E3E">
              <a:alpha val="28000"/>
            </a:srgbClr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dirty="0">
                <a:latin typeface="Arial Nova Cond Light" panose="020B0306020202020204" pitchFamily="34" charset="0"/>
              </a:rPr>
              <a:t>T</a:t>
            </a:r>
            <a:r>
              <a:rPr lang="en-US" sz="2800" dirty="0">
                <a:latin typeface="Arial Nova Cond Light" panose="020B0306020202020204" pitchFamily="34" charset="0"/>
              </a:rPr>
              <a:t>ARGET MARKET</a:t>
            </a:r>
            <a:endParaRPr sz="2800" dirty="0">
              <a:latin typeface="Arial Nova Cond Light" panose="020B0306020202020204" pitchFamily="34" charset="0"/>
            </a:endParaRPr>
          </a:p>
        </p:txBody>
      </p:sp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id="{26B127A6-A3E1-4ADA-BD98-BC3FD1C7B804}"/>
              </a:ext>
            </a:extLst>
          </p:cNvPr>
          <p:cNvSpPr txBox="1">
            <a:spLocks/>
          </p:cNvSpPr>
          <p:nvPr/>
        </p:nvSpPr>
        <p:spPr>
          <a:xfrm>
            <a:off x="1188150" y="3812155"/>
            <a:ext cx="1977943" cy="1194900"/>
          </a:xfrm>
          <a:prstGeom prst="rect">
            <a:avLst/>
          </a:prstGeom>
          <a:noFill/>
          <a:ln w="9525" cap="flat" cmpd="sng">
            <a:noFill/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r>
              <a:rPr lang="en" dirty="0">
                <a:latin typeface="Vijaya" panose="02020604020202020204" pitchFamily="18" charset="0"/>
                <a:cs typeface="Vijaya" panose="02020604020202020204" pitchFamily="18" charset="0"/>
              </a:rPr>
              <a:t>3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alpha val="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953F993-A09F-4654-86D1-71A82A92FCB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735" r="18953" b="799"/>
          <a:stretch/>
        </p:blipFill>
        <p:spPr>
          <a:xfrm>
            <a:off x="-59787" y="0"/>
            <a:ext cx="5285251" cy="51435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CC6B40-7BC1-456D-BD94-E6FE66028F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1843" y="1008844"/>
            <a:ext cx="3642611" cy="3945711"/>
          </a:xfrm>
          <a:solidFill>
            <a:schemeClr val="bg1">
              <a:lumMod val="85000"/>
              <a:alpha val="36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/>
          <a:lstStyle/>
          <a:p>
            <a:pPr marL="152400" indent="0">
              <a:buNone/>
            </a:pPr>
            <a:r>
              <a:rPr lang="en-GB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Arial Nova Cond Light" panose="020B0306020202020204" pitchFamily="34" charset="0"/>
              </a:rPr>
              <a:t>Health &amp; Beauty Clinic is an exceptional business which has all facilities for customers. With a  Unique Selling Proposition (USP).</a:t>
            </a:r>
          </a:p>
          <a:p>
            <a:pPr marL="152400" indent="0">
              <a:buNone/>
            </a:pPr>
            <a:endParaRPr lang="en-GB" sz="1300" dirty="0">
              <a:solidFill>
                <a:schemeClr val="tx1">
                  <a:lumMod val="50000"/>
                  <a:lumOff val="50000"/>
                </a:schemeClr>
              </a:solidFill>
              <a:latin typeface="Arial Nova Cond Light" panose="020B0306020202020204" pitchFamily="34" charset="0"/>
            </a:endParaRPr>
          </a:p>
          <a:p>
            <a:pPr marL="152400" indent="0">
              <a:buNone/>
            </a:pPr>
            <a:r>
              <a:rPr lang="en-GB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Arial Nova Cond Light" panose="020B0306020202020204" pitchFamily="34" charset="0"/>
              </a:rPr>
              <a:t>Ara health and beauty clinic’s, competitors are: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Arial Nova Cond Light" panose="020B0306020202020204" pitchFamily="34" charset="0"/>
              </a:rPr>
              <a:t>Simi’s hair and beauty salon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Arial Nova Cond Light" panose="020B0306020202020204" pitchFamily="34" charset="0"/>
              </a:rPr>
              <a:t>Beauty Sophia’s way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Arial Nova Cond Light" panose="020B0306020202020204" pitchFamily="34" charset="0"/>
              </a:rPr>
              <a:t>Thai massage therapy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Arial Nova Cond Light" panose="020B0306020202020204" pitchFamily="34" charset="0"/>
              </a:rPr>
              <a:t>All local beauty salons, spas, </a:t>
            </a:r>
          </a:p>
          <a:p>
            <a:pPr marL="152400" indent="0">
              <a:buNone/>
            </a:pPr>
            <a:endParaRPr lang="en-GB" sz="1300" dirty="0">
              <a:solidFill>
                <a:schemeClr val="tx1">
                  <a:lumMod val="50000"/>
                  <a:lumOff val="50000"/>
                </a:schemeClr>
              </a:solidFill>
              <a:latin typeface="Arial Nova Cond Light" panose="020B0306020202020204" pitchFamily="34" charset="0"/>
            </a:endParaRPr>
          </a:p>
          <a:p>
            <a:pPr marL="152400" indent="0">
              <a:buNone/>
            </a:pPr>
            <a:endParaRPr lang="en-US" sz="1300" dirty="0">
              <a:solidFill>
                <a:schemeClr val="tx1">
                  <a:lumMod val="50000"/>
                  <a:lumOff val="50000"/>
                </a:schemeClr>
              </a:solidFill>
              <a:latin typeface="Arial Nova Cond Light" panose="020B0306020202020204" pitchFamily="34" charset="0"/>
            </a:endParaRPr>
          </a:p>
          <a:p>
            <a:pPr marL="152400" indent="0">
              <a:buNone/>
            </a:pPr>
            <a:endParaRPr lang="en-US" sz="10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sz="10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D2F890-F540-48B4-9795-0914BB8B932B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5391843" y="188945"/>
            <a:ext cx="3642611" cy="658848"/>
          </a:xfrm>
          <a:solidFill>
            <a:schemeClr val="accent3">
              <a:lumMod val="60000"/>
              <a:lumOff val="40000"/>
              <a:alpha val="38000"/>
            </a:schemeClr>
          </a:solidFill>
        </p:spPr>
        <p:txBody>
          <a:bodyPr anchor="b"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rgbClr val="596370"/>
                </a:solidFill>
                <a:latin typeface="Arial Nova Cond Light" panose="020B0306020202020204" pitchFamily="34" charset="0"/>
              </a:rPr>
              <a:t>COMPETITORS</a:t>
            </a:r>
            <a:endParaRPr lang="en" sz="2800" dirty="0">
              <a:solidFill>
                <a:srgbClr val="596370"/>
              </a:solidFill>
              <a:latin typeface="Arial Nova Cond Light" panose="020B0306020202020204" pitchFamily="34" charset="0"/>
            </a:endParaRP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E845BD46-0E42-442D-A972-6A84641F53A4}"/>
              </a:ext>
            </a:extLst>
          </p:cNvPr>
          <p:cNvSpPr txBox="1">
            <a:spLocks/>
          </p:cNvSpPr>
          <p:nvPr/>
        </p:nvSpPr>
        <p:spPr>
          <a:xfrm>
            <a:off x="4877094" y="-79081"/>
            <a:ext cx="1977943" cy="1194900"/>
          </a:xfrm>
          <a:prstGeom prst="rect">
            <a:avLst/>
          </a:prstGeom>
          <a:noFill/>
          <a:ln w="9525" cap="flat" cmpd="sng">
            <a:noFill/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r>
              <a:rPr lang="en" dirty="0">
                <a:latin typeface="Vijaya" panose="02020604020202020204" pitchFamily="18" charset="0"/>
                <a:cs typeface="Vijaya" panose="02020604020202020204" pitchFamily="18" charset="0"/>
              </a:rPr>
              <a:t>4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525439"/>
            <a:ext cx="3138338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" indent="0">
              <a:buNone/>
            </a:pPr>
            <a:r>
              <a:rPr lang="en-GB" sz="1200" dirty="0">
                <a:solidFill>
                  <a:srgbClr val="596370"/>
                </a:solidFill>
                <a:highlight>
                  <a:srgbClr val="CDDDA8"/>
                </a:highlight>
              </a:rPr>
              <a:t>The competition for health and beauty are based on the following key points:</a:t>
            </a:r>
          </a:p>
          <a:p>
            <a:pPr marL="152400" indent="0">
              <a:buNone/>
            </a:pPr>
            <a:endParaRPr lang="en-US" sz="1200" dirty="0">
              <a:solidFill>
                <a:srgbClr val="596370"/>
              </a:solidFill>
              <a:highlight>
                <a:srgbClr val="CDDDA8"/>
              </a:highlight>
            </a:endParaRPr>
          </a:p>
          <a:p>
            <a:pPr marL="152400" lvl="0" indent="0">
              <a:buNone/>
            </a:pPr>
            <a:r>
              <a:rPr lang="en-GB" sz="1200" b="1" dirty="0">
                <a:solidFill>
                  <a:srgbClr val="596370"/>
                </a:solidFill>
                <a:highlight>
                  <a:srgbClr val="CDDDA8"/>
                </a:highlight>
              </a:rPr>
              <a:t>Prices/Costs on service</a:t>
            </a:r>
            <a:endParaRPr lang="en-US" sz="1200" b="1" dirty="0">
              <a:solidFill>
                <a:srgbClr val="596370"/>
              </a:solidFill>
              <a:highlight>
                <a:srgbClr val="CDDDA8"/>
              </a:highlight>
            </a:endParaRPr>
          </a:p>
          <a:p>
            <a:pPr marL="152400" lvl="0" indent="0">
              <a:buNone/>
            </a:pPr>
            <a:r>
              <a:rPr lang="en-GB" sz="1200" b="1" dirty="0">
                <a:solidFill>
                  <a:srgbClr val="596370"/>
                </a:solidFill>
                <a:highlight>
                  <a:srgbClr val="CDDDA8"/>
                </a:highlight>
              </a:rPr>
              <a:t>Range and quality of products</a:t>
            </a:r>
            <a:endParaRPr lang="en-US" sz="1200" b="1" dirty="0">
              <a:solidFill>
                <a:srgbClr val="596370"/>
              </a:solidFill>
              <a:highlight>
                <a:srgbClr val="CDDDA8"/>
              </a:highlight>
            </a:endParaRPr>
          </a:p>
          <a:p>
            <a:pPr marL="152400" lvl="0" indent="0">
              <a:buNone/>
            </a:pPr>
            <a:r>
              <a:rPr lang="en-GB" sz="1200" b="1" dirty="0">
                <a:solidFill>
                  <a:srgbClr val="596370"/>
                </a:solidFill>
                <a:highlight>
                  <a:srgbClr val="CDDDA8"/>
                </a:highlight>
              </a:rPr>
              <a:t>Range of therapy</a:t>
            </a:r>
            <a:endParaRPr lang="en-US" sz="1200" b="1" dirty="0">
              <a:solidFill>
                <a:srgbClr val="596370"/>
              </a:solidFill>
              <a:highlight>
                <a:srgbClr val="CDDDA8"/>
              </a:highlight>
            </a:endParaRPr>
          </a:p>
          <a:p>
            <a:pPr marL="152400" lvl="0" indent="0">
              <a:buNone/>
            </a:pPr>
            <a:r>
              <a:rPr lang="en-GB" sz="1200" b="1" dirty="0">
                <a:solidFill>
                  <a:srgbClr val="596370"/>
                </a:solidFill>
                <a:highlight>
                  <a:srgbClr val="CDDDA8"/>
                </a:highlight>
              </a:rPr>
              <a:t>Range of technique</a:t>
            </a:r>
            <a:endParaRPr lang="en-US" sz="1200" b="1" dirty="0">
              <a:solidFill>
                <a:srgbClr val="596370"/>
              </a:solidFill>
              <a:highlight>
                <a:srgbClr val="CDDDA8"/>
              </a:highlight>
            </a:endParaRPr>
          </a:p>
          <a:p>
            <a:pPr marL="152400" lvl="0" indent="0">
              <a:buNone/>
            </a:pPr>
            <a:r>
              <a:rPr lang="en-GB" sz="1200" b="1" dirty="0">
                <a:solidFill>
                  <a:srgbClr val="596370"/>
                </a:solidFill>
                <a:highlight>
                  <a:srgbClr val="CDDDA8"/>
                </a:highlight>
              </a:rPr>
              <a:t>Different package deals</a:t>
            </a:r>
            <a:endParaRPr lang="en-US" sz="1200" b="1" dirty="0">
              <a:solidFill>
                <a:srgbClr val="596370"/>
              </a:solidFill>
              <a:highlight>
                <a:srgbClr val="CDDDA8"/>
              </a:highlight>
            </a:endParaRPr>
          </a:p>
          <a:p>
            <a:pPr marL="152400" lvl="0" indent="0">
              <a:buNone/>
            </a:pPr>
            <a:r>
              <a:rPr lang="en-GB" sz="1200" b="1" dirty="0">
                <a:solidFill>
                  <a:srgbClr val="596370"/>
                </a:solidFill>
                <a:highlight>
                  <a:srgbClr val="CDDDA8"/>
                </a:highlight>
              </a:rPr>
              <a:t>Atmosphere of company</a:t>
            </a:r>
            <a:endParaRPr lang="en-US" sz="1200" b="1" dirty="0">
              <a:solidFill>
                <a:srgbClr val="596370"/>
              </a:solidFill>
              <a:highlight>
                <a:srgbClr val="CDDDA8"/>
              </a:highlight>
            </a:endParaRPr>
          </a:p>
          <a:p>
            <a:pPr marL="152400" lvl="0" indent="0">
              <a:buNone/>
            </a:pPr>
            <a:r>
              <a:rPr lang="en-GB" sz="1200" b="1" dirty="0">
                <a:solidFill>
                  <a:srgbClr val="596370"/>
                </a:solidFill>
                <a:highlight>
                  <a:srgbClr val="CDDDA8"/>
                </a:highlight>
              </a:rPr>
              <a:t>Customer service skills</a:t>
            </a:r>
            <a:endParaRPr lang="en-US" sz="1200" b="1" dirty="0">
              <a:solidFill>
                <a:srgbClr val="596370"/>
              </a:solidFill>
              <a:highlight>
                <a:srgbClr val="CDDDA8"/>
              </a:highlight>
            </a:endParaRPr>
          </a:p>
          <a:p>
            <a:pPr marL="152400" lvl="0" indent="0">
              <a:buNone/>
            </a:pPr>
            <a:r>
              <a:rPr lang="en-GB" sz="1200" b="1" dirty="0">
                <a:solidFill>
                  <a:srgbClr val="596370"/>
                </a:solidFill>
                <a:highlight>
                  <a:srgbClr val="CDDDA8"/>
                </a:highlight>
              </a:rPr>
              <a:t>Knowledge of field area</a:t>
            </a:r>
            <a:endParaRPr lang="en-US" sz="1200" b="1" dirty="0">
              <a:solidFill>
                <a:srgbClr val="596370"/>
              </a:solidFill>
              <a:highlight>
                <a:srgbClr val="CDDDA8"/>
              </a:highlight>
            </a:endParaRPr>
          </a:p>
          <a:p>
            <a:pPr marL="152400" lvl="0" indent="0">
              <a:buNone/>
            </a:pPr>
            <a:r>
              <a:rPr lang="en-GB" sz="1200" b="1" dirty="0">
                <a:solidFill>
                  <a:srgbClr val="596370"/>
                </a:solidFill>
                <a:highlight>
                  <a:srgbClr val="CDDDA8"/>
                </a:highlight>
              </a:rPr>
              <a:t>Different loyalty scheme</a:t>
            </a:r>
            <a:endParaRPr lang="en-US" sz="1200" b="1" dirty="0">
              <a:solidFill>
                <a:srgbClr val="596370"/>
              </a:solidFill>
              <a:highlight>
                <a:srgbClr val="CDDDA8"/>
              </a:highlight>
            </a:endParaRPr>
          </a:p>
          <a:p>
            <a:pPr marL="152400" lvl="0" indent="0">
              <a:buNone/>
            </a:pPr>
            <a:r>
              <a:rPr lang="en-GB" sz="1200" b="1" dirty="0">
                <a:solidFill>
                  <a:srgbClr val="596370"/>
                </a:solidFill>
                <a:highlight>
                  <a:srgbClr val="CDDDA8"/>
                </a:highlight>
              </a:rPr>
              <a:t>Overall experience and environment</a:t>
            </a:r>
            <a:endParaRPr lang="en-US" sz="1200" b="1" dirty="0">
              <a:solidFill>
                <a:srgbClr val="596370"/>
              </a:solidFill>
              <a:highlight>
                <a:srgbClr val="CDDDA8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691417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08F6278B-D305-416C-9936-C7293D6095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260904" cy="51435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CC6B40-7BC1-456D-BD94-E6FE66028F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5169" y="3209721"/>
            <a:ext cx="5022569" cy="1645699"/>
          </a:xfrm>
          <a:solidFill>
            <a:schemeClr val="bg1">
              <a:alpha val="61000"/>
            </a:schemeClr>
          </a:solidFill>
          <a:ln w="9525"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/>
          <a:lstStyle/>
          <a:p>
            <a:pPr marL="152400" indent="0">
              <a:buNone/>
            </a:pPr>
            <a:r>
              <a:rPr lang="en-GB" sz="11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Ara Health and Beauty Clinic. Strategies that will be used are the four P’s market plan; Price, Product, Promotion and Place. Rise positive brand awareness and recognition by 25% over first year, gain local press attention in the hometowns of facilities featured throughout the campaign. Benefits of using natural remedies and natural ingredients in the products.</a:t>
            </a:r>
          </a:p>
          <a:p>
            <a:pPr marL="152400" indent="0">
              <a:buNone/>
            </a:pPr>
            <a:endParaRPr lang="en-US" sz="11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D2F890-F540-48B4-9795-0914BB8B932B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1938451" y="388365"/>
            <a:ext cx="2195700" cy="2533276"/>
          </a:xfrm>
          <a:solidFill>
            <a:schemeClr val="accent3">
              <a:lumMod val="60000"/>
              <a:lumOff val="40000"/>
              <a:alpha val="38000"/>
            </a:schemeClr>
          </a:solidFill>
        </p:spPr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latin typeface="Arial Nova Cond Light" panose="020B0306020202020204" pitchFamily="34" charset="0"/>
              </a:rPr>
              <a:t>MARKETTING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latin typeface="Arial Nova Cond Light" panose="020B0306020202020204" pitchFamily="34" charset="0"/>
              </a:rPr>
              <a:t>STRATEGIES</a:t>
            </a:r>
            <a:endParaRPr lang="en" sz="2800" dirty="0">
              <a:latin typeface="Arial Nova Cond Light" panose="020B0306020202020204" pitchFamily="34" charset="0"/>
            </a:endParaRPr>
          </a:p>
        </p:txBody>
      </p:sp>
      <p:sp>
        <p:nvSpPr>
          <p:cNvPr id="14" name="Slide Number Placeholder 4">
            <a:extLst>
              <a:ext uri="{FF2B5EF4-FFF2-40B4-BE49-F238E27FC236}">
                <a16:creationId xmlns:a16="http://schemas.microsoft.com/office/drawing/2014/main" id="{284AD487-5DBE-461F-B4A5-10FB99055EEB}"/>
              </a:ext>
            </a:extLst>
          </p:cNvPr>
          <p:cNvSpPr txBox="1">
            <a:spLocks/>
          </p:cNvSpPr>
          <p:nvPr/>
        </p:nvSpPr>
        <p:spPr>
          <a:xfrm>
            <a:off x="2047329" y="288080"/>
            <a:ext cx="1977943" cy="1194900"/>
          </a:xfrm>
          <a:prstGeom prst="rect">
            <a:avLst/>
          </a:prstGeom>
          <a:noFill/>
          <a:ln w="9525" cap="flat" cmpd="sng">
            <a:noFill/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r>
              <a:rPr lang="en" dirty="0">
                <a:latin typeface="Vijaya" panose="02020604020202020204" pitchFamily="18" charset="0"/>
                <a:cs typeface="Vijaya" panose="02020604020202020204" pitchFamily="18" charset="0"/>
              </a:rPr>
              <a:t>5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ECF40432-D87A-4240-84EE-A08C214CF7D8}"/>
              </a:ext>
            </a:extLst>
          </p:cNvPr>
          <p:cNvSpPr txBox="1">
            <a:spLocks/>
          </p:cNvSpPr>
          <p:nvPr/>
        </p:nvSpPr>
        <p:spPr>
          <a:xfrm>
            <a:off x="5828537" y="429205"/>
            <a:ext cx="3155303" cy="4426215"/>
          </a:xfrm>
          <a:prstGeom prst="rect">
            <a:avLst/>
          </a:prstGeom>
          <a:solidFill>
            <a:schemeClr val="bg1">
              <a:alpha val="61000"/>
            </a:schemeClr>
          </a:solidFill>
          <a:ln w="9525"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spcFirstLastPara="1" wrap="square" lIns="91425" tIns="91425" rIns="91425" bIns="91425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576574"/>
              </a:buClr>
              <a:buSzPts val="1200"/>
              <a:buFont typeface="Raleway"/>
              <a:buChar char="▫"/>
              <a:defRPr sz="1200" b="0" i="0" u="none" strike="noStrike" cap="none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L="914400" marR="0" lvl="1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76574"/>
              </a:buClr>
              <a:buSzPts val="1200"/>
              <a:buFont typeface="Raleway"/>
              <a:buChar char="▫"/>
              <a:defRPr sz="1200" b="0" i="0" u="none" strike="noStrike" cap="none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L="1371600" marR="0" lvl="2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76574"/>
              </a:buClr>
              <a:buSzPts val="1200"/>
              <a:buFont typeface="Raleway"/>
              <a:buChar char="▫"/>
              <a:defRPr sz="1200" b="0" i="0" u="none" strike="noStrike" cap="none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L="1828800" marR="0" lvl="3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76574"/>
              </a:buClr>
              <a:buSzPts val="1200"/>
              <a:buFont typeface="Raleway"/>
              <a:buChar char="▫"/>
              <a:defRPr sz="1200" b="0" i="0" u="none" strike="noStrike" cap="none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L="2286000" marR="0" lvl="4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76574"/>
              </a:buClr>
              <a:buSzPts val="1200"/>
              <a:buFont typeface="Raleway"/>
              <a:buChar char="▫"/>
              <a:defRPr sz="1200" b="0" i="0" u="none" strike="noStrike" cap="none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L="2743200" marR="0" lvl="5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76574"/>
              </a:buClr>
              <a:buSzPts val="1200"/>
              <a:buFont typeface="Raleway"/>
              <a:buChar char="▫"/>
              <a:defRPr sz="1200" b="0" i="0" u="none" strike="noStrike" cap="none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L="3200400" marR="0" lvl="6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76574"/>
              </a:buClr>
              <a:buSzPts val="1200"/>
              <a:buFont typeface="Raleway"/>
              <a:buChar char="▫"/>
              <a:defRPr sz="1200" b="0" i="0" u="none" strike="noStrike" cap="none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L="3657600" marR="0" lvl="7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76574"/>
              </a:buClr>
              <a:buSzPts val="1200"/>
              <a:buFont typeface="Raleway"/>
              <a:buChar char="▫"/>
              <a:defRPr sz="1200" b="0" i="0" u="none" strike="noStrike" cap="none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L="4114800" marR="0" lvl="8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76574"/>
              </a:buClr>
              <a:buSzPts val="1200"/>
              <a:buFont typeface="Raleway"/>
              <a:buChar char="▫"/>
              <a:defRPr sz="1200" b="0" i="0" u="none" strike="noStrike" cap="none">
                <a:solidFill>
                  <a:srgbClr val="576574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pPr marL="152400" indent="0">
              <a:buNone/>
            </a:pPr>
            <a:r>
              <a:rPr lang="en-GB" sz="1100" b="1" dirty="0">
                <a:solidFill>
                  <a:schemeClr val="tx1"/>
                </a:solidFill>
                <a:latin typeface="Arial Nova Cond Light" panose="020B0306020202020204" pitchFamily="34" charset="0"/>
              </a:rPr>
              <a:t>To promote the business the following methods are:</a:t>
            </a:r>
            <a:r>
              <a:rPr lang="en-GB" sz="11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	</a:t>
            </a:r>
            <a:endParaRPr lang="en-US" sz="11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>
              <a:buFont typeface="Wingdings" panose="05000000000000000000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Posting leaflet</a:t>
            </a:r>
            <a:endParaRPr lang="en-US" sz="11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>
              <a:buFont typeface="Wingdings" panose="05000000000000000000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Using social media services Facebook, Instagram, twitter</a:t>
            </a:r>
            <a:endParaRPr lang="en-US" sz="11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>
              <a:buFont typeface="Wingdings" panose="05000000000000000000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Create a web site for the company</a:t>
            </a:r>
            <a:endParaRPr lang="en-US" sz="11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>
              <a:buFont typeface="Wingdings" panose="05000000000000000000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Online booking services</a:t>
            </a:r>
            <a:endParaRPr lang="en-US" sz="11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>
              <a:buFont typeface="Wingdings" panose="05000000000000000000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Free text message reminders</a:t>
            </a:r>
            <a:endParaRPr lang="en-US" sz="11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>
              <a:buFont typeface="Wingdings" panose="05000000000000000000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Seasonal discounts</a:t>
            </a:r>
            <a:endParaRPr lang="en-US" sz="11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>
              <a:buFont typeface="Wingdings" panose="05000000000000000000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Loyalty benefits for existing customers</a:t>
            </a:r>
            <a:endParaRPr lang="en-US" sz="11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>
              <a:buFont typeface="Wingdings" panose="05000000000000000000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Membership</a:t>
            </a:r>
            <a:endParaRPr lang="en-US" sz="11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>
              <a:buFont typeface="Wingdings" panose="05000000000000000000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Offers and deals on packages</a:t>
            </a:r>
            <a:endParaRPr lang="en-US" sz="11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>
              <a:buFont typeface="Wingdings" panose="05000000000000000000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Keeping in mind low prices set</a:t>
            </a:r>
            <a:endParaRPr lang="en-US" sz="11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>
              <a:buFont typeface="Wingdings" panose="05000000000000000000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Creating portfolio of company services</a:t>
            </a:r>
            <a:endParaRPr lang="en-US" sz="11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>
              <a:buFont typeface="Wingdings" panose="05000000000000000000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Business cards</a:t>
            </a:r>
            <a:endParaRPr lang="en-US" sz="11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  <a:p>
            <a:pPr lvl="0">
              <a:buFont typeface="Wingdings" panose="05000000000000000000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Arial Nova Cond Light" panose="020B0306020202020204" pitchFamily="34" charset="0"/>
              </a:rPr>
              <a:t>Samples and demonstration</a:t>
            </a:r>
            <a:endParaRPr lang="en-US" sz="1100" dirty="0">
              <a:solidFill>
                <a:schemeClr val="tx1"/>
              </a:solidFill>
              <a:latin typeface="Arial Nova Cond Light" panose="020B0306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599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tile tx="0" ty="0" sx="100000" sy="100000" flip="none" algn="ctr"/>
        </a:blip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EC57D42-4970-41D8-BE89-3F9B015B052E}"/>
              </a:ext>
            </a:extLst>
          </p:cNvPr>
          <p:cNvSpPr/>
          <p:nvPr/>
        </p:nvSpPr>
        <p:spPr>
          <a:xfrm>
            <a:off x="0" y="-24323"/>
            <a:ext cx="9237137" cy="5227331"/>
          </a:xfrm>
          <a:prstGeom prst="rect">
            <a:avLst/>
          </a:prstGeom>
          <a:solidFill>
            <a:srgbClr val="CDD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64" name="Google Shape;64;p13"/>
          <p:cNvSpPr txBox="1">
            <a:spLocks noGrp="1"/>
          </p:cNvSpPr>
          <p:nvPr>
            <p:ph type="ctrTitle" idx="4294967295"/>
          </p:nvPr>
        </p:nvSpPr>
        <p:spPr>
          <a:xfrm>
            <a:off x="359513" y="949159"/>
            <a:ext cx="2476706" cy="390107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FFFFFF"/>
                </a:solidFill>
                <a:highlight>
                  <a:srgbClr val="000000"/>
                </a:highlight>
                <a:latin typeface="Arial Nova Cond Light" panose="020B0306020202020204" pitchFamily="34" charset="0"/>
              </a:rPr>
              <a:t>MANAGEMENT TEAM</a:t>
            </a:r>
            <a:endParaRPr sz="1800" dirty="0">
              <a:solidFill>
                <a:srgbClr val="FFFFFF"/>
              </a:solidFill>
              <a:highlight>
                <a:srgbClr val="000000"/>
              </a:highlight>
              <a:latin typeface="Arial Nova Cond Light" panose="020B0306020202020204" pitchFamily="34" charset="0"/>
            </a:endParaRPr>
          </a:p>
        </p:txBody>
      </p:sp>
      <p:sp>
        <p:nvSpPr>
          <p:cNvPr id="67" name="Google Shape;67;p13"/>
          <p:cNvSpPr txBox="1">
            <a:spLocks noGrp="1"/>
          </p:cNvSpPr>
          <p:nvPr>
            <p:ph type="sldNum" idx="12"/>
          </p:nvPr>
        </p:nvSpPr>
        <p:spPr>
          <a:xfrm>
            <a:off x="3502013" y="3871975"/>
            <a:ext cx="2091387" cy="1194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Vijaya" panose="02020604020202020204" pitchFamily="18" charset="0"/>
                <a:cs typeface="Vijaya" panose="02020604020202020204" pitchFamily="18" charset="0"/>
              </a:rPr>
              <a:t>6</a:t>
            </a:r>
            <a:endParaRPr dirty="0">
              <a:latin typeface="Vijaya" panose="02020604020202020204" pitchFamily="18" charset="0"/>
              <a:cs typeface="Vijaya" panose="020206040202020202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t="100000" r="9628" b="-2804"/>
          <a:stretch/>
        </p:blipFill>
        <p:spPr>
          <a:xfrm>
            <a:off x="3334318" y="5114545"/>
            <a:ext cx="1551789" cy="45719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60A39150-0E6C-4CB4-87AD-50D4AC939BAC}"/>
              </a:ext>
            </a:extLst>
          </p:cNvPr>
          <p:cNvGrpSpPr/>
          <p:nvPr/>
        </p:nvGrpSpPr>
        <p:grpSpPr>
          <a:xfrm>
            <a:off x="626544" y="1339266"/>
            <a:ext cx="7890911" cy="2404134"/>
            <a:chOff x="486755" y="845387"/>
            <a:chExt cx="7890911" cy="2404134"/>
          </a:xfrm>
        </p:grpSpPr>
        <p:sp>
          <p:nvSpPr>
            <p:cNvPr id="10" name="Google Shape;58;p12">
              <a:extLst>
                <a:ext uri="{FF2B5EF4-FFF2-40B4-BE49-F238E27FC236}">
                  <a16:creationId xmlns:a16="http://schemas.microsoft.com/office/drawing/2014/main" id="{4497D2B6-371A-438E-BA58-9E72EED7CECF}"/>
                </a:ext>
              </a:extLst>
            </p:cNvPr>
            <p:cNvSpPr txBox="1">
              <a:spLocks/>
            </p:cNvSpPr>
            <p:nvPr/>
          </p:nvSpPr>
          <p:spPr>
            <a:xfrm>
              <a:off x="583583" y="845387"/>
              <a:ext cx="7794083" cy="2404134"/>
            </a:xfrm>
            <a:prstGeom prst="rect">
              <a:avLst/>
            </a:prstGeom>
            <a:noFill/>
            <a:ln w="6350" cap="flat" cmpd="sng">
              <a:solidFill>
                <a:schemeClr val="bg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 sz="6000" b="0" i="0" u="none" strike="noStrike" cap="none">
                  <a:solidFill>
                    <a:srgbClr val="FFFFFF"/>
                  </a:solidFill>
                  <a:latin typeface="Vidaloka"/>
                  <a:ea typeface="Vidaloka"/>
                  <a:cs typeface="Vidaloka"/>
                  <a:sym typeface="Vidaloka"/>
                </a:defRPr>
              </a:lvl1pPr>
              <a:lvl2pPr marR="0" lvl="1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 sz="6000" b="0" i="0" u="none" strike="noStrike" cap="none">
                  <a:solidFill>
                    <a:srgbClr val="FFFFFF"/>
                  </a:solidFill>
                  <a:latin typeface="Vidaloka"/>
                  <a:ea typeface="Vidaloka"/>
                  <a:cs typeface="Vidaloka"/>
                  <a:sym typeface="Vidaloka"/>
                </a:defRPr>
              </a:lvl2pPr>
              <a:lvl3pPr marR="0" lvl="2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 sz="6000" b="0" i="0" u="none" strike="noStrike" cap="none">
                  <a:solidFill>
                    <a:srgbClr val="FFFFFF"/>
                  </a:solidFill>
                  <a:latin typeface="Vidaloka"/>
                  <a:ea typeface="Vidaloka"/>
                  <a:cs typeface="Vidaloka"/>
                  <a:sym typeface="Vidaloka"/>
                </a:defRPr>
              </a:lvl3pPr>
              <a:lvl4pPr marR="0" lvl="3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 sz="6000" b="0" i="0" u="none" strike="noStrike" cap="none">
                  <a:solidFill>
                    <a:srgbClr val="FFFFFF"/>
                  </a:solidFill>
                  <a:latin typeface="Vidaloka"/>
                  <a:ea typeface="Vidaloka"/>
                  <a:cs typeface="Vidaloka"/>
                  <a:sym typeface="Vidaloka"/>
                </a:defRPr>
              </a:lvl4pPr>
              <a:lvl5pPr marR="0" lvl="4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 sz="6000" b="0" i="0" u="none" strike="noStrike" cap="none">
                  <a:solidFill>
                    <a:srgbClr val="FFFFFF"/>
                  </a:solidFill>
                  <a:latin typeface="Vidaloka"/>
                  <a:ea typeface="Vidaloka"/>
                  <a:cs typeface="Vidaloka"/>
                  <a:sym typeface="Vidaloka"/>
                </a:defRPr>
              </a:lvl5pPr>
              <a:lvl6pPr marR="0" lvl="5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 sz="6000" b="0" i="0" u="none" strike="noStrike" cap="none">
                  <a:solidFill>
                    <a:srgbClr val="FFFFFF"/>
                  </a:solidFill>
                  <a:latin typeface="Vidaloka"/>
                  <a:ea typeface="Vidaloka"/>
                  <a:cs typeface="Vidaloka"/>
                  <a:sym typeface="Vidaloka"/>
                </a:defRPr>
              </a:lvl6pPr>
              <a:lvl7pPr marR="0" lvl="6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 sz="6000" b="0" i="0" u="none" strike="noStrike" cap="none">
                  <a:solidFill>
                    <a:srgbClr val="FFFFFF"/>
                  </a:solidFill>
                  <a:latin typeface="Vidaloka"/>
                  <a:ea typeface="Vidaloka"/>
                  <a:cs typeface="Vidaloka"/>
                  <a:sym typeface="Vidaloka"/>
                </a:defRPr>
              </a:lvl7pPr>
              <a:lvl8pPr marR="0" lvl="7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 sz="6000" b="0" i="0" u="none" strike="noStrike" cap="none">
                  <a:solidFill>
                    <a:srgbClr val="FFFFFF"/>
                  </a:solidFill>
                  <a:latin typeface="Vidaloka"/>
                  <a:ea typeface="Vidaloka"/>
                  <a:cs typeface="Vidaloka"/>
                  <a:sym typeface="Vidaloka"/>
                </a:defRPr>
              </a:lvl8pPr>
              <a:lvl9pPr marR="0" lvl="8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 sz="6000" b="0" i="0" u="none" strike="noStrike" cap="none">
                  <a:solidFill>
                    <a:srgbClr val="FFFFFF"/>
                  </a:solidFill>
                  <a:latin typeface="Vidaloka"/>
                  <a:ea typeface="Vidaloka"/>
                  <a:cs typeface="Vidaloka"/>
                  <a:sym typeface="Vidaloka"/>
                </a:defRPr>
              </a:lvl9pPr>
            </a:lstStyle>
            <a:p>
              <a:endParaRPr lang="en-US" dirty="0">
                <a:latin typeface="Arial Nova Cond Light" panose="020B0306020202020204" pitchFamily="34" charset="0"/>
              </a:endParaRPr>
            </a:p>
          </p:txBody>
        </p:sp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5211FD9C-8F94-4E83-A945-438EE54636D5}"/>
                </a:ext>
              </a:extLst>
            </p:cNvPr>
            <p:cNvGrpSpPr/>
            <p:nvPr/>
          </p:nvGrpSpPr>
          <p:grpSpPr>
            <a:xfrm>
              <a:off x="486755" y="894317"/>
              <a:ext cx="7862810" cy="2242095"/>
              <a:chOff x="486755" y="894317"/>
              <a:chExt cx="7862810" cy="2242095"/>
            </a:xfrm>
          </p:grpSpPr>
          <p:pic>
            <p:nvPicPr>
              <p:cNvPr id="11" name="Google Shape;66;p13">
                <a:extLst>
                  <a:ext uri="{FF2B5EF4-FFF2-40B4-BE49-F238E27FC236}">
                    <a16:creationId xmlns:a16="http://schemas.microsoft.com/office/drawing/2014/main" id="{CA28139F-7E25-49C7-B9DD-0D1EB6A3CF4D}"/>
                  </a:ext>
                </a:extLst>
              </p:cNvPr>
              <p:cNvPicPr preferRelativeResize="0"/>
              <p:nvPr/>
            </p:nvPicPr>
            <p:blipFill rotWithShape="1">
              <a:blip r:embed="rId5"/>
              <a:srcRect t="3675" b="20115"/>
              <a:stretch/>
            </p:blipFill>
            <p:spPr>
              <a:xfrm>
                <a:off x="2346887" y="1348420"/>
                <a:ext cx="1108544" cy="1205319"/>
              </a:xfrm>
              <a:prstGeom prst="ellipse">
                <a:avLst/>
              </a:prstGeom>
              <a:noFill/>
              <a:ln w="19050" cap="flat" cmpd="sng">
                <a:solidFill>
                  <a:schemeClr val="bg1"/>
                </a:solidFill>
                <a:prstDash val="solid"/>
                <a:round/>
                <a:headEnd type="none" w="sm" len="sm"/>
                <a:tailEnd type="none" w="sm" len="sm"/>
              </a:ln>
            </p:spPr>
          </p:pic>
          <p:pic>
            <p:nvPicPr>
              <p:cNvPr id="12" name="Google Shape;66;p13">
                <a:extLst>
                  <a:ext uri="{FF2B5EF4-FFF2-40B4-BE49-F238E27FC236}">
                    <a16:creationId xmlns:a16="http://schemas.microsoft.com/office/drawing/2014/main" id="{2B7E7CA3-F1D1-41CF-BDF6-933A4E108350}"/>
                  </a:ext>
                </a:extLst>
              </p:cNvPr>
              <p:cNvPicPr preferRelativeResize="0"/>
              <p:nvPr/>
            </p:nvPicPr>
            <p:blipFill rotWithShape="1">
              <a:blip r:embed="rId6"/>
              <a:srcRect l="1072" t="9720" r="2" b="3100"/>
              <a:stretch/>
            </p:blipFill>
            <p:spPr>
              <a:xfrm>
                <a:off x="3849375" y="1376467"/>
                <a:ext cx="1128852" cy="1205319"/>
              </a:xfrm>
              <a:prstGeom prst="ellipse">
                <a:avLst/>
              </a:prstGeom>
              <a:noFill/>
              <a:ln w="19050" cap="flat" cmpd="sng">
                <a:solidFill>
                  <a:schemeClr val="bg1"/>
                </a:solidFill>
                <a:prstDash val="solid"/>
                <a:round/>
                <a:headEnd type="none" w="sm" len="sm"/>
                <a:tailEnd type="none" w="sm" len="sm"/>
              </a:ln>
            </p:spPr>
          </p:pic>
          <p:pic>
            <p:nvPicPr>
              <p:cNvPr id="13" name="Google Shape;66;p13">
                <a:extLst>
                  <a:ext uri="{FF2B5EF4-FFF2-40B4-BE49-F238E27FC236}">
                    <a16:creationId xmlns:a16="http://schemas.microsoft.com/office/drawing/2014/main" id="{E6EB06EF-E26C-40D8-97AF-7C0D0496587E}"/>
                  </a:ext>
                </a:extLst>
              </p:cNvPr>
              <p:cNvPicPr preferRelativeResize="0"/>
              <p:nvPr/>
            </p:nvPicPr>
            <p:blipFill rotWithShape="1">
              <a:blip r:embed="rId7"/>
              <a:srcRect l="-1178" t="1685" r="2356" b="40922"/>
              <a:stretch/>
            </p:blipFill>
            <p:spPr>
              <a:xfrm>
                <a:off x="5365945" y="1351691"/>
                <a:ext cx="1129704" cy="1205319"/>
              </a:xfrm>
              <a:prstGeom prst="ellipse">
                <a:avLst/>
              </a:prstGeom>
              <a:noFill/>
              <a:ln w="19050" cap="flat" cmpd="sng">
                <a:solidFill>
                  <a:schemeClr val="bg1"/>
                </a:solidFill>
                <a:prstDash val="solid"/>
                <a:round/>
                <a:headEnd type="none" w="sm" len="sm"/>
                <a:tailEnd type="none" w="sm" len="sm"/>
              </a:ln>
            </p:spPr>
          </p:pic>
          <p:sp>
            <p:nvSpPr>
              <p:cNvPr id="14" name="Google Shape;357;p17">
                <a:extLst>
                  <a:ext uri="{FF2B5EF4-FFF2-40B4-BE49-F238E27FC236}">
                    <a16:creationId xmlns:a16="http://schemas.microsoft.com/office/drawing/2014/main" id="{6F959BAC-BE5C-4191-9E74-8B64D4DB600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035714" y="2457538"/>
                <a:ext cx="1772486" cy="4419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L="457200" marR="0" lvl="0" indent="-311150" algn="l" rtl="0">
                  <a:lnSpc>
                    <a:spcPct val="115000"/>
                  </a:lnSpc>
                  <a:spcBef>
                    <a:spcPts val="600"/>
                  </a:spcBef>
                  <a:spcAft>
                    <a:spcPts val="0"/>
                  </a:spcAft>
                  <a:buClr>
                    <a:srgbClr val="576574"/>
                  </a:buClr>
                  <a:buSzPts val="1300"/>
                  <a:buFont typeface="Raleway"/>
                  <a:buChar char="▫"/>
                  <a:defRPr sz="1300" b="0" i="0" u="none" strike="noStrike" cap="none">
                    <a:solidFill>
                      <a:srgbClr val="576574"/>
                    </a:solidFill>
                    <a:latin typeface="Raleway"/>
                    <a:ea typeface="Raleway"/>
                    <a:cs typeface="Raleway"/>
                    <a:sym typeface="Raleway"/>
                  </a:defRPr>
                </a:lvl1pPr>
                <a:lvl2pPr marL="914400" marR="0" lvl="1" indent="-311150" algn="l" rtl="0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576574"/>
                  </a:buClr>
                  <a:buSzPts val="1300"/>
                  <a:buFont typeface="Raleway"/>
                  <a:buChar char="▫"/>
                  <a:defRPr sz="1300" b="0" i="0" u="none" strike="noStrike" cap="none">
                    <a:solidFill>
                      <a:srgbClr val="576574"/>
                    </a:solidFill>
                    <a:latin typeface="Raleway"/>
                    <a:ea typeface="Raleway"/>
                    <a:cs typeface="Raleway"/>
                    <a:sym typeface="Raleway"/>
                  </a:defRPr>
                </a:lvl2pPr>
                <a:lvl3pPr marL="1371600" marR="0" lvl="2" indent="-311150" algn="l" rtl="0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576574"/>
                  </a:buClr>
                  <a:buSzPts val="1300"/>
                  <a:buFont typeface="Raleway"/>
                  <a:buChar char="▫"/>
                  <a:defRPr sz="1300" b="0" i="0" u="none" strike="noStrike" cap="none">
                    <a:solidFill>
                      <a:srgbClr val="576574"/>
                    </a:solidFill>
                    <a:latin typeface="Raleway"/>
                    <a:ea typeface="Raleway"/>
                    <a:cs typeface="Raleway"/>
                    <a:sym typeface="Raleway"/>
                  </a:defRPr>
                </a:lvl3pPr>
                <a:lvl4pPr marL="1828800" marR="0" lvl="3" indent="-311150" algn="l" rtl="0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576574"/>
                  </a:buClr>
                  <a:buSzPts val="1300"/>
                  <a:buFont typeface="Raleway"/>
                  <a:buChar char="▫"/>
                  <a:defRPr sz="1300" b="0" i="0" u="none" strike="noStrike" cap="none">
                    <a:solidFill>
                      <a:srgbClr val="576574"/>
                    </a:solidFill>
                    <a:latin typeface="Raleway"/>
                    <a:ea typeface="Raleway"/>
                    <a:cs typeface="Raleway"/>
                    <a:sym typeface="Raleway"/>
                  </a:defRPr>
                </a:lvl4pPr>
                <a:lvl5pPr marL="2286000" marR="0" lvl="4" indent="-311150" algn="l" rtl="0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576574"/>
                  </a:buClr>
                  <a:buSzPts val="1300"/>
                  <a:buFont typeface="Raleway"/>
                  <a:buChar char="▫"/>
                  <a:defRPr sz="1300" b="0" i="0" u="none" strike="noStrike" cap="none">
                    <a:solidFill>
                      <a:srgbClr val="576574"/>
                    </a:solidFill>
                    <a:latin typeface="Raleway"/>
                    <a:ea typeface="Raleway"/>
                    <a:cs typeface="Raleway"/>
                    <a:sym typeface="Raleway"/>
                  </a:defRPr>
                </a:lvl5pPr>
                <a:lvl6pPr marL="2743200" marR="0" lvl="5" indent="-311150" algn="l" rtl="0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576574"/>
                  </a:buClr>
                  <a:buSzPts val="1300"/>
                  <a:buFont typeface="Raleway"/>
                  <a:buChar char="▫"/>
                  <a:defRPr sz="1300" b="0" i="0" u="none" strike="noStrike" cap="none">
                    <a:solidFill>
                      <a:srgbClr val="576574"/>
                    </a:solidFill>
                    <a:latin typeface="Raleway"/>
                    <a:ea typeface="Raleway"/>
                    <a:cs typeface="Raleway"/>
                    <a:sym typeface="Raleway"/>
                  </a:defRPr>
                </a:lvl6pPr>
                <a:lvl7pPr marL="3200400" marR="0" lvl="6" indent="-311150" algn="l" rtl="0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576574"/>
                  </a:buClr>
                  <a:buSzPts val="1300"/>
                  <a:buFont typeface="Raleway"/>
                  <a:buChar char="▫"/>
                  <a:defRPr sz="1300" b="0" i="0" u="none" strike="noStrike" cap="none">
                    <a:solidFill>
                      <a:srgbClr val="576574"/>
                    </a:solidFill>
                    <a:latin typeface="Raleway"/>
                    <a:ea typeface="Raleway"/>
                    <a:cs typeface="Raleway"/>
                    <a:sym typeface="Raleway"/>
                  </a:defRPr>
                </a:lvl7pPr>
                <a:lvl8pPr marL="3657600" marR="0" lvl="7" indent="-311150" algn="l" rtl="0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576574"/>
                  </a:buClr>
                  <a:buSzPts val="1300"/>
                  <a:buFont typeface="Raleway"/>
                  <a:buChar char="▫"/>
                  <a:defRPr sz="1300" b="0" i="0" u="none" strike="noStrike" cap="none">
                    <a:solidFill>
                      <a:srgbClr val="576574"/>
                    </a:solidFill>
                    <a:latin typeface="Raleway"/>
                    <a:ea typeface="Raleway"/>
                    <a:cs typeface="Raleway"/>
                    <a:sym typeface="Raleway"/>
                  </a:defRPr>
                </a:lvl8pPr>
                <a:lvl9pPr marL="4114800" marR="0" lvl="8" indent="-311150" algn="l" rtl="0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576574"/>
                  </a:buClr>
                  <a:buSzPts val="1300"/>
                  <a:buFont typeface="Raleway"/>
                  <a:buChar char="▫"/>
                  <a:defRPr sz="1300" b="0" i="0" u="none" strike="noStrike" cap="none">
                    <a:solidFill>
                      <a:srgbClr val="576574"/>
                    </a:solidFill>
                    <a:latin typeface="Raleway"/>
                    <a:ea typeface="Raleway"/>
                    <a:cs typeface="Raleway"/>
                    <a:sym typeface="Raleway"/>
                  </a:defRPr>
                </a:lvl9pPr>
              </a:lstStyle>
              <a:p>
                <a:pPr marL="0" indent="0" algn="ctr">
                  <a:buFont typeface="Raleway"/>
                  <a:buNone/>
                </a:pPr>
                <a:r>
                  <a:rPr lang="en-US" sz="1400" b="1" dirty="0">
                    <a:solidFill>
                      <a:schemeClr val="bg1"/>
                    </a:solidFill>
                    <a:latin typeface="Arial Nova Cond Light" panose="020B0306020202020204" pitchFamily="34" charset="0"/>
                    <a:cs typeface="Arial" panose="020B0604020202020204" pitchFamily="34" charset="0"/>
                  </a:rPr>
                  <a:t>PARISA RAFI</a:t>
                </a:r>
              </a:p>
            </p:txBody>
          </p:sp>
          <p:sp>
            <p:nvSpPr>
              <p:cNvPr id="15" name="Google Shape;357;p17">
                <a:extLst>
                  <a:ext uri="{FF2B5EF4-FFF2-40B4-BE49-F238E27FC236}">
                    <a16:creationId xmlns:a16="http://schemas.microsoft.com/office/drawing/2014/main" id="{05DCC851-5811-496E-99B1-C143D1BD3AD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539837" y="2474641"/>
                <a:ext cx="1772486" cy="4419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L="457200" marR="0" lvl="0" indent="-393700" algn="l" rtl="0">
                  <a:lnSpc>
                    <a:spcPct val="100000"/>
                  </a:lnSpc>
                  <a:spcBef>
                    <a:spcPts val="600"/>
                  </a:spcBef>
                  <a:spcAft>
                    <a:spcPts val="0"/>
                  </a:spcAft>
                  <a:buClr>
                    <a:srgbClr val="FFA105"/>
                  </a:buClr>
                  <a:buSzPts val="2600"/>
                  <a:buFont typeface="Chivo Light"/>
                  <a:buChar char="༝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1pPr>
                <a:lvl2pPr marL="914400" marR="0" lvl="1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2pPr>
                <a:lvl3pPr marL="1371600" marR="0" lvl="2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3pPr>
                <a:lvl4pPr marL="1828800" marR="0" lvl="3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4pPr>
                <a:lvl5pPr marL="2286000" marR="0" lvl="4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5pPr>
                <a:lvl6pPr marL="2743200" marR="0" lvl="5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6pPr>
                <a:lvl7pPr marL="3200400" marR="0" lvl="6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7pPr>
                <a:lvl8pPr marL="3657600" marR="0" lvl="7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8pPr>
                <a:lvl9pPr marL="4114800" marR="0" lvl="8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9pPr>
              </a:lstStyle>
              <a:p>
                <a:pPr marL="0" indent="0" algn="ctr">
                  <a:buFont typeface="Chivo Light"/>
                  <a:buNone/>
                </a:pPr>
                <a:r>
                  <a:rPr lang="en-US" sz="1400" b="1" dirty="0">
                    <a:solidFill>
                      <a:schemeClr val="bg1"/>
                    </a:solidFill>
                    <a:latin typeface="Arial Nova Cond Light" panose="020B0306020202020204" pitchFamily="34" charset="0"/>
                    <a:cs typeface="Arial" panose="020B0604020202020204" pitchFamily="34" charset="0"/>
                  </a:rPr>
                  <a:t>HUSNARA BEGUM</a:t>
                </a:r>
              </a:p>
            </p:txBody>
          </p:sp>
          <p:sp>
            <p:nvSpPr>
              <p:cNvPr id="16" name="Google Shape;357;p17">
                <a:extLst>
                  <a:ext uri="{FF2B5EF4-FFF2-40B4-BE49-F238E27FC236}">
                    <a16:creationId xmlns:a16="http://schemas.microsoft.com/office/drawing/2014/main" id="{F351EDB5-D6F4-423E-92A9-ECF2214409E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078192" y="2457226"/>
                <a:ext cx="1772486" cy="4419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L="457200" marR="0" lvl="0" indent="-393700" algn="l" rtl="0">
                  <a:lnSpc>
                    <a:spcPct val="100000"/>
                  </a:lnSpc>
                  <a:spcBef>
                    <a:spcPts val="600"/>
                  </a:spcBef>
                  <a:spcAft>
                    <a:spcPts val="0"/>
                  </a:spcAft>
                  <a:buClr>
                    <a:srgbClr val="FFA105"/>
                  </a:buClr>
                  <a:buSzPts val="2600"/>
                  <a:buFont typeface="Chivo Light"/>
                  <a:buChar char="༝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1pPr>
                <a:lvl2pPr marL="914400" marR="0" lvl="1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2pPr>
                <a:lvl3pPr marL="1371600" marR="0" lvl="2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3pPr>
                <a:lvl4pPr marL="1828800" marR="0" lvl="3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4pPr>
                <a:lvl5pPr marL="2286000" marR="0" lvl="4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5pPr>
                <a:lvl6pPr marL="2743200" marR="0" lvl="5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6pPr>
                <a:lvl7pPr marL="3200400" marR="0" lvl="6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7pPr>
                <a:lvl8pPr marL="3657600" marR="0" lvl="7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8pPr>
                <a:lvl9pPr marL="4114800" marR="0" lvl="8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9pPr>
              </a:lstStyle>
              <a:p>
                <a:pPr marL="0" indent="0" algn="ctr">
                  <a:buFont typeface="Chivo Light"/>
                  <a:buNone/>
                </a:pPr>
                <a:r>
                  <a:rPr lang="en-US" sz="1400" b="1" dirty="0">
                    <a:solidFill>
                      <a:schemeClr val="bg1"/>
                    </a:solidFill>
                    <a:latin typeface="Arial Nova Cond Light" panose="020B0306020202020204" pitchFamily="34" charset="0"/>
                    <a:cs typeface="Arial" panose="020B0604020202020204" pitchFamily="34" charset="0"/>
                  </a:rPr>
                  <a:t>RAZIA KHANOM </a:t>
                </a:r>
              </a:p>
            </p:txBody>
          </p:sp>
          <p:sp>
            <p:nvSpPr>
              <p:cNvPr id="17" name="Google Shape;357;p17">
                <a:extLst>
                  <a:ext uri="{FF2B5EF4-FFF2-40B4-BE49-F238E27FC236}">
                    <a16:creationId xmlns:a16="http://schemas.microsoft.com/office/drawing/2014/main" id="{8FC86713-0016-4660-9D45-F1A46D24FDA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12428" y="2464980"/>
                <a:ext cx="1772486" cy="4419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L="457200" marR="0" lvl="0" indent="-393700" algn="l" rtl="0">
                  <a:lnSpc>
                    <a:spcPct val="100000"/>
                  </a:lnSpc>
                  <a:spcBef>
                    <a:spcPts val="600"/>
                  </a:spcBef>
                  <a:spcAft>
                    <a:spcPts val="0"/>
                  </a:spcAft>
                  <a:buClr>
                    <a:srgbClr val="FFA105"/>
                  </a:buClr>
                  <a:buSzPts val="2600"/>
                  <a:buFont typeface="Chivo Light"/>
                  <a:buChar char="༝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1pPr>
                <a:lvl2pPr marL="914400" marR="0" lvl="1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2pPr>
                <a:lvl3pPr marL="1371600" marR="0" lvl="2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3pPr>
                <a:lvl4pPr marL="1828800" marR="0" lvl="3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4pPr>
                <a:lvl5pPr marL="2286000" marR="0" lvl="4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5pPr>
                <a:lvl6pPr marL="2743200" marR="0" lvl="5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6pPr>
                <a:lvl7pPr marL="3200400" marR="0" lvl="6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7pPr>
                <a:lvl8pPr marL="3657600" marR="0" lvl="7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8pPr>
                <a:lvl9pPr marL="4114800" marR="0" lvl="8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9pPr>
              </a:lstStyle>
              <a:p>
                <a:pPr marL="0" indent="0" algn="ctr">
                  <a:buFont typeface="Chivo Light"/>
                  <a:buNone/>
                </a:pPr>
                <a:r>
                  <a:rPr lang="en-US" sz="1400" b="1" dirty="0">
                    <a:solidFill>
                      <a:schemeClr val="bg1"/>
                    </a:solidFill>
                    <a:latin typeface="Arial Nova Cond Light" panose="020B0306020202020204" pitchFamily="34" charset="0"/>
                    <a:cs typeface="Arial" panose="020B0604020202020204" pitchFamily="34" charset="0"/>
                  </a:rPr>
                  <a:t>ANANYA SANDHU</a:t>
                </a:r>
              </a:p>
            </p:txBody>
          </p:sp>
          <p:pic>
            <p:nvPicPr>
              <p:cNvPr id="66" name="Google Shape;66;p13"/>
              <p:cNvPicPr preferRelativeResize="0"/>
              <p:nvPr/>
            </p:nvPicPr>
            <p:blipFill rotWithShape="1">
              <a:blip r:embed="rId8"/>
              <a:srcRect l="7340" t="17565" r="11010" b="11925"/>
              <a:stretch/>
            </p:blipFill>
            <p:spPr>
              <a:xfrm>
                <a:off x="833140" y="1354136"/>
                <a:ext cx="1119803" cy="1200151"/>
              </a:xfrm>
              <a:prstGeom prst="ellipse">
                <a:avLst/>
              </a:prstGeom>
              <a:noFill/>
              <a:ln w="19050" cap="flat" cmpd="sng">
                <a:solidFill>
                  <a:schemeClr val="bg1"/>
                </a:solidFill>
                <a:prstDash val="solid"/>
                <a:round/>
                <a:headEnd type="none" w="sm" len="sm"/>
                <a:tailEnd type="none" w="sm" len="sm"/>
              </a:ln>
            </p:spPr>
          </p:pic>
          <p:sp>
            <p:nvSpPr>
              <p:cNvPr id="19" name="Google Shape;357;p17">
                <a:extLst>
                  <a:ext uri="{FF2B5EF4-FFF2-40B4-BE49-F238E27FC236}">
                    <a16:creationId xmlns:a16="http://schemas.microsoft.com/office/drawing/2014/main" id="{4C1D55A2-254E-4E63-9EC0-6F2E855295B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12427" y="2664609"/>
                <a:ext cx="1772486" cy="34011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L="457200" marR="0" lvl="0" indent="-393700" algn="l" rtl="0">
                  <a:lnSpc>
                    <a:spcPct val="100000"/>
                  </a:lnSpc>
                  <a:spcBef>
                    <a:spcPts val="600"/>
                  </a:spcBef>
                  <a:spcAft>
                    <a:spcPts val="0"/>
                  </a:spcAft>
                  <a:buClr>
                    <a:srgbClr val="FFA105"/>
                  </a:buClr>
                  <a:buSzPts val="2600"/>
                  <a:buFont typeface="Chivo Light"/>
                  <a:buChar char="༝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1pPr>
                <a:lvl2pPr marL="914400" marR="0" lvl="1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2pPr>
                <a:lvl3pPr marL="1371600" marR="0" lvl="2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3pPr>
                <a:lvl4pPr marL="1828800" marR="0" lvl="3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4pPr>
                <a:lvl5pPr marL="2286000" marR="0" lvl="4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5pPr>
                <a:lvl6pPr marL="2743200" marR="0" lvl="5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6pPr>
                <a:lvl7pPr marL="3200400" marR="0" lvl="6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7pPr>
                <a:lvl8pPr marL="3657600" marR="0" lvl="7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8pPr>
                <a:lvl9pPr marL="4114800" marR="0" lvl="8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9pPr>
              </a:lstStyle>
              <a:p>
                <a:pPr marL="0" indent="0" algn="ctr">
                  <a:buFont typeface="Chivo Light"/>
                  <a:buNone/>
                </a:pPr>
                <a:r>
                  <a:rPr lang="en-US" sz="1100" dirty="0">
                    <a:solidFill>
                      <a:srgbClr val="596370"/>
                    </a:solidFill>
                    <a:latin typeface="Arial Nova Cond Light" panose="020B0306020202020204" pitchFamily="34" charset="0"/>
                    <a:cs typeface="Arial" panose="020B0604020202020204" pitchFamily="34" charset="0"/>
                  </a:rPr>
                  <a:t>SPECIALIST/ THERAPIST</a:t>
                </a:r>
              </a:p>
            </p:txBody>
          </p:sp>
          <p:sp>
            <p:nvSpPr>
              <p:cNvPr id="21" name="Google Shape;357;p17">
                <a:extLst>
                  <a:ext uri="{FF2B5EF4-FFF2-40B4-BE49-F238E27FC236}">
                    <a16:creationId xmlns:a16="http://schemas.microsoft.com/office/drawing/2014/main" id="{1A64C6A2-7890-4BA0-AEAE-8314F789ED5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310772" y="2664609"/>
                <a:ext cx="1267092" cy="4419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L="457200" marR="0" lvl="0" indent="-393700" algn="l" rtl="0">
                  <a:lnSpc>
                    <a:spcPct val="100000"/>
                  </a:lnSpc>
                  <a:spcBef>
                    <a:spcPts val="600"/>
                  </a:spcBef>
                  <a:spcAft>
                    <a:spcPts val="0"/>
                  </a:spcAft>
                  <a:buClr>
                    <a:srgbClr val="FFA105"/>
                  </a:buClr>
                  <a:buSzPts val="2600"/>
                  <a:buFont typeface="Chivo Light"/>
                  <a:buChar char="༝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1pPr>
                <a:lvl2pPr marL="914400" marR="0" lvl="1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2pPr>
                <a:lvl3pPr marL="1371600" marR="0" lvl="2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3pPr>
                <a:lvl4pPr marL="1828800" marR="0" lvl="3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4pPr>
                <a:lvl5pPr marL="2286000" marR="0" lvl="4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5pPr>
                <a:lvl6pPr marL="2743200" marR="0" lvl="5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6pPr>
                <a:lvl7pPr marL="3200400" marR="0" lvl="6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7pPr>
                <a:lvl8pPr marL="3657600" marR="0" lvl="7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8pPr>
                <a:lvl9pPr marL="4114800" marR="0" lvl="8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9pPr>
              </a:lstStyle>
              <a:p>
                <a:pPr marL="0" indent="0" algn="ctr">
                  <a:buFont typeface="Chivo Light"/>
                  <a:buNone/>
                </a:pPr>
                <a:r>
                  <a:rPr lang="en-US" sz="1100" dirty="0">
                    <a:solidFill>
                      <a:srgbClr val="596370"/>
                    </a:solidFill>
                    <a:latin typeface="Arial Nova Cond Light" panose="020B0306020202020204" pitchFamily="34" charset="0"/>
                    <a:cs typeface="Arial" panose="020B0604020202020204" pitchFamily="34" charset="0"/>
                  </a:rPr>
                  <a:t>FINANCE MANAGER</a:t>
                </a:r>
              </a:p>
            </p:txBody>
          </p:sp>
          <p:sp>
            <p:nvSpPr>
              <p:cNvPr id="22" name="Google Shape;357;p17">
                <a:extLst>
                  <a:ext uri="{FF2B5EF4-FFF2-40B4-BE49-F238E27FC236}">
                    <a16:creationId xmlns:a16="http://schemas.microsoft.com/office/drawing/2014/main" id="{66916A0D-59AA-49F3-AFFF-AD659A66B26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327733" y="2671835"/>
                <a:ext cx="1267092" cy="4419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L="457200" marR="0" lvl="0" indent="-393700" algn="l" rtl="0">
                  <a:lnSpc>
                    <a:spcPct val="100000"/>
                  </a:lnSpc>
                  <a:spcBef>
                    <a:spcPts val="600"/>
                  </a:spcBef>
                  <a:spcAft>
                    <a:spcPts val="0"/>
                  </a:spcAft>
                  <a:buClr>
                    <a:srgbClr val="FFA105"/>
                  </a:buClr>
                  <a:buSzPts val="2600"/>
                  <a:buFont typeface="Chivo Light"/>
                  <a:buChar char="༝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1pPr>
                <a:lvl2pPr marL="914400" marR="0" lvl="1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2pPr>
                <a:lvl3pPr marL="1371600" marR="0" lvl="2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3pPr>
                <a:lvl4pPr marL="1828800" marR="0" lvl="3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4pPr>
                <a:lvl5pPr marL="2286000" marR="0" lvl="4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5pPr>
                <a:lvl6pPr marL="2743200" marR="0" lvl="5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6pPr>
                <a:lvl7pPr marL="3200400" marR="0" lvl="6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7pPr>
                <a:lvl8pPr marL="3657600" marR="0" lvl="7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8pPr>
                <a:lvl9pPr marL="4114800" marR="0" lvl="8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9pPr>
              </a:lstStyle>
              <a:p>
                <a:pPr marL="0" indent="0" algn="ctr">
                  <a:buFont typeface="Chivo Light"/>
                  <a:buNone/>
                </a:pPr>
                <a:r>
                  <a:rPr lang="en-US" sz="1100" dirty="0">
                    <a:solidFill>
                      <a:srgbClr val="596370"/>
                    </a:solidFill>
                    <a:latin typeface="Arial Nova Cond Light" panose="020B0306020202020204" pitchFamily="34" charset="0"/>
                    <a:cs typeface="Arial" panose="020B0604020202020204" pitchFamily="34" charset="0"/>
                  </a:rPr>
                  <a:t>BEAUTY THERAPIST</a:t>
                </a:r>
              </a:p>
            </p:txBody>
          </p:sp>
          <p:sp>
            <p:nvSpPr>
              <p:cNvPr id="23" name="Google Shape;357;p17">
                <a:extLst>
                  <a:ext uri="{FF2B5EF4-FFF2-40B4-BE49-F238E27FC236}">
                    <a16:creationId xmlns:a16="http://schemas.microsoft.com/office/drawing/2014/main" id="{DEC5DC77-6552-4EB0-BC22-1A7F0B5D5B9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728657" y="2668859"/>
                <a:ext cx="1358523" cy="4419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L="457200" marR="0" lvl="0" indent="-393700" algn="l" rtl="0">
                  <a:lnSpc>
                    <a:spcPct val="100000"/>
                  </a:lnSpc>
                  <a:spcBef>
                    <a:spcPts val="600"/>
                  </a:spcBef>
                  <a:spcAft>
                    <a:spcPts val="0"/>
                  </a:spcAft>
                  <a:buClr>
                    <a:srgbClr val="FFA105"/>
                  </a:buClr>
                  <a:buSzPts val="2600"/>
                  <a:buFont typeface="Chivo Light"/>
                  <a:buChar char="༝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1pPr>
                <a:lvl2pPr marL="914400" marR="0" lvl="1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2pPr>
                <a:lvl3pPr marL="1371600" marR="0" lvl="2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3pPr>
                <a:lvl4pPr marL="1828800" marR="0" lvl="3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4pPr>
                <a:lvl5pPr marL="2286000" marR="0" lvl="4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5pPr>
                <a:lvl6pPr marL="2743200" marR="0" lvl="5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6pPr>
                <a:lvl7pPr marL="3200400" marR="0" lvl="6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7pPr>
                <a:lvl8pPr marL="3657600" marR="0" lvl="7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8pPr>
                <a:lvl9pPr marL="4114800" marR="0" lvl="8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9pPr>
              </a:lstStyle>
              <a:p>
                <a:pPr marL="0" indent="0" algn="ctr">
                  <a:buFont typeface="Chivo Light"/>
                  <a:buNone/>
                </a:pPr>
                <a:r>
                  <a:rPr lang="en-US" sz="1100" dirty="0">
                    <a:solidFill>
                      <a:srgbClr val="596370"/>
                    </a:solidFill>
                    <a:latin typeface="Arial Nova Cond Light" panose="020B0306020202020204" pitchFamily="34" charset="0"/>
                    <a:cs typeface="Arial" panose="020B0604020202020204" pitchFamily="34" charset="0"/>
                  </a:rPr>
                  <a:t>MARKETTING AND PR</a:t>
                </a:r>
              </a:p>
            </p:txBody>
          </p:sp>
          <p:sp>
            <p:nvSpPr>
              <p:cNvPr id="24" name="Google Shape;357;p17">
                <a:extLst>
                  <a:ext uri="{FF2B5EF4-FFF2-40B4-BE49-F238E27FC236}">
                    <a16:creationId xmlns:a16="http://schemas.microsoft.com/office/drawing/2014/main" id="{A2E665AE-26B6-4FEF-B63A-33F7ED66ED2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86755" y="894319"/>
                <a:ext cx="1772486" cy="4419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L="457200" marR="0" lvl="0" indent="-393700" algn="l" rtl="0">
                  <a:lnSpc>
                    <a:spcPct val="100000"/>
                  </a:lnSpc>
                  <a:spcBef>
                    <a:spcPts val="600"/>
                  </a:spcBef>
                  <a:spcAft>
                    <a:spcPts val="0"/>
                  </a:spcAft>
                  <a:buClr>
                    <a:srgbClr val="FFA105"/>
                  </a:buClr>
                  <a:buSzPts val="2600"/>
                  <a:buFont typeface="Chivo Light"/>
                  <a:buChar char="༝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1pPr>
                <a:lvl2pPr marL="914400" marR="0" lvl="1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2pPr>
                <a:lvl3pPr marL="1371600" marR="0" lvl="2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3pPr>
                <a:lvl4pPr marL="1828800" marR="0" lvl="3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4pPr>
                <a:lvl5pPr marL="2286000" marR="0" lvl="4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5pPr>
                <a:lvl6pPr marL="2743200" marR="0" lvl="5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6pPr>
                <a:lvl7pPr marL="3200400" marR="0" lvl="6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7pPr>
                <a:lvl8pPr marL="3657600" marR="0" lvl="7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8pPr>
                <a:lvl9pPr marL="4114800" marR="0" lvl="8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9pPr>
              </a:lstStyle>
              <a:p>
                <a:pPr marL="0" indent="0" algn="ctr">
                  <a:buFont typeface="Chivo Light"/>
                  <a:buNone/>
                </a:pPr>
                <a:r>
                  <a:rPr lang="en-US" sz="1100" dirty="0">
                    <a:solidFill>
                      <a:srgbClr val="596370"/>
                    </a:solidFill>
                    <a:latin typeface="Arial Nova Cond Light" panose="020B0306020202020204" pitchFamily="34" charset="0"/>
                    <a:cs typeface="Arial" panose="020B0604020202020204" pitchFamily="34" charset="0"/>
                  </a:rPr>
                  <a:t>DIRECTOR</a:t>
                </a:r>
              </a:p>
            </p:txBody>
          </p:sp>
          <p:sp>
            <p:nvSpPr>
              <p:cNvPr id="25" name="Google Shape;357;p17">
                <a:extLst>
                  <a:ext uri="{FF2B5EF4-FFF2-40B4-BE49-F238E27FC236}">
                    <a16:creationId xmlns:a16="http://schemas.microsoft.com/office/drawing/2014/main" id="{8B5465FA-7838-45C0-80B1-F6700F34C6C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014916" y="900429"/>
                <a:ext cx="1772486" cy="4419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L="457200" marR="0" lvl="0" indent="-393700" algn="l" rtl="0">
                  <a:lnSpc>
                    <a:spcPct val="100000"/>
                  </a:lnSpc>
                  <a:spcBef>
                    <a:spcPts val="600"/>
                  </a:spcBef>
                  <a:spcAft>
                    <a:spcPts val="0"/>
                  </a:spcAft>
                  <a:buClr>
                    <a:srgbClr val="FFA105"/>
                  </a:buClr>
                  <a:buSzPts val="2600"/>
                  <a:buFont typeface="Chivo Light"/>
                  <a:buChar char="༝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1pPr>
                <a:lvl2pPr marL="914400" marR="0" lvl="1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2pPr>
                <a:lvl3pPr marL="1371600" marR="0" lvl="2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3pPr>
                <a:lvl4pPr marL="1828800" marR="0" lvl="3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4pPr>
                <a:lvl5pPr marL="2286000" marR="0" lvl="4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5pPr>
                <a:lvl6pPr marL="2743200" marR="0" lvl="5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6pPr>
                <a:lvl7pPr marL="3200400" marR="0" lvl="6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7pPr>
                <a:lvl8pPr marL="3657600" marR="0" lvl="7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8pPr>
                <a:lvl9pPr marL="4114800" marR="0" lvl="8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9pPr>
              </a:lstStyle>
              <a:p>
                <a:pPr marL="0" indent="0" algn="ctr">
                  <a:buFont typeface="Chivo Light"/>
                  <a:buNone/>
                </a:pPr>
                <a:r>
                  <a:rPr lang="en-US" sz="1100" dirty="0">
                    <a:solidFill>
                      <a:srgbClr val="596370"/>
                    </a:solidFill>
                    <a:latin typeface="Arial Nova Cond Light" panose="020B0306020202020204" pitchFamily="34" charset="0"/>
                    <a:cs typeface="Arial" panose="020B0604020202020204" pitchFamily="34" charset="0"/>
                  </a:rPr>
                  <a:t>DIRECTOR</a:t>
                </a:r>
              </a:p>
            </p:txBody>
          </p:sp>
          <p:sp>
            <p:nvSpPr>
              <p:cNvPr id="26" name="Google Shape;357;p17">
                <a:extLst>
                  <a:ext uri="{FF2B5EF4-FFF2-40B4-BE49-F238E27FC236}">
                    <a16:creationId xmlns:a16="http://schemas.microsoft.com/office/drawing/2014/main" id="{45577D0C-E1A0-4706-8AEF-A29EBA269B7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526833" y="894318"/>
                <a:ext cx="1772486" cy="4419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L="457200" marR="0" lvl="0" indent="-393700" algn="l" rtl="0">
                  <a:lnSpc>
                    <a:spcPct val="100000"/>
                  </a:lnSpc>
                  <a:spcBef>
                    <a:spcPts val="600"/>
                  </a:spcBef>
                  <a:spcAft>
                    <a:spcPts val="0"/>
                  </a:spcAft>
                  <a:buClr>
                    <a:srgbClr val="FFA105"/>
                  </a:buClr>
                  <a:buSzPts val="2600"/>
                  <a:buFont typeface="Chivo Light"/>
                  <a:buChar char="༝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1pPr>
                <a:lvl2pPr marL="914400" marR="0" lvl="1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2pPr>
                <a:lvl3pPr marL="1371600" marR="0" lvl="2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3pPr>
                <a:lvl4pPr marL="1828800" marR="0" lvl="3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4pPr>
                <a:lvl5pPr marL="2286000" marR="0" lvl="4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5pPr>
                <a:lvl6pPr marL="2743200" marR="0" lvl="5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6pPr>
                <a:lvl7pPr marL="3200400" marR="0" lvl="6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7pPr>
                <a:lvl8pPr marL="3657600" marR="0" lvl="7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8pPr>
                <a:lvl9pPr marL="4114800" marR="0" lvl="8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9pPr>
              </a:lstStyle>
              <a:p>
                <a:pPr marL="0" indent="0" algn="ctr">
                  <a:buFont typeface="Chivo Light"/>
                  <a:buNone/>
                </a:pPr>
                <a:r>
                  <a:rPr lang="en-US" sz="1100" dirty="0">
                    <a:solidFill>
                      <a:srgbClr val="596370"/>
                    </a:solidFill>
                    <a:latin typeface="Arial Nova Cond Light" panose="020B0306020202020204" pitchFamily="34" charset="0"/>
                    <a:cs typeface="Arial" panose="020B0604020202020204" pitchFamily="34" charset="0"/>
                  </a:rPr>
                  <a:t>DIRECTOR</a:t>
                </a:r>
              </a:p>
            </p:txBody>
          </p:sp>
          <p:sp>
            <p:nvSpPr>
              <p:cNvPr id="27" name="Google Shape;357;p17">
                <a:extLst>
                  <a:ext uri="{FF2B5EF4-FFF2-40B4-BE49-F238E27FC236}">
                    <a16:creationId xmlns:a16="http://schemas.microsoft.com/office/drawing/2014/main" id="{BF040FB7-A20F-432E-9A72-9EAB7647329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038750" y="900429"/>
                <a:ext cx="1772486" cy="4419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L="457200" marR="0" lvl="0" indent="-393700" algn="l" rtl="0">
                  <a:lnSpc>
                    <a:spcPct val="100000"/>
                  </a:lnSpc>
                  <a:spcBef>
                    <a:spcPts val="600"/>
                  </a:spcBef>
                  <a:spcAft>
                    <a:spcPts val="0"/>
                  </a:spcAft>
                  <a:buClr>
                    <a:srgbClr val="FFA105"/>
                  </a:buClr>
                  <a:buSzPts val="2600"/>
                  <a:buFont typeface="Chivo Light"/>
                  <a:buChar char="༝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1pPr>
                <a:lvl2pPr marL="914400" marR="0" lvl="1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2pPr>
                <a:lvl3pPr marL="1371600" marR="0" lvl="2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3pPr>
                <a:lvl4pPr marL="1828800" marR="0" lvl="3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4pPr>
                <a:lvl5pPr marL="2286000" marR="0" lvl="4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5pPr>
                <a:lvl6pPr marL="2743200" marR="0" lvl="5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6pPr>
                <a:lvl7pPr marL="3200400" marR="0" lvl="6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7pPr>
                <a:lvl8pPr marL="3657600" marR="0" lvl="7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8pPr>
                <a:lvl9pPr marL="4114800" marR="0" lvl="8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9pPr>
              </a:lstStyle>
              <a:p>
                <a:pPr marL="0" indent="0" algn="ctr">
                  <a:buFont typeface="Chivo Light"/>
                  <a:buNone/>
                </a:pPr>
                <a:r>
                  <a:rPr lang="en-US" sz="1100" dirty="0">
                    <a:solidFill>
                      <a:srgbClr val="596370"/>
                    </a:solidFill>
                    <a:latin typeface="Arial Nova Cond Light" panose="020B0306020202020204" pitchFamily="34" charset="0"/>
                    <a:cs typeface="Arial" panose="020B0604020202020204" pitchFamily="34" charset="0"/>
                  </a:rPr>
                  <a:t>DIRECTOR</a:t>
                </a:r>
              </a:p>
            </p:txBody>
          </p:sp>
          <p:sp>
            <p:nvSpPr>
              <p:cNvPr id="34" name="Google Shape;357;p17">
                <a:extLst>
                  <a:ext uri="{FF2B5EF4-FFF2-40B4-BE49-F238E27FC236}">
                    <a16:creationId xmlns:a16="http://schemas.microsoft.com/office/drawing/2014/main" id="{8FC86713-0016-4660-9D45-F1A46D24FDA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549271" y="2473712"/>
                <a:ext cx="1772486" cy="4419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L="457200" marR="0" lvl="0" indent="-393700" algn="l" rtl="0">
                  <a:lnSpc>
                    <a:spcPct val="100000"/>
                  </a:lnSpc>
                  <a:spcBef>
                    <a:spcPts val="600"/>
                  </a:spcBef>
                  <a:spcAft>
                    <a:spcPts val="0"/>
                  </a:spcAft>
                  <a:buClr>
                    <a:srgbClr val="FFA105"/>
                  </a:buClr>
                  <a:buSzPts val="2600"/>
                  <a:buFont typeface="Chivo Light"/>
                  <a:buChar char="༝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1pPr>
                <a:lvl2pPr marL="914400" marR="0" lvl="1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2pPr>
                <a:lvl3pPr marL="1371600" marR="0" lvl="2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3pPr>
                <a:lvl4pPr marL="1828800" marR="0" lvl="3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4pPr>
                <a:lvl5pPr marL="2286000" marR="0" lvl="4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5pPr>
                <a:lvl6pPr marL="2743200" marR="0" lvl="5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6pPr>
                <a:lvl7pPr marL="3200400" marR="0" lvl="6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7pPr>
                <a:lvl8pPr marL="3657600" marR="0" lvl="7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8pPr>
                <a:lvl9pPr marL="4114800" marR="0" lvl="8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9pPr>
              </a:lstStyle>
              <a:p>
                <a:pPr marL="0" indent="0" algn="ctr">
                  <a:buNone/>
                </a:pPr>
                <a:r>
                  <a:rPr lang="en-US" sz="1400" b="1" dirty="0">
                    <a:solidFill>
                      <a:schemeClr val="bg1"/>
                    </a:solidFill>
                    <a:latin typeface="Arial Nova Cond Light" panose="020B0306020202020204" pitchFamily="34" charset="0"/>
                    <a:cs typeface="Arial" panose="020B0604020202020204" pitchFamily="34" charset="0"/>
                  </a:rPr>
                  <a:t>HENA SYED</a:t>
                </a:r>
              </a:p>
            </p:txBody>
          </p:sp>
          <p:sp>
            <p:nvSpPr>
              <p:cNvPr id="35" name="Google Shape;357;p17">
                <a:extLst>
                  <a:ext uri="{FF2B5EF4-FFF2-40B4-BE49-F238E27FC236}">
                    <a16:creationId xmlns:a16="http://schemas.microsoft.com/office/drawing/2014/main" id="{4C1D55A2-254E-4E63-9EC0-6F2E855295B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533861" y="2694447"/>
                <a:ext cx="1772486" cy="4419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L="457200" marR="0" lvl="0" indent="-393700" algn="l" rtl="0">
                  <a:lnSpc>
                    <a:spcPct val="100000"/>
                  </a:lnSpc>
                  <a:spcBef>
                    <a:spcPts val="600"/>
                  </a:spcBef>
                  <a:spcAft>
                    <a:spcPts val="0"/>
                  </a:spcAft>
                  <a:buClr>
                    <a:srgbClr val="FFA105"/>
                  </a:buClr>
                  <a:buSzPts val="2600"/>
                  <a:buFont typeface="Chivo Light"/>
                  <a:buChar char="༝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1pPr>
                <a:lvl2pPr marL="914400" marR="0" lvl="1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2pPr>
                <a:lvl3pPr marL="1371600" marR="0" lvl="2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3pPr>
                <a:lvl4pPr marL="1828800" marR="0" lvl="3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4pPr>
                <a:lvl5pPr marL="2286000" marR="0" lvl="4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5pPr>
                <a:lvl6pPr marL="2743200" marR="0" lvl="5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6pPr>
                <a:lvl7pPr marL="3200400" marR="0" lvl="6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7pPr>
                <a:lvl8pPr marL="3657600" marR="0" lvl="7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8pPr>
                <a:lvl9pPr marL="4114800" marR="0" lvl="8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9pPr>
              </a:lstStyle>
              <a:p>
                <a:pPr marL="0" indent="0" algn="ctr">
                  <a:buFont typeface="Chivo Light"/>
                  <a:buNone/>
                </a:pPr>
                <a:r>
                  <a:rPr lang="en-US" sz="1100" dirty="0">
                    <a:solidFill>
                      <a:srgbClr val="596370"/>
                    </a:solidFill>
                    <a:latin typeface="Arial Nova Cond Light" panose="020B0306020202020204" pitchFamily="34" charset="0"/>
                    <a:cs typeface="Arial" panose="020B0604020202020204" pitchFamily="34" charset="0"/>
                  </a:rPr>
                  <a:t>MANAGER</a:t>
                </a: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 rotWithShape="1"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388" t="3616" r="6704" b="11936"/>
              <a:stretch/>
            </p:blipFill>
            <p:spPr>
              <a:xfrm>
                <a:off x="6884653" y="1406471"/>
                <a:ext cx="1157338" cy="1181286"/>
              </a:xfrm>
              <a:prstGeom prst="ellipse">
                <a:avLst/>
              </a:prstGeom>
              <a:ln w="19050" cap="rnd">
                <a:solidFill>
                  <a:schemeClr val="bg1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sp>
            <p:nvSpPr>
              <p:cNvPr id="28" name="Google Shape;357;p17">
                <a:extLst>
                  <a:ext uri="{FF2B5EF4-FFF2-40B4-BE49-F238E27FC236}">
                    <a16:creationId xmlns:a16="http://schemas.microsoft.com/office/drawing/2014/main" id="{0D61A91B-41E7-488B-B046-B80507D2A5B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577079" y="894317"/>
                <a:ext cx="1772486" cy="4419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L="457200" marR="0" lvl="0" indent="-393700" algn="l" rtl="0">
                  <a:lnSpc>
                    <a:spcPct val="100000"/>
                  </a:lnSpc>
                  <a:spcBef>
                    <a:spcPts val="600"/>
                  </a:spcBef>
                  <a:spcAft>
                    <a:spcPts val="0"/>
                  </a:spcAft>
                  <a:buClr>
                    <a:srgbClr val="FFA105"/>
                  </a:buClr>
                  <a:buSzPts val="2600"/>
                  <a:buFont typeface="Chivo Light"/>
                  <a:buChar char="༝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1pPr>
                <a:lvl2pPr marL="914400" marR="0" lvl="1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2pPr>
                <a:lvl3pPr marL="1371600" marR="0" lvl="2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3pPr>
                <a:lvl4pPr marL="1828800" marR="0" lvl="3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4pPr>
                <a:lvl5pPr marL="2286000" marR="0" lvl="4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5pPr>
                <a:lvl6pPr marL="2743200" marR="0" lvl="5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6pPr>
                <a:lvl7pPr marL="3200400" marR="0" lvl="6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●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7pPr>
                <a:lvl8pPr marL="3657600" marR="0" lvl="7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○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8pPr>
                <a:lvl9pPr marL="4114800" marR="0" lvl="8" indent="-39370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CDCFE5"/>
                  </a:buClr>
                  <a:buSzPts val="2600"/>
                  <a:buFont typeface="Chivo Light"/>
                  <a:buChar char="■"/>
                  <a:defRPr sz="2600" b="0" i="0" u="none" strike="noStrike" cap="none">
                    <a:solidFill>
                      <a:srgbClr val="65677F"/>
                    </a:solidFill>
                    <a:latin typeface="Chivo Light"/>
                    <a:ea typeface="Chivo Light"/>
                    <a:cs typeface="Chivo Light"/>
                    <a:sym typeface="Chivo Light"/>
                  </a:defRPr>
                </a:lvl9pPr>
              </a:lstStyle>
              <a:p>
                <a:pPr marL="0" indent="0" algn="ctr">
                  <a:buFont typeface="Chivo Light"/>
                  <a:buNone/>
                </a:pPr>
                <a:endParaRPr lang="en-US" sz="1100" dirty="0">
                  <a:solidFill>
                    <a:srgbClr val="596370"/>
                  </a:solidFill>
                  <a:latin typeface="Arial Nova Cond Light" panose="020B0306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34A8DE6-6A6F-4EE8-AE72-744AF3E4CA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8572" y="6824"/>
            <a:ext cx="7345428" cy="51435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8721830-A1E3-4F71-B015-C4DA30FC0E7F}"/>
              </a:ext>
            </a:extLst>
          </p:cNvPr>
          <p:cNvSpPr/>
          <p:nvPr/>
        </p:nvSpPr>
        <p:spPr>
          <a:xfrm>
            <a:off x="0" y="0"/>
            <a:ext cx="1798572" cy="5143500"/>
          </a:xfrm>
          <a:prstGeom prst="rect">
            <a:avLst/>
          </a:prstGeom>
          <a:solidFill>
            <a:srgbClr val="EAE2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65334F3-6065-4526-A258-F3AEEBD9B942}"/>
              </a:ext>
            </a:extLst>
          </p:cNvPr>
          <p:cNvSpPr/>
          <p:nvPr/>
        </p:nvSpPr>
        <p:spPr>
          <a:xfrm>
            <a:off x="775068" y="416257"/>
            <a:ext cx="2767183" cy="3254991"/>
          </a:xfrm>
          <a:prstGeom prst="rect">
            <a:avLst/>
          </a:prstGeom>
          <a:solidFill>
            <a:srgbClr val="EAE2CD">
              <a:alpha val="85000"/>
            </a:srgb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D6C116-10EF-44D4-BE2C-EC950345EA04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7589667" y="4145597"/>
            <a:ext cx="2267822" cy="1194900"/>
          </a:xfrm>
        </p:spPr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bg1"/>
                </a:solidFill>
                <a:latin typeface="Vijaya" panose="02020604020202020204" pitchFamily="18" charset="0"/>
                <a:cs typeface="Vijaya" panose="02020604020202020204" pitchFamily="18" charset="0"/>
              </a:rPr>
              <a:t>7</a:t>
            </a:r>
          </a:p>
        </p:txBody>
      </p: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3F9361F9-CC2D-46E9-A550-E38D1FE57CDB}"/>
              </a:ext>
            </a:extLst>
          </p:cNvPr>
          <p:cNvSpPr txBox="1">
            <a:spLocks/>
          </p:cNvSpPr>
          <p:nvPr/>
        </p:nvSpPr>
        <p:spPr>
          <a:xfrm rot="5400000">
            <a:off x="1738850" y="-290582"/>
            <a:ext cx="919558" cy="2533276"/>
          </a:xfrm>
          <a:prstGeom prst="rect">
            <a:avLst/>
          </a:prstGeom>
          <a:solidFill>
            <a:srgbClr val="CDDDA8">
              <a:alpha val="83000"/>
            </a:srgbClr>
          </a:solidFill>
          <a:ln w="9525" cap="flat" cmpd="sng">
            <a:noFill/>
            <a:prstDash val="solid"/>
            <a:miter lim="8000"/>
            <a:headEnd type="none" w="sm" len="sm"/>
            <a:tailEnd type="none" w="sm" len="sm"/>
          </a:ln>
        </p:spPr>
        <p:txBody>
          <a:bodyPr spcFirstLastPara="1" vert="vert270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1D1D1B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1D1D1B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1D1D1B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1D1D1B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1D1D1B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1D1D1B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1D1D1B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1D1D1B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1D1D1B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r>
              <a:rPr lang="en-US" sz="2800" dirty="0">
                <a:solidFill>
                  <a:schemeClr val="tx2">
                    <a:lumMod val="50000"/>
                  </a:schemeClr>
                </a:solidFill>
                <a:latin typeface="Arial Nova Cond Light" panose="020B0306020202020204" pitchFamily="34" charset="0"/>
              </a:rPr>
              <a:t>FINANCIAL </a:t>
            </a:r>
          </a:p>
          <a:p>
            <a:r>
              <a:rPr lang="en-US" sz="2800" dirty="0">
                <a:solidFill>
                  <a:schemeClr val="tx2">
                    <a:lumMod val="50000"/>
                  </a:schemeClr>
                </a:solidFill>
                <a:latin typeface="Arial Nova Cond Light" panose="020B0306020202020204" pitchFamily="34" charset="0"/>
              </a:rPr>
              <a:t>PLAN</a:t>
            </a:r>
            <a:endParaRPr lang="en" sz="2800" dirty="0">
              <a:solidFill>
                <a:schemeClr val="tx2">
                  <a:lumMod val="50000"/>
                </a:schemeClr>
              </a:solidFill>
              <a:latin typeface="Arial Nova Cond Light" panose="020B0306020202020204" pitchFamily="34" charset="0"/>
            </a:endParaRPr>
          </a:p>
        </p:txBody>
      </p:sp>
      <p:sp>
        <p:nvSpPr>
          <p:cNvPr id="8" name="Google Shape;484;p30">
            <a:extLst>
              <a:ext uri="{FF2B5EF4-FFF2-40B4-BE49-F238E27FC236}">
                <a16:creationId xmlns:a16="http://schemas.microsoft.com/office/drawing/2014/main" id="{5F8DAA09-897A-40AC-9104-B5C54874B117}"/>
              </a:ext>
            </a:extLst>
          </p:cNvPr>
          <p:cNvSpPr txBox="1"/>
          <p:nvPr/>
        </p:nvSpPr>
        <p:spPr>
          <a:xfrm>
            <a:off x="899286" y="1535856"/>
            <a:ext cx="1762256" cy="2060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sz="1600" dirty="0">
                <a:solidFill>
                  <a:schemeClr val="tx2">
                    <a:lumMod val="50000"/>
                  </a:schemeClr>
                </a:solidFill>
                <a:latin typeface="Arial Nova Cond Light" panose="020B0306020202020204" pitchFamily="34" charset="0"/>
              </a:rPr>
              <a:t>We are investing £40,000 initially and by the end of the year estimating to make gross profit of £11,650 which is 29% of our total investment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300" dirty="0">
              <a:solidFill>
                <a:schemeClr val="tx2">
                  <a:lumMod val="50000"/>
                </a:schemeClr>
              </a:solidFill>
              <a:latin typeface="Arial Nova Cond Light" panose="020B0306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300" dirty="0">
              <a:solidFill>
                <a:schemeClr val="tx2">
                  <a:lumMod val="50000"/>
                </a:schemeClr>
              </a:solidFill>
              <a:latin typeface="Arial Nova Cond Light" panose="020B0306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300" dirty="0">
              <a:solidFill>
                <a:schemeClr val="tx2">
                  <a:lumMod val="50000"/>
                </a:schemeClr>
              </a:solidFill>
              <a:latin typeface="Arial Nova Cond Light" panose="020B0306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300" dirty="0">
              <a:solidFill>
                <a:schemeClr val="tx2">
                  <a:lumMod val="50000"/>
                </a:schemeClr>
              </a:solidFill>
              <a:latin typeface="Arial Nova Cond Light" panose="020B0306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5445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036DAF55-C39E-45F0-B972-F2B70584069F}"/>
              </a:ext>
            </a:extLst>
          </p:cNvPr>
          <p:cNvSpPr/>
          <p:nvPr/>
        </p:nvSpPr>
        <p:spPr>
          <a:xfrm>
            <a:off x="250429" y="592212"/>
            <a:ext cx="8643142" cy="3799534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D2F890-F540-48B4-9795-0914BB8B932B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-2744212" y="-189544"/>
            <a:ext cx="6767100" cy="1194900"/>
          </a:xfrm>
          <a:noFill/>
        </p:spPr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2">
                    <a:lumMod val="40000"/>
                    <a:lumOff val="60000"/>
                  </a:schemeClr>
                </a:solidFill>
                <a:latin typeface="Arial Nova Cond Light" panose="020B0306020202020204" pitchFamily="34" charset="0"/>
              </a:rPr>
              <a:t>S</a:t>
            </a:r>
            <a:r>
              <a:rPr lang="en-US" sz="2800" dirty="0">
                <a:solidFill>
                  <a:srgbClr val="CDDDA8"/>
                </a:solidFill>
                <a:latin typeface="Arial Nova Cond Light" panose="020B0306020202020204" pitchFamily="34" charset="0"/>
              </a:rPr>
              <a:t>W</a:t>
            </a:r>
            <a:r>
              <a:rPr lang="en-US" sz="2800" dirty="0">
                <a:latin typeface="Arial Nova Cond Light" panose="020B0306020202020204" pitchFamily="34" charset="0"/>
              </a:rPr>
              <a:t>O</a:t>
            </a:r>
            <a:r>
              <a:rPr lang="en-US" sz="2800" dirty="0">
                <a:solidFill>
                  <a:srgbClr val="D58E3E"/>
                </a:solidFill>
                <a:latin typeface="Arial Nova Cond Light" panose="020B0306020202020204" pitchFamily="34" charset="0"/>
              </a:rPr>
              <a:t>T</a:t>
            </a:r>
            <a:endParaRPr lang="en" sz="2800" dirty="0">
              <a:solidFill>
                <a:srgbClr val="D58E3E"/>
              </a:solidFill>
              <a:latin typeface="Arial Nova Cond Light" panose="020B0306020202020204" pitchFamily="34" charset="0"/>
            </a:endParaRPr>
          </a:p>
        </p:txBody>
      </p:sp>
      <p:grpSp>
        <p:nvGrpSpPr>
          <p:cNvPr id="6" name="Google Shape;480;p30">
            <a:extLst>
              <a:ext uri="{FF2B5EF4-FFF2-40B4-BE49-F238E27FC236}">
                <a16:creationId xmlns:a16="http://schemas.microsoft.com/office/drawing/2014/main" id="{7BDF193D-3398-4703-AA79-901734515707}"/>
              </a:ext>
            </a:extLst>
          </p:cNvPr>
          <p:cNvGrpSpPr/>
          <p:nvPr/>
        </p:nvGrpSpPr>
        <p:grpSpPr>
          <a:xfrm>
            <a:off x="358033" y="989045"/>
            <a:ext cx="2769652" cy="882520"/>
            <a:chOff x="1330146" y="859072"/>
            <a:chExt cx="2769652" cy="1066578"/>
          </a:xfrm>
        </p:grpSpPr>
        <p:sp>
          <p:nvSpPr>
            <p:cNvPr id="8" name="Google Shape;481;p30">
              <a:extLst>
                <a:ext uri="{FF2B5EF4-FFF2-40B4-BE49-F238E27FC236}">
                  <a16:creationId xmlns:a16="http://schemas.microsoft.com/office/drawing/2014/main" id="{D2F129DE-4835-46E9-BCBF-6BF0B0486237}"/>
                </a:ext>
              </a:extLst>
            </p:cNvPr>
            <p:cNvSpPr/>
            <p:nvPr/>
          </p:nvSpPr>
          <p:spPr>
            <a:xfrm rot="5400000">
              <a:off x="2271504" y="-82285"/>
              <a:ext cx="591252" cy="2473966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Chivo Light"/>
                <a:ea typeface="Chivo Light"/>
                <a:cs typeface="Chivo Light"/>
                <a:sym typeface="Chivo Light"/>
              </a:endParaRPr>
            </a:p>
          </p:txBody>
        </p:sp>
        <p:sp>
          <p:nvSpPr>
            <p:cNvPr id="9" name="Google Shape;482;p30">
              <a:extLst>
                <a:ext uri="{FF2B5EF4-FFF2-40B4-BE49-F238E27FC236}">
                  <a16:creationId xmlns:a16="http://schemas.microsoft.com/office/drawing/2014/main" id="{A13B3254-C780-48B4-B8C4-232338A490A2}"/>
                </a:ext>
              </a:extLst>
            </p:cNvPr>
            <p:cNvSpPr/>
            <p:nvPr/>
          </p:nvSpPr>
          <p:spPr>
            <a:xfrm>
              <a:off x="1455459" y="979479"/>
              <a:ext cx="295919" cy="3741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>
              <a:outerShdw blurRad="228600" dist="50800" dir="5400000" algn="tl" rotWithShape="0">
                <a:srgbClr val="000000">
                  <a:alpha val="549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200" dirty="0">
                  <a:solidFill>
                    <a:srgbClr val="65677F"/>
                  </a:solidFill>
                  <a:latin typeface="Chivo Light"/>
                  <a:ea typeface="Chivo Light"/>
                  <a:cs typeface="Chivo Light"/>
                  <a:sym typeface="Chivo Light"/>
                </a:rPr>
                <a:t>1</a:t>
              </a:r>
              <a:endParaRPr sz="1200" dirty="0">
                <a:solidFill>
                  <a:srgbClr val="65677F"/>
                </a:solidFill>
                <a:latin typeface="Chivo Light"/>
                <a:ea typeface="Chivo Light"/>
                <a:cs typeface="Chivo Light"/>
                <a:sym typeface="Chivo Light"/>
              </a:endParaRPr>
            </a:p>
          </p:txBody>
        </p:sp>
        <p:sp>
          <p:nvSpPr>
            <p:cNvPr id="10" name="Google Shape;483;p30">
              <a:extLst>
                <a:ext uri="{FF2B5EF4-FFF2-40B4-BE49-F238E27FC236}">
                  <a16:creationId xmlns:a16="http://schemas.microsoft.com/office/drawing/2014/main" id="{B7A2E116-EF8F-4E76-8A47-F73FD5D32AC6}"/>
                </a:ext>
              </a:extLst>
            </p:cNvPr>
            <p:cNvSpPr txBox="1"/>
            <p:nvPr/>
          </p:nvSpPr>
          <p:spPr>
            <a:xfrm>
              <a:off x="1767194" y="969882"/>
              <a:ext cx="2332604" cy="39329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 dirty="0">
                  <a:solidFill>
                    <a:schemeClr val="bg1"/>
                  </a:solidFill>
                  <a:latin typeface="Chivo Light"/>
                  <a:ea typeface="Chivo Light"/>
                  <a:cs typeface="Chivo Light"/>
                  <a:sym typeface="Chivo Light"/>
                </a:rPr>
                <a:t>STRENGTH</a:t>
              </a:r>
              <a:endParaRPr sz="800" dirty="0">
                <a:solidFill>
                  <a:schemeClr val="bg1"/>
                </a:solidFill>
                <a:latin typeface="Chivo Light"/>
                <a:ea typeface="Chivo Light"/>
                <a:cs typeface="Chivo Light"/>
                <a:sym typeface="Chivo Light"/>
              </a:endParaRPr>
            </a:p>
          </p:txBody>
        </p:sp>
        <p:sp>
          <p:nvSpPr>
            <p:cNvPr id="11" name="Google Shape;484;p30">
              <a:extLst>
                <a:ext uri="{FF2B5EF4-FFF2-40B4-BE49-F238E27FC236}">
                  <a16:creationId xmlns:a16="http://schemas.microsoft.com/office/drawing/2014/main" id="{4B233608-8D4F-4569-AA77-15B13DC3A87D}"/>
                </a:ext>
              </a:extLst>
            </p:cNvPr>
            <p:cNvSpPr txBox="1"/>
            <p:nvPr/>
          </p:nvSpPr>
          <p:spPr>
            <a:xfrm>
              <a:off x="1330146" y="1418230"/>
              <a:ext cx="2203628" cy="5074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/>
              <a:r>
                <a:rPr lang="en-GB" sz="1100" dirty="0">
                  <a:latin typeface="Arial Nova Cond Light" panose="020B0306020202020204" pitchFamily="34" charset="0"/>
                </a:rPr>
                <a:t>Good knowledge of the business</a:t>
              </a:r>
              <a:endParaRPr lang="en-US" sz="1100" dirty="0">
                <a:latin typeface="Arial Nova Cond Light" panose="020B0306020202020204" pitchFamily="34" charset="0"/>
              </a:endParaRPr>
            </a:p>
            <a:p>
              <a:pPr lvl="0"/>
              <a:r>
                <a:rPr lang="en-GB" sz="1100" dirty="0">
                  <a:latin typeface="Arial Nova Cond Light" panose="020B0306020202020204" pitchFamily="34" charset="0"/>
                </a:rPr>
                <a:t>Big market</a:t>
              </a:r>
              <a:endParaRPr lang="en-US" sz="1100" dirty="0">
                <a:latin typeface="Arial Nova Cond Light" panose="020B0306020202020204" pitchFamily="34" charset="0"/>
              </a:endParaRPr>
            </a:p>
            <a:p>
              <a:pPr lvl="0"/>
              <a:r>
                <a:rPr lang="en-GB" sz="1100" dirty="0">
                  <a:latin typeface="Arial Nova Cond Light" panose="020B0306020202020204" pitchFamily="34" charset="0"/>
                </a:rPr>
                <a:t>A large number of services, provided</a:t>
              </a:r>
              <a:endParaRPr lang="en-US" sz="1100" dirty="0">
                <a:latin typeface="Arial Nova Cond Light" panose="020B0306020202020204" pitchFamily="34" charset="0"/>
              </a:endParaRPr>
            </a:p>
            <a:p>
              <a:pPr lvl="0"/>
              <a:r>
                <a:rPr lang="en-GB" sz="1100" dirty="0">
                  <a:latin typeface="Arial Nova Cond Light" panose="020B0306020202020204" pitchFamily="34" charset="0"/>
                </a:rPr>
                <a:t>Strong management team</a:t>
              </a:r>
              <a:endParaRPr lang="en-US" sz="1100" dirty="0">
                <a:latin typeface="Arial Nova Cond Light" panose="020B0306020202020204" pitchFamily="34" charset="0"/>
              </a:endParaRPr>
            </a:p>
            <a:p>
              <a:pPr lvl="0"/>
              <a:r>
                <a:rPr lang="en-GB" sz="1100" dirty="0">
                  <a:latin typeface="Arial Nova Cond Light" panose="020B0306020202020204" pitchFamily="34" charset="0"/>
                </a:rPr>
                <a:t>Good customer service</a:t>
              </a:r>
              <a:endParaRPr lang="en-US" sz="1100" dirty="0">
                <a:latin typeface="Arial Nova Cond Light" panose="020B0306020202020204" pitchFamily="34" charset="0"/>
              </a:endParaRPr>
            </a:p>
            <a:p>
              <a:pPr lvl="0"/>
              <a:r>
                <a:rPr lang="en-GB" sz="1100" dirty="0">
                  <a:latin typeface="Arial Nova Cond Light" panose="020B0306020202020204" pitchFamily="34" charset="0"/>
                </a:rPr>
                <a:t>Maintenance of high standards</a:t>
              </a:r>
              <a:endParaRPr lang="en-US" sz="1100" dirty="0">
                <a:latin typeface="Arial Nova Cond Light" panose="020B0306020202020204" pitchFamily="34" charset="0"/>
              </a:endParaRPr>
            </a:p>
            <a:p>
              <a:r>
                <a:rPr lang="en-GB" sz="1100" dirty="0">
                  <a:latin typeface="Arial Nova Cond Light" panose="020B0306020202020204" pitchFamily="34" charset="0"/>
                </a:rPr>
                <a:t>Time management</a:t>
              </a:r>
              <a:r>
                <a:rPr lang="en" sz="800" dirty="0">
                  <a:latin typeface="Arial Nova Cond Light" panose="020B0306020202020204" pitchFamily="34" charset="0"/>
                  <a:ea typeface="Chivo Light"/>
                  <a:cs typeface="Chivo Light"/>
                  <a:sym typeface="Chivo Light"/>
                </a:rPr>
                <a:t>.</a:t>
              </a:r>
              <a:endParaRPr sz="800" dirty="0">
                <a:latin typeface="Arial Nova Cond Light" panose="020B0306020202020204" pitchFamily="34" charset="0"/>
                <a:ea typeface="Chivo Light"/>
                <a:cs typeface="Chivo Light"/>
                <a:sym typeface="Chivo Light"/>
              </a:endParaRPr>
            </a:p>
          </p:txBody>
        </p:sp>
      </p:grpSp>
      <p:sp>
        <p:nvSpPr>
          <p:cNvPr id="29" name="Slide Number Placeholder 4">
            <a:extLst>
              <a:ext uri="{FF2B5EF4-FFF2-40B4-BE49-F238E27FC236}">
                <a16:creationId xmlns:a16="http://schemas.microsoft.com/office/drawing/2014/main" id="{51E0D867-9E84-483E-A044-D3AE644BE4A0}"/>
              </a:ext>
            </a:extLst>
          </p:cNvPr>
          <p:cNvSpPr txBox="1">
            <a:spLocks/>
          </p:cNvSpPr>
          <p:nvPr/>
        </p:nvSpPr>
        <p:spPr>
          <a:xfrm>
            <a:off x="3583028" y="4179169"/>
            <a:ext cx="1977943" cy="1194900"/>
          </a:xfrm>
          <a:prstGeom prst="rect">
            <a:avLst/>
          </a:prstGeom>
          <a:noFill/>
          <a:ln w="9525" cap="flat" cmpd="sng">
            <a:noFill/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r>
              <a:rPr lang="en" dirty="0">
                <a:solidFill>
                  <a:schemeClr val="tx1"/>
                </a:solidFill>
                <a:latin typeface="Vijaya" panose="02020604020202020204" pitchFamily="18" charset="0"/>
                <a:cs typeface="Vijaya" panose="02020604020202020204" pitchFamily="18" charset="0"/>
              </a:rPr>
              <a:t>8</a:t>
            </a:r>
          </a:p>
        </p:txBody>
      </p:sp>
      <p:sp>
        <p:nvSpPr>
          <p:cNvPr id="30" name="Google Shape;481;p30">
            <a:extLst>
              <a:ext uri="{FF2B5EF4-FFF2-40B4-BE49-F238E27FC236}">
                <a16:creationId xmlns:a16="http://schemas.microsoft.com/office/drawing/2014/main" id="{0522CB59-677E-4EDB-AED8-C4FBCDA006C1}"/>
              </a:ext>
            </a:extLst>
          </p:cNvPr>
          <p:cNvSpPr/>
          <p:nvPr/>
        </p:nvSpPr>
        <p:spPr>
          <a:xfrm rot="5400000">
            <a:off x="5841986" y="-3328"/>
            <a:ext cx="489220" cy="2473966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hivo Light"/>
              <a:ea typeface="Chivo Light"/>
              <a:cs typeface="Chivo Light"/>
              <a:sym typeface="Chivo Light"/>
            </a:endParaRPr>
          </a:p>
        </p:txBody>
      </p:sp>
      <p:sp>
        <p:nvSpPr>
          <p:cNvPr id="31" name="Google Shape;482;p30">
            <a:extLst>
              <a:ext uri="{FF2B5EF4-FFF2-40B4-BE49-F238E27FC236}">
                <a16:creationId xmlns:a16="http://schemas.microsoft.com/office/drawing/2014/main" id="{241B90F1-B720-494E-8611-D563AF53E5BA}"/>
              </a:ext>
            </a:extLst>
          </p:cNvPr>
          <p:cNvSpPr/>
          <p:nvPr/>
        </p:nvSpPr>
        <p:spPr>
          <a:xfrm>
            <a:off x="4974925" y="1088674"/>
            <a:ext cx="295919" cy="309542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outerShdw blurRad="228600" dist="50800" dir="5400000" algn="tl" rotWithShape="0">
              <a:srgbClr val="000000">
                <a:alpha val="549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rgbClr val="65677F"/>
                </a:solidFill>
                <a:latin typeface="Chivo Light"/>
                <a:ea typeface="Chivo Light"/>
                <a:cs typeface="Chivo Light"/>
                <a:sym typeface="Chivo Light"/>
              </a:rPr>
              <a:t>3</a:t>
            </a:r>
            <a:endParaRPr sz="1200" dirty="0">
              <a:solidFill>
                <a:srgbClr val="65677F"/>
              </a:solidFill>
              <a:latin typeface="Chivo Light"/>
              <a:ea typeface="Chivo Light"/>
              <a:cs typeface="Chivo Light"/>
              <a:sym typeface="Chivo Light"/>
            </a:endParaRPr>
          </a:p>
        </p:txBody>
      </p:sp>
      <p:sp>
        <p:nvSpPr>
          <p:cNvPr id="32" name="Google Shape;483;p30">
            <a:extLst>
              <a:ext uri="{FF2B5EF4-FFF2-40B4-BE49-F238E27FC236}">
                <a16:creationId xmlns:a16="http://schemas.microsoft.com/office/drawing/2014/main" id="{84C5D482-77AC-4C70-8CD1-B4A2FC588872}"/>
              </a:ext>
            </a:extLst>
          </p:cNvPr>
          <p:cNvSpPr txBox="1"/>
          <p:nvPr/>
        </p:nvSpPr>
        <p:spPr>
          <a:xfrm>
            <a:off x="5286660" y="1080733"/>
            <a:ext cx="2332604" cy="3254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>
                <a:solidFill>
                  <a:schemeClr val="bg1"/>
                </a:solidFill>
                <a:latin typeface="Chivo Light"/>
                <a:ea typeface="Chivo Light"/>
                <a:cs typeface="Chivo Light"/>
                <a:sym typeface="Chivo Light"/>
              </a:rPr>
              <a:t>OPPORTUNITIES</a:t>
            </a:r>
            <a:endParaRPr sz="800" dirty="0">
              <a:solidFill>
                <a:schemeClr val="bg1"/>
              </a:solidFill>
              <a:latin typeface="Chivo Light"/>
              <a:ea typeface="Chivo Light"/>
              <a:cs typeface="Chivo Light"/>
              <a:sym typeface="Chivo Light"/>
            </a:endParaRPr>
          </a:p>
        </p:txBody>
      </p:sp>
      <p:sp>
        <p:nvSpPr>
          <p:cNvPr id="33" name="Google Shape;484;p30">
            <a:extLst>
              <a:ext uri="{FF2B5EF4-FFF2-40B4-BE49-F238E27FC236}">
                <a16:creationId xmlns:a16="http://schemas.microsoft.com/office/drawing/2014/main" id="{7C115863-C079-4C79-8E05-E204C8E7655A}"/>
              </a:ext>
            </a:extLst>
          </p:cNvPr>
          <p:cNvSpPr txBox="1"/>
          <p:nvPr/>
        </p:nvSpPr>
        <p:spPr>
          <a:xfrm>
            <a:off x="4849612" y="1451710"/>
            <a:ext cx="2203628" cy="4198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 sz="1100" dirty="0">
                <a:latin typeface="Arial Nova Cond Light" panose="020B0306020202020204" pitchFamily="34" charset="0"/>
              </a:rPr>
              <a:t>Franchising</a:t>
            </a:r>
            <a:endParaRPr lang="en-US" sz="1100" dirty="0">
              <a:latin typeface="Arial Nova Cond Light" panose="020B0306020202020204" pitchFamily="34" charset="0"/>
            </a:endParaRPr>
          </a:p>
          <a:p>
            <a:pPr lvl="0"/>
            <a:r>
              <a:rPr lang="en-GB" sz="1100" dirty="0">
                <a:latin typeface="Arial Nova Cond Light" panose="020B0306020202020204" pitchFamily="34" charset="0"/>
              </a:rPr>
              <a:t>Expansion</a:t>
            </a:r>
            <a:endParaRPr lang="en-US" sz="1100" dirty="0">
              <a:latin typeface="Arial Nova Cond Light" panose="020B0306020202020204" pitchFamily="34" charset="0"/>
            </a:endParaRPr>
          </a:p>
          <a:p>
            <a:pPr lvl="0"/>
            <a:r>
              <a:rPr lang="en-GB" sz="1100" dirty="0">
                <a:latin typeface="Arial Nova Cond Light" panose="020B0306020202020204" pitchFamily="34" charset="0"/>
              </a:rPr>
              <a:t>Working with other businesses</a:t>
            </a:r>
            <a:endParaRPr lang="en-US" sz="1100" dirty="0">
              <a:latin typeface="Arial Nova Cond Light" panose="020B0306020202020204" pitchFamily="34" charset="0"/>
            </a:endParaRPr>
          </a:p>
          <a:p>
            <a:pPr lvl="0"/>
            <a:r>
              <a:rPr lang="en-GB" sz="1100" dirty="0">
                <a:latin typeface="Arial Nova Cond Light" panose="020B0306020202020204" pitchFamily="34" charset="0"/>
              </a:rPr>
              <a:t>Bulk supply of the health products to the retail market</a:t>
            </a:r>
            <a:endParaRPr lang="en-US" sz="1100" dirty="0">
              <a:latin typeface="Arial Nova Cond Light" panose="020B0306020202020204" pitchFamily="34" charset="0"/>
            </a:endParaRPr>
          </a:p>
          <a:p>
            <a:pPr lvl="0"/>
            <a:r>
              <a:rPr lang="en-GB" sz="1100" dirty="0">
                <a:latin typeface="Arial Nova Cond Light" panose="020B0306020202020204" pitchFamily="34" charset="0"/>
              </a:rPr>
              <a:t>Providing yoga and meditation to institutes/organisations</a:t>
            </a:r>
            <a:endParaRPr lang="en-US" sz="1100" dirty="0">
              <a:latin typeface="Arial Nova Cond Light" panose="020B0306020202020204" pitchFamily="34" charset="0"/>
            </a:endParaRPr>
          </a:p>
        </p:txBody>
      </p:sp>
      <p:sp>
        <p:nvSpPr>
          <p:cNvPr id="34" name="Google Shape;481;p30">
            <a:extLst>
              <a:ext uri="{FF2B5EF4-FFF2-40B4-BE49-F238E27FC236}">
                <a16:creationId xmlns:a16="http://schemas.microsoft.com/office/drawing/2014/main" id="{22F76FB5-3D15-4BEC-9BB3-232A7E526717}"/>
              </a:ext>
            </a:extLst>
          </p:cNvPr>
          <p:cNvSpPr/>
          <p:nvPr/>
        </p:nvSpPr>
        <p:spPr>
          <a:xfrm rot="5400000">
            <a:off x="3197647" y="1677422"/>
            <a:ext cx="489220" cy="2473966"/>
          </a:xfrm>
          <a:prstGeom prst="roundRect">
            <a:avLst>
              <a:gd name="adj" fmla="val 50000"/>
            </a:avLst>
          </a:prstGeom>
          <a:solidFill>
            <a:srgbClr val="CDDDA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hivo Light"/>
              <a:ea typeface="Chivo Light"/>
              <a:cs typeface="Chivo Light"/>
              <a:sym typeface="Chivo Light"/>
            </a:endParaRPr>
          </a:p>
        </p:txBody>
      </p:sp>
      <p:sp>
        <p:nvSpPr>
          <p:cNvPr id="35" name="Google Shape;482;p30">
            <a:extLst>
              <a:ext uri="{FF2B5EF4-FFF2-40B4-BE49-F238E27FC236}">
                <a16:creationId xmlns:a16="http://schemas.microsoft.com/office/drawing/2014/main" id="{467551B6-CFEC-4EE7-A260-173AB58B8FE0}"/>
              </a:ext>
            </a:extLst>
          </p:cNvPr>
          <p:cNvSpPr/>
          <p:nvPr/>
        </p:nvSpPr>
        <p:spPr>
          <a:xfrm>
            <a:off x="2330586" y="2769424"/>
            <a:ext cx="295919" cy="309542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outerShdw blurRad="228600" dist="50800" dir="5400000" algn="tl" rotWithShape="0">
              <a:srgbClr val="000000">
                <a:alpha val="549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rgbClr val="65677F"/>
                </a:solidFill>
                <a:latin typeface="Chivo Light"/>
                <a:ea typeface="Chivo Light"/>
                <a:cs typeface="Chivo Light"/>
                <a:sym typeface="Chivo Light"/>
              </a:rPr>
              <a:t>2</a:t>
            </a:r>
            <a:endParaRPr sz="1200" dirty="0">
              <a:solidFill>
                <a:srgbClr val="65677F"/>
              </a:solidFill>
              <a:latin typeface="Chivo Light"/>
              <a:ea typeface="Chivo Light"/>
              <a:cs typeface="Chivo Light"/>
              <a:sym typeface="Chivo Light"/>
            </a:endParaRPr>
          </a:p>
        </p:txBody>
      </p:sp>
      <p:sp>
        <p:nvSpPr>
          <p:cNvPr id="36" name="Google Shape;483;p30">
            <a:extLst>
              <a:ext uri="{FF2B5EF4-FFF2-40B4-BE49-F238E27FC236}">
                <a16:creationId xmlns:a16="http://schemas.microsoft.com/office/drawing/2014/main" id="{D36A3616-1C67-4FB4-84F5-F2D328654E94}"/>
              </a:ext>
            </a:extLst>
          </p:cNvPr>
          <p:cNvSpPr txBox="1"/>
          <p:nvPr/>
        </p:nvSpPr>
        <p:spPr>
          <a:xfrm>
            <a:off x="2642321" y="2761483"/>
            <a:ext cx="2332604" cy="3254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>
                <a:solidFill>
                  <a:schemeClr val="bg1"/>
                </a:solidFill>
                <a:latin typeface="Chivo Light"/>
                <a:ea typeface="Chivo Light"/>
                <a:cs typeface="Chivo Light"/>
                <a:sym typeface="Chivo Light"/>
              </a:rPr>
              <a:t>WEAKNESS</a:t>
            </a:r>
            <a:endParaRPr sz="800" dirty="0">
              <a:solidFill>
                <a:schemeClr val="bg1"/>
              </a:solidFill>
              <a:latin typeface="Chivo Light"/>
              <a:ea typeface="Chivo Light"/>
              <a:cs typeface="Chivo Light"/>
              <a:sym typeface="Chivo Light"/>
            </a:endParaRPr>
          </a:p>
        </p:txBody>
      </p:sp>
      <p:sp>
        <p:nvSpPr>
          <p:cNvPr id="37" name="Google Shape;484;p30">
            <a:extLst>
              <a:ext uri="{FF2B5EF4-FFF2-40B4-BE49-F238E27FC236}">
                <a16:creationId xmlns:a16="http://schemas.microsoft.com/office/drawing/2014/main" id="{32132195-E544-4199-BFA6-44007F5E4B27}"/>
              </a:ext>
            </a:extLst>
          </p:cNvPr>
          <p:cNvSpPr txBox="1"/>
          <p:nvPr/>
        </p:nvSpPr>
        <p:spPr>
          <a:xfrm>
            <a:off x="2205273" y="3132460"/>
            <a:ext cx="2203628" cy="4198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 sz="1100" dirty="0">
                <a:latin typeface="Arial Nova Cond Light" panose="020B0306020202020204" pitchFamily="34" charset="0"/>
              </a:rPr>
              <a:t>Financial constraints</a:t>
            </a:r>
            <a:endParaRPr lang="en-US" sz="1100" dirty="0">
              <a:latin typeface="Arial Nova Cond Light" panose="020B0306020202020204" pitchFamily="34" charset="0"/>
            </a:endParaRPr>
          </a:p>
          <a:p>
            <a:pPr lvl="0"/>
            <a:r>
              <a:rPr lang="en-GB" sz="1100" dirty="0">
                <a:latin typeface="Arial Nova Cond Light" panose="020B0306020202020204" pitchFamily="34" charset="0"/>
              </a:rPr>
              <a:t>Desired trained staff</a:t>
            </a:r>
            <a:endParaRPr lang="en-US" sz="1100" dirty="0">
              <a:latin typeface="Arial Nova Cond Light" panose="020B0306020202020204" pitchFamily="34" charset="0"/>
            </a:endParaRPr>
          </a:p>
          <a:p>
            <a:pPr lvl="0"/>
            <a:r>
              <a:rPr lang="en-GB" sz="1100" dirty="0">
                <a:latin typeface="Arial Nova Cond Light" panose="020B0306020202020204" pitchFamily="34" charset="0"/>
              </a:rPr>
              <a:t>Lack of extensive knowledge of the market</a:t>
            </a:r>
            <a:endParaRPr lang="en-US" sz="1100" dirty="0">
              <a:latin typeface="Arial Nova Cond Light" panose="020B0306020202020204" pitchFamily="34" charset="0"/>
            </a:endParaRPr>
          </a:p>
          <a:p>
            <a:pPr lvl="0"/>
            <a:endParaRPr lang="en-US" sz="1100" dirty="0">
              <a:latin typeface="Arial Nova Cond Light" panose="020B0306020202020204" pitchFamily="34" charset="0"/>
            </a:endParaRPr>
          </a:p>
        </p:txBody>
      </p:sp>
      <p:sp>
        <p:nvSpPr>
          <p:cNvPr id="38" name="Google Shape;481;p30">
            <a:extLst>
              <a:ext uri="{FF2B5EF4-FFF2-40B4-BE49-F238E27FC236}">
                <a16:creationId xmlns:a16="http://schemas.microsoft.com/office/drawing/2014/main" id="{20C8D58E-4232-474E-AAE4-52C58D2B9F2D}"/>
              </a:ext>
            </a:extLst>
          </p:cNvPr>
          <p:cNvSpPr/>
          <p:nvPr/>
        </p:nvSpPr>
        <p:spPr>
          <a:xfrm rot="5400000">
            <a:off x="7282010" y="1849566"/>
            <a:ext cx="489220" cy="2473966"/>
          </a:xfrm>
          <a:prstGeom prst="roundRect">
            <a:avLst>
              <a:gd name="adj" fmla="val 50000"/>
            </a:avLst>
          </a:prstGeom>
          <a:solidFill>
            <a:srgbClr val="D58E3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hivo Light"/>
              <a:ea typeface="Chivo Light"/>
              <a:cs typeface="Chivo Light"/>
              <a:sym typeface="Chivo Light"/>
            </a:endParaRPr>
          </a:p>
        </p:txBody>
      </p:sp>
      <p:sp>
        <p:nvSpPr>
          <p:cNvPr id="39" name="Google Shape;482;p30">
            <a:extLst>
              <a:ext uri="{FF2B5EF4-FFF2-40B4-BE49-F238E27FC236}">
                <a16:creationId xmlns:a16="http://schemas.microsoft.com/office/drawing/2014/main" id="{DBF691AC-9701-4A02-BA42-06CAF70FAEDF}"/>
              </a:ext>
            </a:extLst>
          </p:cNvPr>
          <p:cNvSpPr/>
          <p:nvPr/>
        </p:nvSpPr>
        <p:spPr>
          <a:xfrm>
            <a:off x="6414949" y="2941568"/>
            <a:ext cx="295919" cy="309542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outerShdw blurRad="228600" dist="50800" dir="5400000" algn="tl" rotWithShape="0">
              <a:srgbClr val="000000">
                <a:alpha val="549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rgbClr val="65677F"/>
                </a:solidFill>
                <a:latin typeface="Chivo Light"/>
                <a:ea typeface="Chivo Light"/>
                <a:cs typeface="Chivo Light"/>
                <a:sym typeface="Chivo Light"/>
              </a:rPr>
              <a:t>4</a:t>
            </a:r>
            <a:endParaRPr sz="1200" dirty="0">
              <a:solidFill>
                <a:srgbClr val="65677F"/>
              </a:solidFill>
              <a:latin typeface="Chivo Light"/>
              <a:ea typeface="Chivo Light"/>
              <a:cs typeface="Chivo Light"/>
              <a:sym typeface="Chivo Light"/>
            </a:endParaRPr>
          </a:p>
        </p:txBody>
      </p:sp>
      <p:sp>
        <p:nvSpPr>
          <p:cNvPr id="40" name="Google Shape;483;p30">
            <a:extLst>
              <a:ext uri="{FF2B5EF4-FFF2-40B4-BE49-F238E27FC236}">
                <a16:creationId xmlns:a16="http://schemas.microsoft.com/office/drawing/2014/main" id="{92DCF990-08F9-452E-9E96-2EF2CD5BB2BE}"/>
              </a:ext>
            </a:extLst>
          </p:cNvPr>
          <p:cNvSpPr txBox="1"/>
          <p:nvPr/>
        </p:nvSpPr>
        <p:spPr>
          <a:xfrm>
            <a:off x="6726684" y="2933627"/>
            <a:ext cx="2332604" cy="3254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>
                <a:solidFill>
                  <a:schemeClr val="bg1"/>
                </a:solidFill>
                <a:latin typeface="Chivo Light"/>
                <a:ea typeface="Chivo Light"/>
                <a:cs typeface="Chivo Light"/>
                <a:sym typeface="Chivo Light"/>
              </a:rPr>
              <a:t>THREATS</a:t>
            </a:r>
            <a:endParaRPr sz="800" dirty="0">
              <a:solidFill>
                <a:schemeClr val="bg1"/>
              </a:solidFill>
              <a:latin typeface="Chivo Light"/>
              <a:ea typeface="Chivo Light"/>
              <a:cs typeface="Chivo Light"/>
              <a:sym typeface="Chivo Light"/>
            </a:endParaRPr>
          </a:p>
        </p:txBody>
      </p:sp>
      <p:sp>
        <p:nvSpPr>
          <p:cNvPr id="41" name="Google Shape;484;p30">
            <a:extLst>
              <a:ext uri="{FF2B5EF4-FFF2-40B4-BE49-F238E27FC236}">
                <a16:creationId xmlns:a16="http://schemas.microsoft.com/office/drawing/2014/main" id="{403C8F68-C562-4C67-B6D5-C74D6F4231AD}"/>
              </a:ext>
            </a:extLst>
          </p:cNvPr>
          <p:cNvSpPr txBox="1"/>
          <p:nvPr/>
        </p:nvSpPr>
        <p:spPr>
          <a:xfrm>
            <a:off x="6289636" y="3304604"/>
            <a:ext cx="2203628" cy="4198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 sz="1100" dirty="0">
                <a:latin typeface="Arial Nova Cond Light" panose="020B0306020202020204" pitchFamily="34" charset="0"/>
              </a:rPr>
              <a:t>Environmental changes (extreme weather conditions)</a:t>
            </a:r>
            <a:endParaRPr lang="en-US" sz="1100" dirty="0">
              <a:latin typeface="Arial Nova Cond Light" panose="020B0306020202020204" pitchFamily="34" charset="0"/>
            </a:endParaRPr>
          </a:p>
          <a:p>
            <a:pPr lvl="0"/>
            <a:r>
              <a:rPr lang="en-GB" sz="1100" dirty="0">
                <a:latin typeface="Arial Nova Cond Light" panose="020B0306020202020204" pitchFamily="34" charset="0"/>
              </a:rPr>
              <a:t>Change in regulatory system</a:t>
            </a:r>
            <a:endParaRPr lang="en-US" sz="1100" dirty="0">
              <a:latin typeface="Arial Nova Cond Light" panose="020B0306020202020204" pitchFamily="34" charset="0"/>
            </a:endParaRPr>
          </a:p>
          <a:p>
            <a:r>
              <a:rPr lang="en-GB" sz="1100" dirty="0">
                <a:latin typeface="Arial Nova Cond Light" panose="020B0306020202020204" pitchFamily="34" charset="0"/>
              </a:rPr>
              <a:t>Extra precaution due to health and safety</a:t>
            </a:r>
            <a:endParaRPr sz="1100" dirty="0">
              <a:latin typeface="Arial Nova Cond Light" panose="020B0306020202020204" pitchFamily="34" charset="0"/>
              <a:ea typeface="Chivo Light"/>
              <a:cs typeface="Chivo Light"/>
              <a:sym typeface="Chivo Light"/>
            </a:endParaRPr>
          </a:p>
        </p:txBody>
      </p:sp>
    </p:spTree>
    <p:extLst>
      <p:ext uri="{BB962C8B-B14F-4D97-AF65-F5344CB8AC3E}">
        <p14:creationId xmlns:p14="http://schemas.microsoft.com/office/powerpoint/2010/main" val="2485202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ayurveda spa images">
            <a:extLst>
              <a:ext uri="{FF2B5EF4-FFF2-40B4-BE49-F238E27FC236}">
                <a16:creationId xmlns:a16="http://schemas.microsoft.com/office/drawing/2014/main" id="{BFDF1355-41BC-4F9F-913E-CA8F85D71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513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6C11379-E04C-4D89-AC43-35C1D9E4D2C6}"/>
              </a:ext>
            </a:extLst>
          </p:cNvPr>
          <p:cNvSpPr/>
          <p:nvPr/>
        </p:nvSpPr>
        <p:spPr>
          <a:xfrm>
            <a:off x="0" y="15925"/>
            <a:ext cx="9144000" cy="5137150"/>
          </a:xfrm>
          <a:prstGeom prst="rect">
            <a:avLst/>
          </a:prstGeom>
          <a:solidFill>
            <a:schemeClr val="tx1">
              <a:lumMod val="75000"/>
              <a:lumOff val="25000"/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BDD4E9B-1188-4B3E-8000-AD31D413BD57}"/>
              </a:ext>
            </a:extLst>
          </p:cNvPr>
          <p:cNvSpPr/>
          <p:nvPr/>
        </p:nvSpPr>
        <p:spPr>
          <a:xfrm>
            <a:off x="306059" y="279608"/>
            <a:ext cx="8531881" cy="4609785"/>
          </a:xfrm>
          <a:prstGeom prst="rect">
            <a:avLst/>
          </a:prstGeom>
          <a:solidFill>
            <a:schemeClr val="bg1">
              <a:lumMod val="50000"/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Slide Number Placeholder 4">
            <a:extLst>
              <a:ext uri="{FF2B5EF4-FFF2-40B4-BE49-F238E27FC236}">
                <a16:creationId xmlns:a16="http://schemas.microsoft.com/office/drawing/2014/main" id="{D5CB25A2-EB8F-487F-AD83-B166AC82AEF8}"/>
              </a:ext>
            </a:extLst>
          </p:cNvPr>
          <p:cNvSpPr txBox="1">
            <a:spLocks/>
          </p:cNvSpPr>
          <p:nvPr/>
        </p:nvSpPr>
        <p:spPr>
          <a:xfrm>
            <a:off x="614667" y="3698952"/>
            <a:ext cx="1977943" cy="1194900"/>
          </a:xfrm>
          <a:prstGeom prst="rect">
            <a:avLst/>
          </a:prstGeom>
          <a:noFill/>
          <a:ln w="9525" cap="flat" cmpd="sng">
            <a:noFill/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0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r>
              <a:rPr lang="en" dirty="0">
                <a:solidFill>
                  <a:schemeClr val="bg1"/>
                </a:solidFill>
                <a:latin typeface="Vijaya" panose="02020604020202020204" pitchFamily="18" charset="0"/>
                <a:cs typeface="Vijaya" panose="02020604020202020204" pitchFamily="18" charset="0"/>
              </a:rPr>
              <a:t>9</a:t>
            </a:r>
          </a:p>
        </p:txBody>
      </p:sp>
      <p:sp>
        <p:nvSpPr>
          <p:cNvPr id="30" name="Slide Number Placeholder 4">
            <a:extLst>
              <a:ext uri="{FF2B5EF4-FFF2-40B4-BE49-F238E27FC236}">
                <a16:creationId xmlns:a16="http://schemas.microsoft.com/office/drawing/2014/main" id="{402FE538-AE2D-4041-8FE0-108D0051DCD0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535525" y="1207651"/>
            <a:ext cx="2195700" cy="2753700"/>
          </a:xfrm>
          <a:solidFill>
            <a:srgbClr val="CDDDA8">
              <a:alpha val="38000"/>
            </a:srgbClr>
          </a:solidFill>
          <a:ln>
            <a:solidFill>
              <a:schemeClr val="bg1"/>
            </a:solidFill>
          </a:ln>
        </p:spPr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bg1"/>
                </a:solidFill>
                <a:latin typeface="Arial Nova Cond Light" panose="020B0306020202020204" pitchFamily="34" charset="0"/>
              </a:rPr>
              <a:t>PESTEL</a:t>
            </a:r>
            <a:endParaRPr lang="en" sz="2800" dirty="0">
              <a:solidFill>
                <a:schemeClr val="bg1"/>
              </a:solidFill>
              <a:latin typeface="Arial Nova Cond Light" panose="020B0306020202020204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6EDDAC3-58F7-47F7-89D2-FA5A31BA14BE}"/>
              </a:ext>
            </a:extLst>
          </p:cNvPr>
          <p:cNvGrpSpPr/>
          <p:nvPr/>
        </p:nvGrpSpPr>
        <p:grpSpPr>
          <a:xfrm>
            <a:off x="3271447" y="544548"/>
            <a:ext cx="4786768" cy="4393050"/>
            <a:chOff x="3271447" y="544548"/>
            <a:chExt cx="4786768" cy="4393050"/>
          </a:xfrm>
        </p:grpSpPr>
        <p:sp>
          <p:nvSpPr>
            <p:cNvPr id="32" name="Google Shape;213;p27">
              <a:extLst>
                <a:ext uri="{FF2B5EF4-FFF2-40B4-BE49-F238E27FC236}">
                  <a16:creationId xmlns:a16="http://schemas.microsoft.com/office/drawing/2014/main" id="{04D847E3-3630-44A1-B234-837D061FE55C}"/>
                </a:ext>
              </a:extLst>
            </p:cNvPr>
            <p:cNvSpPr txBox="1">
              <a:spLocks/>
            </p:cNvSpPr>
            <p:nvPr/>
          </p:nvSpPr>
          <p:spPr>
            <a:xfrm>
              <a:off x="3271447" y="544548"/>
              <a:ext cx="1799100" cy="1378800"/>
            </a:xfrm>
            <a:prstGeom prst="rect">
              <a:avLst/>
            </a:prstGeom>
          </p:spPr>
          <p:txBody>
            <a:bodyPr spcFirstLastPara="1" wrap="square" lIns="91425" tIns="91425" rIns="91425" bIns="91425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>
                <a:spcBef>
                  <a:spcPts val="600"/>
                </a:spcBef>
              </a:pPr>
              <a:r>
                <a:rPr lang="en-US" sz="1000" b="1" dirty="0">
                  <a:solidFill>
                    <a:schemeClr val="tx2">
                      <a:lumMod val="50000"/>
                    </a:schemeClr>
                  </a:solidFill>
                  <a:highlight>
                    <a:srgbClr val="CDDDA8"/>
                  </a:highlight>
                  <a:latin typeface="Arial Nova Cond Light" panose="020B0306020202020204" pitchFamily="34" charset="0"/>
                </a:rPr>
                <a:t>POLITICAL</a:t>
              </a:r>
            </a:p>
            <a:p>
              <a:pPr marL="171450" lvl="0" indent="-171450">
                <a:buFont typeface="Wingdings" panose="05000000000000000000" pitchFamily="2" charset="2"/>
                <a:buChar char="§"/>
              </a:pPr>
              <a:r>
                <a:rPr lang="en-US" sz="1000" dirty="0">
                  <a:solidFill>
                    <a:schemeClr val="bg1"/>
                  </a:solidFill>
                  <a:latin typeface="Arial Nova Cond Light" panose="020B0306020202020204" pitchFamily="34" charset="0"/>
                </a:rPr>
                <a:t>Changing government rules and regulation for business</a:t>
              </a:r>
            </a:p>
            <a:p>
              <a:pPr marL="171450" lvl="0" indent="-171450">
                <a:buFont typeface="Wingdings" panose="05000000000000000000" pitchFamily="2" charset="2"/>
                <a:buChar char="§"/>
              </a:pPr>
              <a:r>
                <a:rPr lang="en-US" sz="1000" dirty="0">
                  <a:solidFill>
                    <a:schemeClr val="bg1"/>
                  </a:solidFill>
                  <a:latin typeface="Arial Nova Cond Light" panose="020B0306020202020204" pitchFamily="34" charset="0"/>
                </a:rPr>
                <a:t>Introduce new instruction programmers for beauty cultural field through training Centre`</a:t>
              </a:r>
            </a:p>
            <a:p>
              <a:pPr marL="171450" lvl="0" indent="-171450">
                <a:buFont typeface="Wingdings" panose="05000000000000000000" pitchFamily="2" charset="2"/>
                <a:buChar char="§"/>
              </a:pPr>
              <a:r>
                <a:rPr lang="en-US" sz="1000" dirty="0">
                  <a:solidFill>
                    <a:schemeClr val="bg1"/>
                  </a:solidFill>
                  <a:latin typeface="Arial Nova Cond Light" panose="020B0306020202020204" pitchFamily="34" charset="0"/>
                </a:rPr>
                <a:t>Huge taxes are applied on branded cosmetic</a:t>
              </a:r>
            </a:p>
          </p:txBody>
        </p:sp>
        <p:sp>
          <p:nvSpPr>
            <p:cNvPr id="33" name="Google Shape;213;p27">
              <a:extLst>
                <a:ext uri="{FF2B5EF4-FFF2-40B4-BE49-F238E27FC236}">
                  <a16:creationId xmlns:a16="http://schemas.microsoft.com/office/drawing/2014/main" id="{69C9171E-D73F-4650-B6FE-A1B42E2D81D7}"/>
                </a:ext>
              </a:extLst>
            </p:cNvPr>
            <p:cNvSpPr txBox="1">
              <a:spLocks/>
            </p:cNvSpPr>
            <p:nvPr/>
          </p:nvSpPr>
          <p:spPr>
            <a:xfrm>
              <a:off x="3330113" y="3558798"/>
              <a:ext cx="1799100" cy="1378800"/>
            </a:xfrm>
            <a:prstGeom prst="rect">
              <a:avLst/>
            </a:prstGeom>
          </p:spPr>
          <p:txBody>
            <a:bodyPr spcFirstLastPara="1" wrap="square" lIns="91425" tIns="91425" rIns="91425" bIns="91425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>
                <a:spcBef>
                  <a:spcPts val="600"/>
                </a:spcBef>
              </a:pPr>
              <a:r>
                <a:rPr lang="en-US" sz="1000" b="1" dirty="0">
                  <a:solidFill>
                    <a:schemeClr val="tx2">
                      <a:lumMod val="50000"/>
                    </a:schemeClr>
                  </a:solidFill>
                  <a:highlight>
                    <a:srgbClr val="CDDDA8"/>
                  </a:highlight>
                  <a:latin typeface="Arial Nova Cond Light" panose="020B0306020202020204" pitchFamily="34" charset="0"/>
                </a:rPr>
                <a:t>SOCIAL</a:t>
              </a:r>
            </a:p>
            <a:p>
              <a:pPr marL="171450" lvl="0" indent="-171450">
                <a:buFont typeface="Wingdings" panose="05000000000000000000" pitchFamily="2" charset="2"/>
                <a:buChar char="§"/>
              </a:pPr>
              <a:r>
                <a:rPr lang="en-US" sz="1000" dirty="0">
                  <a:solidFill>
                    <a:schemeClr val="bg1"/>
                  </a:solidFill>
                  <a:latin typeface="Arial Nova Cond Light" panose="020B0306020202020204" pitchFamily="34" charset="0"/>
                </a:rPr>
                <a:t>Products and service available for age group</a:t>
              </a:r>
            </a:p>
            <a:p>
              <a:pPr marL="171450" lvl="0" indent="-171450">
                <a:buFont typeface="Wingdings" panose="05000000000000000000" pitchFamily="2" charset="2"/>
                <a:buChar char="§"/>
              </a:pPr>
              <a:r>
                <a:rPr lang="en-US" sz="1000" dirty="0">
                  <a:solidFill>
                    <a:schemeClr val="bg1"/>
                  </a:solidFill>
                  <a:latin typeface="Arial Nova Cond Light" panose="020B0306020202020204" pitchFamily="34" charset="0"/>
                </a:rPr>
                <a:t>Higher demand during Eid and Diwali festivals</a:t>
              </a:r>
            </a:p>
            <a:p>
              <a:pPr>
                <a:spcBef>
                  <a:spcPts val="600"/>
                </a:spcBef>
              </a:pPr>
              <a:endParaRPr lang="en-US" sz="1000" dirty="0">
                <a:solidFill>
                  <a:schemeClr val="bg1"/>
                </a:solidFill>
                <a:latin typeface="Arial Nova Cond Light" panose="020B0306020202020204" pitchFamily="34" charset="0"/>
              </a:endParaRPr>
            </a:p>
          </p:txBody>
        </p:sp>
        <p:sp>
          <p:nvSpPr>
            <p:cNvPr id="34" name="Google Shape;213;p27">
              <a:extLst>
                <a:ext uri="{FF2B5EF4-FFF2-40B4-BE49-F238E27FC236}">
                  <a16:creationId xmlns:a16="http://schemas.microsoft.com/office/drawing/2014/main" id="{1DEA7F83-D1B7-4F28-8D7B-9A7A3B0A6ADC}"/>
                </a:ext>
              </a:extLst>
            </p:cNvPr>
            <p:cNvSpPr txBox="1">
              <a:spLocks/>
            </p:cNvSpPr>
            <p:nvPr/>
          </p:nvSpPr>
          <p:spPr>
            <a:xfrm>
              <a:off x="3293979" y="2051673"/>
              <a:ext cx="1799100" cy="1378800"/>
            </a:xfrm>
            <a:prstGeom prst="rect">
              <a:avLst/>
            </a:prstGeom>
          </p:spPr>
          <p:txBody>
            <a:bodyPr spcFirstLastPara="1" wrap="square" lIns="91425" tIns="91425" rIns="91425" bIns="91425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>
                <a:spcBef>
                  <a:spcPts val="600"/>
                </a:spcBef>
              </a:pPr>
              <a:r>
                <a:rPr lang="en-US" sz="1000" b="1" dirty="0">
                  <a:solidFill>
                    <a:schemeClr val="tx2">
                      <a:lumMod val="50000"/>
                    </a:schemeClr>
                  </a:solidFill>
                  <a:highlight>
                    <a:srgbClr val="CDDDA8"/>
                  </a:highlight>
                  <a:latin typeface="Arial Nova Cond Light" panose="020B0306020202020204" pitchFamily="34" charset="0"/>
                </a:rPr>
                <a:t>ECONOMICAL</a:t>
              </a:r>
            </a:p>
            <a:p>
              <a:pPr marL="171450" lvl="0" indent="-171450">
                <a:buFont typeface="Wingdings" panose="05000000000000000000" pitchFamily="2" charset="2"/>
                <a:buChar char="§"/>
              </a:pPr>
              <a:r>
                <a:rPr lang="en-US" sz="1000" dirty="0">
                  <a:solidFill>
                    <a:schemeClr val="bg1"/>
                  </a:solidFill>
                  <a:latin typeface="Arial Nova Cond Light" panose="020B0306020202020204" pitchFamily="34" charset="0"/>
                </a:rPr>
                <a:t>Decreasing interest rates for business loans</a:t>
              </a:r>
            </a:p>
            <a:p>
              <a:pPr marL="171450" lvl="0" indent="-171450">
                <a:buFont typeface="Wingdings" panose="05000000000000000000" pitchFamily="2" charset="2"/>
                <a:buChar char="§"/>
              </a:pPr>
              <a:r>
                <a:rPr lang="en-US" sz="1000" dirty="0">
                  <a:solidFill>
                    <a:schemeClr val="bg1"/>
                  </a:solidFill>
                  <a:latin typeface="Arial Nova Cond Light" panose="020B0306020202020204" pitchFamily="34" charset="0"/>
                </a:rPr>
                <a:t>Increasing cost of cosmetics</a:t>
              </a:r>
            </a:p>
            <a:p>
              <a:pPr marL="171450" lvl="0" indent="-171450">
                <a:buFont typeface="Wingdings" panose="05000000000000000000" pitchFamily="2" charset="2"/>
                <a:buChar char="§"/>
              </a:pPr>
              <a:r>
                <a:rPr lang="en-US" sz="1000" dirty="0">
                  <a:solidFill>
                    <a:schemeClr val="bg1"/>
                  </a:solidFill>
                  <a:latin typeface="Arial Nova Cond Light" panose="020B0306020202020204" pitchFamily="34" charset="0"/>
                </a:rPr>
                <a:t>Personal incomes are not increasing</a:t>
              </a:r>
            </a:p>
            <a:p>
              <a:pPr marL="171450" lvl="0" indent="-171450">
                <a:buFont typeface="Wingdings" panose="05000000000000000000" pitchFamily="2" charset="2"/>
                <a:buChar char="§"/>
              </a:pPr>
              <a:r>
                <a:rPr lang="en-US" sz="1000" dirty="0">
                  <a:solidFill>
                    <a:schemeClr val="bg1"/>
                  </a:solidFill>
                  <a:latin typeface="Arial Nova Cond Light" panose="020B0306020202020204" pitchFamily="34" charset="0"/>
                </a:rPr>
                <a:t>Increasing price of beauty cultural technical instruments</a:t>
              </a:r>
            </a:p>
          </p:txBody>
        </p:sp>
        <p:sp>
          <p:nvSpPr>
            <p:cNvPr id="35" name="Google Shape;213;p27">
              <a:extLst>
                <a:ext uri="{FF2B5EF4-FFF2-40B4-BE49-F238E27FC236}">
                  <a16:creationId xmlns:a16="http://schemas.microsoft.com/office/drawing/2014/main" id="{48568B0F-5975-4799-9D70-54094C98F500}"/>
                </a:ext>
              </a:extLst>
            </p:cNvPr>
            <p:cNvSpPr txBox="1">
              <a:spLocks/>
            </p:cNvSpPr>
            <p:nvPr/>
          </p:nvSpPr>
          <p:spPr>
            <a:xfrm>
              <a:off x="5671523" y="615051"/>
              <a:ext cx="2386692" cy="1378800"/>
            </a:xfrm>
            <a:prstGeom prst="rect">
              <a:avLst/>
            </a:prstGeom>
          </p:spPr>
          <p:txBody>
            <a:bodyPr spcFirstLastPara="1" wrap="square" lIns="91425" tIns="91425" rIns="91425" bIns="91425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>
                <a:spcBef>
                  <a:spcPts val="600"/>
                </a:spcBef>
              </a:pPr>
              <a:r>
                <a:rPr lang="en-US" sz="1000" b="1" dirty="0">
                  <a:solidFill>
                    <a:schemeClr val="tx2">
                      <a:lumMod val="50000"/>
                    </a:schemeClr>
                  </a:solidFill>
                  <a:highlight>
                    <a:srgbClr val="CDDDA8"/>
                  </a:highlight>
                  <a:latin typeface="Arial Nova Cond Light" panose="020B0306020202020204" pitchFamily="34" charset="0"/>
                </a:rPr>
                <a:t>TECHNOLOGICAL</a:t>
              </a:r>
            </a:p>
            <a:p>
              <a:pPr marL="171450" lvl="0" indent="-171450">
                <a:buFont typeface="Wingdings" panose="05000000000000000000" pitchFamily="2" charset="2"/>
                <a:buChar char="§"/>
              </a:pPr>
              <a:r>
                <a:rPr lang="en-US" sz="1000" dirty="0">
                  <a:solidFill>
                    <a:schemeClr val="bg1"/>
                  </a:solidFill>
                  <a:latin typeface="Arial Nova Cond Light" panose="020B0306020202020204" pitchFamily="34" charset="0"/>
                </a:rPr>
                <a:t>Use laser treatment for pimples</a:t>
              </a:r>
            </a:p>
            <a:p>
              <a:pPr marL="171450" lvl="0" indent="-171450">
                <a:buFont typeface="Wingdings" panose="05000000000000000000" pitchFamily="2" charset="2"/>
                <a:buChar char="§"/>
              </a:pPr>
              <a:r>
                <a:rPr lang="en-US" sz="1000" dirty="0">
                  <a:solidFill>
                    <a:schemeClr val="bg1"/>
                  </a:solidFill>
                  <a:latin typeface="Arial Nova Cond Light" panose="020B0306020202020204" pitchFamily="34" charset="0"/>
                </a:rPr>
                <a:t>Use galvanic tools for facial treatments</a:t>
              </a:r>
            </a:p>
            <a:p>
              <a:pPr marL="171450" lvl="0" indent="-171450">
                <a:buFont typeface="Wingdings" panose="05000000000000000000" pitchFamily="2" charset="2"/>
                <a:buChar char="§"/>
              </a:pPr>
              <a:r>
                <a:rPr lang="en-US" sz="1000" dirty="0">
                  <a:solidFill>
                    <a:schemeClr val="bg1"/>
                  </a:solidFill>
                  <a:latin typeface="Arial Nova Cond Light" panose="020B0306020202020204" pitchFamily="34" charset="0"/>
                </a:rPr>
                <a:t>Use head massages, </a:t>
              </a:r>
            </a:p>
            <a:p>
              <a:pPr marL="171450" lvl="0" indent="-171450">
                <a:buFont typeface="Wingdings" panose="05000000000000000000" pitchFamily="2" charset="2"/>
                <a:buChar char="§"/>
              </a:pPr>
              <a:r>
                <a:rPr lang="en-US" sz="1000" dirty="0">
                  <a:solidFill>
                    <a:schemeClr val="bg1"/>
                  </a:solidFill>
                  <a:latin typeface="Arial Nova Cond Light" panose="020B0306020202020204" pitchFamily="34" charset="0"/>
                </a:rPr>
                <a:t>Use new skin whitening creams and technical machines</a:t>
              </a:r>
            </a:p>
            <a:p>
              <a:pPr marL="171450" lvl="0" indent="-171450">
                <a:buFont typeface="Wingdings" panose="05000000000000000000" pitchFamily="2" charset="2"/>
                <a:buChar char="§"/>
              </a:pPr>
              <a:r>
                <a:rPr lang="en-US" sz="1000" dirty="0">
                  <a:solidFill>
                    <a:schemeClr val="bg1"/>
                  </a:solidFill>
                  <a:latin typeface="Arial Nova Cond Light" panose="020B0306020202020204" pitchFamily="34" charset="0"/>
                </a:rPr>
                <a:t>Use social media to promote business and give opportunities for customers to get appointments online</a:t>
              </a:r>
            </a:p>
          </p:txBody>
        </p:sp>
        <p:sp>
          <p:nvSpPr>
            <p:cNvPr id="36" name="Google Shape;213;p27">
              <a:extLst>
                <a:ext uri="{FF2B5EF4-FFF2-40B4-BE49-F238E27FC236}">
                  <a16:creationId xmlns:a16="http://schemas.microsoft.com/office/drawing/2014/main" id="{0209CB7B-C9CC-44EC-9335-C2033382E1C2}"/>
                </a:ext>
              </a:extLst>
            </p:cNvPr>
            <p:cNvSpPr txBox="1">
              <a:spLocks/>
            </p:cNvSpPr>
            <p:nvPr/>
          </p:nvSpPr>
          <p:spPr>
            <a:xfrm>
              <a:off x="5714682" y="3099402"/>
              <a:ext cx="1829664" cy="1378800"/>
            </a:xfrm>
            <a:prstGeom prst="rect">
              <a:avLst/>
            </a:prstGeom>
          </p:spPr>
          <p:txBody>
            <a:bodyPr spcFirstLastPara="1" wrap="square" lIns="91425" tIns="91425" rIns="91425" bIns="91425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>
                <a:spcBef>
                  <a:spcPts val="600"/>
                </a:spcBef>
              </a:pPr>
              <a:r>
                <a:rPr lang="en-US" sz="1000" b="1" dirty="0">
                  <a:solidFill>
                    <a:schemeClr val="tx2">
                      <a:lumMod val="50000"/>
                    </a:schemeClr>
                  </a:solidFill>
                  <a:highlight>
                    <a:srgbClr val="CDDDA8"/>
                  </a:highlight>
                  <a:latin typeface="Arial Nova Cond Light" panose="020B0306020202020204" pitchFamily="34" charset="0"/>
                </a:rPr>
                <a:t>LEGAL</a:t>
              </a:r>
            </a:p>
            <a:p>
              <a:pPr marL="171450" indent="-171450">
                <a:spcBef>
                  <a:spcPts val="600"/>
                </a:spcBef>
                <a:buFont typeface="Wingdings" panose="05000000000000000000" pitchFamily="2" charset="2"/>
                <a:buChar char="§"/>
              </a:pPr>
              <a:r>
                <a:rPr lang="en-US" sz="1000" dirty="0">
                  <a:solidFill>
                    <a:schemeClr val="bg1"/>
                  </a:solidFill>
                  <a:latin typeface="Arial Nova Cond Light" panose="020B0306020202020204" pitchFamily="34" charset="0"/>
                </a:rPr>
                <a:t>The Business has taken care of the legal and regulatory part keeping health and safety in consideration </a:t>
              </a:r>
            </a:p>
            <a:p>
              <a:pPr marL="171450" indent="-171450">
                <a:spcBef>
                  <a:spcPts val="600"/>
                </a:spcBef>
                <a:buFont typeface="Wingdings" panose="05000000000000000000" pitchFamily="2" charset="2"/>
                <a:buChar char="§"/>
              </a:pPr>
              <a:r>
                <a:rPr lang="en-US" sz="1000" dirty="0">
                  <a:solidFill>
                    <a:schemeClr val="bg1"/>
                  </a:solidFill>
                  <a:latin typeface="Arial Nova Cond Light" panose="020B0306020202020204" pitchFamily="34" charset="0"/>
                </a:rPr>
                <a:t>Personal insurance of the business has been covered </a:t>
              </a:r>
            </a:p>
          </p:txBody>
        </p:sp>
        <p:sp>
          <p:nvSpPr>
            <p:cNvPr id="37" name="Google Shape;213;p27">
              <a:extLst>
                <a:ext uri="{FF2B5EF4-FFF2-40B4-BE49-F238E27FC236}">
                  <a16:creationId xmlns:a16="http://schemas.microsoft.com/office/drawing/2014/main" id="{9F4DD081-110D-47B5-BCAA-03FA3B9C8B6C}"/>
                </a:ext>
              </a:extLst>
            </p:cNvPr>
            <p:cNvSpPr txBox="1">
              <a:spLocks/>
            </p:cNvSpPr>
            <p:nvPr/>
          </p:nvSpPr>
          <p:spPr>
            <a:xfrm>
              <a:off x="5671523" y="2111026"/>
              <a:ext cx="1829664" cy="1378800"/>
            </a:xfrm>
            <a:prstGeom prst="rect">
              <a:avLst/>
            </a:prstGeom>
          </p:spPr>
          <p:txBody>
            <a:bodyPr spcFirstLastPara="1" wrap="square" lIns="91425" tIns="91425" rIns="91425" bIns="91425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>
                <a:spcBef>
                  <a:spcPts val="600"/>
                </a:spcBef>
              </a:pPr>
              <a:r>
                <a:rPr lang="en-US" sz="1000" b="1" dirty="0">
                  <a:solidFill>
                    <a:schemeClr val="tx2">
                      <a:lumMod val="50000"/>
                    </a:schemeClr>
                  </a:solidFill>
                  <a:highlight>
                    <a:srgbClr val="CDDDA8"/>
                  </a:highlight>
                  <a:latin typeface="Arial Nova Cond Light" panose="020B0306020202020204" pitchFamily="34" charset="0"/>
                </a:rPr>
                <a:t>ENVIRONMENTAL</a:t>
              </a:r>
            </a:p>
            <a:p>
              <a:pPr marL="171450" lvl="0" indent="-171450">
                <a:buFont typeface="Wingdings" panose="05000000000000000000" pitchFamily="2" charset="2"/>
                <a:buChar char="§"/>
              </a:pPr>
              <a:r>
                <a:rPr lang="en-US" sz="1000" dirty="0">
                  <a:solidFill>
                    <a:schemeClr val="bg1"/>
                  </a:solidFill>
                  <a:latin typeface="Arial Nova Cond Light" panose="020B0306020202020204" pitchFamily="34" charset="0"/>
                </a:rPr>
                <a:t>Indoor salon with its own waste is collected every week</a:t>
              </a:r>
            </a:p>
            <a:p>
              <a:pPr marL="171450" lvl="0" indent="-171450">
                <a:buFont typeface="Wingdings" panose="05000000000000000000" pitchFamily="2" charset="2"/>
                <a:buChar char="§"/>
              </a:pPr>
              <a:r>
                <a:rPr lang="en-US" sz="1000" dirty="0">
                  <a:solidFill>
                    <a:schemeClr val="bg1"/>
                  </a:solidFill>
                  <a:latin typeface="Arial Nova Cond Light" panose="020B0306020202020204" pitchFamily="34" charset="0"/>
                </a:rPr>
                <a:t>Business away from city Centre no parking restrictions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69212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DD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books photography">
            <a:extLst>
              <a:ext uri="{FF2B5EF4-FFF2-40B4-BE49-F238E27FC236}">
                <a16:creationId xmlns:a16="http://schemas.microsoft.com/office/drawing/2014/main" id="{3F9E0284-4C37-4566-A8D8-316062D0BB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19" y="1941"/>
            <a:ext cx="9144000" cy="4399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0D67028-DBA7-4336-AD47-9BF99A253DEB}"/>
              </a:ext>
            </a:extLst>
          </p:cNvPr>
          <p:cNvSpPr/>
          <p:nvPr/>
        </p:nvSpPr>
        <p:spPr>
          <a:xfrm>
            <a:off x="1055841" y="826463"/>
            <a:ext cx="7100556" cy="3107095"/>
          </a:xfrm>
          <a:prstGeom prst="rect">
            <a:avLst/>
          </a:prstGeom>
          <a:solidFill>
            <a:srgbClr val="CDDDA8">
              <a:alpha val="66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idx="12"/>
          </p:nvPr>
        </p:nvSpPr>
        <p:spPr>
          <a:xfrm flipH="1">
            <a:off x="2959187" y="3648029"/>
            <a:ext cx="2709081" cy="2402006"/>
          </a:xfrm>
        </p:spPr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bg1"/>
                </a:solidFill>
                <a:latin typeface="Vijaya" panose="02020604020202020204" pitchFamily="18" charset="0"/>
                <a:cs typeface="Vijaya" panose="02020604020202020204" pitchFamily="18" charset="0"/>
              </a:rPr>
              <a:t>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6088" y="320904"/>
            <a:ext cx="11801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  <a:highlight>
                  <a:srgbClr val="000000"/>
                </a:highlight>
                <a:latin typeface="Arial Nova Cond Light" panose="020B0306020202020204" pitchFamily="34" charset="0"/>
              </a:rPr>
              <a:t>REFERENCES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13468" y="3083735"/>
            <a:ext cx="457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1055841" y="1150573"/>
            <a:ext cx="6767100" cy="2723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1150" lvl="0" indent="-171450" algn="just">
              <a:buSzPts val="1400"/>
              <a:buFont typeface="Arial" panose="020B0604020202020204" pitchFamily="34" charset="0"/>
              <a:buChar char="•"/>
            </a:pPr>
            <a:r>
              <a:rPr lang="en-GB" sz="900" dirty="0">
                <a:latin typeface="Arial Nova Cond Light" panose="020B0306020202020204" pitchFamily="34" charset="0"/>
              </a:rPr>
              <a:t>Belbin, M. (2018). The Nine Belbin Team Roles. Available at: https://www.belbin.com/about/belbin-team-roles/ (Accessed: 28th November 2018)</a:t>
            </a:r>
          </a:p>
          <a:p>
            <a:pPr marL="311150" lvl="0" indent="-171450" algn="just">
              <a:buSzPts val="1400"/>
              <a:buFont typeface="Arial" panose="020B0604020202020204" pitchFamily="34" charset="0"/>
              <a:buChar char="•"/>
            </a:pPr>
            <a:endParaRPr lang="en-GB" sz="900" dirty="0">
              <a:latin typeface="Arial Nova Cond Light" panose="020B0306020202020204" pitchFamily="34" charset="0"/>
            </a:endParaRPr>
          </a:p>
          <a:p>
            <a:pPr marL="311150" lvl="0" indent="-171450" algn="just">
              <a:buSzPts val="1400"/>
              <a:buFont typeface="Arial" panose="020B0604020202020204" pitchFamily="34" charset="0"/>
              <a:buChar char="•"/>
            </a:pPr>
            <a:r>
              <a:rPr lang="en-GB" sz="900" dirty="0">
                <a:latin typeface="Arial Nova Cond Light" panose="020B0306020202020204" pitchFamily="34" charset="0"/>
              </a:rPr>
              <a:t>Business Dictionary. (2018). Competitor. Available at: http://www.businessdictionary.com/ (Accessed: 19th December 2018)</a:t>
            </a:r>
          </a:p>
          <a:p>
            <a:pPr marL="139700" algn="just">
              <a:buSzPts val="1400"/>
            </a:pPr>
            <a:endParaRPr lang="en-GB" sz="900" dirty="0">
              <a:latin typeface="Arial Nova Cond Light" panose="020B0306020202020204" pitchFamily="34" charset="0"/>
            </a:endParaRPr>
          </a:p>
          <a:p>
            <a:pPr marL="311150" indent="-171450" algn="just">
              <a:buSzPts val="1400"/>
              <a:buFont typeface="Arial" panose="020B0604020202020204" pitchFamily="34" charset="0"/>
              <a:buChar char="•"/>
            </a:pPr>
            <a:r>
              <a:rPr lang="en-GB" sz="900" dirty="0">
                <a:latin typeface="Arial Nova Cond Light" panose="020B0604020202020204" charset="0"/>
              </a:rPr>
              <a:t> Health and safety executive,(HSWA) 1974, (MHSWR) 1999, </a:t>
            </a:r>
            <a:r>
              <a:rPr lang="en-GB" sz="900" u="sng" dirty="0">
                <a:latin typeface="Arial Nova Cond Light" panose="020B0604020202020204" charset="0"/>
              </a:rPr>
              <a:t>http://www.hse.gov.uk/violence/toolkit/legislation.htm</a:t>
            </a:r>
            <a:r>
              <a:rPr lang="en-GB" sz="900" dirty="0">
                <a:latin typeface="Arial Nova Cond Light" panose="020B0604020202020204" charset="0"/>
              </a:rPr>
              <a:t> ( Accessed : 8</a:t>
            </a:r>
            <a:r>
              <a:rPr lang="en-GB" sz="900" baseline="30000" dirty="0">
                <a:latin typeface="Arial Nova Cond Light" panose="020B0604020202020204" charset="0"/>
              </a:rPr>
              <a:t>th</a:t>
            </a:r>
            <a:r>
              <a:rPr lang="en-GB" sz="900" dirty="0">
                <a:latin typeface="Arial Nova Cond Light" panose="020B0604020202020204" charset="0"/>
              </a:rPr>
              <a:t> January   2019)</a:t>
            </a:r>
          </a:p>
          <a:p>
            <a:pPr marL="311150" indent="-171450" algn="just">
              <a:buSzPts val="1400"/>
              <a:buFont typeface="Arial" panose="020B0604020202020204" pitchFamily="34" charset="0"/>
              <a:buChar char="•"/>
            </a:pPr>
            <a:endParaRPr lang="en-GB" sz="900" dirty="0">
              <a:latin typeface="Arial Nova Cond Light" panose="020B0604020202020204" charset="0"/>
            </a:endParaRPr>
          </a:p>
          <a:p>
            <a:pPr marL="311150" indent="-171450" algn="just">
              <a:buSzPts val="1400"/>
              <a:buFont typeface="Arial" panose="020B0604020202020204" pitchFamily="34" charset="0"/>
              <a:buChar char="•"/>
            </a:pPr>
            <a:r>
              <a:rPr lang="en-GB" sz="900" dirty="0">
                <a:latin typeface="Arial Nova Cond Light" panose="020B0604020202020204" charset="0"/>
              </a:rPr>
              <a:t> Mariotti, S. and Glackin, C. (2015) Entrepreneurship and Small Business Management, 2nd Edition. Harlow: Pearson.</a:t>
            </a:r>
          </a:p>
          <a:p>
            <a:pPr marL="139700" algn="just">
              <a:buSzPts val="1400"/>
            </a:pPr>
            <a:endParaRPr lang="en-GB" sz="900" dirty="0">
              <a:latin typeface="Arial Nova Cond Light" panose="020B0604020202020204" charset="0"/>
            </a:endParaRPr>
          </a:p>
          <a:p>
            <a:pPr marL="311150" indent="-171450" algn="just">
              <a:buSzPts val="1400"/>
              <a:buFont typeface="Arial" panose="020B0604020202020204" pitchFamily="34" charset="0"/>
              <a:buChar char="•"/>
            </a:pPr>
            <a:r>
              <a:rPr lang="en-GB" sz="900" dirty="0">
                <a:latin typeface="Arial Nova Cond Light" panose="020B0604020202020204" charset="0"/>
              </a:rPr>
              <a:t> Maund, A. Schriek, M. and Tinkler, P. (2017) Certificate in Higher Education: Skills for the Workplace Student Yearbook. London: Sage   Publications.</a:t>
            </a:r>
          </a:p>
          <a:p>
            <a:pPr marL="311150" indent="-171450" algn="just">
              <a:buSzPts val="1400"/>
              <a:buFont typeface="Arial" panose="020B0604020202020204" pitchFamily="34" charset="0"/>
              <a:buChar char="•"/>
            </a:pPr>
            <a:endParaRPr lang="en-GB" sz="900" dirty="0">
              <a:latin typeface="Arial Nova Cond Light" panose="020B0604020202020204" charset="0"/>
            </a:endParaRPr>
          </a:p>
          <a:p>
            <a:pPr marL="311150" indent="-171450" algn="just">
              <a:buSzPts val="1400"/>
              <a:buFont typeface="Arial" panose="020B0604020202020204" pitchFamily="34" charset="0"/>
              <a:buChar char="•"/>
            </a:pPr>
            <a:r>
              <a:rPr lang="en-GB" sz="900" dirty="0">
                <a:latin typeface="Arial Nova Cond Light" panose="020B0604020202020204" charset="0"/>
              </a:rPr>
              <a:t> Morgan, P. (2016) The Business Student’s Guide to Study and Employability. London: Sage Publications.</a:t>
            </a:r>
          </a:p>
          <a:p>
            <a:pPr marL="311150" indent="-171450" algn="just">
              <a:buSzPts val="1400"/>
              <a:buFont typeface="Arial" panose="020B0604020202020204" pitchFamily="34" charset="0"/>
              <a:buChar char="•"/>
            </a:pPr>
            <a:endParaRPr lang="en-GB" sz="900" dirty="0">
              <a:latin typeface="Arial Nova Cond Light" panose="020B0604020202020204" charset="0"/>
            </a:endParaRPr>
          </a:p>
          <a:p>
            <a:pPr marL="311150" indent="-171450" algn="just">
              <a:buSzPts val="1400"/>
              <a:buFont typeface="Arial" panose="020B0604020202020204" pitchFamily="34" charset="0"/>
              <a:buChar char="•"/>
            </a:pPr>
            <a:r>
              <a:rPr lang="en-GB" sz="900" dirty="0">
                <a:latin typeface="Arial Nova Cond Light" panose="020B0306020202020204" pitchFamily="34" charset="0"/>
              </a:rPr>
              <a:t>PESTLE Analysis. (2015). Political Factors Affecting Business. Available at: https://pestleanalysis.com/political-factors-affecting-business/ (Accessed: 5th         December 2018)</a:t>
            </a:r>
          </a:p>
          <a:p>
            <a:pPr marL="311150" lvl="0" indent="-171450" algn="just">
              <a:buSzPts val="1400"/>
              <a:buFont typeface="Arial" panose="020B0604020202020204" pitchFamily="34" charset="0"/>
              <a:buChar char="•"/>
            </a:pPr>
            <a:endParaRPr lang="en-GB" sz="900" dirty="0">
              <a:latin typeface="Arial Nova Cond Light" panose="020B0306020202020204" pitchFamily="34" charset="0"/>
            </a:endParaRPr>
          </a:p>
          <a:p>
            <a:pPr marL="311150" lvl="0" indent="-171450" algn="just">
              <a:buSzPts val="1400"/>
              <a:buFont typeface="Arial" panose="020B0604020202020204" pitchFamily="34" charset="0"/>
              <a:buChar char="•"/>
            </a:pPr>
            <a:r>
              <a:rPr lang="en-GB" sz="900" dirty="0">
                <a:latin typeface="Arial Nova Cond Light" panose="020B0306020202020204" pitchFamily="34" charset="0"/>
              </a:rPr>
              <a:t>The Team Building Company. (2018). Forming - Storming - Norming – Performing. Available at:  https://www.teambuilding.co.uk/theory/Forming-Storming-Norming-Performing.html (Accessed: 25th November 2018)</a:t>
            </a:r>
          </a:p>
          <a:p>
            <a:pPr marL="311150" lvl="0" indent="-171450" algn="just">
              <a:buSzPts val="1400"/>
              <a:buFont typeface="Arial" panose="020B0604020202020204" pitchFamily="34" charset="0"/>
              <a:buChar char="•"/>
            </a:pPr>
            <a:endParaRPr lang="en-GB" sz="900" dirty="0">
              <a:latin typeface="Arial Nova Cond Light" panose="020B0306020202020204" pitchFamily="34" charset="0"/>
            </a:endParaRPr>
          </a:p>
          <a:p>
            <a:pPr marL="311150" lvl="0" indent="-171450" algn="just">
              <a:buSzPts val="1400"/>
              <a:buFont typeface="Arial" panose="020B0604020202020204" pitchFamily="34" charset="0"/>
              <a:buChar char="•"/>
            </a:pPr>
            <a:r>
              <a:rPr lang="en-GB" sz="900" dirty="0">
                <a:latin typeface="Arial Nova Cond Light" panose="020B0306020202020204" pitchFamily="34" charset="0"/>
              </a:rPr>
              <a:t>Ward, S. (2018). Target Marketing. Available at:  https://www.thebalancesmb.com/target-marketing-2948355 (Accessed: 13th December 2018) </a:t>
            </a:r>
          </a:p>
        </p:txBody>
      </p:sp>
    </p:spTree>
    <p:extLst>
      <p:ext uri="{BB962C8B-B14F-4D97-AF65-F5344CB8AC3E}">
        <p14:creationId xmlns:p14="http://schemas.microsoft.com/office/powerpoint/2010/main" val="3989673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Gertrude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824</TotalTime>
  <Words>1450</Words>
  <Application>Microsoft Office PowerPoint</Application>
  <PresentationFormat>On-screen Show (16:9)</PresentationFormat>
  <Paragraphs>230</Paragraphs>
  <Slides>13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Raleway</vt:lpstr>
      <vt:lpstr>Chivo Light</vt:lpstr>
      <vt:lpstr>Montserrat</vt:lpstr>
      <vt:lpstr>Arial Nova Cond Light</vt:lpstr>
      <vt:lpstr>Wingdings</vt:lpstr>
      <vt:lpstr>Arial</vt:lpstr>
      <vt:lpstr>Vijaya</vt:lpstr>
      <vt:lpstr>Vidaloka</vt:lpstr>
      <vt:lpstr>Gertrude 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MANAGEMENT TEAM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Ananya Sandhu (1714213)</dc:creator>
  <cp:lastModifiedBy>Parisa Raffi (1714482)</cp:lastModifiedBy>
  <cp:revision>105</cp:revision>
  <dcterms:modified xsi:type="dcterms:W3CDTF">2019-01-11T14:22:41Z</dcterms:modified>
</cp:coreProperties>
</file>