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7" r:id="rId1"/>
  </p:sldMasterIdLst>
  <p:notesMasterIdLst>
    <p:notesMasterId r:id="rId23"/>
  </p:notesMasterIdLst>
  <p:handoutMasterIdLst>
    <p:handoutMasterId r:id="rId24"/>
  </p:handoutMasterIdLst>
  <p:sldIdLst>
    <p:sldId id="332" r:id="rId2"/>
    <p:sldId id="417" r:id="rId3"/>
    <p:sldId id="407" r:id="rId4"/>
    <p:sldId id="427" r:id="rId5"/>
    <p:sldId id="428" r:id="rId6"/>
    <p:sldId id="429" r:id="rId7"/>
    <p:sldId id="430" r:id="rId8"/>
    <p:sldId id="431" r:id="rId9"/>
    <p:sldId id="432" r:id="rId10"/>
    <p:sldId id="433" r:id="rId11"/>
    <p:sldId id="434" r:id="rId12"/>
    <p:sldId id="435" r:id="rId13"/>
    <p:sldId id="436" r:id="rId14"/>
    <p:sldId id="437" r:id="rId15"/>
    <p:sldId id="438" r:id="rId16"/>
    <p:sldId id="439" r:id="rId17"/>
    <p:sldId id="443" r:id="rId18"/>
    <p:sldId id="444" r:id="rId19"/>
    <p:sldId id="440" r:id="rId20"/>
    <p:sldId id="284" r:id="rId21"/>
    <p:sldId id="285" r:id="rId22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0FD037-F7AC-3340-91A2-D5A67DB660C0}" v="92" dt="2026-01-27T22:54:56.2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01" autoAdjust="0"/>
    <p:restoredTop sz="94576" autoAdjust="0"/>
  </p:normalViewPr>
  <p:slideViewPr>
    <p:cSldViewPr>
      <p:cViewPr varScale="1">
        <p:scale>
          <a:sx n="109" d="100"/>
          <a:sy n="109" d="100"/>
        </p:scale>
        <p:origin x="1784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544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79F01BA4-F119-CDAA-BA45-7030DEB3A19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3E3A7776-BCFC-4B84-04D5-6E71D539430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BCCA47D7-D52C-D861-0373-DCF9E2BA1901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366AFC20-33A7-7A75-A24A-32ECB512409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D607988-5583-8543-87AC-1BBA800A4AB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AC1FEF9B-E632-3107-80F3-C2DBF0BEAF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2A465EED-FE18-3BCC-BFDF-CF133348527A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AA364E50-E3D1-F7EA-0A8C-BBFAB2ADDAA8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0DBA346B-EC08-04D2-E993-909A5AF8B28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D77126DD-6D76-A69B-A674-F36E28B52AB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CFFB2FAC-9EE7-017E-50FB-FFF6B023DF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028AC424-3424-7B4C-A933-A9FC6CF8E5C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555015"/>
            <a:ext cx="7772400" cy="721857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2636912"/>
            <a:ext cx="6400800" cy="2428255"/>
          </a:xfrm>
        </p:spPr>
        <p:txBody>
          <a:bodyPr/>
          <a:lstStyle>
            <a:lvl1pPr marL="0" indent="0" algn="ctr">
              <a:buNone/>
              <a:defRPr sz="32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5738B-3A4C-CF4E-FC7A-59EE50B9AC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4F4B7-24E4-7141-AD2D-008CE7F21CB3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956B4B-7BDA-D7E2-9177-7C373E4AC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F8603B-66CE-B2E7-8557-BF8435B3A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230E0-B995-F049-96DC-CE717F2EF52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39871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10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5A3EC3-9426-FAD2-F67B-A33ED219D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F2FAC-75CB-7645-98BB-BD81E3D5A47B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EFA67-0CD8-776B-FC3C-57AF14A55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A6A1-C9C2-E365-E92B-E93DA9995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7343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2800" b="1" cap="none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9DCA1B-6566-3795-2E7E-9E59C661A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95D63-0577-304F-8818-03FBC558F609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8C6DA33-A9B6-BB8A-6962-91A415D4F08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D0EDC-A07F-A240-8C11-F9C68DC076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990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4038600" cy="417646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17646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198D638-3359-28B6-DD48-8B6A6884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E565D-A013-624C-8D74-E5CFCD6CC357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EF43B1-4C31-77C5-9443-E227F1837C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5DBE7-D0FB-814B-8662-632477FAD3A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0949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CE8FA2F-59FC-111E-119D-3A733652A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E7CD2-0392-8B41-ACD1-8E71750664DE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54EECE9-3DB6-A6E2-3A6D-9453DADD525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57788-63F9-0B40-B76C-4B224160435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64786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88C9F58-1E48-1C60-44F7-ADA4E940F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47149-4A1E-4843-A1E3-748A888593D2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D6829A3-A110-E32D-9F90-BEAC986EC1F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EEF92-3513-444C-A31F-44C99AB620A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72557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12CDAA5-7B4D-3F16-7500-A4BFB922B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4BD30-0556-BD47-A4DB-00EBC91E1C39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47C833F7-AC15-F7A1-3179-9B544E9D29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B7AF4-5AC9-1E42-86C9-4BC99D1FB83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135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B1DFFC0-F696-C42B-8420-8645F40D4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2DC804-9D09-704B-8CDC-4FB4A8F57D94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791B38-1DB1-B772-D814-0616540AA9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EF9F0-7AAC-4940-A985-91C7041C471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7480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FD01F7C-CC40-3424-0CBF-49F375E5B2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D4ED9-0FAC-8C4B-80E8-03C1CA42D364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D8063C-06A6-D6C3-BDA4-205AF7311A6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C0279-F025-184B-ABF7-8E4FFC50439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82423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42FDD-B972-3850-30EE-E248D19CA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1EA3F-104E-934C-B398-460FF90403B8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894E11C-2E40-CD88-3068-3E10D61D548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967C4-316C-0A49-913B-1B8FFC4BCA4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34658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BEAAD-D45A-C66D-B03E-F1E75EBB8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4F436-B99A-C54B-B258-161D825E69BA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DFCB9E4-5902-4264-30A9-0FD26ED6DC2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61194-E808-B04F-8AD2-A9FF63FFA6E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2056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D57690C-FBA6-6CE2-3EDD-770E96AB02C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92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  <a:endParaRPr lang="en-GB" alt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2E22761-D157-0AB6-4C7F-2A5512BFFA7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412776"/>
            <a:ext cx="8229600" cy="410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DCA00-797A-5495-55FF-B90065FBF6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10A766-8E85-1944-B445-47A418503863}" type="datetime1">
              <a:rPr lang="en-GB" altLang="en-US" smtClean="0"/>
              <a:t>26/01/2026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14E1DC-DD40-7BCC-A98C-8376CB7873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91E46BB-5060-5448-ABEE-8BAC258016C0}" type="slidenum">
              <a:rPr lang="en-GB" altLang="en-US" smtClean="0"/>
              <a:pPr>
                <a:defRPr/>
              </a:pPr>
              <a:t>‹#›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rtl="0" eaLnBrk="0" fontAlgn="base" hangingPunct="0">
        <a:spcBef>
          <a:spcPts val="600"/>
        </a:spcBef>
        <a:spcAft>
          <a:spcPts val="60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rtl="0" eaLnBrk="0" fontAlgn="base" hangingPunct="0">
        <a:spcBef>
          <a:spcPts val="600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rtl="0" eaLnBrk="0" fontAlgn="base" hangingPunct="0">
        <a:spcBef>
          <a:spcPts val="600"/>
        </a:spcBef>
        <a:spcAft>
          <a:spcPts val="600"/>
        </a:spcAft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rtl="0" eaLnBrk="0" fontAlgn="base" hangingPunct="0">
        <a:spcBef>
          <a:spcPts val="600"/>
        </a:spcBef>
        <a:spcAft>
          <a:spcPts val="600"/>
        </a:spcAft>
        <a:buFont typeface="Arial" panose="020B0604020202020204" pitchFamily="34" charset="0"/>
        <a:buChar char="»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E97B6B2-9036-3E87-6D76-028BFA9F09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75" y="1158875"/>
            <a:ext cx="9128125" cy="4540250"/>
          </a:xfrm>
        </p:spPr>
        <p:txBody>
          <a:bodyPr/>
          <a:lstStyle/>
          <a:p>
            <a:pPr>
              <a:defRPr/>
            </a:pPr>
            <a:br>
              <a:rPr lang="en-GB" altLang="en-US" b="1" dirty="0"/>
            </a:br>
            <a:r>
              <a:rPr lang="en-GB" altLang="en-US" b="1" dirty="0"/>
              <a:t>  Management Functions:</a:t>
            </a:r>
            <a:br>
              <a:rPr lang="en-GB" altLang="en-US" b="1" dirty="0"/>
            </a:br>
            <a:r>
              <a:rPr lang="en-GB" altLang="en-US" sz="2800" b="1" dirty="0"/>
              <a:t>Planning</a:t>
            </a:r>
            <a:r>
              <a:rPr lang="en-GB" altLang="en-US" sz="2800" dirty="0"/>
              <a:t>, Organising, </a:t>
            </a:r>
            <a:r>
              <a:rPr lang="en-GB" altLang="en-US" sz="2800" b="1" dirty="0"/>
              <a:t>Commanding, Coordinating, Controlling</a:t>
            </a:r>
            <a:br>
              <a:rPr lang="en-GB" altLang="en-US" b="1" dirty="0"/>
            </a:br>
            <a:br>
              <a:rPr lang="en-GB" altLang="en-US" b="1" dirty="0"/>
            </a:br>
            <a:r>
              <a:rPr lang="en-GB" altLang="en-US" b="1" dirty="0"/>
              <a:t>     LCBB4015</a:t>
            </a:r>
            <a:br>
              <a:rPr lang="en-GB" altLang="en-US" dirty="0"/>
            </a:br>
            <a:br>
              <a:rPr lang="en-GB" altLang="en-US" dirty="0"/>
            </a:br>
            <a:br>
              <a:rPr lang="en-GB" altLang="en-US" sz="3600" dirty="0"/>
            </a:br>
            <a:r>
              <a:rPr lang="en-GB" altLang="en-US" sz="3600" dirty="0"/>
              <a:t>						</a:t>
            </a:r>
            <a:r>
              <a:rPr lang="en-GB" altLang="en-US" sz="2400" b="1" dirty="0"/>
              <a:t>Week 3 – Session 1</a:t>
            </a:r>
            <a:br>
              <a:rPr lang="en-GB" altLang="en-US" sz="3600" b="1" dirty="0"/>
            </a:br>
            <a:endParaRPr lang="en-GB" altLang="en-US" sz="3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BD55E-C912-E0CA-8D2C-E74980086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LOs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1B75D3-25D9-626B-1F2F-2AFC30389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DAD32E3-6D84-3044-F01C-BBC8EBD790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800" dirty="0"/>
              <a:t>By the end of this session, students will be able to:</a:t>
            </a:r>
          </a:p>
          <a:p>
            <a:r>
              <a:rPr lang="en-GB" sz="1800" dirty="0"/>
              <a:t>Explain the origins of Classical Management Theory</a:t>
            </a:r>
          </a:p>
          <a:p>
            <a:r>
              <a:rPr lang="en-GB" sz="1800" dirty="0"/>
              <a:t>Describe Henri Fayol’s five management functions</a:t>
            </a:r>
          </a:p>
          <a:p>
            <a:r>
              <a:rPr lang="en-GB" sz="1800" dirty="0"/>
              <a:t>Apply Fayol’s functions to simple organisational scenarios</a:t>
            </a:r>
          </a:p>
          <a:p>
            <a:r>
              <a:rPr lang="en-GB" sz="1800" dirty="0"/>
              <a:t>Recognise the relevance of Fayol’s ideas in modern organisations</a:t>
            </a:r>
          </a:p>
        </p:txBody>
      </p:sp>
    </p:spTree>
    <p:extLst>
      <p:ext uri="{BB962C8B-B14F-4D97-AF65-F5344CB8AC3E}">
        <p14:creationId xmlns:p14="http://schemas.microsoft.com/office/powerpoint/2010/main" val="697958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2FCCF4-EF13-6DBA-C23A-BFF279060BE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AE6EDA-660A-CBF5-576D-2D3EC47A57C2}"/>
              </a:ext>
            </a:extLst>
          </p:cNvPr>
          <p:cNvSpPr txBox="1"/>
          <p:nvPr/>
        </p:nvSpPr>
        <p:spPr>
          <a:xfrm>
            <a:off x="611560" y="3247227"/>
            <a:ext cx="807524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b="1" dirty="0"/>
              <a:t>Part 1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b="1" dirty="0"/>
              <a:t>Henri Fayol and Administrative Theory</a:t>
            </a:r>
          </a:p>
        </p:txBody>
      </p:sp>
    </p:spTree>
    <p:extLst>
      <p:ext uri="{BB962C8B-B14F-4D97-AF65-F5344CB8AC3E}">
        <p14:creationId xmlns:p14="http://schemas.microsoft.com/office/powerpoint/2010/main" val="671400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3E7CFE3-198F-B248-831C-B04084090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Henri Fayol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A9F82C-C1C8-AC4C-0EB8-8D20BBA9D0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French mining engineer and senior industrial manager</a:t>
            </a:r>
          </a:p>
          <a:p>
            <a:r>
              <a:rPr lang="en-GB" dirty="0"/>
              <a:t>Lived from 1841 to 1925</a:t>
            </a:r>
          </a:p>
          <a:p>
            <a:r>
              <a:rPr lang="en-GB" dirty="0"/>
              <a:t>Served as Managing Director of </a:t>
            </a:r>
            <a:r>
              <a:rPr lang="en-GB" dirty="0" err="1"/>
              <a:t>Commentry-Fourchambault</a:t>
            </a:r>
            <a:r>
              <a:rPr lang="en-GB" dirty="0"/>
              <a:t> Mining Company</a:t>
            </a:r>
          </a:p>
          <a:p>
            <a:r>
              <a:rPr lang="en-GB" dirty="0"/>
              <a:t>Successfully turned a struggling company into a profitable one</a:t>
            </a:r>
          </a:p>
          <a:p>
            <a:r>
              <a:rPr lang="en-GB" dirty="0"/>
              <a:t>One of the first thinkers to study management as a separate discipline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A20718-223D-94A5-08D8-8CC682AF4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4B7AF4-5AC9-1E42-86C9-4BC99D1FB833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53603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35B95-D0A1-69EE-2BC3-16A1010D4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Fayol’s Key Idea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76482-511F-CAE0-3EAE-102A4BC05B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Management is a universal activity</a:t>
            </a:r>
          </a:p>
          <a:p>
            <a:r>
              <a:rPr lang="en-GB" dirty="0"/>
              <a:t>Present in business, government, military, hospitals, and education</a:t>
            </a:r>
          </a:p>
          <a:p>
            <a:r>
              <a:rPr lang="en-GB" dirty="0"/>
              <a:t>All managers perform similar functions regardless of organisation type</a:t>
            </a:r>
          </a:p>
          <a:p>
            <a:r>
              <a:rPr lang="en-GB" dirty="0"/>
              <a:t>Example:</a:t>
            </a:r>
          </a:p>
          <a:p>
            <a:pPr lvl="1"/>
            <a:r>
              <a:rPr lang="en-GB" dirty="0"/>
              <a:t>A hospital administrator and a factory manager both plan, organise staff, and control resources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ABABD1-6866-71CA-BFA3-87AF96B54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3039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8C5E4-D739-6CC4-E83D-54123C59F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Fayol’s Administrative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7A83D-4E96-64F0-E41A-6EDFF748B3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Focuses on managerial activities, not shop-floor work</a:t>
            </a:r>
          </a:p>
          <a:p>
            <a:r>
              <a:rPr lang="en-GB" dirty="0"/>
              <a:t>Emphasises order, authority, discipline, and coordination</a:t>
            </a:r>
          </a:p>
          <a:p>
            <a:r>
              <a:rPr lang="en-GB" dirty="0"/>
              <a:t>Forms the basis of Classical Management Theory</a:t>
            </a:r>
          </a:p>
          <a:p>
            <a:r>
              <a:rPr lang="en-GB" dirty="0"/>
              <a:t>Influenced later management thinkers and textbooks</a:t>
            </a:r>
          </a:p>
          <a:p>
            <a:r>
              <a:rPr lang="en-GB" dirty="0"/>
              <a:t>Example:</a:t>
            </a:r>
          </a:p>
          <a:p>
            <a:pPr lvl="1"/>
            <a:r>
              <a:rPr lang="en-GB" dirty="0"/>
              <a:t>Clear reporting lines and defined roles in organisations reflect Fayol’s ideas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6C354A-421B-FC90-14DC-F91F7DC68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6830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9C383C-93EE-C6A8-88CA-50ABB9E33B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F880A1-DC89-0270-9570-F24B2E6E39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F1BB22-A01C-9490-A6E3-CFA534C5FAEA}"/>
              </a:ext>
            </a:extLst>
          </p:cNvPr>
          <p:cNvSpPr txBox="1"/>
          <p:nvPr/>
        </p:nvSpPr>
        <p:spPr>
          <a:xfrm>
            <a:off x="611560" y="3247227"/>
            <a:ext cx="807524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b="1" dirty="0"/>
              <a:t>Part 2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b="1" dirty="0"/>
              <a:t>Fayol’s Five Functions of Management</a:t>
            </a:r>
          </a:p>
        </p:txBody>
      </p:sp>
    </p:spTree>
    <p:extLst>
      <p:ext uri="{BB962C8B-B14F-4D97-AF65-F5344CB8AC3E}">
        <p14:creationId xmlns:p14="http://schemas.microsoft.com/office/powerpoint/2010/main" val="3181398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46C8583-D06C-83AA-8DF9-49173647FC9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4B7AF4-5AC9-1E42-86C9-4BC99D1FB833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  <p:pic>
        <p:nvPicPr>
          <p:cNvPr id="1026" name="Picture 2" descr="What are the Five Functions of Management? The Five Functions of Management  In A Nutshell - FourWeekMBA">
            <a:extLst>
              <a:ext uri="{FF2B5EF4-FFF2-40B4-BE49-F238E27FC236}">
                <a16:creationId xmlns:a16="http://schemas.microsoft.com/office/drawing/2014/main" id="{78803DB1-1CA6-2F7F-A894-D350D9503A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27"/>
          <a:stretch>
            <a:fillRect/>
          </a:stretch>
        </p:blipFill>
        <p:spPr bwMode="auto">
          <a:xfrm>
            <a:off x="125760" y="274638"/>
            <a:ext cx="8892480" cy="6033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7727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EA6B1-A040-C3A2-0DC0-E29F285AD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80B892-7491-DE45-0ADD-C252C7299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Deciding in advance what needs to be done</a:t>
            </a:r>
          </a:p>
          <a:p>
            <a:r>
              <a:rPr lang="en-GB" dirty="0"/>
              <a:t>Setting goals, objectives, and targets</a:t>
            </a:r>
          </a:p>
          <a:p>
            <a:r>
              <a:rPr lang="en-GB" dirty="0"/>
              <a:t>Forecasting future conditions</a:t>
            </a:r>
          </a:p>
          <a:p>
            <a:r>
              <a:rPr lang="en-GB" dirty="0"/>
              <a:t>Selecting appropriate courses of action</a:t>
            </a:r>
          </a:p>
          <a:p>
            <a:r>
              <a:rPr lang="en-GB" dirty="0"/>
              <a:t>Examples:</a:t>
            </a:r>
          </a:p>
          <a:p>
            <a:pPr lvl="1"/>
            <a:r>
              <a:rPr lang="en-GB" dirty="0"/>
              <a:t>Preparing annual business plans</a:t>
            </a:r>
          </a:p>
          <a:p>
            <a:pPr lvl="1"/>
            <a:r>
              <a:rPr lang="en-GB" dirty="0"/>
              <a:t>Setting sales targets for the next quarter</a:t>
            </a:r>
          </a:p>
          <a:p>
            <a:pPr lvl="1"/>
            <a:r>
              <a:rPr lang="en-GB" dirty="0"/>
              <a:t>Creating academic timetables in universities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57F26D-329A-4F5B-7D3B-47E13A430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98738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194AD-5E67-11FC-D942-8ED111FF5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Importance of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55A84-0588-EEE9-0E95-DF763B735C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Provides direction to employees</a:t>
            </a:r>
          </a:p>
          <a:p>
            <a:r>
              <a:rPr lang="en-GB" dirty="0"/>
              <a:t>Reduces uncertainty and risk</a:t>
            </a:r>
          </a:p>
          <a:p>
            <a:r>
              <a:rPr lang="en-GB" dirty="0"/>
              <a:t>Helps in the efficient use of resources</a:t>
            </a:r>
          </a:p>
          <a:p>
            <a:r>
              <a:rPr lang="en-GB" dirty="0"/>
              <a:t>Acts as a basis for control</a:t>
            </a:r>
          </a:p>
          <a:p>
            <a:r>
              <a:rPr lang="en-GB" dirty="0"/>
              <a:t>Example:</a:t>
            </a:r>
          </a:p>
          <a:p>
            <a:pPr lvl="1"/>
            <a:r>
              <a:rPr lang="en-GB" dirty="0"/>
              <a:t>Without a plan, departments may work at cross purposes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D8FEC4-81E2-063C-DD1D-785E00217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2817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DE975C-B4E1-B7A2-1F54-F88B1DA31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Organising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436612-BC19-0A47-EC43-6C12555565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Arranging tasks, people, and resources systematically</a:t>
            </a:r>
          </a:p>
          <a:p>
            <a:r>
              <a:rPr lang="en-GB" dirty="0"/>
              <a:t>Dividing work into manageable activities</a:t>
            </a:r>
          </a:p>
          <a:p>
            <a:r>
              <a:rPr lang="en-GB" dirty="0"/>
              <a:t>Assigning duties and responsibilities</a:t>
            </a:r>
          </a:p>
          <a:p>
            <a:r>
              <a:rPr lang="en-GB" dirty="0"/>
              <a:t>Establishing authority relationships</a:t>
            </a:r>
          </a:p>
          <a:p>
            <a:r>
              <a:rPr lang="en-GB" dirty="0"/>
              <a:t>Examples:</a:t>
            </a:r>
          </a:p>
          <a:p>
            <a:pPr lvl="1"/>
            <a:r>
              <a:rPr lang="en-GB" dirty="0"/>
              <a:t>Creating departments such as HR, Marketing, and Finance</a:t>
            </a:r>
          </a:p>
          <a:p>
            <a:pPr lvl="1"/>
            <a:r>
              <a:rPr lang="en-GB" dirty="0"/>
              <a:t>Designing an organisational hierarchy </a:t>
            </a:r>
          </a:p>
          <a:p>
            <a:pPr lvl="1"/>
            <a:r>
              <a:rPr lang="en-GB" dirty="0"/>
              <a:t>Organisational charts, allocation of work, allocation of work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87DBB2-C06A-7B9E-B732-0CFE9301C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11431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9A192-44FD-E57E-F0EA-98C93B536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DDEF31-4EC1-A839-8AD4-90C0594E0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300"/>
              </a:spcBef>
            </a:pPr>
            <a:r>
              <a:rPr lang="en-GB" sz="1800" dirty="0"/>
              <a:t>Directing employees toward organisational goals</a:t>
            </a:r>
          </a:p>
          <a:p>
            <a:pPr>
              <a:spcBef>
                <a:spcPts val="300"/>
              </a:spcBef>
            </a:pPr>
            <a:r>
              <a:rPr lang="en-GB" sz="1800" dirty="0"/>
              <a:t>Giving clear instructions and guidance</a:t>
            </a:r>
          </a:p>
          <a:p>
            <a:pPr>
              <a:spcBef>
                <a:spcPts val="300"/>
              </a:spcBef>
            </a:pPr>
            <a:r>
              <a:rPr lang="en-GB" sz="1800" dirty="0"/>
              <a:t>Supervising performance</a:t>
            </a:r>
          </a:p>
          <a:p>
            <a:pPr>
              <a:spcBef>
                <a:spcPts val="300"/>
              </a:spcBef>
            </a:pPr>
            <a:r>
              <a:rPr lang="en-GB" sz="1800" dirty="0"/>
              <a:t>Motivating employees to perform better</a:t>
            </a:r>
          </a:p>
          <a:p>
            <a:pPr>
              <a:spcBef>
                <a:spcPts val="300"/>
              </a:spcBef>
            </a:pPr>
            <a:r>
              <a:rPr lang="en-GB" sz="1800" dirty="0"/>
              <a:t>Examples:</a:t>
            </a:r>
          </a:p>
          <a:p>
            <a:pPr lvl="1">
              <a:spcBef>
                <a:spcPts val="300"/>
              </a:spcBef>
            </a:pPr>
            <a:r>
              <a:rPr lang="en-GB" sz="1600" dirty="0"/>
              <a:t>A supervisor assigning daily tasks to workers</a:t>
            </a:r>
          </a:p>
          <a:p>
            <a:pPr lvl="1">
              <a:spcBef>
                <a:spcPts val="300"/>
              </a:spcBef>
            </a:pPr>
            <a:r>
              <a:rPr lang="en-GB" sz="1600" dirty="0"/>
              <a:t>A manager motivating a team before a project deadline</a:t>
            </a:r>
          </a:p>
          <a:p>
            <a:pPr>
              <a:spcBef>
                <a:spcPts val="300"/>
              </a:spcBef>
            </a:pPr>
            <a:r>
              <a:rPr lang="en-GB" sz="2000" dirty="0"/>
              <a:t>Commanding in Practice</a:t>
            </a:r>
          </a:p>
          <a:p>
            <a:pPr lvl="1">
              <a:spcBef>
                <a:spcPts val="300"/>
              </a:spcBef>
            </a:pPr>
            <a:r>
              <a:rPr lang="en-GB" sz="1600" dirty="0"/>
              <a:t>Clear communication</a:t>
            </a:r>
          </a:p>
          <a:p>
            <a:pPr lvl="1">
              <a:spcBef>
                <a:spcPts val="300"/>
              </a:spcBef>
            </a:pPr>
            <a:r>
              <a:rPr lang="en-GB" sz="1600" dirty="0"/>
              <a:t>Leadership presence</a:t>
            </a:r>
          </a:p>
          <a:p>
            <a:pPr lvl="1">
              <a:spcBef>
                <a:spcPts val="300"/>
              </a:spcBef>
            </a:pPr>
            <a:r>
              <a:rPr lang="en-GB" sz="1600" dirty="0"/>
              <a:t>Maintaining discipline</a:t>
            </a:r>
          </a:p>
          <a:p>
            <a:pPr>
              <a:spcBef>
                <a:spcPts val="300"/>
              </a:spcBef>
            </a:pPr>
            <a:endParaRPr lang="en-GB" sz="1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A05CB9-35B2-8B01-A89E-1A2D0B1535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29881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09448-566C-950E-8DA4-BCD6ED5B7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Coordination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CBF67-41A3-F901-37FD-FB5D7ACF98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Ensuring harmony among different activities and departments</a:t>
            </a:r>
          </a:p>
          <a:p>
            <a:r>
              <a:rPr lang="en-GB" dirty="0"/>
              <a:t>Integrating efforts toward common objectives</a:t>
            </a:r>
          </a:p>
          <a:p>
            <a:r>
              <a:rPr lang="en-GB" dirty="0"/>
              <a:t>Resolving conflicts between departments</a:t>
            </a:r>
          </a:p>
          <a:p>
            <a:r>
              <a:rPr lang="en-GB" dirty="0"/>
              <a:t>Examples:</a:t>
            </a:r>
          </a:p>
          <a:p>
            <a:pPr lvl="1"/>
            <a:r>
              <a:rPr lang="en-GB" dirty="0"/>
              <a:t>Coordination between production and sales departments</a:t>
            </a:r>
          </a:p>
          <a:p>
            <a:pPr lvl="1"/>
            <a:r>
              <a:rPr lang="en-GB" dirty="0"/>
              <a:t>Aligning academic and examination schedules in universities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27517D-2667-C510-A2B4-232628E1A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2638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FC484-C2D1-7041-A8B0-255BD5EE5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66B58-9BE9-96E2-617F-19D380F120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Ensuring activities are performed according to plans</a:t>
            </a:r>
          </a:p>
          <a:p>
            <a:r>
              <a:rPr lang="en-GB" dirty="0"/>
              <a:t>Setting performance standards</a:t>
            </a:r>
          </a:p>
          <a:p>
            <a:r>
              <a:rPr lang="en-GB" dirty="0"/>
              <a:t>Measuring actual performance</a:t>
            </a:r>
          </a:p>
          <a:p>
            <a:r>
              <a:rPr lang="en-GB" dirty="0"/>
              <a:t>Taking corrective action when deviations occur</a:t>
            </a:r>
          </a:p>
          <a:p>
            <a:r>
              <a:rPr lang="en-GB" dirty="0"/>
              <a:t>Examples:</a:t>
            </a:r>
          </a:p>
          <a:p>
            <a:pPr lvl="1"/>
            <a:r>
              <a:rPr lang="en-GB" dirty="0"/>
              <a:t>Comparing actual expenses with the budget</a:t>
            </a:r>
          </a:p>
          <a:p>
            <a:pPr lvl="1"/>
            <a:r>
              <a:rPr lang="en-GB" dirty="0"/>
              <a:t>Evaluating employee performance through appraisals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836798-0A76-5ECC-135D-98A0A7362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8232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41E9E-2610-8DF4-10AE-3CBF7C5F2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 Mechanisms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19B677-231A-FC25-FC7F-30729EFA0D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Performance appraisals</a:t>
            </a:r>
          </a:p>
          <a:p>
            <a:r>
              <a:rPr lang="en-GB" dirty="0"/>
              <a:t>Financial audits</a:t>
            </a:r>
          </a:p>
          <a:p>
            <a:r>
              <a:rPr lang="en-GB" dirty="0"/>
              <a:t>Quality checks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AA3D97-8A12-6ACB-AA0D-FBC1C9375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08012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FBE9C-C718-5209-1A8C-BC0F12326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Fayol’s Functions and Modern Management Terminology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06540B-F9BD-D8FE-3387-6CA85592D9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GB" sz="2000" dirty="0"/>
              <a:t>Planning → Strategic &amp; Operational Planning</a:t>
            </a:r>
          </a:p>
          <a:p>
            <a:pPr lvl="1">
              <a:spcBef>
                <a:spcPts val="0"/>
              </a:spcBef>
            </a:pPr>
            <a:r>
              <a:rPr lang="en-GB" sz="1800" dirty="0"/>
              <a:t>Modern managers engage in strategic planning (long-term goals) and operational planning (short-term actions).</a:t>
            </a:r>
          </a:p>
          <a:p>
            <a:pPr lvl="1">
              <a:spcBef>
                <a:spcPts val="0"/>
              </a:spcBef>
            </a:pPr>
            <a:r>
              <a:rPr lang="en-GB" sz="1800" dirty="0"/>
              <a:t>Focus has shifted from rigid plans to flexible and adaptive planning.</a:t>
            </a:r>
          </a:p>
          <a:p>
            <a:pPr lvl="1">
              <a:spcBef>
                <a:spcPts val="0"/>
              </a:spcBef>
            </a:pPr>
            <a:r>
              <a:rPr lang="en-GB" sz="1800" dirty="0"/>
              <a:t>Still involves goal setting, forecasting, and decision-making.</a:t>
            </a:r>
          </a:p>
          <a:p>
            <a:pPr>
              <a:spcBef>
                <a:spcPts val="0"/>
              </a:spcBef>
            </a:pPr>
            <a:r>
              <a:rPr lang="en-GB" sz="2000" dirty="0"/>
              <a:t>Organising → Organisational Design &amp; Resource Management</a:t>
            </a:r>
          </a:p>
          <a:p>
            <a:pPr lvl="1">
              <a:spcBef>
                <a:spcPts val="0"/>
              </a:spcBef>
            </a:pPr>
            <a:r>
              <a:rPr lang="en-GB" sz="1800" dirty="0"/>
              <a:t>Modern organising focuses on team-based structures, flatter hierarchies, and cross-functional teams.</a:t>
            </a:r>
          </a:p>
          <a:p>
            <a:pPr lvl="1">
              <a:spcBef>
                <a:spcPts val="0"/>
              </a:spcBef>
            </a:pPr>
            <a:r>
              <a:rPr lang="en-GB" sz="1800" dirty="0"/>
              <a:t>Emphasis on efficient use of human, financial, and technological resources.</a:t>
            </a:r>
          </a:p>
          <a:p>
            <a:pPr lvl="1">
              <a:spcBef>
                <a:spcPts val="0"/>
              </a:spcBef>
            </a:pPr>
            <a:r>
              <a:rPr lang="en-GB" sz="1800" dirty="0"/>
              <a:t>Job roles are more flexible than in Fayol’s time.</a:t>
            </a:r>
          </a:p>
          <a:p>
            <a:pPr>
              <a:spcBef>
                <a:spcPts val="0"/>
              </a:spcBef>
            </a:pPr>
            <a:endParaRPr lang="en-GB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CA5DEF-452A-8258-B096-4385EA60C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22097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A34895-046D-3B48-A191-F490D8520D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89104-1564-C89C-93C6-0E88F78F3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Fayol’s Functions and Modern Management Terminology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98061-4F68-ED88-581B-82AE10A6FA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/>
              <a:t>Commanding → Leading</a:t>
            </a:r>
          </a:p>
          <a:p>
            <a:pPr lvl="1"/>
            <a:r>
              <a:rPr lang="en-GB" sz="1600" dirty="0"/>
              <a:t>The term “commanding” is rarely used today because it sounds authoritarian.</a:t>
            </a:r>
          </a:p>
          <a:p>
            <a:pPr lvl="1"/>
            <a:r>
              <a:rPr lang="en-GB" sz="1600" dirty="0"/>
              <a:t>Modern management emphasises </a:t>
            </a:r>
            <a:r>
              <a:rPr lang="en-GB" sz="1600" b="1" dirty="0"/>
              <a:t>leadership</a:t>
            </a:r>
            <a:r>
              <a:rPr lang="en-GB" sz="1600" dirty="0"/>
              <a:t>, communication, and motivation rather than giving orders.</a:t>
            </a:r>
          </a:p>
          <a:p>
            <a:pPr lvl="1"/>
            <a:r>
              <a:rPr lang="en-GB" sz="1600" dirty="0"/>
              <a:t>Managers act as coaches and mentors.</a:t>
            </a:r>
          </a:p>
          <a:p>
            <a:r>
              <a:rPr lang="en-GB" sz="2000" dirty="0"/>
              <a:t>Coordinating → Integration &amp; Collaboration</a:t>
            </a:r>
          </a:p>
          <a:p>
            <a:pPr lvl="1"/>
            <a:r>
              <a:rPr lang="en-GB" sz="1600" dirty="0"/>
              <a:t>Coordination now involves collaboration across departments, teams, and even organisations.</a:t>
            </a:r>
          </a:p>
          <a:p>
            <a:pPr lvl="1"/>
            <a:r>
              <a:rPr lang="en-GB" sz="1600" dirty="0"/>
              <a:t>Technology (e.g., email and project management software) plays a key role.</a:t>
            </a:r>
          </a:p>
          <a:p>
            <a:pPr lvl="1"/>
            <a:r>
              <a:rPr lang="en-GB" sz="1600" dirty="0"/>
              <a:t>Still focuses on aligning activities toward common goals.</a:t>
            </a:r>
          </a:p>
          <a:p>
            <a:pPr>
              <a:spcBef>
                <a:spcPts val="0"/>
              </a:spcBef>
            </a:pPr>
            <a:endParaRPr lang="en-GB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1DB6FA-ECAA-ED32-C45E-A602CE0C9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63100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BB1716-FBBD-0341-D8EB-C54EF6409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77BA57-2DA2-9C9A-5CCC-19BE1D4F5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Fayol’s Functions and Modern Management Terminology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F3568E-A7E6-39FA-CF67-03EF741067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/>
              <a:t>Controlling → Performance Management</a:t>
            </a:r>
          </a:p>
          <a:p>
            <a:pPr lvl="1"/>
            <a:r>
              <a:rPr lang="en-GB" sz="1600" dirty="0"/>
              <a:t>Control systems are more data-driven and continuous.</a:t>
            </a:r>
          </a:p>
          <a:p>
            <a:pPr lvl="1"/>
            <a:r>
              <a:rPr lang="en-GB" sz="1600" dirty="0"/>
              <a:t>Focus on performance measurement, feedback, and improvement rather than punishment.</a:t>
            </a:r>
          </a:p>
          <a:p>
            <a:pPr lvl="1"/>
            <a:r>
              <a:rPr lang="en-GB" sz="1600" dirty="0"/>
              <a:t>Includes KPIs, dashboards, and performance reviews.</a:t>
            </a:r>
          </a:p>
          <a:p>
            <a:r>
              <a:rPr lang="en-GB" sz="2000" dirty="0"/>
              <a:t>Key Takeaways </a:t>
            </a:r>
          </a:p>
          <a:p>
            <a:pPr lvl="1"/>
            <a:r>
              <a:rPr lang="en-GB" sz="1600" dirty="0"/>
              <a:t>Modern management functions are not new ideas.</a:t>
            </a:r>
          </a:p>
          <a:p>
            <a:pPr lvl="1"/>
            <a:r>
              <a:rPr lang="en-GB" sz="1600" dirty="0"/>
              <a:t>They are evolved versions of Fayol’s original functions.</a:t>
            </a:r>
          </a:p>
          <a:p>
            <a:pPr lvl="1"/>
            <a:r>
              <a:rPr lang="en-GB" sz="1600" dirty="0"/>
              <a:t>Fayol laid the foundation for modern management practices.</a:t>
            </a:r>
          </a:p>
          <a:p>
            <a:endParaRPr lang="en-GB" sz="2000" dirty="0"/>
          </a:p>
          <a:p>
            <a:pPr>
              <a:spcBef>
                <a:spcPts val="0"/>
              </a:spcBef>
            </a:pPr>
            <a:endParaRPr lang="en-GB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6800DE-F72D-1F8D-9B1D-298346876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3791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CC2DA9-B407-21AB-F246-448555683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Activity – Identify the Management Function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337BBA-37C7-F8B4-6CEB-3CAF437DEB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GB" sz="1600" dirty="0"/>
              <a:t>A teacher evaluates student performance after exams and adjusts teaching methods.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600" dirty="0"/>
              <a:t>A manager corrects an employee’s work and provides guidance for improvement.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600" dirty="0"/>
              <a:t>A company estimates its sales for the next six months and prepares a budget accordingly.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600" dirty="0"/>
              <a:t>A startup founder decides who will handle customer service, production, and accounting.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600" dirty="0"/>
              <a:t>A construction manager aligns the work of engineers, electricians, and plumbers.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600" dirty="0"/>
              <a:t>A manager notices delivery delays and revises work schedules after reviewing performance reports.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600" dirty="0"/>
              <a:t>A project leader assigns tasks, gives instructions, and reviews progress weekly.</a:t>
            </a:r>
          </a:p>
          <a:p>
            <a:pPr lvl="1"/>
            <a:endParaRPr lang="en-GB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129A57-8E7A-B13E-FBA6-88B3EDFD8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294646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F61EE242-58A7-7BAB-0837-EB4EE68CA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/>
              <a:t>Summary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6D61CE8-92D0-2225-9055-DDE7C83D1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20</a:t>
            </a:fld>
            <a:endParaRPr lang="en-GB" alt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BA6753-758B-58A0-4B08-9EE236FD2E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/>
              <a:t>Fayol defined management as a set of functions</a:t>
            </a:r>
          </a:p>
          <a:p>
            <a:r>
              <a:rPr lang="en-GB" sz="1800" dirty="0"/>
              <a:t>Five functions provide a foundation for management practice</a:t>
            </a:r>
          </a:p>
          <a:p>
            <a:r>
              <a:rPr lang="en-GB" sz="1800" dirty="0"/>
              <a:t>Modern theories build upon Fayol’s ideas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:a16="http://schemas.microsoft.com/office/drawing/2014/main" id="{A3303E04-0CE7-DB21-059B-CE9225C84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/>
              <a:t>References</a:t>
            </a:r>
          </a:p>
        </p:txBody>
      </p:sp>
      <p:sp>
        <p:nvSpPr>
          <p:cNvPr id="38915" name="Content Placeholder 2">
            <a:extLst>
              <a:ext uri="{FF2B5EF4-FFF2-40B4-BE49-F238E27FC236}">
                <a16:creationId xmlns:a16="http://schemas.microsoft.com/office/drawing/2014/main" id="{05682C6C-DFE6-9399-4C4C-A2661F1603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r>
              <a:rPr lang="en-US" sz="1600" dirty="0"/>
              <a:t>Cole, G.A and Kelly, P. Phil (2020) Management theory and practice. Ninth edition / Gerald A. Cole, Phil Kelly. Andover: Cengage Learning.</a:t>
            </a:r>
            <a:endParaRPr lang="en-US" sz="1600" dirty="0">
              <a:solidFill>
                <a:prstClr val="black"/>
              </a:solidFill>
            </a:endParaRPr>
          </a:p>
          <a:p>
            <a:r>
              <a:rPr lang="en-US" sz="1600" dirty="0">
                <a:solidFill>
                  <a:prstClr val="black"/>
                </a:solidFill>
              </a:rPr>
              <a:t>Needle, D. Burns, J. (2019) Business in context: an introduction to business and its environment. Seventh edition. Andover: Cengage Learning.</a:t>
            </a:r>
            <a:endParaRPr lang="en-US" sz="1600" dirty="0"/>
          </a:p>
          <a:p>
            <a:r>
              <a:rPr lang="en-US" sz="1600" dirty="0"/>
              <a:t>Robbins, S.P., Coulter, M.K. and Randel, A. (2021) Management. Global edition. Harlow, England: Pearson Education.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endParaRPr lang="en-US" altLang="en-US" sz="16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2B27636-99CB-8FE5-BEBF-080F9BBC2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DDF22A-6F88-124C-A747-38C10A009519}" type="slidenum">
              <a:rPr lang="en-GB" altLang="en-US" smtClean="0"/>
              <a:pPr>
                <a:defRPr/>
              </a:pPr>
              <a:t>21</a:t>
            </a:fld>
            <a:endParaRPr lang="en-GB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6648</TotalTime>
  <Words>967</Words>
  <Application>Microsoft Macintosh PowerPoint</Application>
  <PresentationFormat>On-screen Show (4:3)</PresentationFormat>
  <Paragraphs>149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Myriad Pro</vt:lpstr>
      <vt:lpstr>Verdana</vt:lpstr>
      <vt:lpstr>20140311PresentationUWTSDTemplate</vt:lpstr>
      <vt:lpstr>   Management Functions: Planning, Organising, Commanding, Coordinating, Controlling       LCBB4015         Week 3 – Session 1 </vt:lpstr>
      <vt:lpstr>Today’s LOs</vt:lpstr>
      <vt:lpstr>PowerPoint Presentation</vt:lpstr>
      <vt:lpstr>Henri Fayol</vt:lpstr>
      <vt:lpstr>Fayol’s Key Idea</vt:lpstr>
      <vt:lpstr>Fayol’s Administrative Theory</vt:lpstr>
      <vt:lpstr>PowerPoint Presentation</vt:lpstr>
      <vt:lpstr>PowerPoint Presentation</vt:lpstr>
      <vt:lpstr>Planning</vt:lpstr>
      <vt:lpstr>Importance of Planning</vt:lpstr>
      <vt:lpstr>Organising</vt:lpstr>
      <vt:lpstr>Commanding</vt:lpstr>
      <vt:lpstr>Coordination</vt:lpstr>
      <vt:lpstr>Controlling</vt:lpstr>
      <vt:lpstr>Control Mechanisms</vt:lpstr>
      <vt:lpstr>Fayol’s Functions and Modern Management Terminology</vt:lpstr>
      <vt:lpstr>Fayol’s Functions and Modern Management Terminology</vt:lpstr>
      <vt:lpstr>Fayol’s Functions and Modern Management Terminology</vt:lpstr>
      <vt:lpstr>Activity – Identify the Management Function</vt:lpstr>
      <vt:lpstr>Summary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Koushik Das Sarma</cp:lastModifiedBy>
  <cp:revision>55</cp:revision>
  <cp:lastPrinted>1601-01-01T00:00:00Z</cp:lastPrinted>
  <dcterms:created xsi:type="dcterms:W3CDTF">2002-10-07T19:43:58Z</dcterms:created>
  <dcterms:modified xsi:type="dcterms:W3CDTF">2026-01-27T22:55:05Z</dcterms:modified>
</cp:coreProperties>
</file>