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71" r:id="rId4"/>
    <p:sldId id="261" r:id="rId5"/>
    <p:sldId id="265" r:id="rId6"/>
    <p:sldId id="266" r:id="rId7"/>
    <p:sldId id="264" r:id="rId8"/>
    <p:sldId id="263" r:id="rId9"/>
    <p:sldId id="262" r:id="rId10"/>
    <p:sldId id="258" r:id="rId11"/>
    <p:sldId id="259" r:id="rId12"/>
    <p:sldId id="260" r:id="rId13"/>
    <p:sldId id="268" r:id="rId14"/>
    <p:sldId id="267" r:id="rId15"/>
    <p:sldId id="270" r:id="rId16"/>
    <p:sldId id="272"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varScale="1">
        <p:scale>
          <a:sx n="106" d="100"/>
          <a:sy n="106" d="100"/>
        </p:scale>
        <p:origin x="7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9E51AD-BD9C-4BBF-BCEB-0219FB2C3E37}" type="datetimeFigureOut">
              <a:rPr lang="en-GB" smtClean="0"/>
              <a:t>10/12/2024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6F06-1BDD-4678-B6B9-0F8776A96F0F}" type="slidenum">
              <a:rPr lang="en-GB" smtClean="0"/>
              <a:t>‹#›</a:t>
            </a:fld>
            <a:endParaRPr lang="en-GB"/>
          </a:p>
        </p:txBody>
      </p:sp>
    </p:spTree>
    <p:extLst>
      <p:ext uri="{BB962C8B-B14F-4D97-AF65-F5344CB8AC3E}">
        <p14:creationId xmlns:p14="http://schemas.microsoft.com/office/powerpoint/2010/main" val="1659700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The company has taken major initiatives such as the Little Help plan, waste reduction policy, sustainable livelihood and responsible marketing communication. The study will also focus on the company’s customer base and how the digital and social media platforms manage customer relationships in terms of managing </a:t>
            </a:r>
            <a:r>
              <a:rPr lang="en-US" sz="1800" b="0" i="0" u="none" strike="noStrike" dirty="0" err="1">
                <a:solidFill>
                  <a:srgbClr val="000000"/>
                </a:solidFill>
                <a:effectLst/>
                <a:latin typeface="Times New Roman" panose="02020603050405020304" pitchFamily="18" charset="0"/>
              </a:rPr>
              <a:t>organisational</a:t>
            </a:r>
            <a:r>
              <a:rPr lang="en-US" sz="1800" b="0" i="0" u="none" strike="noStrike" dirty="0">
                <a:solidFill>
                  <a:srgbClr val="000000"/>
                </a:solidFill>
                <a:effectLst/>
                <a:latin typeface="Times New Roman" panose="02020603050405020304" pitchFamily="18" charset="0"/>
              </a:rPr>
              <a:t> performance. Tesco has gone through many challenges in its digital marketing strategy and the below recommendations are highlighted to improve the company's performance in future.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2</a:t>
            </a:fld>
            <a:endParaRPr lang="en-GB"/>
          </a:p>
        </p:txBody>
      </p:sp>
    </p:spTree>
    <p:extLst>
      <p:ext uri="{BB962C8B-B14F-4D97-AF65-F5344CB8AC3E}">
        <p14:creationId xmlns:p14="http://schemas.microsoft.com/office/powerpoint/2010/main" val="621033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The study highly focuses on taking Tesco as an example to understand the importance of sustainable marketing strategies for a company. The </a:t>
            </a:r>
            <a:r>
              <a:rPr lang="en-US" sz="1800" b="0" i="0" u="none" strike="noStrike" dirty="0" err="1">
                <a:solidFill>
                  <a:srgbClr val="000000"/>
                </a:solidFill>
                <a:effectLst/>
                <a:latin typeface="Times New Roman" panose="02020603050405020304" pitchFamily="18" charset="0"/>
              </a:rPr>
              <a:t>compay</a:t>
            </a:r>
            <a:r>
              <a:rPr lang="en-US" sz="1800" b="0" i="0" u="none" strike="noStrike" dirty="0">
                <a:solidFill>
                  <a:srgbClr val="000000"/>
                </a:solidFill>
                <a:effectLst/>
                <a:latin typeface="Times New Roman" panose="02020603050405020304" pitchFamily="18" charset="0"/>
              </a:rPr>
              <a:t> uses Pinterest and TikTok to generate more customer leads. Social media and the digital media platform meaningfully support its customers as well as the industry by managing and holding the current trends.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3</a:t>
            </a:fld>
            <a:endParaRPr lang="en-GB"/>
          </a:p>
        </p:txBody>
      </p:sp>
    </p:spTree>
    <p:extLst>
      <p:ext uri="{BB962C8B-B14F-4D97-AF65-F5344CB8AC3E}">
        <p14:creationId xmlns:p14="http://schemas.microsoft.com/office/powerpoint/2010/main" val="2321903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In January 2024, there were 56.2 million social media users in the UK among the 88.2% of the population. It is considered as the highest global average of 62.3%. According to a survey on average a UK person spends 1 hour and 49 minutes every day on their social media platforms and the average age of social media users is between 16 to 64 years. </a:t>
            </a: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4</a:t>
            </a:fld>
            <a:endParaRPr lang="en-GB"/>
          </a:p>
        </p:txBody>
      </p:sp>
    </p:spTree>
    <p:extLst>
      <p:ext uri="{BB962C8B-B14F-4D97-AF65-F5344CB8AC3E}">
        <p14:creationId xmlns:p14="http://schemas.microsoft.com/office/powerpoint/2010/main" val="3858181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 Under the Clubcard loyalty program the company has 16.3 million users and among them, 12 million customers are from the UK, 2.5 million comes from Central Europe and 1 million customers are from the Republic of Ireland. In the context of the website visit the company has received more than 30 million visits and Tesco mobile app visited by five million customers.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5</a:t>
            </a:fld>
            <a:endParaRPr lang="en-GB"/>
          </a:p>
        </p:txBody>
      </p:sp>
    </p:spTree>
    <p:extLst>
      <p:ext uri="{BB962C8B-B14F-4D97-AF65-F5344CB8AC3E}">
        <p14:creationId xmlns:p14="http://schemas.microsoft.com/office/powerpoint/2010/main" val="1741799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Sustainable marketing always helps a business position its brand and creates a reason for choosing the brand to beat its competitors in the niche market. For example, if a customer values eco-friendly products the products should be made from recycled materials and they need to be displayed on the apps and websites so that their faith in the brand increases. </a:t>
            </a: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6</a:t>
            </a:fld>
            <a:endParaRPr lang="en-GB"/>
          </a:p>
        </p:txBody>
      </p:sp>
    </p:spTree>
    <p:extLst>
      <p:ext uri="{BB962C8B-B14F-4D97-AF65-F5344CB8AC3E}">
        <p14:creationId xmlns:p14="http://schemas.microsoft.com/office/powerpoint/2010/main" val="2054321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222222"/>
                </a:solidFill>
                <a:effectLst/>
                <a:latin typeface="Times New Roman" panose="02020603050405020304" pitchFamily="18" charset="0"/>
              </a:rPr>
              <a:t>Through the social media platform a company can create its fan page where it can network with its fans. Businesses can also send email letters for new products and services or any discount offers to their customers so that it can help the customers emotionally connect with the brand.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7</a:t>
            </a:fld>
            <a:endParaRPr lang="en-GB"/>
          </a:p>
        </p:txBody>
      </p:sp>
    </p:spTree>
    <p:extLst>
      <p:ext uri="{BB962C8B-B14F-4D97-AF65-F5344CB8AC3E}">
        <p14:creationId xmlns:p14="http://schemas.microsoft.com/office/powerpoint/2010/main" val="627845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Times New Roman" panose="02020603050405020304" pitchFamily="18" charset="0"/>
              </a:rPr>
              <a:t>The social media integration can be monitored through brand mention, engaging customers in the target market campaigns and customer feedback collection.  More than 60.28% of the UK population uses Facebook and 13.61% of the population uses Instagram to connect with their </a:t>
            </a:r>
            <a:r>
              <a:rPr lang="en-US" sz="1800" b="0" i="0" u="none" strike="noStrike" dirty="0" err="1">
                <a:solidFill>
                  <a:srgbClr val="000000"/>
                </a:solidFill>
                <a:effectLst/>
                <a:latin typeface="Times New Roman" panose="02020603050405020304" pitchFamily="18" charset="0"/>
              </a:rPr>
              <a:t>favourite</a:t>
            </a:r>
            <a:r>
              <a:rPr lang="en-US" sz="1800" b="0" i="0" u="none" strike="noStrike" dirty="0">
                <a:solidFill>
                  <a:srgbClr val="000000"/>
                </a:solidFill>
                <a:effectLst/>
                <a:latin typeface="Times New Roman" panose="02020603050405020304" pitchFamily="18" charset="0"/>
              </a:rPr>
              <a:t> shopping websites, influencers and brands.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8</a:t>
            </a:fld>
            <a:endParaRPr lang="en-GB"/>
          </a:p>
        </p:txBody>
      </p:sp>
    </p:spTree>
    <p:extLst>
      <p:ext uri="{BB962C8B-B14F-4D97-AF65-F5344CB8AC3E}">
        <p14:creationId xmlns:p14="http://schemas.microsoft.com/office/powerpoint/2010/main" val="3433642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It is to encourage two-way communication and develop relationships with the customers to share a brand message with specific groups.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9</a:t>
            </a:fld>
            <a:endParaRPr lang="en-GB"/>
          </a:p>
        </p:txBody>
      </p:sp>
    </p:spTree>
    <p:extLst>
      <p:ext uri="{BB962C8B-B14F-4D97-AF65-F5344CB8AC3E}">
        <p14:creationId xmlns:p14="http://schemas.microsoft.com/office/powerpoint/2010/main" val="1821190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err="1">
                <a:solidFill>
                  <a:srgbClr val="000000"/>
                </a:solidFill>
                <a:effectLst/>
                <a:latin typeface="Times New Roman" panose="02020603050405020304" pitchFamily="18" charset="0"/>
              </a:rPr>
              <a:t>Tecsco</a:t>
            </a:r>
            <a:r>
              <a:rPr lang="en-US" sz="1800" b="0" i="0" u="none" strike="noStrike" dirty="0">
                <a:solidFill>
                  <a:srgbClr val="000000"/>
                </a:solidFill>
                <a:effectLst/>
                <a:latin typeface="Times New Roman" panose="02020603050405020304" pitchFamily="18" charset="0"/>
              </a:rPr>
              <a:t> is facing challenges related to the high pricing strategy and due to the market competition. The online fraud ads associated with the payment methods created a major challenge to promoting the brand through digital and social media platforms. </a:t>
            </a: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10</a:t>
            </a:fld>
            <a:endParaRPr lang="en-GB"/>
          </a:p>
        </p:txBody>
      </p:sp>
    </p:spTree>
    <p:extLst>
      <p:ext uri="{BB962C8B-B14F-4D97-AF65-F5344CB8AC3E}">
        <p14:creationId xmlns:p14="http://schemas.microsoft.com/office/powerpoint/2010/main" val="1179187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1" i="0" u="none" strike="noStrike" dirty="0">
                <a:solidFill>
                  <a:srgbClr val="000000"/>
                </a:solidFill>
                <a:effectLst/>
                <a:latin typeface="Times New Roman" panose="02020603050405020304" pitchFamily="18" charset="0"/>
              </a:rPr>
              <a:t> </a:t>
            </a:r>
            <a:r>
              <a:rPr lang="en-US" sz="1800" b="0" i="0" u="none" strike="noStrike" dirty="0">
                <a:solidFill>
                  <a:srgbClr val="000000"/>
                </a:solidFill>
                <a:effectLst/>
                <a:latin typeface="Times New Roman" panose="02020603050405020304" pitchFamily="18" charset="0"/>
              </a:rPr>
              <a:t>The </a:t>
            </a:r>
            <a:r>
              <a:rPr lang="en-US" sz="1800" b="0" i="0" u="none" strike="noStrike" dirty="0" err="1">
                <a:solidFill>
                  <a:srgbClr val="000000"/>
                </a:solidFill>
                <a:effectLst/>
                <a:latin typeface="Times New Roman" panose="02020603050405020304" pitchFamily="18" charset="0"/>
              </a:rPr>
              <a:t>compay</a:t>
            </a:r>
            <a:r>
              <a:rPr lang="en-US" sz="1800" b="0" i="0" u="none" strike="noStrike" dirty="0">
                <a:solidFill>
                  <a:srgbClr val="000000"/>
                </a:solidFill>
                <a:effectLst/>
                <a:latin typeface="Times New Roman" panose="02020603050405020304" pitchFamily="18" charset="0"/>
              </a:rPr>
              <a:t> should host the events and avoid greenwashing to understand the company's impact through visual representations in the websites, apps and through social media channels. </a:t>
            </a:r>
            <a:endParaRPr lang="en-US" b="0" dirty="0">
              <a:effectLst/>
            </a:endParaRPr>
          </a:p>
          <a:p>
            <a:br>
              <a:rPr lang="en-US" b="0" dirty="0">
                <a:effectLst/>
              </a:rPr>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11</a:t>
            </a:fld>
            <a:endParaRPr lang="en-GB"/>
          </a:p>
        </p:txBody>
      </p:sp>
    </p:spTree>
    <p:extLst>
      <p:ext uri="{BB962C8B-B14F-4D97-AF65-F5344CB8AC3E}">
        <p14:creationId xmlns:p14="http://schemas.microsoft.com/office/powerpoint/2010/main" val="572773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000000"/>
                </a:solidFill>
                <a:effectLst/>
                <a:latin typeface="Times New Roman" panose="02020603050405020304" pitchFamily="18" charset="0"/>
              </a:rPr>
              <a:t>The sustainable social media marketing strategy of the company includes the engagement of the local communities through the job creation via social media channels. The company also supports local suppliers' community programs and virtual events.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12</a:t>
            </a:fld>
            <a:endParaRPr lang="en-GB"/>
          </a:p>
        </p:txBody>
      </p:sp>
    </p:spTree>
    <p:extLst>
      <p:ext uri="{BB962C8B-B14F-4D97-AF65-F5344CB8AC3E}">
        <p14:creationId xmlns:p14="http://schemas.microsoft.com/office/powerpoint/2010/main" val="2791955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Times New Roman" panose="02020603050405020304" pitchFamily="18" charset="0"/>
              </a:rPr>
              <a:t>The company has successfully managed to engage its customers via sustainable social media marketing and it has also developed trusted partnerships with 59% of suppliers and partner groups.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13</a:t>
            </a:fld>
            <a:endParaRPr lang="en-GB"/>
          </a:p>
        </p:txBody>
      </p:sp>
    </p:spTree>
    <p:extLst>
      <p:ext uri="{BB962C8B-B14F-4D97-AF65-F5344CB8AC3E}">
        <p14:creationId xmlns:p14="http://schemas.microsoft.com/office/powerpoint/2010/main" val="10855554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800" b="0" i="0" u="none" strike="noStrike" dirty="0">
                <a:solidFill>
                  <a:srgbClr val="222222"/>
                </a:solidFill>
                <a:effectLst/>
                <a:latin typeface="Times New Roman" panose="02020603050405020304" pitchFamily="18" charset="0"/>
              </a:rPr>
              <a:t> Sustainable social media marketing has become an organic form of engaging customers who are interested in sustainable consumption and living.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8F9A6F06-1BDD-4678-B6B9-0F8776A96F0F}" type="slidenum">
              <a:rPr lang="en-GB" smtClean="0"/>
              <a:t>14</a:t>
            </a:fld>
            <a:endParaRPr lang="en-GB"/>
          </a:p>
        </p:txBody>
      </p:sp>
    </p:spTree>
    <p:extLst>
      <p:ext uri="{BB962C8B-B14F-4D97-AF65-F5344CB8AC3E}">
        <p14:creationId xmlns:p14="http://schemas.microsoft.com/office/powerpoint/2010/main" val="120183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DD85E-4D6C-660D-E75F-7CCC37991D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8132CA-2EFC-96BE-2B02-9186FE41EE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9C5D61-D1C0-86CD-4AE0-EAE62E5D9B13}"/>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5" name="Footer Placeholder 4">
            <a:extLst>
              <a:ext uri="{FF2B5EF4-FFF2-40B4-BE49-F238E27FC236}">
                <a16:creationId xmlns:a16="http://schemas.microsoft.com/office/drawing/2014/main" id="{8F3661B5-A36B-0511-BA05-A995FC2FF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3B894-6153-9004-D90B-872075D4A727}"/>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2400000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C3ABC-A76C-88BF-4B53-933CCB1EA7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DA50B7-C99D-E27C-0C87-8B0BCF4354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E85C18-89CB-D063-FE7E-F52F92102C7B}"/>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5" name="Footer Placeholder 4">
            <a:extLst>
              <a:ext uri="{FF2B5EF4-FFF2-40B4-BE49-F238E27FC236}">
                <a16:creationId xmlns:a16="http://schemas.microsoft.com/office/drawing/2014/main" id="{FBD80DF9-1C8C-A495-6038-4CC228E4AE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4B7FE-81C4-CC03-5FCB-FA0A792AD10B}"/>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455758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798AC-182B-5F5D-D78F-CC7BE782C3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F7CED4-52EA-BE3D-9DE9-616375520A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EEFEE-8233-7F85-3FC8-8C487FAFB660}"/>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5" name="Footer Placeholder 4">
            <a:extLst>
              <a:ext uri="{FF2B5EF4-FFF2-40B4-BE49-F238E27FC236}">
                <a16:creationId xmlns:a16="http://schemas.microsoft.com/office/drawing/2014/main" id="{2B563C6F-E8C1-C355-3377-59D06FA86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ABAA7-E5EB-C885-A81A-02B27E1A6F75}"/>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1825808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9EA9-57B8-5A0E-3B90-B335828D59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4A2060-E43E-DEEF-C362-2FB0D872DC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7530B-F0EE-73FA-81A0-0A744F9DC8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19ED3-4BE0-2FC7-88D1-9C0090755BD4}"/>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6" name="Footer Placeholder 5">
            <a:extLst>
              <a:ext uri="{FF2B5EF4-FFF2-40B4-BE49-F238E27FC236}">
                <a16:creationId xmlns:a16="http://schemas.microsoft.com/office/drawing/2014/main" id="{C424FBE2-288C-8C36-FA79-0D1391E04E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D75363-A889-DC56-B5DC-9E235B8654FF}"/>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2740146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8BDA-BB5A-4093-8AEC-141D74EAC5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08FF2-6CE3-62C4-9064-C48FEC5FB7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A0775B-C859-91E9-6BA3-D4C66B1DB1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0FCE81-5108-C719-D0C3-10BABF1844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DDB930-993E-7A73-EDA2-87E434B1A3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5822CE-A58D-FABA-C313-B73B15A9348A}"/>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8" name="Footer Placeholder 7">
            <a:extLst>
              <a:ext uri="{FF2B5EF4-FFF2-40B4-BE49-F238E27FC236}">
                <a16:creationId xmlns:a16="http://schemas.microsoft.com/office/drawing/2014/main" id="{7EE11D5F-0401-9E4E-30A6-002C88C3AA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5A317B-22D9-C699-E8B6-25B55FEC8BEC}"/>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558365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F37D-AD62-6319-7AF6-3586E4CF08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744D94-68F9-B65D-E016-4BCA0435AB64}"/>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4" name="Footer Placeholder 3">
            <a:extLst>
              <a:ext uri="{FF2B5EF4-FFF2-40B4-BE49-F238E27FC236}">
                <a16:creationId xmlns:a16="http://schemas.microsoft.com/office/drawing/2014/main" id="{6C6D3BE4-9703-70AF-4A06-BD58AC304A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C93A68-0678-C117-5DE8-8AC6CB79AD7B}"/>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2165973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16D21D-C4E2-DB70-A449-0D85F1AEF3ED}"/>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3" name="Footer Placeholder 2">
            <a:extLst>
              <a:ext uri="{FF2B5EF4-FFF2-40B4-BE49-F238E27FC236}">
                <a16:creationId xmlns:a16="http://schemas.microsoft.com/office/drawing/2014/main" id="{54605B64-7137-8E30-1E40-9016A952E1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06DEF1-C9CC-3B96-B676-ED7845A00050}"/>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2014916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F235B-15C2-413E-CB98-B9273DF354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00E853-963F-4B50-63D2-84C22E38E7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2F117B-6AD8-DC8B-0151-09671D065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B15FBE-DF2B-10C5-0F78-2498ACEF7022}"/>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6" name="Footer Placeholder 5">
            <a:extLst>
              <a:ext uri="{FF2B5EF4-FFF2-40B4-BE49-F238E27FC236}">
                <a16:creationId xmlns:a16="http://schemas.microsoft.com/office/drawing/2014/main" id="{99C6F58B-D0D3-8CD5-2CF7-825FC3EEEA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082033-B7B3-0F32-A1D0-E680AEDBBB2D}"/>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1440081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7846-6D47-A33E-838A-467366B582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8E1A05-F606-FCD8-ACB4-28E7AF1FD9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324E941-BAF2-7F40-CEFD-055D73450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FD9C82-3635-8DC3-FD19-13AB5B798D90}"/>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6" name="Footer Placeholder 5">
            <a:extLst>
              <a:ext uri="{FF2B5EF4-FFF2-40B4-BE49-F238E27FC236}">
                <a16:creationId xmlns:a16="http://schemas.microsoft.com/office/drawing/2014/main" id="{04EA2CF9-B961-2B53-C940-4676F6E074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6603BA-7184-87B0-C79F-ABCD13F20201}"/>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1738368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2B751-45C8-87A7-7B22-E813FE48BB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970F46-B386-342A-F77F-DB181DBD3A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24B430-AC8E-A617-7DEF-608D2765C230}"/>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5" name="Footer Placeholder 4">
            <a:extLst>
              <a:ext uri="{FF2B5EF4-FFF2-40B4-BE49-F238E27FC236}">
                <a16:creationId xmlns:a16="http://schemas.microsoft.com/office/drawing/2014/main" id="{B3C384A1-FB75-1CF0-4FBB-49807179DD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9FC1B3-8610-F302-6F8D-381708948572}"/>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2088612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BB251D-22FF-433C-3E51-AC18BA5599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1E025C-D6B8-7291-62BC-7AF4BE39BD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7F21B-A26F-09ED-5A31-5C80E8F44FC0}"/>
              </a:ext>
            </a:extLst>
          </p:cNvPr>
          <p:cNvSpPr>
            <a:spLocks noGrp="1"/>
          </p:cNvSpPr>
          <p:nvPr>
            <p:ph type="dt" sz="half" idx="10"/>
          </p:nvPr>
        </p:nvSpPr>
        <p:spPr/>
        <p:txBody>
          <a:bodyPr/>
          <a:lstStyle/>
          <a:p>
            <a:fld id="{B16BEDFA-46B3-45B0-9B70-14B06C7C3F61}" type="datetimeFigureOut">
              <a:rPr lang="en-GB" smtClean="0"/>
              <a:t>10/12/2024</a:t>
            </a:fld>
            <a:endParaRPr lang="en-GB"/>
          </a:p>
        </p:txBody>
      </p:sp>
      <p:sp>
        <p:nvSpPr>
          <p:cNvPr id="5" name="Footer Placeholder 4">
            <a:extLst>
              <a:ext uri="{FF2B5EF4-FFF2-40B4-BE49-F238E27FC236}">
                <a16:creationId xmlns:a16="http://schemas.microsoft.com/office/drawing/2014/main" id="{FA06CE01-F653-D0C3-BC31-2F0700D519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C356C-32DD-8A97-D9DA-8D52136AACEB}"/>
              </a:ext>
            </a:extLst>
          </p:cNvPr>
          <p:cNvSpPr>
            <a:spLocks noGrp="1"/>
          </p:cNvSpPr>
          <p:nvPr>
            <p:ph type="sldNum" sz="quarter" idx="12"/>
          </p:nvPr>
        </p:nvSpPr>
        <p:spPr/>
        <p:txBody>
          <a:bodyPr/>
          <a:lstStyle/>
          <a:p>
            <a:fld id="{2639E3D6-564D-412E-925A-BC5CA959800E}" type="slidenum">
              <a:rPr lang="en-GB" smtClean="0"/>
              <a:t>‹#›</a:t>
            </a:fld>
            <a:endParaRPr lang="en-GB"/>
          </a:p>
        </p:txBody>
      </p:sp>
    </p:spTree>
    <p:extLst>
      <p:ext uri="{BB962C8B-B14F-4D97-AF65-F5344CB8AC3E}">
        <p14:creationId xmlns:p14="http://schemas.microsoft.com/office/powerpoint/2010/main" val="321947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77EF2C-3B68-62C7-DEF1-065D96596C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A3B38B-B181-05CF-8356-66026EF05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159951-B3AD-F5A6-E9ED-4B1FE307A3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6BEDFA-46B3-45B0-9B70-14B06C7C3F61}" type="datetimeFigureOut">
              <a:rPr lang="en-GB" smtClean="0"/>
              <a:t>10/12/2024</a:t>
            </a:fld>
            <a:endParaRPr lang="en-GB"/>
          </a:p>
        </p:txBody>
      </p:sp>
      <p:sp>
        <p:nvSpPr>
          <p:cNvPr id="5" name="Footer Placeholder 4">
            <a:extLst>
              <a:ext uri="{FF2B5EF4-FFF2-40B4-BE49-F238E27FC236}">
                <a16:creationId xmlns:a16="http://schemas.microsoft.com/office/drawing/2014/main" id="{CC146880-160F-3DC7-D756-9643B922E1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D487C8-4A2A-DE1B-7593-EE8EC61487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9E3D6-564D-412E-925A-BC5CA959800E}" type="slidenum">
              <a:rPr lang="en-GB" smtClean="0"/>
              <a:t>‹#›</a:t>
            </a:fld>
            <a:endParaRPr lang="en-GB"/>
          </a:p>
        </p:txBody>
      </p:sp>
    </p:spTree>
    <p:extLst>
      <p:ext uri="{BB962C8B-B14F-4D97-AF65-F5344CB8AC3E}">
        <p14:creationId xmlns:p14="http://schemas.microsoft.com/office/powerpoint/2010/main" val="24055171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pulse/sustainable-marketing-now-time-youssef-abdulhadi/"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techtarget.com/searchcio/definition/digital-platform" TargetMode="External"/><Relationship Id="rId5" Type="http://schemas.openxmlformats.org/officeDocument/2006/relationships/hyperlink" Target="https://klintmarketing.com/sustainable-marketing/" TargetMode="External"/><Relationship Id="rId4" Type="http://schemas.openxmlformats.org/officeDocument/2006/relationships/hyperlink" Target="https://sproutsocial.com/insights/social-media-challenge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thesustainableagency.com/blog/sustainability-marketing-campaigns-examples/"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linkedin.com/pulse/analyzing-tescos-adaption-strategies-digital-gy35f/" TargetMode="External"/><Relationship Id="rId5" Type="http://schemas.openxmlformats.org/officeDocument/2006/relationships/hyperlink" Target="https://www.meltwater.com/en/blog/uk-social-media-statistics" TargetMode="External"/><Relationship Id="rId4" Type="http://schemas.openxmlformats.org/officeDocument/2006/relationships/hyperlink" Target="https://www.quantumworkplace.com/future-of-work/what-is-employee-engagement-definition"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D3AC2-7493-89AD-8D76-E949618A1E9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042809C-5543-02C1-F58A-CD4EB69C7FF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549E6E4E-5BC1-EBAF-2782-A81741BD00D5}"/>
              </a:ext>
            </a:extLst>
          </p:cNvPr>
          <p:cNvPicPr>
            <a:picLocks noChangeAspect="1"/>
          </p:cNvPicPr>
          <p:nvPr/>
        </p:nvPicPr>
        <p:blipFill>
          <a:blip r:embed="rId2"/>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64FF86A8-99B1-47AE-7217-ABEF4467D984}"/>
              </a:ext>
            </a:extLst>
          </p:cNvPr>
          <p:cNvSpPr txBox="1"/>
          <p:nvPr/>
        </p:nvSpPr>
        <p:spPr>
          <a:xfrm>
            <a:off x="786581" y="1597914"/>
            <a:ext cx="9994490" cy="2062103"/>
          </a:xfrm>
          <a:prstGeom prst="rect">
            <a:avLst/>
          </a:prstGeom>
          <a:noFill/>
        </p:spPr>
        <p:txBody>
          <a:bodyPr wrap="square">
            <a:spAutoFit/>
          </a:bodyPr>
          <a:lstStyle/>
          <a:p>
            <a:pPr algn="ctr"/>
            <a:r>
              <a:rPr lang="en-US" sz="3200" b="1" dirty="0"/>
              <a:t>BMSW5007 Building a Sustainable Marketing Relationship</a:t>
            </a:r>
          </a:p>
          <a:p>
            <a:pPr algn="ctr"/>
            <a:endParaRPr lang="en-US" sz="3200" b="1" dirty="0"/>
          </a:p>
          <a:p>
            <a:pPr algn="ctr"/>
            <a:r>
              <a:rPr lang="en-US" sz="3200" b="1" dirty="0"/>
              <a:t>A critical evaluation of the impact a ‘Sustainable Customer Relationship has on Tesco and its customers</a:t>
            </a:r>
            <a:endParaRPr lang="en-GB" sz="3200" b="1" dirty="0"/>
          </a:p>
        </p:txBody>
      </p:sp>
      <p:sp>
        <p:nvSpPr>
          <p:cNvPr id="5" name="TextBox 4">
            <a:extLst>
              <a:ext uri="{FF2B5EF4-FFF2-40B4-BE49-F238E27FC236}">
                <a16:creationId xmlns:a16="http://schemas.microsoft.com/office/drawing/2014/main" id="{2103AF80-81E3-84B3-F680-B1A8F6BBCB93}"/>
              </a:ext>
            </a:extLst>
          </p:cNvPr>
          <p:cNvSpPr txBox="1"/>
          <p:nvPr/>
        </p:nvSpPr>
        <p:spPr>
          <a:xfrm>
            <a:off x="1524000" y="3929204"/>
            <a:ext cx="2930305" cy="646331"/>
          </a:xfrm>
          <a:prstGeom prst="rect">
            <a:avLst/>
          </a:prstGeom>
          <a:noFill/>
        </p:spPr>
        <p:txBody>
          <a:bodyPr wrap="square" rtlCol="0">
            <a:spAutoFit/>
          </a:bodyPr>
          <a:lstStyle/>
          <a:p>
            <a:r>
              <a:rPr lang="en-GB" dirty="0"/>
              <a:t>Name: Mariana Lavinia Neda</a:t>
            </a:r>
          </a:p>
          <a:p>
            <a:r>
              <a:rPr lang="en-GB" dirty="0"/>
              <a:t>Student ID: 2312753</a:t>
            </a:r>
          </a:p>
        </p:txBody>
      </p:sp>
    </p:spTree>
    <p:extLst>
      <p:ext uri="{BB962C8B-B14F-4D97-AF65-F5344CB8AC3E}">
        <p14:creationId xmlns:p14="http://schemas.microsoft.com/office/powerpoint/2010/main" val="2432278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E0606-B36D-1F9D-BAFD-1A3708383C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08ECC9-8854-8126-DD6A-48E2AC91F2A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DBC78C8-F0FF-1E1B-5176-1B43E53EACB9}"/>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58356104-2DF2-8B48-FE51-0BEC452577BE}"/>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EB685925-C063-E109-B4D1-FFD69FC87B11}"/>
              </a:ext>
            </a:extLst>
          </p:cNvPr>
          <p:cNvSpPr txBox="1"/>
          <p:nvPr/>
        </p:nvSpPr>
        <p:spPr>
          <a:xfrm>
            <a:off x="0" y="185562"/>
            <a:ext cx="6174658" cy="461665"/>
          </a:xfrm>
          <a:prstGeom prst="rect">
            <a:avLst/>
          </a:prstGeom>
          <a:noFill/>
        </p:spPr>
        <p:txBody>
          <a:bodyPr wrap="square">
            <a:spAutoFit/>
          </a:bodyPr>
          <a:lstStyle/>
          <a:p>
            <a:r>
              <a:rPr lang="en-GB" sz="2400" b="1" dirty="0"/>
              <a:t>Introduction</a:t>
            </a:r>
            <a:endParaRPr lang="en-GB" b="1" dirty="0"/>
          </a:p>
        </p:txBody>
      </p:sp>
      <p:pic>
        <p:nvPicPr>
          <p:cNvPr id="1026" name="Picture 2">
            <a:extLst>
              <a:ext uri="{FF2B5EF4-FFF2-40B4-BE49-F238E27FC236}">
                <a16:creationId xmlns:a16="http://schemas.microsoft.com/office/drawing/2014/main" id="{BD23F603-3B62-EF7C-0EAA-36AA512F4F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3167" y="647227"/>
            <a:ext cx="6124470" cy="297144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EE09B0E-D255-2A43-851C-A045291ED8E1}"/>
              </a:ext>
            </a:extLst>
          </p:cNvPr>
          <p:cNvSpPr txBox="1"/>
          <p:nvPr/>
        </p:nvSpPr>
        <p:spPr>
          <a:xfrm>
            <a:off x="5899356" y="3816806"/>
            <a:ext cx="6184490" cy="923330"/>
          </a:xfrm>
          <a:prstGeom prst="rect">
            <a:avLst/>
          </a:prstGeom>
          <a:noFill/>
        </p:spPr>
        <p:txBody>
          <a:bodyPr wrap="square">
            <a:spAutoFit/>
          </a:bodyPr>
          <a:lstStyle/>
          <a:p>
            <a:pPr algn="ctr"/>
            <a:r>
              <a:rPr lang="en-US" dirty="0"/>
              <a:t>Figure 1: The usage of the Digital and social media platform in sustainable marketing </a:t>
            </a:r>
          </a:p>
          <a:p>
            <a:pPr algn="ctr"/>
            <a:r>
              <a:rPr lang="en-US" dirty="0"/>
              <a:t>Source: (Abdulhadi, 2022)</a:t>
            </a:r>
            <a:endParaRPr lang="en-GB" dirty="0"/>
          </a:p>
        </p:txBody>
      </p:sp>
      <p:sp>
        <p:nvSpPr>
          <p:cNvPr id="12" name="TextBox 11">
            <a:extLst>
              <a:ext uri="{FF2B5EF4-FFF2-40B4-BE49-F238E27FC236}">
                <a16:creationId xmlns:a16="http://schemas.microsoft.com/office/drawing/2014/main" id="{20D04AA9-F956-FAE5-23EF-11784B0375E2}"/>
              </a:ext>
            </a:extLst>
          </p:cNvPr>
          <p:cNvSpPr txBox="1"/>
          <p:nvPr/>
        </p:nvSpPr>
        <p:spPr>
          <a:xfrm>
            <a:off x="401232" y="1122363"/>
            <a:ext cx="3637935" cy="461985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The importance of building a sustainable marketing strategy is to allow the business to appeal to environmentally and socially conscious customers.</a:t>
            </a:r>
          </a:p>
          <a:p>
            <a:pPr marL="285750" indent="-285750" algn="just">
              <a:lnSpc>
                <a:spcPct val="150000"/>
              </a:lnSpc>
              <a:buFont typeface="Arial" panose="020B0604020202020204" pitchFamily="34" charset="0"/>
              <a:buChar char="•"/>
            </a:pPr>
            <a:r>
              <a:rPr lang="en-US" dirty="0"/>
              <a:t>The study is going to highlight the usage of digital and social media marketing by Tesco to enhance its customer base and stay competitive in the business environment. </a:t>
            </a:r>
          </a:p>
        </p:txBody>
      </p:sp>
    </p:spTree>
    <p:extLst>
      <p:ext uri="{BB962C8B-B14F-4D97-AF65-F5344CB8AC3E}">
        <p14:creationId xmlns:p14="http://schemas.microsoft.com/office/powerpoint/2010/main" val="1866487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4C3A1-A89B-143F-6CBC-3AC52265D5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C8972D-3983-AC7A-9B27-78275812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337D7FB-FAE0-28E7-1317-50FA84C58BAB}"/>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F8C8D407-FABD-F711-9048-1DAFCDAD0D94}"/>
              </a:ext>
            </a:extLst>
          </p:cNvPr>
          <p:cNvPicPr>
            <a:picLocks noChangeAspect="1"/>
          </p:cNvPicPr>
          <p:nvPr/>
        </p:nvPicPr>
        <p:blipFill>
          <a:blip r:embed="rId3"/>
          <a:stretch>
            <a:fillRect/>
          </a:stretch>
        </p:blipFill>
        <p:spPr>
          <a:xfrm>
            <a:off x="0" y="74675"/>
            <a:ext cx="12192000" cy="6870576"/>
          </a:xfrm>
          <a:prstGeom prst="rect">
            <a:avLst/>
          </a:prstGeom>
        </p:spPr>
      </p:pic>
      <p:sp>
        <p:nvSpPr>
          <p:cNvPr id="6" name="TextBox 5">
            <a:extLst>
              <a:ext uri="{FF2B5EF4-FFF2-40B4-BE49-F238E27FC236}">
                <a16:creationId xmlns:a16="http://schemas.microsoft.com/office/drawing/2014/main" id="{55C18296-1A3A-A301-C971-AE6CA5897E1E}"/>
              </a:ext>
            </a:extLst>
          </p:cNvPr>
          <p:cNvSpPr txBox="1"/>
          <p:nvPr/>
        </p:nvSpPr>
        <p:spPr>
          <a:xfrm>
            <a:off x="127819" y="200951"/>
            <a:ext cx="6174658" cy="707886"/>
          </a:xfrm>
          <a:prstGeom prst="rect">
            <a:avLst/>
          </a:prstGeom>
          <a:noFill/>
        </p:spPr>
        <p:txBody>
          <a:bodyPr wrap="square">
            <a:spAutoFit/>
          </a:bodyPr>
          <a:lstStyle/>
          <a:p>
            <a:pPr algn="ctr"/>
            <a:r>
              <a:rPr lang="en-US" sz="2000" b="1" dirty="0"/>
              <a:t>Define the terms ‘Digital and Social Media’ and its usage in the retail industry</a:t>
            </a:r>
            <a:r>
              <a:rPr lang="en-US" dirty="0"/>
              <a:t>. </a:t>
            </a:r>
          </a:p>
        </p:txBody>
      </p:sp>
      <p:pic>
        <p:nvPicPr>
          <p:cNvPr id="2050" name="Picture 2">
            <a:extLst>
              <a:ext uri="{FF2B5EF4-FFF2-40B4-BE49-F238E27FC236}">
                <a16:creationId xmlns:a16="http://schemas.microsoft.com/office/drawing/2014/main" id="{7B501E56-4EA6-003E-8526-A0A63A6B9C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4827" y="1000912"/>
            <a:ext cx="5681048" cy="396895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1CB453C-A8B6-6467-3F0E-A1E8CED07470}"/>
              </a:ext>
            </a:extLst>
          </p:cNvPr>
          <p:cNvSpPr txBox="1"/>
          <p:nvPr/>
        </p:nvSpPr>
        <p:spPr>
          <a:xfrm>
            <a:off x="6017342" y="5123631"/>
            <a:ext cx="6174658" cy="646331"/>
          </a:xfrm>
          <a:prstGeom prst="rect">
            <a:avLst/>
          </a:prstGeom>
          <a:noFill/>
        </p:spPr>
        <p:txBody>
          <a:bodyPr wrap="square">
            <a:spAutoFit/>
          </a:bodyPr>
          <a:lstStyle/>
          <a:p>
            <a:pPr algn="ctr"/>
            <a:r>
              <a:rPr lang="en-US" dirty="0"/>
              <a:t>Figure 2: The transformation of digital media via the retail media </a:t>
            </a:r>
          </a:p>
          <a:p>
            <a:pPr algn="ctr"/>
            <a:r>
              <a:rPr lang="en-US" dirty="0"/>
              <a:t>Source: (Li et al. 2022)</a:t>
            </a:r>
            <a:endParaRPr lang="en-GB" dirty="0"/>
          </a:p>
        </p:txBody>
      </p:sp>
      <p:sp>
        <p:nvSpPr>
          <p:cNvPr id="10" name="TextBox 9">
            <a:extLst>
              <a:ext uri="{FF2B5EF4-FFF2-40B4-BE49-F238E27FC236}">
                <a16:creationId xmlns:a16="http://schemas.microsoft.com/office/drawing/2014/main" id="{FF247896-3175-6816-1718-38CCC533A243}"/>
              </a:ext>
            </a:extLst>
          </p:cNvPr>
          <p:cNvSpPr txBox="1"/>
          <p:nvPr/>
        </p:nvSpPr>
        <p:spPr>
          <a:xfrm>
            <a:off x="837738" y="1205812"/>
            <a:ext cx="3321307" cy="503535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Digital and social media is a broader term that refers to both the online and offline methods of reaching large amounts of customers (Garg et al. 2020). </a:t>
            </a:r>
          </a:p>
          <a:p>
            <a:pPr marL="285750" indent="-285750" algn="just">
              <a:lnSpc>
                <a:spcPct val="150000"/>
              </a:lnSpc>
              <a:buFont typeface="Arial" panose="020B0604020202020204" pitchFamily="34" charset="0"/>
              <a:buChar char="•"/>
            </a:pPr>
            <a:r>
              <a:rPr lang="en-US" dirty="0"/>
              <a:t>Retail businesses use social media tools to keep in touch with consumers to drive sales, enhance more customer base and sell their products and services. </a:t>
            </a:r>
          </a:p>
        </p:txBody>
      </p:sp>
    </p:spTree>
    <p:extLst>
      <p:ext uri="{BB962C8B-B14F-4D97-AF65-F5344CB8AC3E}">
        <p14:creationId xmlns:p14="http://schemas.microsoft.com/office/powerpoint/2010/main" val="411187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B9243-B730-A307-ACB2-00347F4BD8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9C7924-3F90-7882-35BE-88E42C53F4A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4362EC0-90C2-5C95-314D-32B50CE152FB}"/>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EB1CF4F7-FDC0-18BF-A402-8483DC8AB540}"/>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9AB61F2A-414D-7CB1-F4F2-B5EB2FF3CF2B}"/>
              </a:ext>
            </a:extLst>
          </p:cNvPr>
          <p:cNvSpPr txBox="1"/>
          <p:nvPr/>
        </p:nvSpPr>
        <p:spPr>
          <a:xfrm>
            <a:off x="0" y="288300"/>
            <a:ext cx="6174658" cy="400110"/>
          </a:xfrm>
          <a:prstGeom prst="rect">
            <a:avLst/>
          </a:prstGeom>
          <a:noFill/>
        </p:spPr>
        <p:txBody>
          <a:bodyPr wrap="square">
            <a:spAutoFit/>
          </a:bodyPr>
          <a:lstStyle/>
          <a:p>
            <a:r>
              <a:rPr lang="en-US" sz="2000" b="1" dirty="0"/>
              <a:t>The Digital and Social Media Market in the UK.</a:t>
            </a:r>
          </a:p>
        </p:txBody>
      </p:sp>
      <p:pic>
        <p:nvPicPr>
          <p:cNvPr id="3074" name="Picture 2">
            <a:extLst>
              <a:ext uri="{FF2B5EF4-FFF2-40B4-BE49-F238E27FC236}">
                <a16:creationId xmlns:a16="http://schemas.microsoft.com/office/drawing/2014/main" id="{1030AD73-C8FF-2F14-F243-41FCB54982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9134" y="1004259"/>
            <a:ext cx="6174658" cy="346466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0FD28A7-3D7D-418C-189D-1C98004DCDDB}"/>
              </a:ext>
            </a:extLst>
          </p:cNvPr>
          <p:cNvSpPr txBox="1"/>
          <p:nvPr/>
        </p:nvSpPr>
        <p:spPr>
          <a:xfrm>
            <a:off x="5619134" y="4781244"/>
            <a:ext cx="6174658" cy="646331"/>
          </a:xfrm>
          <a:prstGeom prst="rect">
            <a:avLst/>
          </a:prstGeom>
          <a:noFill/>
        </p:spPr>
        <p:txBody>
          <a:bodyPr wrap="square">
            <a:spAutoFit/>
          </a:bodyPr>
          <a:lstStyle/>
          <a:p>
            <a:pPr algn="ctr"/>
            <a:r>
              <a:rPr lang="en-US" dirty="0"/>
              <a:t>Figure 3: The Digital and Social Media Market in the UK</a:t>
            </a:r>
          </a:p>
          <a:p>
            <a:pPr algn="ctr"/>
            <a:r>
              <a:rPr lang="en-US" dirty="0"/>
              <a:t>Source: (Smith, 2023)</a:t>
            </a:r>
          </a:p>
        </p:txBody>
      </p:sp>
      <p:sp>
        <p:nvSpPr>
          <p:cNvPr id="10" name="TextBox 9">
            <a:extLst>
              <a:ext uri="{FF2B5EF4-FFF2-40B4-BE49-F238E27FC236}">
                <a16:creationId xmlns:a16="http://schemas.microsoft.com/office/drawing/2014/main" id="{03811F80-7441-A8DF-D045-7DCF528920B5}"/>
              </a:ext>
            </a:extLst>
          </p:cNvPr>
          <p:cNvSpPr txBox="1"/>
          <p:nvPr/>
        </p:nvSpPr>
        <p:spPr>
          <a:xfrm>
            <a:off x="506360" y="1794357"/>
            <a:ext cx="2885769" cy="420435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Most of the population in the UK uses WhatsApp, Facebook and Instagram to download documents or where to do business.</a:t>
            </a:r>
          </a:p>
          <a:p>
            <a:pPr marL="285750" indent="-285750" algn="just">
              <a:lnSpc>
                <a:spcPct val="150000"/>
              </a:lnSpc>
              <a:buFont typeface="Arial" panose="020B0604020202020204" pitchFamily="34" charset="0"/>
              <a:buChar char="•"/>
            </a:pPr>
            <a:r>
              <a:rPr lang="en-US" dirty="0"/>
              <a:t>There are 66.33 million internet users in the United Kingdom and the internet penetration stood at 97.8%.</a:t>
            </a:r>
          </a:p>
        </p:txBody>
      </p:sp>
    </p:spTree>
    <p:extLst>
      <p:ext uri="{BB962C8B-B14F-4D97-AF65-F5344CB8AC3E}">
        <p14:creationId xmlns:p14="http://schemas.microsoft.com/office/powerpoint/2010/main" val="517737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86E7B-79CC-4E5F-DBE9-9D8A205751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2DF870-CDB9-29EE-D578-1C5A6F144DCF}"/>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407A4E9-6BF5-E023-29FA-4434143BCC7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13DAE8F3-BD29-0383-4929-5C18F3264BF6}"/>
              </a:ext>
            </a:extLst>
          </p:cNvPr>
          <p:cNvPicPr>
            <a:picLocks noChangeAspect="1"/>
          </p:cNvPicPr>
          <p:nvPr/>
        </p:nvPicPr>
        <p:blipFill>
          <a:blip r:embed="rId3"/>
          <a:stretch>
            <a:fillRect/>
          </a:stretch>
        </p:blipFill>
        <p:spPr>
          <a:xfrm>
            <a:off x="39329" y="0"/>
            <a:ext cx="12192000" cy="6870576"/>
          </a:xfrm>
          <a:prstGeom prst="rect">
            <a:avLst/>
          </a:prstGeom>
        </p:spPr>
      </p:pic>
      <p:sp>
        <p:nvSpPr>
          <p:cNvPr id="6" name="TextBox 5">
            <a:extLst>
              <a:ext uri="{FF2B5EF4-FFF2-40B4-BE49-F238E27FC236}">
                <a16:creationId xmlns:a16="http://schemas.microsoft.com/office/drawing/2014/main" id="{611E3B88-0667-DE38-3C68-3A863E021339}"/>
              </a:ext>
            </a:extLst>
          </p:cNvPr>
          <p:cNvSpPr txBox="1"/>
          <p:nvPr/>
        </p:nvSpPr>
        <p:spPr>
          <a:xfrm>
            <a:off x="147484" y="354839"/>
            <a:ext cx="6174658" cy="400110"/>
          </a:xfrm>
          <a:prstGeom prst="rect">
            <a:avLst/>
          </a:prstGeom>
          <a:noFill/>
        </p:spPr>
        <p:txBody>
          <a:bodyPr wrap="square">
            <a:spAutoFit/>
          </a:bodyPr>
          <a:lstStyle/>
          <a:p>
            <a:r>
              <a:rPr lang="en-US" sz="2000" b="1" dirty="0"/>
              <a:t>An overview of the Tesco customer Base.</a:t>
            </a:r>
          </a:p>
        </p:txBody>
      </p:sp>
      <p:pic>
        <p:nvPicPr>
          <p:cNvPr id="4098" name="Picture 2">
            <a:extLst>
              <a:ext uri="{FF2B5EF4-FFF2-40B4-BE49-F238E27FC236}">
                <a16:creationId xmlns:a16="http://schemas.microsoft.com/office/drawing/2014/main" id="{AB9A905A-F382-7799-2BE5-B4866330E5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5542" y="858171"/>
            <a:ext cx="8056793" cy="247230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1E0434A-EEDF-58D4-1EE6-65063312D9EF}"/>
              </a:ext>
            </a:extLst>
          </p:cNvPr>
          <p:cNvSpPr txBox="1"/>
          <p:nvPr/>
        </p:nvSpPr>
        <p:spPr>
          <a:xfrm>
            <a:off x="4581832" y="3792676"/>
            <a:ext cx="6174658" cy="880369"/>
          </a:xfrm>
          <a:prstGeom prst="rect">
            <a:avLst/>
          </a:prstGeom>
          <a:noFill/>
        </p:spPr>
        <p:txBody>
          <a:bodyPr wrap="square">
            <a:spAutoFit/>
          </a:bodyPr>
          <a:lstStyle/>
          <a:p>
            <a:pPr algn="ctr">
              <a:lnSpc>
                <a:spcPct val="150000"/>
              </a:lnSpc>
            </a:pPr>
            <a:r>
              <a:rPr lang="en-GB" dirty="0"/>
              <a:t>Figure 4: Tesco customer base</a:t>
            </a:r>
          </a:p>
          <a:p>
            <a:pPr algn="ctr">
              <a:lnSpc>
                <a:spcPct val="150000"/>
              </a:lnSpc>
            </a:pPr>
            <a:r>
              <a:rPr lang="en-GB" dirty="0"/>
              <a:t>Source: (Aiello </a:t>
            </a:r>
            <a:r>
              <a:rPr lang="en-GB" i="1" dirty="0"/>
              <a:t>et al.</a:t>
            </a:r>
            <a:r>
              <a:rPr lang="en-GB" dirty="0"/>
              <a:t> 2020)</a:t>
            </a:r>
          </a:p>
        </p:txBody>
      </p:sp>
      <p:sp>
        <p:nvSpPr>
          <p:cNvPr id="10" name="TextBox 9">
            <a:extLst>
              <a:ext uri="{FF2B5EF4-FFF2-40B4-BE49-F238E27FC236}">
                <a16:creationId xmlns:a16="http://schemas.microsoft.com/office/drawing/2014/main" id="{ADADB169-CDE2-5364-7484-3473F8598A39}"/>
              </a:ext>
            </a:extLst>
          </p:cNvPr>
          <p:cNvSpPr txBox="1"/>
          <p:nvPr/>
        </p:nvSpPr>
        <p:spPr>
          <a:xfrm>
            <a:off x="334297" y="1186215"/>
            <a:ext cx="3224980" cy="503535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Tesco is operating in five countries and highly depends on its customers in the UK and the Republic of Ireland.</a:t>
            </a:r>
          </a:p>
          <a:p>
            <a:pPr marL="285750" indent="-285750" algn="just">
              <a:lnSpc>
                <a:spcPct val="150000"/>
              </a:lnSpc>
              <a:buFont typeface="Arial" panose="020B0604020202020204" pitchFamily="34" charset="0"/>
              <a:buChar char="•"/>
            </a:pPr>
            <a:r>
              <a:rPr lang="en-US" dirty="0"/>
              <a:t>The multinational retailer sells groceries, clothing and home appliances which has captured 22 million household customers in the UK reported in February 2024 (Patel and Swamy, 2023).</a:t>
            </a:r>
          </a:p>
        </p:txBody>
      </p:sp>
    </p:spTree>
    <p:extLst>
      <p:ext uri="{BB962C8B-B14F-4D97-AF65-F5344CB8AC3E}">
        <p14:creationId xmlns:p14="http://schemas.microsoft.com/office/powerpoint/2010/main" val="1967093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411D8-7068-B719-1B44-E24F82D61D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561347-2F90-7AE8-3632-FB6C877DDF8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0E3A53C-1A47-6AC8-26EE-FC4DDA1FC35E}"/>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B90083D5-7053-602F-77E1-E889FAB97428}"/>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00DC6900-1FC9-9C16-3BD2-DFBC27D39B27}"/>
              </a:ext>
            </a:extLst>
          </p:cNvPr>
          <p:cNvSpPr txBox="1"/>
          <p:nvPr/>
        </p:nvSpPr>
        <p:spPr>
          <a:xfrm>
            <a:off x="98322" y="354839"/>
            <a:ext cx="6174658" cy="400110"/>
          </a:xfrm>
          <a:prstGeom prst="rect">
            <a:avLst/>
          </a:prstGeom>
          <a:noFill/>
        </p:spPr>
        <p:txBody>
          <a:bodyPr wrap="square">
            <a:spAutoFit/>
          </a:bodyPr>
          <a:lstStyle/>
          <a:p>
            <a:r>
              <a:rPr lang="en-US" sz="2000" b="1" dirty="0"/>
              <a:t>Definition of Sustainable Marketing Relationship </a:t>
            </a:r>
          </a:p>
        </p:txBody>
      </p:sp>
      <p:pic>
        <p:nvPicPr>
          <p:cNvPr id="5122" name="Picture 2">
            <a:extLst>
              <a:ext uri="{FF2B5EF4-FFF2-40B4-BE49-F238E27FC236}">
                <a16:creationId xmlns:a16="http://schemas.microsoft.com/office/drawing/2014/main" id="{CE2FD769-CCBA-5B83-D8BB-CB21613155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8452" y="754949"/>
            <a:ext cx="5260411" cy="47655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C1FDB3A-DC59-8546-5E72-9C96867D81F8}"/>
              </a:ext>
            </a:extLst>
          </p:cNvPr>
          <p:cNvSpPr txBox="1"/>
          <p:nvPr/>
        </p:nvSpPr>
        <p:spPr>
          <a:xfrm>
            <a:off x="6685936" y="5674246"/>
            <a:ext cx="6174658" cy="646331"/>
          </a:xfrm>
          <a:prstGeom prst="rect">
            <a:avLst/>
          </a:prstGeom>
          <a:noFill/>
        </p:spPr>
        <p:txBody>
          <a:bodyPr wrap="square">
            <a:spAutoFit/>
          </a:bodyPr>
          <a:lstStyle/>
          <a:p>
            <a:pPr algn="ctr"/>
            <a:r>
              <a:rPr lang="en-US" dirty="0"/>
              <a:t>Figure 5: The Sustainable marketing relationship</a:t>
            </a:r>
          </a:p>
          <a:p>
            <a:pPr algn="ctr"/>
            <a:r>
              <a:rPr lang="en-US" dirty="0"/>
              <a:t>Source: (</a:t>
            </a:r>
            <a:r>
              <a:rPr lang="en-US" dirty="0" err="1"/>
              <a:t>Adewole</a:t>
            </a:r>
            <a:r>
              <a:rPr lang="en-US" dirty="0"/>
              <a:t>, 2022)</a:t>
            </a:r>
            <a:endParaRPr lang="en-GB" dirty="0"/>
          </a:p>
        </p:txBody>
      </p:sp>
      <p:sp>
        <p:nvSpPr>
          <p:cNvPr id="10" name="TextBox 9">
            <a:extLst>
              <a:ext uri="{FF2B5EF4-FFF2-40B4-BE49-F238E27FC236}">
                <a16:creationId xmlns:a16="http://schemas.microsoft.com/office/drawing/2014/main" id="{2A43E4B0-DD19-C839-B619-12AB7BD5E25A}"/>
              </a:ext>
            </a:extLst>
          </p:cNvPr>
          <p:cNvSpPr txBox="1"/>
          <p:nvPr/>
        </p:nvSpPr>
        <p:spPr>
          <a:xfrm>
            <a:off x="697861" y="1246074"/>
            <a:ext cx="3805237" cy="461985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Sustainable customer relationship management is a practice of establishing a long-term customer relationship that considers the social factors, economic and environmental factors too.</a:t>
            </a:r>
          </a:p>
          <a:p>
            <a:pPr marL="285750" indent="-285750" algn="just">
              <a:lnSpc>
                <a:spcPct val="150000"/>
              </a:lnSpc>
              <a:buFont typeface="Arial" panose="020B0604020202020204" pitchFamily="34" charset="0"/>
              <a:buChar char="•"/>
            </a:pPr>
            <a:r>
              <a:rPr lang="en-US" dirty="0"/>
              <a:t>There are different ways of sustainable marketing such as transparency, storytelling, social media or annual reports (Jung et al. 2020). </a:t>
            </a:r>
          </a:p>
        </p:txBody>
      </p:sp>
    </p:spTree>
    <p:extLst>
      <p:ext uri="{BB962C8B-B14F-4D97-AF65-F5344CB8AC3E}">
        <p14:creationId xmlns:p14="http://schemas.microsoft.com/office/powerpoint/2010/main" val="2520331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DAA00-2C88-2090-62B7-F163D6C85B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A7DEC3-5623-1BDB-3BA0-721D7E29924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469DF06-2F69-DBDE-3FB1-BAF9F737E54A}"/>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3EDCE8EF-D89C-521C-3C97-A20FC86107D3}"/>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6C1B328D-A74D-45B9-1986-22038BE4739F}"/>
              </a:ext>
            </a:extLst>
          </p:cNvPr>
          <p:cNvSpPr txBox="1"/>
          <p:nvPr/>
        </p:nvSpPr>
        <p:spPr>
          <a:xfrm>
            <a:off x="334297" y="106829"/>
            <a:ext cx="8770374" cy="400110"/>
          </a:xfrm>
          <a:prstGeom prst="rect">
            <a:avLst/>
          </a:prstGeom>
          <a:noFill/>
        </p:spPr>
        <p:txBody>
          <a:bodyPr wrap="square">
            <a:spAutoFit/>
          </a:bodyPr>
          <a:lstStyle/>
          <a:p>
            <a:r>
              <a:rPr lang="en-US" sz="2000" b="1" dirty="0"/>
              <a:t>The Digital and Social Media based on Customer Relationship Management.</a:t>
            </a:r>
          </a:p>
        </p:txBody>
      </p:sp>
      <p:pic>
        <p:nvPicPr>
          <p:cNvPr id="6146" name="Picture 2">
            <a:extLst>
              <a:ext uri="{FF2B5EF4-FFF2-40B4-BE49-F238E27FC236}">
                <a16:creationId xmlns:a16="http://schemas.microsoft.com/office/drawing/2014/main" id="{E4B6931C-55A8-6583-7586-EC4FFA5FFD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5458" y="943340"/>
            <a:ext cx="6763211" cy="340970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B0745EE-3720-FFDA-C428-C7D545D4204D}"/>
              </a:ext>
            </a:extLst>
          </p:cNvPr>
          <p:cNvSpPr txBox="1"/>
          <p:nvPr/>
        </p:nvSpPr>
        <p:spPr>
          <a:xfrm>
            <a:off x="6017342" y="4532070"/>
            <a:ext cx="6174658" cy="923330"/>
          </a:xfrm>
          <a:prstGeom prst="rect">
            <a:avLst/>
          </a:prstGeom>
          <a:noFill/>
        </p:spPr>
        <p:txBody>
          <a:bodyPr wrap="square">
            <a:spAutoFit/>
          </a:bodyPr>
          <a:lstStyle/>
          <a:p>
            <a:pPr algn="ctr"/>
            <a:r>
              <a:rPr lang="en-US" dirty="0"/>
              <a:t>Figure 6: The digital and social media in managing the customer base</a:t>
            </a:r>
          </a:p>
          <a:p>
            <a:pPr algn="ctr"/>
            <a:r>
              <a:rPr lang="en-US" dirty="0"/>
              <a:t>Source: (Malthouse and Schultz, 2014)</a:t>
            </a:r>
            <a:endParaRPr lang="en-GB" dirty="0"/>
          </a:p>
        </p:txBody>
      </p:sp>
      <p:sp>
        <p:nvSpPr>
          <p:cNvPr id="10" name="TextBox 9">
            <a:extLst>
              <a:ext uri="{FF2B5EF4-FFF2-40B4-BE49-F238E27FC236}">
                <a16:creationId xmlns:a16="http://schemas.microsoft.com/office/drawing/2014/main" id="{C6AEDEC7-821A-68C1-175E-A44F1CAE4BF5}"/>
              </a:ext>
            </a:extLst>
          </p:cNvPr>
          <p:cNvSpPr txBox="1"/>
          <p:nvPr/>
        </p:nvSpPr>
        <p:spPr>
          <a:xfrm>
            <a:off x="473331" y="1112785"/>
            <a:ext cx="4196992" cy="4619854"/>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t>The integration of social media platforms in managing customer relationships allows the business to engage more with its customers through marketing, sales and service (Arora et al. 2021).</a:t>
            </a:r>
          </a:p>
          <a:p>
            <a:pPr marL="285750" indent="-285750">
              <a:lnSpc>
                <a:spcPct val="150000"/>
              </a:lnSpc>
              <a:buFont typeface="Arial" panose="020B0604020202020204" pitchFamily="34" charset="0"/>
              <a:buChar char="•"/>
            </a:pPr>
            <a:r>
              <a:rPr lang="en-US" dirty="0"/>
              <a:t>The benefits of digital and social media platforms are that help to understand customer </a:t>
            </a:r>
            <a:r>
              <a:rPr lang="en-US" dirty="0" err="1"/>
              <a:t>behaviour</a:t>
            </a:r>
            <a:r>
              <a:rPr lang="en-US" dirty="0"/>
              <a:t>, improve customer service, increase revenue and reduce operational costs.</a:t>
            </a:r>
          </a:p>
        </p:txBody>
      </p:sp>
    </p:spTree>
    <p:extLst>
      <p:ext uri="{BB962C8B-B14F-4D97-AF65-F5344CB8AC3E}">
        <p14:creationId xmlns:p14="http://schemas.microsoft.com/office/powerpoint/2010/main" val="2470295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20EA4-197D-3A82-3414-FBEEB299CD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C23104-6673-7559-B33C-3DCABD082B7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1A6DE09-0820-7E03-70EB-89AA276AE29B}"/>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32BA5C20-9147-8146-4D1E-F08BC41EC6A4}"/>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B1B9422A-A620-0D8D-4E2A-8ECCDCED202D}"/>
              </a:ext>
            </a:extLst>
          </p:cNvPr>
          <p:cNvSpPr txBox="1"/>
          <p:nvPr/>
        </p:nvSpPr>
        <p:spPr>
          <a:xfrm>
            <a:off x="245806" y="200951"/>
            <a:ext cx="9822426" cy="400110"/>
          </a:xfrm>
          <a:prstGeom prst="rect">
            <a:avLst/>
          </a:prstGeom>
          <a:noFill/>
        </p:spPr>
        <p:txBody>
          <a:bodyPr wrap="square">
            <a:spAutoFit/>
          </a:bodyPr>
          <a:lstStyle/>
          <a:p>
            <a:pPr algn="just"/>
            <a:r>
              <a:rPr lang="en-US" sz="2000" b="1" dirty="0"/>
              <a:t>The example of integrating social media in customer relationship management</a:t>
            </a:r>
          </a:p>
        </p:txBody>
      </p:sp>
      <p:pic>
        <p:nvPicPr>
          <p:cNvPr id="7170" name="Picture 2">
            <a:extLst>
              <a:ext uri="{FF2B5EF4-FFF2-40B4-BE49-F238E27FC236}">
                <a16:creationId xmlns:a16="http://schemas.microsoft.com/office/drawing/2014/main" id="{38B4E715-82F2-7874-4A5B-DB1BF95BDF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68646" y="739839"/>
            <a:ext cx="7172479" cy="42475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1B2CFBF-F08C-E4D1-2162-0B3E4FF30ECA}"/>
              </a:ext>
            </a:extLst>
          </p:cNvPr>
          <p:cNvSpPr txBox="1"/>
          <p:nvPr/>
        </p:nvSpPr>
        <p:spPr>
          <a:xfrm>
            <a:off x="5766467" y="5194831"/>
            <a:ext cx="6174658" cy="923330"/>
          </a:xfrm>
          <a:prstGeom prst="rect">
            <a:avLst/>
          </a:prstGeom>
          <a:noFill/>
        </p:spPr>
        <p:txBody>
          <a:bodyPr wrap="square">
            <a:spAutoFit/>
          </a:bodyPr>
          <a:lstStyle/>
          <a:p>
            <a:pPr algn="ctr"/>
            <a:r>
              <a:rPr lang="en-US" dirty="0"/>
              <a:t>Figure 7: The integration of social media in customer relation management</a:t>
            </a:r>
          </a:p>
          <a:p>
            <a:pPr algn="ctr"/>
            <a:r>
              <a:rPr lang="en-US" dirty="0"/>
              <a:t>Source: (</a:t>
            </a:r>
            <a:r>
              <a:rPr lang="en-US" dirty="0" err="1"/>
              <a:t>Foltean</a:t>
            </a:r>
            <a:r>
              <a:rPr lang="en-US" dirty="0"/>
              <a:t> et al. 2019) </a:t>
            </a:r>
            <a:endParaRPr lang="en-GB" dirty="0"/>
          </a:p>
        </p:txBody>
      </p:sp>
      <p:sp>
        <p:nvSpPr>
          <p:cNvPr id="10" name="TextBox 9">
            <a:extLst>
              <a:ext uri="{FF2B5EF4-FFF2-40B4-BE49-F238E27FC236}">
                <a16:creationId xmlns:a16="http://schemas.microsoft.com/office/drawing/2014/main" id="{AC218936-E3EF-9E63-6E39-7D0CB3DA486C}"/>
              </a:ext>
            </a:extLst>
          </p:cNvPr>
          <p:cNvSpPr txBox="1"/>
          <p:nvPr/>
        </p:nvSpPr>
        <p:spPr>
          <a:xfrm>
            <a:off x="471948" y="1363319"/>
            <a:ext cx="3883742" cy="503535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The integration of social media in customer relationship management can be highlighted as the burning example of Twitter. The platform has 335.7 million customers all over the world (</a:t>
            </a:r>
            <a:r>
              <a:rPr lang="en-US" dirty="0" err="1"/>
              <a:t>Fraccastoro</a:t>
            </a:r>
            <a:r>
              <a:rPr lang="en-US" dirty="0"/>
              <a:t> et al. 2021).</a:t>
            </a:r>
          </a:p>
          <a:p>
            <a:pPr marL="285750" indent="-285750" algn="just">
              <a:lnSpc>
                <a:spcPct val="150000"/>
              </a:lnSpc>
              <a:buFont typeface="Arial" panose="020B0604020202020204" pitchFamily="34" charset="0"/>
              <a:buChar char="•"/>
            </a:pPr>
            <a:r>
              <a:rPr lang="en-US" dirty="0"/>
              <a:t>The social media platforms allow the customer to quickly resolve their queries in real time. Thus it helps in customer satisfaction and builds brand loyalty via social media platforms. </a:t>
            </a:r>
          </a:p>
        </p:txBody>
      </p:sp>
    </p:spTree>
    <p:extLst>
      <p:ext uri="{BB962C8B-B14F-4D97-AF65-F5344CB8AC3E}">
        <p14:creationId xmlns:p14="http://schemas.microsoft.com/office/powerpoint/2010/main" val="857832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B3B20-E62E-C107-B43D-5D3BE2DF4A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3901E2-CC20-E906-F3CF-54FFF4E5A0D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F95C3E4-1348-4ECF-81E0-7E86B7BDEF08}"/>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B38BEEF6-65FC-ABA9-2107-4B716DF81977}"/>
              </a:ext>
            </a:extLst>
          </p:cNvPr>
          <p:cNvPicPr>
            <a:picLocks noChangeAspect="1"/>
          </p:cNvPicPr>
          <p:nvPr/>
        </p:nvPicPr>
        <p:blipFill>
          <a:blip r:embed="rId3"/>
          <a:stretch>
            <a:fillRect/>
          </a:stretch>
        </p:blipFill>
        <p:spPr>
          <a:xfrm>
            <a:off x="0" y="0"/>
            <a:ext cx="12192000" cy="6870576"/>
          </a:xfrm>
          <a:prstGeom prst="rect">
            <a:avLst/>
          </a:prstGeom>
        </p:spPr>
      </p:pic>
      <p:sp>
        <p:nvSpPr>
          <p:cNvPr id="6" name="TextBox 5">
            <a:extLst>
              <a:ext uri="{FF2B5EF4-FFF2-40B4-BE49-F238E27FC236}">
                <a16:creationId xmlns:a16="http://schemas.microsoft.com/office/drawing/2014/main" id="{13F80E4B-226C-3674-5B89-F535A04B8C20}"/>
              </a:ext>
            </a:extLst>
          </p:cNvPr>
          <p:cNvSpPr txBox="1"/>
          <p:nvPr/>
        </p:nvSpPr>
        <p:spPr>
          <a:xfrm>
            <a:off x="-1" y="200951"/>
            <a:ext cx="10314039" cy="400110"/>
          </a:xfrm>
          <a:prstGeom prst="rect">
            <a:avLst/>
          </a:prstGeom>
          <a:noFill/>
        </p:spPr>
        <p:txBody>
          <a:bodyPr wrap="square">
            <a:spAutoFit/>
          </a:bodyPr>
          <a:lstStyle/>
          <a:p>
            <a:pPr algn="ctr" rtl="0">
              <a:spcBef>
                <a:spcPts val="1800"/>
              </a:spcBef>
              <a:spcAft>
                <a:spcPts val="600"/>
              </a:spcAft>
            </a:pPr>
            <a:r>
              <a:rPr lang="en-US" sz="2000" b="1" i="0" u="none" strike="noStrike" dirty="0">
                <a:solidFill>
                  <a:srgbClr val="000000"/>
                </a:solidFill>
                <a:effectLst/>
                <a:latin typeface="Times New Roman" panose="02020603050405020304" pitchFamily="18" charset="0"/>
              </a:rPr>
              <a:t>The examples of digital platforms to improve customer relationships and management.</a:t>
            </a:r>
            <a:endParaRPr lang="en-US" sz="2000" b="1" dirty="0">
              <a:effectLst/>
            </a:endParaRPr>
          </a:p>
        </p:txBody>
      </p:sp>
      <p:pic>
        <p:nvPicPr>
          <p:cNvPr id="8194" name="Picture 2">
            <a:extLst>
              <a:ext uri="{FF2B5EF4-FFF2-40B4-BE49-F238E27FC236}">
                <a16:creationId xmlns:a16="http://schemas.microsoft.com/office/drawing/2014/main" id="{BE060BE6-575B-46ED-6760-4C3276BB26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0490" y="802012"/>
            <a:ext cx="7382183" cy="479841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379E094-0C45-DDE1-C58C-423CAC61AD47}"/>
              </a:ext>
            </a:extLst>
          </p:cNvPr>
          <p:cNvSpPr txBox="1"/>
          <p:nvPr/>
        </p:nvSpPr>
        <p:spPr>
          <a:xfrm>
            <a:off x="5466735" y="5807381"/>
            <a:ext cx="6174658" cy="923330"/>
          </a:xfrm>
          <a:prstGeom prst="rect">
            <a:avLst/>
          </a:prstGeom>
          <a:noFill/>
        </p:spPr>
        <p:txBody>
          <a:bodyPr wrap="square">
            <a:spAutoFit/>
          </a:bodyPr>
          <a:lstStyle/>
          <a:p>
            <a:pPr algn="ctr"/>
            <a:r>
              <a:rPr lang="en-US" dirty="0"/>
              <a:t>Figure 8: The digital media platform to manage and improve the customer relationship</a:t>
            </a:r>
          </a:p>
          <a:p>
            <a:pPr algn="ctr"/>
            <a:r>
              <a:rPr lang="en-US" dirty="0"/>
              <a:t>Source: (Patrizio, 2023)</a:t>
            </a:r>
            <a:endParaRPr lang="en-GB" dirty="0"/>
          </a:p>
        </p:txBody>
      </p:sp>
      <p:sp>
        <p:nvSpPr>
          <p:cNvPr id="10" name="TextBox 9">
            <a:extLst>
              <a:ext uri="{FF2B5EF4-FFF2-40B4-BE49-F238E27FC236}">
                <a16:creationId xmlns:a16="http://schemas.microsoft.com/office/drawing/2014/main" id="{D6684D60-B5F7-F67F-993C-50679471B962}"/>
              </a:ext>
            </a:extLst>
          </p:cNvPr>
          <p:cNvSpPr txBox="1"/>
          <p:nvPr/>
        </p:nvSpPr>
        <p:spPr>
          <a:xfrm>
            <a:off x="373626" y="1482805"/>
            <a:ext cx="3883742" cy="378885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Digital Media platforms have been used to improve customer relationship management such as Microsoft Dynamics, Monday.com, Copper and </a:t>
            </a:r>
            <a:r>
              <a:rPr lang="en-US" dirty="0" err="1"/>
              <a:t>Aptivo</a:t>
            </a:r>
            <a:r>
              <a:rPr lang="en-US" dirty="0"/>
              <a:t> (</a:t>
            </a:r>
            <a:r>
              <a:rPr lang="en-US" dirty="0" err="1"/>
              <a:t>Dastane</a:t>
            </a:r>
            <a:r>
              <a:rPr lang="en-US" dirty="0"/>
              <a:t>, 2020).</a:t>
            </a:r>
          </a:p>
          <a:p>
            <a:pPr marL="285750" indent="-285750" algn="just">
              <a:lnSpc>
                <a:spcPct val="150000"/>
              </a:lnSpc>
              <a:buFont typeface="Arial" panose="020B0604020202020204" pitchFamily="34" charset="0"/>
              <a:buChar char="•"/>
            </a:pPr>
            <a:r>
              <a:rPr lang="en-US" dirty="0"/>
              <a:t>The digital media platforms share information about the company and ask for feedback from its customers to better their performance. </a:t>
            </a:r>
          </a:p>
        </p:txBody>
      </p:sp>
    </p:spTree>
    <p:extLst>
      <p:ext uri="{BB962C8B-B14F-4D97-AF65-F5344CB8AC3E}">
        <p14:creationId xmlns:p14="http://schemas.microsoft.com/office/powerpoint/2010/main" val="788136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B4C0E5-A4B4-2C6E-2829-2AEC313EC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D058DB-E92B-2631-1630-88C9F67FB217}"/>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397BCAD-1126-40F6-1622-CD29B7A46FA0}"/>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B364FFDF-5B6D-ECA8-17D4-29E71CA26CE8}"/>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35873E76-BEE5-978E-143C-3BF2929956CC}"/>
              </a:ext>
            </a:extLst>
          </p:cNvPr>
          <p:cNvSpPr txBox="1"/>
          <p:nvPr/>
        </p:nvSpPr>
        <p:spPr>
          <a:xfrm>
            <a:off x="0" y="200951"/>
            <a:ext cx="11965858" cy="707886"/>
          </a:xfrm>
          <a:prstGeom prst="rect">
            <a:avLst/>
          </a:prstGeom>
          <a:noFill/>
        </p:spPr>
        <p:txBody>
          <a:bodyPr wrap="square">
            <a:spAutoFit/>
          </a:bodyPr>
          <a:lstStyle/>
          <a:p>
            <a:pPr algn="just"/>
            <a:r>
              <a:rPr lang="en-US" sz="2000" b="1" dirty="0"/>
              <a:t>The challenges related to the Digital and Social Media platforms in managing customer relationships and focusing on Tesco</a:t>
            </a:r>
          </a:p>
        </p:txBody>
      </p:sp>
      <p:pic>
        <p:nvPicPr>
          <p:cNvPr id="9218" name="Picture 2">
            <a:extLst>
              <a:ext uri="{FF2B5EF4-FFF2-40B4-BE49-F238E27FC236}">
                <a16:creationId xmlns:a16="http://schemas.microsoft.com/office/drawing/2014/main" id="{9283C2A8-8BC7-B6E6-0395-AE69BB1E3F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2373" y="953180"/>
            <a:ext cx="5982929" cy="460556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B637ACD-49DA-38CE-7D2E-5AB024B2142A}"/>
              </a:ext>
            </a:extLst>
          </p:cNvPr>
          <p:cNvSpPr txBox="1"/>
          <p:nvPr/>
        </p:nvSpPr>
        <p:spPr>
          <a:xfrm>
            <a:off x="5791200" y="5579768"/>
            <a:ext cx="6174658" cy="923330"/>
          </a:xfrm>
          <a:prstGeom prst="rect">
            <a:avLst/>
          </a:prstGeom>
          <a:noFill/>
        </p:spPr>
        <p:txBody>
          <a:bodyPr wrap="square">
            <a:spAutoFit/>
          </a:bodyPr>
          <a:lstStyle/>
          <a:p>
            <a:pPr algn="ctr"/>
            <a:r>
              <a:rPr lang="en-US" dirty="0"/>
              <a:t>Figure 9: The challenges of Tesco in managing social and digital media relationships with the customer</a:t>
            </a:r>
          </a:p>
          <a:p>
            <a:pPr algn="ctr"/>
            <a:r>
              <a:rPr lang="en-US" dirty="0"/>
              <a:t>Source: (Barnhart, 2023)</a:t>
            </a:r>
          </a:p>
        </p:txBody>
      </p:sp>
      <p:sp>
        <p:nvSpPr>
          <p:cNvPr id="10" name="TextBox 9">
            <a:extLst>
              <a:ext uri="{FF2B5EF4-FFF2-40B4-BE49-F238E27FC236}">
                <a16:creationId xmlns:a16="http://schemas.microsoft.com/office/drawing/2014/main" id="{F2D91CF3-A4F3-6796-EE87-356E562CDC34}"/>
              </a:ext>
            </a:extLst>
          </p:cNvPr>
          <p:cNvSpPr txBox="1"/>
          <p:nvPr/>
        </p:nvSpPr>
        <p:spPr>
          <a:xfrm>
            <a:off x="334297" y="1470637"/>
            <a:ext cx="4768645" cy="378885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The company is facing challenges in managing its customers through digital media platforms in integrating customers with the online and offline shopping experience.</a:t>
            </a:r>
          </a:p>
          <a:p>
            <a:pPr marL="285750" indent="-285750" algn="just">
              <a:lnSpc>
                <a:spcPct val="150000"/>
              </a:lnSpc>
              <a:buFont typeface="Arial" panose="020B0604020202020204" pitchFamily="34" charset="0"/>
              <a:buChar char="•"/>
            </a:pPr>
            <a:r>
              <a:rPr lang="en-US" dirty="0"/>
              <a:t>The delivery logistics, data privacy concerns, changing consumer </a:t>
            </a:r>
            <a:r>
              <a:rPr lang="en-US" dirty="0" err="1"/>
              <a:t>behaviour</a:t>
            </a:r>
            <a:r>
              <a:rPr lang="en-US" dirty="0"/>
              <a:t>, technical glitches and downtime are the key challenges for the company in managing its customers online.</a:t>
            </a:r>
          </a:p>
        </p:txBody>
      </p:sp>
    </p:spTree>
    <p:extLst>
      <p:ext uri="{BB962C8B-B14F-4D97-AF65-F5344CB8AC3E}">
        <p14:creationId xmlns:p14="http://schemas.microsoft.com/office/powerpoint/2010/main" val="813676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D61E69-C1C4-9E90-789E-D33040917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AD31E6-0B1C-0511-7D95-3116442110D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A2C2BBC-9863-F424-6456-6AF42E696226}"/>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BF401B05-85C7-C58C-3FCF-B7579D3C256F}"/>
              </a:ext>
            </a:extLst>
          </p:cNvPr>
          <p:cNvPicPr>
            <a:picLocks noChangeAspect="1"/>
          </p:cNvPicPr>
          <p:nvPr/>
        </p:nvPicPr>
        <p:blipFill>
          <a:blip r:embed="rId3"/>
          <a:stretch>
            <a:fillRect/>
          </a:stretch>
        </p:blipFill>
        <p:spPr>
          <a:xfrm>
            <a:off x="0" y="-81402"/>
            <a:ext cx="12192000" cy="6870576"/>
          </a:xfrm>
          <a:prstGeom prst="rect">
            <a:avLst/>
          </a:prstGeom>
        </p:spPr>
      </p:pic>
      <p:sp>
        <p:nvSpPr>
          <p:cNvPr id="6" name="TextBox 5">
            <a:extLst>
              <a:ext uri="{FF2B5EF4-FFF2-40B4-BE49-F238E27FC236}">
                <a16:creationId xmlns:a16="http://schemas.microsoft.com/office/drawing/2014/main" id="{D2247EE5-D685-B7C1-6B65-103E47FC098B}"/>
              </a:ext>
            </a:extLst>
          </p:cNvPr>
          <p:cNvSpPr txBox="1"/>
          <p:nvPr/>
        </p:nvSpPr>
        <p:spPr>
          <a:xfrm>
            <a:off x="117988" y="370228"/>
            <a:ext cx="8583561" cy="400110"/>
          </a:xfrm>
          <a:prstGeom prst="rect">
            <a:avLst/>
          </a:prstGeom>
          <a:noFill/>
        </p:spPr>
        <p:txBody>
          <a:bodyPr wrap="square">
            <a:spAutoFit/>
          </a:bodyPr>
          <a:lstStyle/>
          <a:p>
            <a:r>
              <a:rPr lang="en-GB" sz="2000" b="1" dirty="0"/>
              <a:t>Recommendations</a:t>
            </a:r>
          </a:p>
        </p:txBody>
      </p:sp>
      <p:pic>
        <p:nvPicPr>
          <p:cNvPr id="10242" name="Picture 2">
            <a:extLst>
              <a:ext uri="{FF2B5EF4-FFF2-40B4-BE49-F238E27FC236}">
                <a16:creationId xmlns:a16="http://schemas.microsoft.com/office/drawing/2014/main" id="{759A8631-DFBF-5821-4D82-6D18411754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8290" y="511290"/>
            <a:ext cx="5202494" cy="416866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5D0A2B1-7D58-F83F-7E3A-440C4372959C}"/>
              </a:ext>
            </a:extLst>
          </p:cNvPr>
          <p:cNvSpPr txBox="1"/>
          <p:nvPr/>
        </p:nvSpPr>
        <p:spPr>
          <a:xfrm>
            <a:off x="5614220" y="4821018"/>
            <a:ext cx="6174658" cy="646331"/>
          </a:xfrm>
          <a:prstGeom prst="rect">
            <a:avLst/>
          </a:prstGeom>
          <a:noFill/>
        </p:spPr>
        <p:txBody>
          <a:bodyPr wrap="square">
            <a:spAutoFit/>
          </a:bodyPr>
          <a:lstStyle/>
          <a:p>
            <a:pPr algn="ctr"/>
            <a:r>
              <a:rPr lang="en-US" dirty="0"/>
              <a:t>Figure 10: The Successful marketing strategy</a:t>
            </a:r>
          </a:p>
          <a:p>
            <a:pPr algn="ctr"/>
            <a:r>
              <a:rPr lang="en-US" dirty="0"/>
              <a:t>Source: (Polley, 2022)</a:t>
            </a:r>
          </a:p>
        </p:txBody>
      </p:sp>
      <p:sp>
        <p:nvSpPr>
          <p:cNvPr id="10" name="TextBox 9">
            <a:extLst>
              <a:ext uri="{FF2B5EF4-FFF2-40B4-BE49-F238E27FC236}">
                <a16:creationId xmlns:a16="http://schemas.microsoft.com/office/drawing/2014/main" id="{B8FC53C6-640E-DCB3-378C-85DD3DB3A317}"/>
              </a:ext>
            </a:extLst>
          </p:cNvPr>
          <p:cNvSpPr txBox="1"/>
          <p:nvPr/>
        </p:nvSpPr>
        <p:spPr>
          <a:xfrm>
            <a:off x="312483" y="1600200"/>
            <a:ext cx="4503173" cy="3373359"/>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It is important to introduce customers to more eco-friendly products and services through social media channels to enhance the customer base.</a:t>
            </a:r>
          </a:p>
          <a:p>
            <a:pPr marL="285750" indent="-285750" algn="just">
              <a:lnSpc>
                <a:spcPct val="150000"/>
              </a:lnSpc>
              <a:buFont typeface="Arial" panose="020B0604020202020204" pitchFamily="34" charset="0"/>
              <a:buChar char="•"/>
            </a:pPr>
            <a:r>
              <a:rPr lang="en-US" dirty="0"/>
              <a:t>Incorporate sustainable messaging through educating customers about sustainable practices and eco-friendly living (</a:t>
            </a:r>
            <a:r>
              <a:rPr lang="en-US" dirty="0" err="1"/>
              <a:t>Stanikzai</a:t>
            </a:r>
            <a:r>
              <a:rPr lang="en-US" dirty="0"/>
              <a:t> and Ali, 2024).</a:t>
            </a:r>
          </a:p>
        </p:txBody>
      </p:sp>
    </p:spTree>
    <p:extLst>
      <p:ext uri="{BB962C8B-B14F-4D97-AF65-F5344CB8AC3E}">
        <p14:creationId xmlns:p14="http://schemas.microsoft.com/office/powerpoint/2010/main" val="2641175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6243-425D-B288-092A-AD61BA5F18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48CA4-1565-7297-E0DA-E9A571719B1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A08BEB2-0B83-419B-275A-C3B23A599BA6}"/>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E4A37EE6-330B-7B51-95C4-69D008E30165}"/>
              </a:ext>
            </a:extLst>
          </p:cNvPr>
          <p:cNvPicPr>
            <a:picLocks noChangeAspect="1"/>
          </p:cNvPicPr>
          <p:nvPr/>
        </p:nvPicPr>
        <p:blipFill>
          <a:blip r:embed="rId3"/>
          <a:stretch>
            <a:fillRect/>
          </a:stretch>
        </p:blipFill>
        <p:spPr>
          <a:xfrm>
            <a:off x="0" y="0"/>
            <a:ext cx="12192000" cy="6870576"/>
          </a:xfrm>
          <a:prstGeom prst="rect">
            <a:avLst/>
          </a:prstGeom>
        </p:spPr>
      </p:pic>
      <p:sp>
        <p:nvSpPr>
          <p:cNvPr id="6" name="TextBox 5">
            <a:extLst>
              <a:ext uri="{FF2B5EF4-FFF2-40B4-BE49-F238E27FC236}">
                <a16:creationId xmlns:a16="http://schemas.microsoft.com/office/drawing/2014/main" id="{B212F0F6-3168-1AE4-74FF-C6C46D9A6E1D}"/>
              </a:ext>
            </a:extLst>
          </p:cNvPr>
          <p:cNvSpPr txBox="1"/>
          <p:nvPr/>
        </p:nvSpPr>
        <p:spPr>
          <a:xfrm>
            <a:off x="127820" y="231728"/>
            <a:ext cx="12064180" cy="707886"/>
          </a:xfrm>
          <a:prstGeom prst="rect">
            <a:avLst/>
          </a:prstGeom>
          <a:noFill/>
        </p:spPr>
        <p:txBody>
          <a:bodyPr wrap="square">
            <a:spAutoFit/>
          </a:bodyPr>
          <a:lstStyle/>
          <a:p>
            <a:pPr algn="just"/>
            <a:r>
              <a:rPr lang="en-US" sz="2000" b="1" dirty="0"/>
              <a:t>Tesco engages with customers through sustainable ‘digital and social’ media marketing to develop customer relationships.</a:t>
            </a:r>
          </a:p>
        </p:txBody>
      </p:sp>
      <p:pic>
        <p:nvPicPr>
          <p:cNvPr id="11266" name="Picture 2">
            <a:extLst>
              <a:ext uri="{FF2B5EF4-FFF2-40B4-BE49-F238E27FC236}">
                <a16:creationId xmlns:a16="http://schemas.microsoft.com/office/drawing/2014/main" id="{CF38E66C-2CFA-77A9-9F22-873F48D02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10864" y="1086779"/>
            <a:ext cx="5954969" cy="33431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F65E77A-28CD-0281-9769-477290B332EB}"/>
              </a:ext>
            </a:extLst>
          </p:cNvPr>
          <p:cNvSpPr txBox="1"/>
          <p:nvPr/>
        </p:nvSpPr>
        <p:spPr>
          <a:xfrm>
            <a:off x="5810864" y="4768354"/>
            <a:ext cx="6174658" cy="923330"/>
          </a:xfrm>
          <a:prstGeom prst="rect">
            <a:avLst/>
          </a:prstGeom>
          <a:noFill/>
        </p:spPr>
        <p:txBody>
          <a:bodyPr wrap="square">
            <a:spAutoFit/>
          </a:bodyPr>
          <a:lstStyle/>
          <a:p>
            <a:pPr algn="ctr"/>
            <a:r>
              <a:rPr lang="en-US" dirty="0"/>
              <a:t>Figure 11: Tesco engages with ‘digital and social’ media to develop and sustain its customer relationships.</a:t>
            </a:r>
          </a:p>
          <a:p>
            <a:pPr algn="ctr"/>
            <a:r>
              <a:rPr lang="en-US" dirty="0"/>
              <a:t>Source: (</a:t>
            </a:r>
            <a:r>
              <a:rPr lang="en-US" dirty="0" err="1"/>
              <a:t>Linkedin</a:t>
            </a:r>
            <a:r>
              <a:rPr lang="en-US" dirty="0"/>
              <a:t>, 2024)</a:t>
            </a:r>
          </a:p>
        </p:txBody>
      </p:sp>
      <p:sp>
        <p:nvSpPr>
          <p:cNvPr id="10" name="TextBox 9">
            <a:extLst>
              <a:ext uri="{FF2B5EF4-FFF2-40B4-BE49-F238E27FC236}">
                <a16:creationId xmlns:a16="http://schemas.microsoft.com/office/drawing/2014/main" id="{09822A4D-523A-F3AD-476E-373AA5356787}"/>
              </a:ext>
            </a:extLst>
          </p:cNvPr>
          <p:cNvSpPr txBox="1"/>
          <p:nvPr/>
        </p:nvSpPr>
        <p:spPr>
          <a:xfrm>
            <a:off x="127820" y="1774130"/>
            <a:ext cx="4434348" cy="3373359"/>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Tesco </a:t>
            </a:r>
            <a:r>
              <a:rPr lang="en-US" dirty="0" err="1"/>
              <a:t>utilises</a:t>
            </a:r>
            <a:r>
              <a:rPr lang="en-US" dirty="0"/>
              <a:t> digital and social media platforms to build and maintain customer relations through Facebook, Twitter and Instagram as the major platforms.</a:t>
            </a:r>
          </a:p>
          <a:p>
            <a:pPr marL="285750" indent="-285750" algn="just">
              <a:lnSpc>
                <a:spcPct val="150000"/>
              </a:lnSpc>
              <a:buFont typeface="Arial" panose="020B0604020202020204" pitchFamily="34" charset="0"/>
              <a:buChar char="•"/>
            </a:pPr>
            <a:r>
              <a:rPr lang="en-US" dirty="0"/>
              <a:t>The interactive content, social listening, influencer marketing, community building and mobile app integration (</a:t>
            </a:r>
            <a:r>
              <a:rPr lang="en-US" dirty="0" err="1"/>
              <a:t>Alsaud</a:t>
            </a:r>
            <a:r>
              <a:rPr lang="en-US" dirty="0"/>
              <a:t>, 2021).</a:t>
            </a:r>
            <a:endParaRPr lang="en-GB" dirty="0"/>
          </a:p>
        </p:txBody>
      </p:sp>
    </p:spTree>
    <p:extLst>
      <p:ext uri="{BB962C8B-B14F-4D97-AF65-F5344CB8AC3E}">
        <p14:creationId xmlns:p14="http://schemas.microsoft.com/office/powerpoint/2010/main" val="757167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F3D31-B51A-0085-2849-19E726E1D0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881693-E041-53FB-09BF-E0DCEB9E17F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24CF055-0FF9-B6DE-E3AE-5D45CF46E582}"/>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4D139077-DF2F-A500-FB0D-BD01FD892A0C}"/>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A81CC497-6509-8F08-3229-1B19E0621E6D}"/>
              </a:ext>
            </a:extLst>
          </p:cNvPr>
          <p:cNvSpPr txBox="1"/>
          <p:nvPr/>
        </p:nvSpPr>
        <p:spPr>
          <a:xfrm>
            <a:off x="167148" y="0"/>
            <a:ext cx="11179277" cy="400110"/>
          </a:xfrm>
          <a:prstGeom prst="rect">
            <a:avLst/>
          </a:prstGeom>
          <a:noFill/>
        </p:spPr>
        <p:txBody>
          <a:bodyPr wrap="square">
            <a:spAutoFit/>
          </a:bodyPr>
          <a:lstStyle/>
          <a:p>
            <a:pPr algn="just"/>
            <a:r>
              <a:rPr lang="en-US" dirty="0"/>
              <a:t> </a:t>
            </a:r>
            <a:r>
              <a:rPr lang="en-US" sz="2000" b="1" dirty="0"/>
              <a:t>Offer an assessment of how successful this engagement has been in terms of </a:t>
            </a:r>
            <a:r>
              <a:rPr lang="en-US" sz="2000" b="1" dirty="0" err="1"/>
              <a:t>organisation</a:t>
            </a:r>
            <a:r>
              <a:rPr lang="en-US" sz="2000" b="1" dirty="0"/>
              <a:t> performance.</a:t>
            </a:r>
            <a:endParaRPr lang="en-GB" b="1" dirty="0"/>
          </a:p>
        </p:txBody>
      </p:sp>
      <p:pic>
        <p:nvPicPr>
          <p:cNvPr id="12290" name="Picture 2">
            <a:extLst>
              <a:ext uri="{FF2B5EF4-FFF2-40B4-BE49-F238E27FC236}">
                <a16:creationId xmlns:a16="http://schemas.microsoft.com/office/drawing/2014/main" id="{4ECE7EA0-7F07-A3A2-B215-3081FB12A0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73214" y="732651"/>
            <a:ext cx="6436596" cy="45325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DCCD8BC-6FFF-6760-CDC2-B492546ABE77}"/>
              </a:ext>
            </a:extLst>
          </p:cNvPr>
          <p:cNvSpPr txBox="1"/>
          <p:nvPr/>
        </p:nvSpPr>
        <p:spPr>
          <a:xfrm>
            <a:off x="5756786" y="5476692"/>
            <a:ext cx="6174658" cy="923330"/>
          </a:xfrm>
          <a:prstGeom prst="rect">
            <a:avLst/>
          </a:prstGeom>
          <a:noFill/>
        </p:spPr>
        <p:txBody>
          <a:bodyPr wrap="square">
            <a:spAutoFit/>
          </a:bodyPr>
          <a:lstStyle/>
          <a:p>
            <a:pPr algn="ctr"/>
            <a:r>
              <a:rPr lang="en-US" dirty="0"/>
              <a:t>Figure 12: The successful engagement of the </a:t>
            </a:r>
            <a:r>
              <a:rPr lang="en-US" dirty="0" err="1"/>
              <a:t>organisation</a:t>
            </a:r>
            <a:r>
              <a:rPr lang="en-US" dirty="0"/>
              <a:t> in the context of its performance</a:t>
            </a:r>
          </a:p>
          <a:p>
            <a:pPr algn="ctr"/>
            <a:r>
              <a:rPr lang="en-US" dirty="0"/>
              <a:t>Source: (Ryba, 2021)</a:t>
            </a:r>
          </a:p>
        </p:txBody>
      </p:sp>
      <p:sp>
        <p:nvSpPr>
          <p:cNvPr id="10" name="TextBox 9">
            <a:extLst>
              <a:ext uri="{FF2B5EF4-FFF2-40B4-BE49-F238E27FC236}">
                <a16:creationId xmlns:a16="http://schemas.microsoft.com/office/drawing/2014/main" id="{CFF7BBDC-07A9-8BC3-7E47-E84200B1442D}"/>
              </a:ext>
            </a:extLst>
          </p:cNvPr>
          <p:cNvSpPr txBox="1"/>
          <p:nvPr/>
        </p:nvSpPr>
        <p:spPr>
          <a:xfrm>
            <a:off x="770448" y="1197698"/>
            <a:ext cx="3034636" cy="420435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The key performance indicators of the company such that the company has successfully grown its sales to £69.7 million in 2023.</a:t>
            </a:r>
          </a:p>
          <a:p>
            <a:pPr marL="285750" indent="-285750" algn="just">
              <a:lnSpc>
                <a:spcPct val="150000"/>
              </a:lnSpc>
              <a:buFont typeface="Arial" panose="020B0604020202020204" pitchFamily="34" charset="0"/>
              <a:buChar char="•"/>
            </a:pPr>
            <a:r>
              <a:rPr lang="en-US" dirty="0"/>
              <a:t>The </a:t>
            </a:r>
            <a:r>
              <a:rPr lang="en-US" dirty="0" err="1"/>
              <a:t>compay</a:t>
            </a:r>
            <a:r>
              <a:rPr lang="en-US" dirty="0"/>
              <a:t> also improved its operating cash flow of £1860 million which has increased by 59.6% from the previous year.</a:t>
            </a:r>
          </a:p>
        </p:txBody>
      </p:sp>
    </p:spTree>
    <p:extLst>
      <p:ext uri="{BB962C8B-B14F-4D97-AF65-F5344CB8AC3E}">
        <p14:creationId xmlns:p14="http://schemas.microsoft.com/office/powerpoint/2010/main" val="1220605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4DA06-2B57-9FD6-E73D-727CD9E96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45F42-E399-09A0-9B2E-17841FFC340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BE4D53C-0F3C-CD5B-1EBB-AD85D4709B91}"/>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DDAB1966-5532-DB52-CD31-2FE60585EB52}"/>
              </a:ext>
            </a:extLst>
          </p:cNvPr>
          <p:cNvPicPr>
            <a:picLocks noChangeAspect="1"/>
          </p:cNvPicPr>
          <p:nvPr/>
        </p:nvPicPr>
        <p:blipFill>
          <a:blip r:embed="rId3"/>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D92D716B-9F68-4337-F23C-0994FAF3D504}"/>
              </a:ext>
            </a:extLst>
          </p:cNvPr>
          <p:cNvSpPr txBox="1"/>
          <p:nvPr/>
        </p:nvSpPr>
        <p:spPr>
          <a:xfrm>
            <a:off x="265471" y="370228"/>
            <a:ext cx="6174658" cy="400110"/>
          </a:xfrm>
          <a:prstGeom prst="rect">
            <a:avLst/>
          </a:prstGeom>
          <a:noFill/>
        </p:spPr>
        <p:txBody>
          <a:bodyPr wrap="square">
            <a:spAutoFit/>
          </a:bodyPr>
          <a:lstStyle/>
          <a:p>
            <a:r>
              <a:rPr lang="en-GB" sz="2000" b="1" dirty="0"/>
              <a:t>Conclusion</a:t>
            </a:r>
          </a:p>
        </p:txBody>
      </p:sp>
      <p:pic>
        <p:nvPicPr>
          <p:cNvPr id="13314" name="Picture 2">
            <a:extLst>
              <a:ext uri="{FF2B5EF4-FFF2-40B4-BE49-F238E27FC236}">
                <a16:creationId xmlns:a16="http://schemas.microsoft.com/office/drawing/2014/main" id="{16D58995-1014-F214-CE0D-C569F419D8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0564"/>
          <a:stretch/>
        </p:blipFill>
        <p:spPr bwMode="auto">
          <a:xfrm>
            <a:off x="4866968" y="1038587"/>
            <a:ext cx="6987970" cy="329588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50ABE73-7708-F3CE-5030-1DB7C7FD1657}"/>
              </a:ext>
            </a:extLst>
          </p:cNvPr>
          <p:cNvSpPr txBox="1"/>
          <p:nvPr/>
        </p:nvSpPr>
        <p:spPr>
          <a:xfrm>
            <a:off x="6017342" y="4796135"/>
            <a:ext cx="6174658" cy="923330"/>
          </a:xfrm>
          <a:prstGeom prst="rect">
            <a:avLst/>
          </a:prstGeom>
          <a:noFill/>
        </p:spPr>
        <p:txBody>
          <a:bodyPr wrap="square">
            <a:spAutoFit/>
          </a:bodyPr>
          <a:lstStyle/>
          <a:p>
            <a:pPr algn="ctr"/>
            <a:r>
              <a:rPr lang="en-US" dirty="0"/>
              <a:t>Figure 13: The overview of the sustainable marketing relationship management</a:t>
            </a:r>
          </a:p>
          <a:p>
            <a:pPr algn="ctr"/>
            <a:r>
              <a:rPr lang="en-US" dirty="0"/>
              <a:t>Source: (Ilic, 2021)</a:t>
            </a:r>
            <a:endParaRPr lang="en-GB" dirty="0"/>
          </a:p>
        </p:txBody>
      </p:sp>
      <p:sp>
        <p:nvSpPr>
          <p:cNvPr id="10" name="TextBox 9">
            <a:extLst>
              <a:ext uri="{FF2B5EF4-FFF2-40B4-BE49-F238E27FC236}">
                <a16:creationId xmlns:a16="http://schemas.microsoft.com/office/drawing/2014/main" id="{8BD1AAA8-42BB-A2CB-63C2-6C332B4F55BA}"/>
              </a:ext>
            </a:extLst>
          </p:cNvPr>
          <p:cNvSpPr txBox="1"/>
          <p:nvPr/>
        </p:nvSpPr>
        <p:spPr>
          <a:xfrm>
            <a:off x="337062" y="1724839"/>
            <a:ext cx="3477854" cy="420435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t>Hence the study concluded that the sustainable marketing relationship in customer management is important for </a:t>
            </a:r>
            <a:r>
              <a:rPr lang="en-US" dirty="0" err="1"/>
              <a:t>Tescoin</a:t>
            </a:r>
            <a:r>
              <a:rPr lang="en-US" dirty="0"/>
              <a:t> managing its customer base.</a:t>
            </a:r>
          </a:p>
          <a:p>
            <a:pPr marL="285750" indent="-285750" algn="just">
              <a:lnSpc>
                <a:spcPct val="150000"/>
              </a:lnSpc>
              <a:buFont typeface="Arial" panose="020B0604020202020204" pitchFamily="34" charset="0"/>
              <a:buChar char="•"/>
            </a:pPr>
            <a:r>
              <a:rPr lang="en-US" dirty="0"/>
              <a:t>The recommendations and the digital management challenges help the company to </a:t>
            </a:r>
            <a:r>
              <a:rPr lang="en-US" dirty="0" err="1"/>
              <a:t>strategise</a:t>
            </a:r>
            <a:r>
              <a:rPr lang="en-US" dirty="0"/>
              <a:t> for future marketing strategies. </a:t>
            </a:r>
          </a:p>
        </p:txBody>
      </p:sp>
    </p:spTree>
    <p:extLst>
      <p:ext uri="{BB962C8B-B14F-4D97-AF65-F5344CB8AC3E}">
        <p14:creationId xmlns:p14="http://schemas.microsoft.com/office/powerpoint/2010/main" val="1581123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BCEE3-4504-C1A4-40FE-CA605783B2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A0009-D375-5E00-9982-683CFAC974E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49AA698-CF1D-F8E8-328E-ABC8CF08FF08}"/>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69CC9CFB-70EC-048D-C105-E4031F090C98}"/>
              </a:ext>
            </a:extLst>
          </p:cNvPr>
          <p:cNvPicPr>
            <a:picLocks noChangeAspect="1"/>
          </p:cNvPicPr>
          <p:nvPr/>
        </p:nvPicPr>
        <p:blipFill>
          <a:blip r:embed="rId2"/>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1E7CF1F0-99C1-FB1B-43F2-A2961F128700}"/>
              </a:ext>
            </a:extLst>
          </p:cNvPr>
          <p:cNvSpPr txBox="1"/>
          <p:nvPr/>
        </p:nvSpPr>
        <p:spPr>
          <a:xfrm>
            <a:off x="88490" y="0"/>
            <a:ext cx="6174658" cy="400110"/>
          </a:xfrm>
          <a:prstGeom prst="rect">
            <a:avLst/>
          </a:prstGeom>
          <a:noFill/>
        </p:spPr>
        <p:txBody>
          <a:bodyPr wrap="square">
            <a:spAutoFit/>
          </a:bodyPr>
          <a:lstStyle/>
          <a:p>
            <a:r>
              <a:rPr lang="en-GB" sz="2000" b="1" dirty="0"/>
              <a:t> Reference </a:t>
            </a:r>
          </a:p>
        </p:txBody>
      </p:sp>
      <p:sp>
        <p:nvSpPr>
          <p:cNvPr id="8" name="TextBox 7">
            <a:extLst>
              <a:ext uri="{FF2B5EF4-FFF2-40B4-BE49-F238E27FC236}">
                <a16:creationId xmlns:a16="http://schemas.microsoft.com/office/drawing/2014/main" id="{1C7254A6-A08E-F3D4-2D5A-DB83758EE198}"/>
              </a:ext>
            </a:extLst>
          </p:cNvPr>
          <p:cNvSpPr txBox="1"/>
          <p:nvPr/>
        </p:nvSpPr>
        <p:spPr>
          <a:xfrm>
            <a:off x="0" y="266245"/>
            <a:ext cx="12192000" cy="6894195"/>
          </a:xfrm>
          <a:prstGeom prst="rect">
            <a:avLst/>
          </a:prstGeom>
          <a:noFill/>
        </p:spPr>
        <p:txBody>
          <a:bodyPr wrap="square">
            <a:spAutoFit/>
          </a:bodyPr>
          <a:lstStyle/>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Abdulhadi, Y. (2022). </a:t>
            </a:r>
            <a:r>
              <a:rPr lang="en-US" sz="800" b="0" i="1" u="none" strike="noStrike" dirty="0">
                <a:solidFill>
                  <a:srgbClr val="000000"/>
                </a:solidFill>
                <a:effectLst/>
                <a:latin typeface="Times New Roman" panose="02020603050405020304" pitchFamily="18" charset="0"/>
              </a:rPr>
              <a:t>Companies are working relentlessly to present themselves as relevant to Sustainability by any means, thus increasing the risk of ‘Green Washing’. However, consumers are increasingly aware of the difference and are criticizing and challenging businesses’ neglect and false marketing.</a:t>
            </a:r>
            <a:r>
              <a:rPr lang="en-US" sz="800" b="0" i="0" u="none" strike="noStrike" dirty="0">
                <a:solidFill>
                  <a:srgbClr val="000000"/>
                </a:solidFill>
                <a:effectLst/>
                <a:latin typeface="Times New Roman" panose="02020603050405020304" pitchFamily="18" charset="0"/>
              </a:rPr>
              <a:t> [online] Linkedin.com. Available at:</a:t>
            </a:r>
            <a:r>
              <a:rPr lang="en-US" sz="800" b="0" i="0" u="none" strike="noStrike" dirty="0">
                <a:solidFill>
                  <a:srgbClr val="000000"/>
                </a:solidFill>
                <a:effectLst/>
                <a:latin typeface="Times New Roman" panose="02020603050405020304" pitchFamily="18" charset="0"/>
                <a:hlinkClick r:id="rId3"/>
              </a:rPr>
              <a:t> </a:t>
            </a:r>
            <a:r>
              <a:rPr lang="en-US" sz="800" b="0" i="0" u="sng" strike="noStrike" dirty="0">
                <a:solidFill>
                  <a:srgbClr val="1155CC"/>
                </a:solidFill>
                <a:effectLst/>
                <a:latin typeface="Times New Roman" panose="02020603050405020304" pitchFamily="18" charset="0"/>
                <a:hlinkClick r:id="rId3"/>
              </a:rPr>
              <a:t>https://www.linkedin.com/pulse/sustainable-marketing-now-time-youssef-abdulhadi/</a:t>
            </a:r>
            <a:r>
              <a:rPr lang="en-US" sz="800" b="0" i="0" u="none" strike="noStrike" dirty="0">
                <a:solidFill>
                  <a:srgbClr val="000000"/>
                </a:solidFill>
                <a:effectLst/>
                <a:latin typeface="Times New Roman" panose="02020603050405020304" pitchFamily="18" charset="0"/>
              </a:rPr>
              <a:t>. [Accessed 5 Nov. 2024].</a:t>
            </a:r>
            <a:endParaRPr lang="en-US" sz="800" b="0" dirty="0">
              <a:effectLst/>
            </a:endParaRPr>
          </a:p>
          <a:p>
            <a:pPr algn="just" rtl="0">
              <a:spcBef>
                <a:spcPts val="1200"/>
              </a:spcBef>
              <a:spcAft>
                <a:spcPts val="1200"/>
              </a:spcAft>
            </a:pPr>
            <a:r>
              <a:rPr lang="en-US" sz="800" b="0" i="0" u="none" strike="noStrike" dirty="0" err="1">
                <a:solidFill>
                  <a:srgbClr val="000000"/>
                </a:solidFill>
                <a:effectLst/>
                <a:latin typeface="Times New Roman" panose="02020603050405020304" pitchFamily="18" charset="0"/>
              </a:rPr>
              <a:t>Adewole</a:t>
            </a:r>
            <a:r>
              <a:rPr lang="en-US" sz="800" b="0" i="0" u="none" strike="noStrike" dirty="0">
                <a:solidFill>
                  <a:srgbClr val="000000"/>
                </a:solidFill>
                <a:effectLst/>
                <a:latin typeface="Times New Roman" panose="02020603050405020304" pitchFamily="18" charset="0"/>
              </a:rPr>
              <a:t>, O., 2022. “Issues emanating from business impact on climate, environmental sustainability and CSR (Corporate Social Responsibility): steps towards pragmatism in extant realities”: “Brand translation to equity from ‘CSR as a potential tool in climate change mitigation and enhancing financial performances in organizations” Brand translation to equity. </a:t>
            </a:r>
            <a:r>
              <a:rPr lang="en-US" sz="800" b="0" i="1" u="none" strike="noStrike" dirty="0">
                <a:solidFill>
                  <a:srgbClr val="000000"/>
                </a:solidFill>
                <a:effectLst/>
                <a:latin typeface="Times New Roman" panose="02020603050405020304" pitchFamily="18" charset="0"/>
              </a:rPr>
              <a:t>International Journal of Corporate Social Responsibility</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7</a:t>
            </a:r>
            <a:r>
              <a:rPr lang="en-US" sz="800" b="0" i="0" u="none" strike="noStrike" dirty="0">
                <a:solidFill>
                  <a:srgbClr val="000000"/>
                </a:solidFill>
                <a:effectLst/>
                <a:latin typeface="Times New Roman" panose="02020603050405020304" pitchFamily="18" charset="0"/>
              </a:rPr>
              <a:t>(1), p.6.</a:t>
            </a:r>
            <a:endParaRPr lang="en-US" sz="800" b="0" dirty="0">
              <a:effectLst/>
            </a:endParaRPr>
          </a:p>
          <a:p>
            <a:pPr algn="just" rtl="0">
              <a:spcBef>
                <a:spcPts val="1200"/>
              </a:spcBef>
              <a:spcAft>
                <a:spcPts val="1200"/>
              </a:spcAft>
            </a:pPr>
            <a:r>
              <a:rPr lang="en-US" sz="800" b="0" i="0" u="none" strike="noStrike" dirty="0" err="1">
                <a:solidFill>
                  <a:srgbClr val="000000"/>
                </a:solidFill>
                <a:effectLst/>
                <a:latin typeface="Times New Roman" panose="02020603050405020304" pitchFamily="18" charset="0"/>
              </a:rPr>
              <a:t>Alsaud</a:t>
            </a:r>
            <a:r>
              <a:rPr lang="en-US" sz="800" b="0" i="0" u="none" strike="noStrike" dirty="0">
                <a:solidFill>
                  <a:srgbClr val="000000"/>
                </a:solidFill>
                <a:effectLst/>
                <a:latin typeface="Times New Roman" panose="02020603050405020304" pitchFamily="18" charset="0"/>
              </a:rPr>
              <a:t>, A.B., 2021. Impact of social media and relationship marketing on society. </a:t>
            </a:r>
            <a:r>
              <a:rPr lang="en-US" sz="800" b="0" i="1" u="none" strike="noStrike" dirty="0">
                <a:solidFill>
                  <a:srgbClr val="000000"/>
                </a:solidFill>
                <a:effectLst/>
                <a:latin typeface="Times New Roman" panose="02020603050405020304" pitchFamily="18" charset="0"/>
              </a:rPr>
              <a:t>psychology and education</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58</a:t>
            </a:r>
            <a:r>
              <a:rPr lang="en-US" sz="800" b="0" i="0" u="none" strike="noStrike" dirty="0">
                <a:solidFill>
                  <a:srgbClr val="000000"/>
                </a:solidFill>
                <a:effectLst/>
                <a:latin typeface="Times New Roman" panose="02020603050405020304" pitchFamily="18" charset="0"/>
              </a:rPr>
              <a:t>(2), pp.7859-7871.</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Arora, L., Singh, P., Bhatt, V. and Sharma, B., 2021. Understanding and managing customer engagement through social customer relationship management. </a:t>
            </a:r>
            <a:r>
              <a:rPr lang="en-US" sz="800" b="0" i="1" u="none" strike="noStrike" dirty="0">
                <a:solidFill>
                  <a:srgbClr val="000000"/>
                </a:solidFill>
                <a:effectLst/>
                <a:latin typeface="Times New Roman" panose="02020603050405020304" pitchFamily="18" charset="0"/>
              </a:rPr>
              <a:t>Journal of Decision Systems</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30</a:t>
            </a:r>
            <a:r>
              <a:rPr lang="en-US" sz="800" b="0" i="0" u="none" strike="noStrike" dirty="0">
                <a:solidFill>
                  <a:srgbClr val="000000"/>
                </a:solidFill>
                <a:effectLst/>
                <a:latin typeface="Times New Roman" panose="02020603050405020304" pitchFamily="18" charset="0"/>
              </a:rPr>
              <a:t>(2-3), pp.215-234.</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Barnhart, B. (2023). </a:t>
            </a:r>
            <a:r>
              <a:rPr lang="en-US" sz="800" b="0" i="1" u="none" strike="noStrike" dirty="0">
                <a:solidFill>
                  <a:srgbClr val="000000"/>
                </a:solidFill>
                <a:effectLst/>
                <a:latin typeface="Times New Roman" panose="02020603050405020304" pitchFamily="18" charset="0"/>
              </a:rPr>
              <a:t>10 Social Media Challenges Your Business Must Overcome</a:t>
            </a:r>
            <a:r>
              <a:rPr lang="en-US" sz="800" b="0" i="0" u="none" strike="noStrike" dirty="0">
                <a:solidFill>
                  <a:srgbClr val="000000"/>
                </a:solidFill>
                <a:effectLst/>
                <a:latin typeface="Times New Roman" panose="02020603050405020304" pitchFamily="18" charset="0"/>
              </a:rPr>
              <a:t>. [online] Sprout Social. Available at:</a:t>
            </a:r>
            <a:r>
              <a:rPr lang="en-US" sz="800" b="0" i="0" u="none" strike="noStrike" dirty="0">
                <a:solidFill>
                  <a:srgbClr val="000000"/>
                </a:solidFill>
                <a:effectLst/>
                <a:latin typeface="Times New Roman" panose="02020603050405020304" pitchFamily="18" charset="0"/>
                <a:hlinkClick r:id="rId4"/>
              </a:rPr>
              <a:t> </a:t>
            </a:r>
            <a:r>
              <a:rPr lang="en-US" sz="800" b="0" i="0" u="sng" strike="noStrike" dirty="0">
                <a:solidFill>
                  <a:srgbClr val="1155CC"/>
                </a:solidFill>
                <a:effectLst/>
                <a:latin typeface="Times New Roman" panose="02020603050405020304" pitchFamily="18" charset="0"/>
                <a:hlinkClick r:id="rId4"/>
              </a:rPr>
              <a:t>https://sproutsocial.com/insights/social-media-challenges/</a:t>
            </a:r>
            <a:r>
              <a:rPr lang="en-US" sz="800" b="0" i="0" u="none" strike="noStrike" dirty="0">
                <a:solidFill>
                  <a:srgbClr val="000000"/>
                </a:solidFill>
                <a:effectLst/>
                <a:latin typeface="Times New Roman" panose="02020603050405020304" pitchFamily="18" charset="0"/>
              </a:rPr>
              <a:t>.</a:t>
            </a:r>
            <a:endParaRPr lang="en-US" sz="800" b="0" dirty="0">
              <a:effectLst/>
            </a:endParaRPr>
          </a:p>
          <a:p>
            <a:pPr algn="just" rtl="0">
              <a:spcBef>
                <a:spcPts val="1200"/>
              </a:spcBef>
              <a:spcAft>
                <a:spcPts val="1200"/>
              </a:spcAft>
            </a:pPr>
            <a:r>
              <a:rPr lang="en-US" sz="800" b="0" i="0" u="none" strike="noStrike" dirty="0" err="1">
                <a:solidFill>
                  <a:srgbClr val="000000"/>
                </a:solidFill>
                <a:effectLst/>
                <a:latin typeface="Times New Roman" panose="02020603050405020304" pitchFamily="18" charset="0"/>
              </a:rPr>
              <a:t>Dastane</a:t>
            </a:r>
            <a:r>
              <a:rPr lang="en-US" sz="800" b="0" i="0" u="none" strike="noStrike" dirty="0">
                <a:solidFill>
                  <a:srgbClr val="000000"/>
                </a:solidFill>
                <a:effectLst/>
                <a:latin typeface="Times New Roman" panose="02020603050405020304" pitchFamily="18" charset="0"/>
              </a:rPr>
              <a:t>, D.O., 2020. Impact of digital marketing on online purchase intention: Mediation effect of customer relationship management. </a:t>
            </a:r>
            <a:r>
              <a:rPr lang="en-US" sz="800" b="0" i="1" u="none" strike="noStrike" dirty="0">
                <a:solidFill>
                  <a:srgbClr val="000000"/>
                </a:solidFill>
                <a:effectLst/>
                <a:latin typeface="Times New Roman" panose="02020603050405020304" pitchFamily="18" charset="0"/>
              </a:rPr>
              <a:t>Journal of Asian Business Strategy, DOI</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10</a:t>
            </a:r>
            <a:r>
              <a:rPr lang="en-US" sz="800" b="0" i="0" u="none" strike="noStrike" dirty="0">
                <a:solidFill>
                  <a:srgbClr val="000000"/>
                </a:solidFill>
                <a:effectLst/>
                <a:latin typeface="Times New Roman" panose="02020603050405020304" pitchFamily="18" charset="0"/>
              </a:rPr>
              <a:t>, pp.142-158.</a:t>
            </a:r>
            <a:endParaRPr lang="en-US" sz="800" b="0" dirty="0">
              <a:effectLst/>
            </a:endParaRPr>
          </a:p>
          <a:p>
            <a:pPr algn="just" rtl="0">
              <a:spcBef>
                <a:spcPts val="1200"/>
              </a:spcBef>
              <a:spcAft>
                <a:spcPts val="1200"/>
              </a:spcAft>
            </a:pPr>
            <a:r>
              <a:rPr lang="en-US" sz="800" b="0" i="0" u="none" strike="noStrike" dirty="0" err="1">
                <a:solidFill>
                  <a:srgbClr val="000000"/>
                </a:solidFill>
                <a:effectLst/>
                <a:latin typeface="Times New Roman" panose="02020603050405020304" pitchFamily="18" charset="0"/>
              </a:rPr>
              <a:t>Foltean</a:t>
            </a:r>
            <a:r>
              <a:rPr lang="en-US" sz="800" b="0" i="0" u="none" strike="noStrike" dirty="0">
                <a:solidFill>
                  <a:srgbClr val="000000"/>
                </a:solidFill>
                <a:effectLst/>
                <a:latin typeface="Times New Roman" panose="02020603050405020304" pitchFamily="18" charset="0"/>
              </a:rPr>
              <a:t>, F.S., </a:t>
            </a:r>
            <a:r>
              <a:rPr lang="en-US" sz="800" b="0" i="0" u="none" strike="noStrike" dirty="0" err="1">
                <a:solidFill>
                  <a:srgbClr val="000000"/>
                </a:solidFill>
                <a:effectLst/>
                <a:latin typeface="Times New Roman" panose="02020603050405020304" pitchFamily="18" charset="0"/>
              </a:rPr>
              <a:t>Trif</a:t>
            </a:r>
            <a:r>
              <a:rPr lang="en-US" sz="800" b="0" i="0" u="none" strike="noStrike" dirty="0">
                <a:solidFill>
                  <a:srgbClr val="000000"/>
                </a:solidFill>
                <a:effectLst/>
                <a:latin typeface="Times New Roman" panose="02020603050405020304" pitchFamily="18" charset="0"/>
              </a:rPr>
              <a:t>, S.M. and </a:t>
            </a:r>
            <a:r>
              <a:rPr lang="en-US" sz="800" b="0" i="0" u="none" strike="noStrike" dirty="0" err="1">
                <a:solidFill>
                  <a:srgbClr val="000000"/>
                </a:solidFill>
                <a:effectLst/>
                <a:latin typeface="Times New Roman" panose="02020603050405020304" pitchFamily="18" charset="0"/>
              </a:rPr>
              <a:t>Tuleu</a:t>
            </a:r>
            <a:r>
              <a:rPr lang="en-US" sz="800" b="0" i="0" u="none" strike="noStrike" dirty="0">
                <a:solidFill>
                  <a:srgbClr val="000000"/>
                </a:solidFill>
                <a:effectLst/>
                <a:latin typeface="Times New Roman" panose="02020603050405020304" pitchFamily="18" charset="0"/>
              </a:rPr>
              <a:t>, D.L., 2019. Customer relationship management capabilities and social media technology use Consequences on firm performance. </a:t>
            </a:r>
            <a:r>
              <a:rPr lang="en-US" sz="800" b="0" i="1" u="none" strike="noStrike" dirty="0">
                <a:solidFill>
                  <a:srgbClr val="000000"/>
                </a:solidFill>
                <a:effectLst/>
                <a:latin typeface="Times New Roman" panose="02020603050405020304" pitchFamily="18" charset="0"/>
              </a:rPr>
              <a:t>Journal of business research</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104</a:t>
            </a:r>
            <a:r>
              <a:rPr lang="en-US" sz="800" b="0" i="0" u="none" strike="noStrike" dirty="0">
                <a:solidFill>
                  <a:srgbClr val="000000"/>
                </a:solidFill>
                <a:effectLst/>
                <a:latin typeface="Times New Roman" panose="02020603050405020304" pitchFamily="18" charset="0"/>
              </a:rPr>
              <a:t>, pp.563-575.</a:t>
            </a:r>
            <a:endParaRPr lang="en-US" sz="800" b="0" dirty="0">
              <a:effectLst/>
            </a:endParaRPr>
          </a:p>
          <a:p>
            <a:pPr algn="just" rtl="0">
              <a:spcBef>
                <a:spcPts val="1200"/>
              </a:spcBef>
              <a:spcAft>
                <a:spcPts val="1200"/>
              </a:spcAft>
            </a:pPr>
            <a:r>
              <a:rPr lang="en-US" sz="800" b="0" i="0" u="none" strike="noStrike" dirty="0" err="1">
                <a:solidFill>
                  <a:srgbClr val="000000"/>
                </a:solidFill>
                <a:effectLst/>
                <a:latin typeface="Times New Roman" panose="02020603050405020304" pitchFamily="18" charset="0"/>
              </a:rPr>
              <a:t>Fraccastoro</a:t>
            </a:r>
            <a:r>
              <a:rPr lang="en-US" sz="800" b="0" i="0" u="none" strike="noStrike" dirty="0">
                <a:solidFill>
                  <a:srgbClr val="000000"/>
                </a:solidFill>
                <a:effectLst/>
                <a:latin typeface="Times New Roman" panose="02020603050405020304" pitchFamily="18" charset="0"/>
              </a:rPr>
              <a:t>, S., </a:t>
            </a:r>
            <a:r>
              <a:rPr lang="en-US" sz="800" b="0" i="0" u="none" strike="noStrike" dirty="0" err="1">
                <a:solidFill>
                  <a:srgbClr val="000000"/>
                </a:solidFill>
                <a:effectLst/>
                <a:latin typeface="Times New Roman" panose="02020603050405020304" pitchFamily="18" charset="0"/>
              </a:rPr>
              <a:t>Gabrielsson</a:t>
            </a:r>
            <a:r>
              <a:rPr lang="en-US" sz="800" b="0" i="0" u="none" strike="noStrike" dirty="0">
                <a:solidFill>
                  <a:srgbClr val="000000"/>
                </a:solidFill>
                <a:effectLst/>
                <a:latin typeface="Times New Roman" panose="02020603050405020304" pitchFamily="18" charset="0"/>
              </a:rPr>
              <a:t>, M. and </a:t>
            </a:r>
            <a:r>
              <a:rPr lang="en-US" sz="800" b="0" i="0" u="none" strike="noStrike" dirty="0" err="1">
                <a:solidFill>
                  <a:srgbClr val="000000"/>
                </a:solidFill>
                <a:effectLst/>
                <a:latin typeface="Times New Roman" panose="02020603050405020304" pitchFamily="18" charset="0"/>
              </a:rPr>
              <a:t>Pullins</a:t>
            </a:r>
            <a:r>
              <a:rPr lang="en-US" sz="800" b="0" i="0" u="none" strike="noStrike" dirty="0">
                <a:solidFill>
                  <a:srgbClr val="000000"/>
                </a:solidFill>
                <a:effectLst/>
                <a:latin typeface="Times New Roman" panose="02020603050405020304" pitchFamily="18" charset="0"/>
              </a:rPr>
              <a:t>, E.B., 2021. The integrated use of social media, digital, and traditional communication tools in the B2B sales process of international SMEs. </a:t>
            </a:r>
            <a:r>
              <a:rPr lang="en-US" sz="800" b="0" i="1" u="none" strike="noStrike" dirty="0">
                <a:solidFill>
                  <a:srgbClr val="000000"/>
                </a:solidFill>
                <a:effectLst/>
                <a:latin typeface="Times New Roman" panose="02020603050405020304" pitchFamily="18" charset="0"/>
              </a:rPr>
              <a:t>International business review</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30</a:t>
            </a:r>
            <a:r>
              <a:rPr lang="en-US" sz="800" b="0" i="0" u="none" strike="noStrike" dirty="0">
                <a:solidFill>
                  <a:srgbClr val="000000"/>
                </a:solidFill>
                <a:effectLst/>
                <a:latin typeface="Times New Roman" panose="02020603050405020304" pitchFamily="18" charset="0"/>
              </a:rPr>
              <a:t>(4), p.101776.</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Garg, P., Gupta, B., </a:t>
            </a:r>
            <a:r>
              <a:rPr lang="en-US" sz="800" b="0" i="0" u="none" strike="noStrike" dirty="0" err="1">
                <a:solidFill>
                  <a:srgbClr val="000000"/>
                </a:solidFill>
                <a:effectLst/>
                <a:latin typeface="Times New Roman" panose="02020603050405020304" pitchFamily="18" charset="0"/>
              </a:rPr>
              <a:t>Dzever</a:t>
            </a:r>
            <a:r>
              <a:rPr lang="en-US" sz="800" b="0" i="0" u="none" strike="noStrike" dirty="0">
                <a:solidFill>
                  <a:srgbClr val="000000"/>
                </a:solidFill>
                <a:effectLst/>
                <a:latin typeface="Times New Roman" panose="02020603050405020304" pitchFamily="18" charset="0"/>
              </a:rPr>
              <a:t>, S., Sivarajah, U. and Kumar, V., 2020. Examining the relationship between social media analytics practices and business performance in the Indian retail and IT industries: The mediation role of customer engagement. </a:t>
            </a:r>
            <a:r>
              <a:rPr lang="en-US" sz="800" b="0" i="1" u="none" strike="noStrike" dirty="0">
                <a:solidFill>
                  <a:srgbClr val="000000"/>
                </a:solidFill>
                <a:effectLst/>
                <a:latin typeface="Times New Roman" panose="02020603050405020304" pitchFamily="18" charset="0"/>
              </a:rPr>
              <a:t>International journal of information management</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52</a:t>
            </a:r>
            <a:r>
              <a:rPr lang="en-US" sz="800" b="0" i="0" u="none" strike="noStrike" dirty="0">
                <a:solidFill>
                  <a:srgbClr val="000000"/>
                </a:solidFill>
                <a:effectLst/>
                <a:latin typeface="Times New Roman" panose="02020603050405020304" pitchFamily="18" charset="0"/>
              </a:rPr>
              <a:t>, p.102069.</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Ilic, P. (2021). </a:t>
            </a:r>
            <a:r>
              <a:rPr lang="en-US" sz="800" b="0" i="1" u="none" strike="noStrike" dirty="0">
                <a:solidFill>
                  <a:srgbClr val="000000"/>
                </a:solidFill>
                <a:effectLst/>
                <a:latin typeface="Times New Roman" panose="02020603050405020304" pitchFamily="18" charset="0"/>
              </a:rPr>
              <a:t>Sustainable Marketing: Why Is It So Important in 2021? - Klint Marketing</a:t>
            </a:r>
            <a:r>
              <a:rPr lang="en-US" sz="800" b="0" i="0" u="none" strike="noStrike" dirty="0">
                <a:solidFill>
                  <a:srgbClr val="000000"/>
                </a:solidFill>
                <a:effectLst/>
                <a:latin typeface="Times New Roman" panose="02020603050405020304" pitchFamily="18" charset="0"/>
              </a:rPr>
              <a:t>. [online] Klint Marketing - Digital Marketing Agency. Available at:</a:t>
            </a:r>
            <a:r>
              <a:rPr lang="en-US" sz="800" b="0" i="0" u="none" strike="noStrike" dirty="0">
                <a:solidFill>
                  <a:srgbClr val="000000"/>
                </a:solidFill>
                <a:effectLst/>
                <a:latin typeface="Times New Roman" panose="02020603050405020304" pitchFamily="18" charset="0"/>
                <a:hlinkClick r:id="rId5"/>
              </a:rPr>
              <a:t> </a:t>
            </a:r>
            <a:r>
              <a:rPr lang="en-US" sz="800" b="0" i="0" u="sng" strike="noStrike" dirty="0">
                <a:solidFill>
                  <a:srgbClr val="1155CC"/>
                </a:solidFill>
                <a:effectLst/>
                <a:latin typeface="Times New Roman" panose="02020603050405020304" pitchFamily="18" charset="0"/>
                <a:hlinkClick r:id="rId5"/>
              </a:rPr>
              <a:t>https://klintmarketing.com/sustainable-marketing/</a:t>
            </a:r>
            <a:r>
              <a:rPr lang="en-US" sz="800" b="0" i="0" u="none" strike="noStrike" dirty="0">
                <a:solidFill>
                  <a:srgbClr val="000000"/>
                </a:solidFill>
                <a:effectLst/>
                <a:latin typeface="Times New Roman" panose="02020603050405020304" pitchFamily="18" charset="0"/>
              </a:rPr>
              <a:t>.</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Jung, J., Kim, S.J. and Kim, K.H., 2020. Sustainable marketing activities of traditional fashion market and brand loyalty. </a:t>
            </a:r>
            <a:r>
              <a:rPr lang="en-US" sz="800" b="0" i="1" u="none" strike="noStrike" dirty="0">
                <a:solidFill>
                  <a:srgbClr val="000000"/>
                </a:solidFill>
                <a:effectLst/>
                <a:latin typeface="Times New Roman" panose="02020603050405020304" pitchFamily="18" charset="0"/>
              </a:rPr>
              <a:t>Journal of Business Research</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120</a:t>
            </a:r>
            <a:r>
              <a:rPr lang="en-US" sz="800" b="0" i="0" u="none" strike="noStrike" dirty="0">
                <a:solidFill>
                  <a:srgbClr val="000000"/>
                </a:solidFill>
                <a:effectLst/>
                <a:latin typeface="Times New Roman" panose="02020603050405020304" pitchFamily="18" charset="0"/>
              </a:rPr>
              <a:t>, pp.294-301.</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Li, C.H., Chan, O.L.K., Chow, Y.T., Zhang, X., Tong, P.S., Li, S.P., Ng, H.Y. and Keung, K.L., 2022. Evaluating the effectiveness of digital content marketing under mixed reality training platform on the online purchase intention. </a:t>
            </a:r>
            <a:r>
              <a:rPr lang="en-US" sz="800" b="0" i="1" u="none" strike="noStrike" dirty="0">
                <a:solidFill>
                  <a:srgbClr val="000000"/>
                </a:solidFill>
                <a:effectLst/>
                <a:latin typeface="Times New Roman" panose="02020603050405020304" pitchFamily="18" charset="0"/>
              </a:rPr>
              <a:t>Frontiers in Psychology</a:t>
            </a:r>
            <a:r>
              <a:rPr lang="en-US" sz="800" b="0" i="0" u="none" strike="noStrike" dirty="0">
                <a:solidFill>
                  <a:srgbClr val="000000"/>
                </a:solidFill>
                <a:effectLst/>
                <a:latin typeface="Times New Roman" panose="02020603050405020304" pitchFamily="18" charset="0"/>
              </a:rPr>
              <a:t>, </a:t>
            </a:r>
            <a:r>
              <a:rPr lang="en-US" sz="800" b="0" i="1" u="none" strike="noStrike" dirty="0">
                <a:solidFill>
                  <a:srgbClr val="000000"/>
                </a:solidFill>
                <a:effectLst/>
                <a:latin typeface="Times New Roman" panose="02020603050405020304" pitchFamily="18" charset="0"/>
              </a:rPr>
              <a:t>13</a:t>
            </a:r>
            <a:r>
              <a:rPr lang="en-US" sz="800" b="0" i="0" u="none" strike="noStrike" dirty="0">
                <a:solidFill>
                  <a:srgbClr val="000000"/>
                </a:solidFill>
                <a:effectLst/>
                <a:latin typeface="Times New Roman" panose="02020603050405020304" pitchFamily="18" charset="0"/>
              </a:rPr>
              <a:t>, p.881019.</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Malthouse, E.C. and Schultz, D., 2014. Marketing communications with networked consumers and negotiated relationships. In </a:t>
            </a:r>
            <a:r>
              <a:rPr lang="en-US" sz="800" b="0" i="1" u="none" strike="noStrike" dirty="0">
                <a:solidFill>
                  <a:srgbClr val="000000"/>
                </a:solidFill>
                <a:effectLst/>
                <a:latin typeface="Times New Roman" panose="02020603050405020304" pitchFamily="18" charset="0"/>
              </a:rPr>
              <a:t>Policy and Marketing Strategies for Digital Media</a:t>
            </a:r>
            <a:r>
              <a:rPr lang="en-US" sz="800" b="0" i="0" u="none" strike="noStrike" dirty="0">
                <a:solidFill>
                  <a:srgbClr val="000000"/>
                </a:solidFill>
                <a:effectLst/>
                <a:latin typeface="Times New Roman" panose="02020603050405020304" pitchFamily="18" charset="0"/>
              </a:rPr>
              <a:t> (pp. 233-245). Routledge.</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Patel, K.S. and Swamy, D., 2023. Customer Role in Relationship Marketing in Acquisition and Retention of Customers: TESCO. </a:t>
            </a:r>
            <a:r>
              <a:rPr lang="en-US" sz="800" b="0" i="1" u="none" strike="noStrike" dirty="0">
                <a:solidFill>
                  <a:srgbClr val="000000"/>
                </a:solidFill>
                <a:effectLst/>
                <a:latin typeface="Times New Roman" panose="02020603050405020304" pitchFamily="18" charset="0"/>
              </a:rPr>
              <a:t>Modern Research in Consumer </a:t>
            </a:r>
            <a:r>
              <a:rPr lang="en-US" sz="800" b="0" i="1" u="none" strike="noStrike" dirty="0" err="1">
                <a:solidFill>
                  <a:srgbClr val="000000"/>
                </a:solidFill>
                <a:effectLst/>
                <a:latin typeface="Times New Roman" panose="02020603050405020304" pitchFamily="18" charset="0"/>
              </a:rPr>
              <a:t>Behaviour</a:t>
            </a:r>
            <a:r>
              <a:rPr lang="en-US" sz="800" b="0" i="1" u="none" strike="noStrike" dirty="0">
                <a:solidFill>
                  <a:srgbClr val="000000"/>
                </a:solidFill>
                <a:effectLst/>
                <a:latin typeface="Times New Roman" panose="02020603050405020304" pitchFamily="18" charset="0"/>
              </a:rPr>
              <a:t> and Marketing Research</a:t>
            </a:r>
            <a:r>
              <a:rPr lang="en-US" sz="800" b="0" i="0" u="none" strike="noStrike" dirty="0">
                <a:solidFill>
                  <a:srgbClr val="000000"/>
                </a:solidFill>
                <a:effectLst/>
                <a:latin typeface="Times New Roman" panose="02020603050405020304" pitchFamily="18" charset="0"/>
              </a:rPr>
              <a:t>, p.87.</a:t>
            </a:r>
            <a:endParaRPr lang="en-US" sz="800" b="0" dirty="0">
              <a:effectLst/>
            </a:endParaRPr>
          </a:p>
          <a:p>
            <a:pPr algn="just" rtl="0">
              <a:spcBef>
                <a:spcPts val="1200"/>
              </a:spcBef>
              <a:spcAft>
                <a:spcPts val="1200"/>
              </a:spcAft>
            </a:pPr>
            <a:r>
              <a:rPr lang="en-US" sz="800" b="0" i="0" u="none" strike="noStrike" dirty="0">
                <a:solidFill>
                  <a:srgbClr val="000000"/>
                </a:solidFill>
                <a:effectLst/>
                <a:latin typeface="Times New Roman" panose="02020603050405020304" pitchFamily="18" charset="0"/>
              </a:rPr>
              <a:t>Patrizio, A. (2023). </a:t>
            </a:r>
            <a:r>
              <a:rPr lang="en-US" sz="800" b="0" i="1" u="none" strike="noStrike" dirty="0">
                <a:solidFill>
                  <a:srgbClr val="000000"/>
                </a:solidFill>
                <a:effectLst/>
                <a:latin typeface="Times New Roman" panose="02020603050405020304" pitchFamily="18" charset="0"/>
              </a:rPr>
              <a:t>Digital platform | Definition from TechTarget</a:t>
            </a:r>
            <a:r>
              <a:rPr lang="en-US" sz="800" b="0" i="0" u="none" strike="noStrike" dirty="0">
                <a:solidFill>
                  <a:srgbClr val="000000"/>
                </a:solidFill>
                <a:effectLst/>
                <a:latin typeface="Times New Roman" panose="02020603050405020304" pitchFamily="18" charset="0"/>
              </a:rPr>
              <a:t>. [online] CIO. Available at:</a:t>
            </a:r>
            <a:r>
              <a:rPr lang="en-US" sz="800" b="0" i="0" u="none" strike="noStrike" dirty="0">
                <a:solidFill>
                  <a:srgbClr val="000000"/>
                </a:solidFill>
                <a:effectLst/>
                <a:latin typeface="Times New Roman" panose="02020603050405020304" pitchFamily="18" charset="0"/>
                <a:hlinkClick r:id="rId6"/>
              </a:rPr>
              <a:t> </a:t>
            </a:r>
            <a:r>
              <a:rPr lang="en-US" sz="800" b="0" i="0" u="sng" strike="noStrike" dirty="0">
                <a:solidFill>
                  <a:srgbClr val="1155CC"/>
                </a:solidFill>
                <a:effectLst/>
                <a:latin typeface="Times New Roman" panose="02020603050405020304" pitchFamily="18" charset="0"/>
                <a:hlinkClick r:id="rId6"/>
              </a:rPr>
              <a:t>https://www.techtarget.com/searchcio/definition/digital-platform</a:t>
            </a:r>
            <a:r>
              <a:rPr lang="en-US" sz="800" b="0" i="0" u="none" strike="noStrike" dirty="0">
                <a:solidFill>
                  <a:srgbClr val="000000"/>
                </a:solidFill>
                <a:effectLst/>
                <a:latin typeface="Times New Roman" panose="02020603050405020304" pitchFamily="18" charset="0"/>
              </a:rPr>
              <a:t>.</a:t>
            </a:r>
            <a:endParaRPr lang="en-US" sz="800" b="0" dirty="0">
              <a:effectLst/>
            </a:endParaRPr>
          </a:p>
          <a:p>
            <a:endParaRPr lang="en-GB" sz="800" dirty="0"/>
          </a:p>
        </p:txBody>
      </p:sp>
    </p:spTree>
    <p:extLst>
      <p:ext uri="{BB962C8B-B14F-4D97-AF65-F5344CB8AC3E}">
        <p14:creationId xmlns:p14="http://schemas.microsoft.com/office/powerpoint/2010/main" val="3503409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0C149-ADED-EFAA-65CE-71DE9340F3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EA615A-BBF1-C180-BDD4-2F4A3FFD861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E759D4A-74AB-118B-6A59-5B732141D191}"/>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0FACF65D-9048-1E65-6D20-743A37AE30AB}"/>
              </a:ext>
            </a:extLst>
          </p:cNvPr>
          <p:cNvPicPr>
            <a:picLocks noChangeAspect="1"/>
          </p:cNvPicPr>
          <p:nvPr/>
        </p:nvPicPr>
        <p:blipFill>
          <a:blip r:embed="rId2"/>
          <a:stretch>
            <a:fillRect/>
          </a:stretch>
        </p:blipFill>
        <p:spPr>
          <a:xfrm>
            <a:off x="0" y="-12576"/>
            <a:ext cx="12192000" cy="6870576"/>
          </a:xfrm>
          <a:prstGeom prst="rect">
            <a:avLst/>
          </a:prstGeom>
        </p:spPr>
      </p:pic>
      <p:sp>
        <p:nvSpPr>
          <p:cNvPr id="6" name="TextBox 5">
            <a:extLst>
              <a:ext uri="{FF2B5EF4-FFF2-40B4-BE49-F238E27FC236}">
                <a16:creationId xmlns:a16="http://schemas.microsoft.com/office/drawing/2014/main" id="{180C0E4E-2A5F-E9F9-757C-74F658C41C55}"/>
              </a:ext>
            </a:extLst>
          </p:cNvPr>
          <p:cNvSpPr txBox="1"/>
          <p:nvPr/>
        </p:nvSpPr>
        <p:spPr>
          <a:xfrm>
            <a:off x="648929" y="874862"/>
            <a:ext cx="10609005" cy="4093428"/>
          </a:xfrm>
          <a:prstGeom prst="rect">
            <a:avLst/>
          </a:prstGeom>
          <a:noFill/>
        </p:spPr>
        <p:txBody>
          <a:bodyPr wrap="square">
            <a:spAutoFit/>
          </a:bodyPr>
          <a:lstStyle/>
          <a:p>
            <a:pPr algn="just" rtl="0">
              <a:spcBef>
                <a:spcPts val="1200"/>
              </a:spcBef>
              <a:spcAft>
                <a:spcPts val="1200"/>
              </a:spcAft>
            </a:pPr>
            <a:r>
              <a:rPr lang="en-US" sz="1800" b="0" i="0" u="none" strike="noStrike" dirty="0">
                <a:solidFill>
                  <a:srgbClr val="000000"/>
                </a:solidFill>
                <a:effectLst/>
              </a:rPr>
              <a:t>Polley, C. (2022). </a:t>
            </a:r>
            <a:r>
              <a:rPr lang="en-US" sz="1800" b="0" i="1" u="none" strike="noStrike" dirty="0">
                <a:solidFill>
                  <a:srgbClr val="000000"/>
                </a:solidFill>
                <a:effectLst/>
              </a:rPr>
              <a:t>Sustainability Marketing Campaigns | 3 Examples for 2022</a:t>
            </a:r>
            <a:r>
              <a:rPr lang="en-US" sz="1800" b="0" i="0" u="none" strike="noStrike" dirty="0">
                <a:solidFill>
                  <a:srgbClr val="000000"/>
                </a:solidFill>
                <a:effectLst/>
              </a:rPr>
              <a:t>. [online] The Sustainable Agency. Available at:</a:t>
            </a:r>
            <a:r>
              <a:rPr lang="en-US" sz="1800" b="0" i="0" u="none" strike="noStrike" dirty="0">
                <a:solidFill>
                  <a:srgbClr val="000000"/>
                </a:solidFill>
                <a:effectLst/>
                <a:hlinkClick r:id="rId3"/>
              </a:rPr>
              <a:t> </a:t>
            </a:r>
            <a:r>
              <a:rPr lang="en-US" sz="1800" b="0" i="0" u="sng" strike="noStrike" dirty="0">
                <a:solidFill>
                  <a:srgbClr val="1155CC"/>
                </a:solidFill>
                <a:effectLst/>
                <a:hlinkClick r:id="rId3"/>
              </a:rPr>
              <a:t>https://thesustainableagency.com/blog/sustainability-marketing-campaigns-examples/</a:t>
            </a:r>
            <a:r>
              <a:rPr lang="en-US" sz="1800" b="0" i="0" u="none" strike="noStrike" dirty="0">
                <a:solidFill>
                  <a:srgbClr val="000000"/>
                </a:solidFill>
                <a:effectLst/>
              </a:rPr>
              <a:t>.</a:t>
            </a:r>
            <a:endParaRPr lang="en-US" sz="1800" b="0" dirty="0">
              <a:effectLst/>
            </a:endParaRPr>
          </a:p>
          <a:p>
            <a:pPr algn="just" rtl="0">
              <a:spcBef>
                <a:spcPts val="1200"/>
              </a:spcBef>
              <a:spcAft>
                <a:spcPts val="1200"/>
              </a:spcAft>
            </a:pPr>
            <a:r>
              <a:rPr lang="en-US" sz="1800" b="0" i="0" u="none" strike="noStrike" dirty="0">
                <a:solidFill>
                  <a:srgbClr val="000000"/>
                </a:solidFill>
                <a:effectLst/>
              </a:rPr>
              <a:t>Ryba, K. (2021). </a:t>
            </a:r>
            <a:r>
              <a:rPr lang="en-US" sz="1800" b="0" i="1" u="none" strike="noStrike" dirty="0">
                <a:solidFill>
                  <a:srgbClr val="000000"/>
                </a:solidFill>
                <a:effectLst/>
              </a:rPr>
              <a:t>What is Employee Engagement?</a:t>
            </a:r>
            <a:r>
              <a:rPr lang="en-US" sz="1800" b="0" i="0" u="none" strike="noStrike" dirty="0">
                <a:solidFill>
                  <a:srgbClr val="000000"/>
                </a:solidFill>
                <a:effectLst/>
              </a:rPr>
              <a:t> [online] www.quantumworkplace.com. Available at:</a:t>
            </a:r>
            <a:r>
              <a:rPr lang="en-US" sz="1800" b="0" i="0" u="none" strike="noStrike" dirty="0">
                <a:solidFill>
                  <a:srgbClr val="000000"/>
                </a:solidFill>
                <a:effectLst/>
                <a:hlinkClick r:id="rId4"/>
              </a:rPr>
              <a:t> </a:t>
            </a:r>
            <a:r>
              <a:rPr lang="en-US" sz="1800" b="0" i="0" u="sng" strike="noStrike" dirty="0">
                <a:solidFill>
                  <a:srgbClr val="1155CC"/>
                </a:solidFill>
                <a:effectLst/>
                <a:hlinkClick r:id="rId4"/>
              </a:rPr>
              <a:t>https://www.quantumworkplace.com/future-of-work/what-is-employee-engagement-definition</a:t>
            </a:r>
            <a:r>
              <a:rPr lang="en-US" sz="1800" b="0" i="0" u="none" strike="noStrike" dirty="0">
                <a:solidFill>
                  <a:srgbClr val="000000"/>
                </a:solidFill>
                <a:effectLst/>
              </a:rPr>
              <a:t>.</a:t>
            </a:r>
            <a:endParaRPr lang="en-US" sz="1800" b="0" dirty="0">
              <a:effectLst/>
            </a:endParaRPr>
          </a:p>
          <a:p>
            <a:pPr algn="just" rtl="0">
              <a:spcBef>
                <a:spcPts val="1200"/>
              </a:spcBef>
              <a:spcAft>
                <a:spcPts val="1200"/>
              </a:spcAft>
            </a:pPr>
            <a:r>
              <a:rPr lang="en-US" sz="1800" b="0" i="0" u="none" strike="noStrike" dirty="0">
                <a:solidFill>
                  <a:srgbClr val="000000"/>
                </a:solidFill>
                <a:effectLst/>
              </a:rPr>
              <a:t>Smith, J. (2023). </a:t>
            </a:r>
            <a:r>
              <a:rPr lang="en-US" sz="1800" b="0" i="1" u="none" strike="noStrike" dirty="0">
                <a:solidFill>
                  <a:srgbClr val="000000"/>
                </a:solidFill>
                <a:effectLst/>
              </a:rPr>
              <a:t>UK Social Media Statistics</a:t>
            </a:r>
            <a:r>
              <a:rPr lang="en-US" sz="1800" b="0" i="0" u="none" strike="noStrike" dirty="0">
                <a:solidFill>
                  <a:srgbClr val="000000"/>
                </a:solidFill>
                <a:effectLst/>
              </a:rPr>
              <a:t>. [online] Meltwater. Available at:</a:t>
            </a:r>
            <a:r>
              <a:rPr lang="en-US" sz="1800" b="0" i="0" u="none" strike="noStrike" dirty="0">
                <a:solidFill>
                  <a:srgbClr val="000000"/>
                </a:solidFill>
                <a:effectLst/>
                <a:hlinkClick r:id="rId5"/>
              </a:rPr>
              <a:t> </a:t>
            </a:r>
            <a:r>
              <a:rPr lang="en-US" sz="1800" b="0" i="0" u="sng" strike="noStrike" dirty="0">
                <a:solidFill>
                  <a:srgbClr val="1155CC"/>
                </a:solidFill>
                <a:effectLst/>
                <a:hlinkClick r:id="rId5"/>
              </a:rPr>
              <a:t>https://www.meltwater.com/en/blog/uk-social-media-statistics</a:t>
            </a:r>
            <a:r>
              <a:rPr lang="en-US" sz="1800" b="0" i="0" u="none" strike="noStrike" dirty="0">
                <a:solidFill>
                  <a:srgbClr val="000000"/>
                </a:solidFill>
                <a:effectLst/>
              </a:rPr>
              <a:t>.</a:t>
            </a:r>
            <a:endParaRPr lang="en-US" sz="1800" b="0" dirty="0">
              <a:effectLst/>
            </a:endParaRPr>
          </a:p>
          <a:p>
            <a:pPr algn="just" rtl="0">
              <a:spcBef>
                <a:spcPts val="1200"/>
              </a:spcBef>
              <a:spcAft>
                <a:spcPts val="1200"/>
              </a:spcAft>
            </a:pPr>
            <a:r>
              <a:rPr lang="en-US" sz="1800" b="0" i="0" u="none" strike="noStrike" dirty="0" err="1">
                <a:solidFill>
                  <a:srgbClr val="000000"/>
                </a:solidFill>
                <a:effectLst/>
              </a:rPr>
              <a:t>Stanikzai</a:t>
            </a:r>
            <a:r>
              <a:rPr lang="en-US" sz="1800" b="0" i="0" u="none" strike="noStrike" dirty="0">
                <a:solidFill>
                  <a:srgbClr val="000000"/>
                </a:solidFill>
                <a:effectLst/>
              </a:rPr>
              <a:t>, I.U. and Ali, H., 2024. The Influence of Social Media Platform Marketing on the Global Reach And Performance of the UK Retail Sector </a:t>
            </a:r>
            <a:r>
              <a:rPr lang="en-US" sz="1800" b="0" i="0" u="none" strike="noStrike" dirty="0" err="1">
                <a:solidFill>
                  <a:srgbClr val="000000"/>
                </a:solidFill>
                <a:effectLst/>
              </a:rPr>
              <a:t>Organisation</a:t>
            </a:r>
            <a:r>
              <a:rPr lang="en-US" sz="1800" b="0" i="0" u="none" strike="noStrike" dirty="0">
                <a:solidFill>
                  <a:srgbClr val="000000"/>
                </a:solidFill>
                <a:effectLst/>
              </a:rPr>
              <a:t>.” A Case Study on Tesco Plc.</a:t>
            </a:r>
            <a:endParaRPr lang="en-US" sz="1800" b="0" dirty="0">
              <a:effectLst/>
            </a:endParaRPr>
          </a:p>
          <a:p>
            <a:pPr algn="just" rtl="0">
              <a:spcBef>
                <a:spcPts val="1200"/>
              </a:spcBef>
              <a:spcAft>
                <a:spcPts val="1200"/>
              </a:spcAft>
            </a:pPr>
            <a:r>
              <a:rPr lang="en-US" sz="1800" b="0" i="0" u="none" strike="noStrike" dirty="0">
                <a:solidFill>
                  <a:srgbClr val="000000"/>
                </a:solidFill>
                <a:effectLst/>
              </a:rPr>
              <a:t>www.linkedin.com. (2024). </a:t>
            </a:r>
            <a:r>
              <a:rPr lang="en-US" sz="1800" b="0" i="1" u="none" strike="noStrike" dirty="0">
                <a:solidFill>
                  <a:srgbClr val="000000"/>
                </a:solidFill>
                <a:effectLst/>
              </a:rPr>
              <a:t>Analyzing Tesco’s Adaption Strategies in the Digital Era</a:t>
            </a:r>
            <a:r>
              <a:rPr lang="en-US" sz="1800" b="0" i="0" u="none" strike="noStrike" dirty="0">
                <a:solidFill>
                  <a:srgbClr val="000000"/>
                </a:solidFill>
                <a:effectLst/>
              </a:rPr>
              <a:t>. [online] Available at:</a:t>
            </a:r>
            <a:r>
              <a:rPr lang="en-US" sz="1800" b="0" i="0" u="none" strike="noStrike" dirty="0">
                <a:solidFill>
                  <a:srgbClr val="000000"/>
                </a:solidFill>
                <a:effectLst/>
                <a:hlinkClick r:id="rId6"/>
              </a:rPr>
              <a:t> </a:t>
            </a:r>
            <a:r>
              <a:rPr lang="en-US" sz="1800" b="0" i="0" u="sng" strike="noStrike" dirty="0">
                <a:solidFill>
                  <a:srgbClr val="1155CC"/>
                </a:solidFill>
                <a:effectLst/>
                <a:hlinkClick r:id="rId6"/>
              </a:rPr>
              <a:t>https://www.linkedin.com/pulse/analyzing-tescos-adaption-strategies-digital-gy35f/</a:t>
            </a:r>
            <a:r>
              <a:rPr lang="en-US" sz="1800" b="0" i="0" u="none" strike="noStrike" dirty="0">
                <a:solidFill>
                  <a:srgbClr val="000000"/>
                </a:solidFill>
                <a:effectLst/>
              </a:rPr>
              <a:t>.</a:t>
            </a:r>
            <a:endParaRPr lang="en-US" sz="1800" b="0" dirty="0">
              <a:effectLst/>
            </a:endParaRPr>
          </a:p>
        </p:txBody>
      </p:sp>
      <p:sp>
        <p:nvSpPr>
          <p:cNvPr id="7" name="TextBox 6">
            <a:extLst>
              <a:ext uri="{FF2B5EF4-FFF2-40B4-BE49-F238E27FC236}">
                <a16:creationId xmlns:a16="http://schemas.microsoft.com/office/drawing/2014/main" id="{2973C55D-8E0C-1BE4-11CC-2625798CB409}"/>
              </a:ext>
            </a:extLst>
          </p:cNvPr>
          <p:cNvSpPr txBox="1"/>
          <p:nvPr/>
        </p:nvSpPr>
        <p:spPr>
          <a:xfrm>
            <a:off x="100781" y="100468"/>
            <a:ext cx="6258232" cy="369332"/>
          </a:xfrm>
          <a:prstGeom prst="rect">
            <a:avLst/>
          </a:prstGeom>
          <a:noFill/>
        </p:spPr>
        <p:txBody>
          <a:bodyPr wrap="square">
            <a:spAutoFit/>
          </a:bodyPr>
          <a:lstStyle/>
          <a:p>
            <a:r>
              <a:rPr lang="en-GB" sz="1800" b="1" dirty="0"/>
              <a:t>Reference </a:t>
            </a:r>
            <a:endParaRPr lang="en-GB" dirty="0"/>
          </a:p>
        </p:txBody>
      </p:sp>
    </p:spTree>
    <p:extLst>
      <p:ext uri="{BB962C8B-B14F-4D97-AF65-F5344CB8AC3E}">
        <p14:creationId xmlns:p14="http://schemas.microsoft.com/office/powerpoint/2010/main" val="2493384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91CAB-1D2E-1097-0FD3-FCF7A0B73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324D3F-00AC-B9B8-EF3F-68ACAE8FBB7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4FED7A9-A3B1-77E8-1ECB-B373DB4A2E21}"/>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C53F35D8-493F-F401-1C2C-0BF49C36F5AE}"/>
              </a:ext>
            </a:extLst>
          </p:cNvPr>
          <p:cNvPicPr>
            <a:picLocks noChangeAspect="1"/>
          </p:cNvPicPr>
          <p:nvPr/>
        </p:nvPicPr>
        <p:blipFill>
          <a:blip r:embed="rId2"/>
          <a:stretch>
            <a:fillRect/>
          </a:stretch>
        </p:blipFill>
        <p:spPr>
          <a:xfrm>
            <a:off x="0" y="-12576"/>
            <a:ext cx="12192000" cy="6870576"/>
          </a:xfrm>
          <a:prstGeom prst="rect">
            <a:avLst/>
          </a:prstGeom>
        </p:spPr>
      </p:pic>
      <p:pic>
        <p:nvPicPr>
          <p:cNvPr id="7" name="Picture 6">
            <a:extLst>
              <a:ext uri="{FF2B5EF4-FFF2-40B4-BE49-F238E27FC236}">
                <a16:creationId xmlns:a16="http://schemas.microsoft.com/office/drawing/2014/main" id="{25E9F5FB-B122-A2F4-06A7-303FB27B08D4}"/>
              </a:ext>
            </a:extLst>
          </p:cNvPr>
          <p:cNvPicPr>
            <a:picLocks noChangeAspect="1"/>
          </p:cNvPicPr>
          <p:nvPr/>
        </p:nvPicPr>
        <p:blipFill>
          <a:blip r:embed="rId3"/>
          <a:stretch>
            <a:fillRect/>
          </a:stretch>
        </p:blipFill>
        <p:spPr>
          <a:xfrm>
            <a:off x="-66676" y="-8238"/>
            <a:ext cx="12337333" cy="7175954"/>
          </a:xfrm>
          <a:prstGeom prst="rect">
            <a:avLst/>
          </a:prstGeom>
        </p:spPr>
      </p:pic>
    </p:spTree>
    <p:extLst>
      <p:ext uri="{BB962C8B-B14F-4D97-AF65-F5344CB8AC3E}">
        <p14:creationId xmlns:p14="http://schemas.microsoft.com/office/powerpoint/2010/main" val="2339174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pack 397 lavinia</Template>
  <TotalTime>1</TotalTime>
  <Words>2624</Words>
  <Application>Microsoft Office PowerPoint</Application>
  <PresentationFormat>Widescreen</PresentationFormat>
  <Paragraphs>128</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2024-11-05T13:03:04Z</dcterms:created>
  <dcterms:modified xsi:type="dcterms:W3CDTF">2024-12-10T21:20:40Z</dcterms:modified>
</cp:coreProperties>
</file>