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6" Type="http://schemas.microsoft.com/office/2020/02/relationships/classificationlabels" Target="docMetadata/LabelInfo.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8"/>
  </p:notesMasterIdLst>
  <p:handoutMasterIdLst>
    <p:handoutMasterId r:id="rId19"/>
  </p:handoutMasterIdLst>
  <p:sldIdLst>
    <p:sldId id="308" r:id="rId5"/>
    <p:sldId id="317" r:id="rId6"/>
    <p:sldId id="319" r:id="rId7"/>
    <p:sldId id="307" r:id="rId8"/>
    <p:sldId id="309" r:id="rId9"/>
    <p:sldId id="263" r:id="rId10"/>
    <p:sldId id="318" r:id="rId11"/>
    <p:sldId id="310" r:id="rId12"/>
    <p:sldId id="311" r:id="rId13"/>
    <p:sldId id="312" r:id="rId14"/>
    <p:sldId id="316" r:id="rId15"/>
    <p:sldId id="314" r:id="rId16"/>
    <p:sldId id="31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36A58"/>
    <a:srgbClr val="505A47"/>
    <a:srgbClr val="D1D8B7"/>
    <a:srgbClr val="A09D79"/>
    <a:srgbClr val="AD5C4D"/>
    <a:srgbClr val="543E35"/>
    <a:srgbClr val="637700"/>
    <a:srgbClr val="FFF4ED"/>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94" autoAdjust="0"/>
    <p:restoredTop sz="27027" autoAdjust="0"/>
  </p:normalViewPr>
  <p:slideViewPr>
    <p:cSldViewPr snapToGrid="0">
      <p:cViewPr>
        <p:scale>
          <a:sx n="33" d="100"/>
          <a:sy n="33" d="100"/>
        </p:scale>
        <p:origin x="1724" y="632"/>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50" d="100"/>
        <a:sy n="50"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notesMaster" Target="notesMasters/notesMaster1.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microsoft.com/office/2018/10/relationships/authors" Target="author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handoutMaster" Target="handoutMasters/handout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C9EE25-EF99-431F-B96F-FE175600EDB2}"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03CD3F34-3028-400C-93C2-851FEE96B140}">
      <dgm:prSet/>
      <dgm:spPr/>
      <dgm:t>
        <a:bodyPr/>
        <a:lstStyle/>
        <a:p>
          <a:r>
            <a:rPr lang="en-US" dirty="0">
              <a:solidFill>
                <a:srgbClr val="000000"/>
              </a:solidFill>
            </a:rPr>
            <a:t>It is evident that to highlight the theme of “Croeso”, meaning “welcome”, there will be authentic Welsh cultural experiences at the event.</a:t>
          </a:r>
        </a:p>
      </dgm:t>
    </dgm:pt>
    <dgm:pt modelId="{8F0CE42E-1C89-4EBB-83A6-5F32B51E7A8D}" type="parTrans" cxnId="{22AAA9FD-07D3-470B-BAC3-7D028D62E4D2}">
      <dgm:prSet/>
      <dgm:spPr/>
      <dgm:t>
        <a:bodyPr/>
        <a:lstStyle/>
        <a:p>
          <a:endParaRPr lang="en-US">
            <a:solidFill>
              <a:srgbClr val="000000"/>
            </a:solidFill>
          </a:endParaRPr>
        </a:p>
      </dgm:t>
    </dgm:pt>
    <dgm:pt modelId="{E51CADE6-6A45-4640-9DDC-7006A99AE729}" type="sibTrans" cxnId="{22AAA9FD-07D3-470B-BAC3-7D028D62E4D2}">
      <dgm:prSet/>
      <dgm:spPr/>
      <dgm:t>
        <a:bodyPr/>
        <a:lstStyle/>
        <a:p>
          <a:endParaRPr lang="en-US">
            <a:solidFill>
              <a:srgbClr val="000000"/>
            </a:solidFill>
          </a:endParaRPr>
        </a:p>
      </dgm:t>
    </dgm:pt>
    <dgm:pt modelId="{6B24FDC7-BBF3-4657-9336-947C946DAFEF}">
      <dgm:prSet/>
      <dgm:spPr/>
      <dgm:t>
        <a:bodyPr/>
        <a:lstStyle/>
        <a:p>
          <a:r>
            <a:rPr lang="en-US" dirty="0">
              <a:solidFill>
                <a:srgbClr val="000000"/>
              </a:solidFill>
            </a:rPr>
            <a:t>Moreover, attendees will enjoy the real Welsh taste, including cheese samples, lamb dishes and artisanal sweets.</a:t>
          </a:r>
        </a:p>
      </dgm:t>
    </dgm:pt>
    <dgm:pt modelId="{FF756592-5235-484A-8181-6DF82E48D871}" type="parTrans" cxnId="{F6ACBEFD-2D0B-4C35-923C-A8A41B66CA84}">
      <dgm:prSet/>
      <dgm:spPr/>
      <dgm:t>
        <a:bodyPr/>
        <a:lstStyle/>
        <a:p>
          <a:endParaRPr lang="en-US">
            <a:solidFill>
              <a:srgbClr val="000000"/>
            </a:solidFill>
          </a:endParaRPr>
        </a:p>
      </dgm:t>
    </dgm:pt>
    <dgm:pt modelId="{3CE084AF-495C-4ECD-B773-2C2E64AEC19B}" type="sibTrans" cxnId="{F6ACBEFD-2D0B-4C35-923C-A8A41B66CA84}">
      <dgm:prSet/>
      <dgm:spPr/>
      <dgm:t>
        <a:bodyPr/>
        <a:lstStyle/>
        <a:p>
          <a:endParaRPr lang="en-US">
            <a:solidFill>
              <a:srgbClr val="000000"/>
            </a:solidFill>
          </a:endParaRPr>
        </a:p>
      </dgm:t>
    </dgm:pt>
    <dgm:pt modelId="{A575568A-4DE8-4952-8C17-8E3926053B57}">
      <dgm:prSet/>
      <dgm:spPr/>
      <dgm:t>
        <a:bodyPr/>
        <a:lstStyle/>
        <a:p>
          <a:r>
            <a:rPr lang="en-US" dirty="0">
              <a:solidFill>
                <a:srgbClr val="000000"/>
              </a:solidFill>
            </a:rPr>
            <a:t>Furthermore, during the event, Welsh choirs will perform, harpists and folk dancers will entertain delegates at different intervals.</a:t>
          </a:r>
        </a:p>
      </dgm:t>
    </dgm:pt>
    <dgm:pt modelId="{7320DA63-6D09-4A70-B4AC-1853BF18E5B4}" type="parTrans" cxnId="{F868DCF5-F7FD-4D69-B8FB-2974E76E985C}">
      <dgm:prSet/>
      <dgm:spPr/>
      <dgm:t>
        <a:bodyPr/>
        <a:lstStyle/>
        <a:p>
          <a:endParaRPr lang="en-US">
            <a:solidFill>
              <a:srgbClr val="000000"/>
            </a:solidFill>
          </a:endParaRPr>
        </a:p>
      </dgm:t>
    </dgm:pt>
    <dgm:pt modelId="{FBC8459C-A9C6-4D7B-826D-B889183BD699}" type="sibTrans" cxnId="{F868DCF5-F7FD-4D69-B8FB-2974E76E985C}">
      <dgm:prSet/>
      <dgm:spPr/>
      <dgm:t>
        <a:bodyPr/>
        <a:lstStyle/>
        <a:p>
          <a:endParaRPr lang="en-US">
            <a:solidFill>
              <a:srgbClr val="000000"/>
            </a:solidFill>
          </a:endParaRPr>
        </a:p>
      </dgm:t>
    </dgm:pt>
    <dgm:pt modelId="{EDCDB5D6-D838-482D-9A6B-A27903E79841}" type="pres">
      <dgm:prSet presAssocID="{4CC9EE25-EF99-431F-B96F-FE175600EDB2}" presName="Name0" presStyleCnt="0">
        <dgm:presLayoutVars>
          <dgm:dir/>
          <dgm:animLvl val="lvl"/>
          <dgm:resizeHandles val="exact"/>
        </dgm:presLayoutVars>
      </dgm:prSet>
      <dgm:spPr/>
    </dgm:pt>
    <dgm:pt modelId="{45BE3BB4-4A78-404D-B599-F39AB6F77588}" type="pres">
      <dgm:prSet presAssocID="{A575568A-4DE8-4952-8C17-8E3926053B57}" presName="boxAndChildren" presStyleCnt="0"/>
      <dgm:spPr/>
    </dgm:pt>
    <dgm:pt modelId="{ACDF3A60-81C8-420E-B7EA-0D3E5704A93D}" type="pres">
      <dgm:prSet presAssocID="{A575568A-4DE8-4952-8C17-8E3926053B57}" presName="parentTextBox" presStyleLbl="node1" presStyleIdx="0" presStyleCnt="3"/>
      <dgm:spPr/>
    </dgm:pt>
    <dgm:pt modelId="{E400E853-1146-4252-97CC-46F3AAF777BC}" type="pres">
      <dgm:prSet presAssocID="{3CE084AF-495C-4ECD-B773-2C2E64AEC19B}" presName="sp" presStyleCnt="0"/>
      <dgm:spPr/>
    </dgm:pt>
    <dgm:pt modelId="{CEF80DFB-EED2-4C35-AD0C-D5C458B4DA68}" type="pres">
      <dgm:prSet presAssocID="{6B24FDC7-BBF3-4657-9336-947C946DAFEF}" presName="arrowAndChildren" presStyleCnt="0"/>
      <dgm:spPr/>
    </dgm:pt>
    <dgm:pt modelId="{16AB394E-529B-43C0-B825-D7080E8596C1}" type="pres">
      <dgm:prSet presAssocID="{6B24FDC7-BBF3-4657-9336-947C946DAFEF}" presName="parentTextArrow" presStyleLbl="node1" presStyleIdx="1" presStyleCnt="3"/>
      <dgm:spPr/>
    </dgm:pt>
    <dgm:pt modelId="{BC9DEF41-27B9-4599-BBA5-CD94DCDA4251}" type="pres">
      <dgm:prSet presAssocID="{E51CADE6-6A45-4640-9DDC-7006A99AE729}" presName="sp" presStyleCnt="0"/>
      <dgm:spPr/>
    </dgm:pt>
    <dgm:pt modelId="{9F25E06C-C4E3-40FE-8982-6FCE8B320353}" type="pres">
      <dgm:prSet presAssocID="{03CD3F34-3028-400C-93C2-851FEE96B140}" presName="arrowAndChildren" presStyleCnt="0"/>
      <dgm:spPr/>
    </dgm:pt>
    <dgm:pt modelId="{BF9D3BBD-46B3-4DDE-B7A7-5F9AD272B3B1}" type="pres">
      <dgm:prSet presAssocID="{03CD3F34-3028-400C-93C2-851FEE96B140}" presName="parentTextArrow" presStyleLbl="node1" presStyleIdx="2" presStyleCnt="3"/>
      <dgm:spPr/>
    </dgm:pt>
  </dgm:ptLst>
  <dgm:cxnLst>
    <dgm:cxn modelId="{AB876870-D457-407B-8C50-D13600962437}" type="presOf" srcId="{03CD3F34-3028-400C-93C2-851FEE96B140}" destId="{BF9D3BBD-46B3-4DDE-B7A7-5F9AD272B3B1}" srcOrd="0" destOrd="0" presId="urn:microsoft.com/office/officeart/2005/8/layout/process4"/>
    <dgm:cxn modelId="{1FC72099-7B25-477D-A58C-1A6FBFB2FA33}" type="presOf" srcId="{A575568A-4DE8-4952-8C17-8E3926053B57}" destId="{ACDF3A60-81C8-420E-B7EA-0D3E5704A93D}" srcOrd="0" destOrd="0" presId="urn:microsoft.com/office/officeart/2005/8/layout/process4"/>
    <dgm:cxn modelId="{BA04F9F3-2A3A-436F-9C87-E6B14E3699A0}" type="presOf" srcId="{4CC9EE25-EF99-431F-B96F-FE175600EDB2}" destId="{EDCDB5D6-D838-482D-9A6B-A27903E79841}" srcOrd="0" destOrd="0" presId="urn:microsoft.com/office/officeart/2005/8/layout/process4"/>
    <dgm:cxn modelId="{F868DCF5-F7FD-4D69-B8FB-2974E76E985C}" srcId="{4CC9EE25-EF99-431F-B96F-FE175600EDB2}" destId="{A575568A-4DE8-4952-8C17-8E3926053B57}" srcOrd="2" destOrd="0" parTransId="{7320DA63-6D09-4A70-B4AC-1853BF18E5B4}" sibTransId="{FBC8459C-A9C6-4D7B-826D-B889183BD699}"/>
    <dgm:cxn modelId="{96A8A3FD-CB4C-464F-B853-14B673BB20EC}" type="presOf" srcId="{6B24FDC7-BBF3-4657-9336-947C946DAFEF}" destId="{16AB394E-529B-43C0-B825-D7080E8596C1}" srcOrd="0" destOrd="0" presId="urn:microsoft.com/office/officeart/2005/8/layout/process4"/>
    <dgm:cxn modelId="{22AAA9FD-07D3-470B-BAC3-7D028D62E4D2}" srcId="{4CC9EE25-EF99-431F-B96F-FE175600EDB2}" destId="{03CD3F34-3028-400C-93C2-851FEE96B140}" srcOrd="0" destOrd="0" parTransId="{8F0CE42E-1C89-4EBB-83A6-5F32B51E7A8D}" sibTransId="{E51CADE6-6A45-4640-9DDC-7006A99AE729}"/>
    <dgm:cxn modelId="{F6ACBEFD-2D0B-4C35-923C-A8A41B66CA84}" srcId="{4CC9EE25-EF99-431F-B96F-FE175600EDB2}" destId="{6B24FDC7-BBF3-4657-9336-947C946DAFEF}" srcOrd="1" destOrd="0" parTransId="{FF756592-5235-484A-8181-6DF82E48D871}" sibTransId="{3CE084AF-495C-4ECD-B773-2C2E64AEC19B}"/>
    <dgm:cxn modelId="{CD9F6DD5-B617-4D29-B16E-58EFE4CBEDDF}" type="presParOf" srcId="{EDCDB5D6-D838-482D-9A6B-A27903E79841}" destId="{45BE3BB4-4A78-404D-B599-F39AB6F77588}" srcOrd="0" destOrd="0" presId="urn:microsoft.com/office/officeart/2005/8/layout/process4"/>
    <dgm:cxn modelId="{84891B5F-6C47-4FBE-9F84-3198B2F4ABCA}" type="presParOf" srcId="{45BE3BB4-4A78-404D-B599-F39AB6F77588}" destId="{ACDF3A60-81C8-420E-B7EA-0D3E5704A93D}" srcOrd="0" destOrd="0" presId="urn:microsoft.com/office/officeart/2005/8/layout/process4"/>
    <dgm:cxn modelId="{F05A0191-CA25-43A0-96FF-C6E5ED3E6235}" type="presParOf" srcId="{EDCDB5D6-D838-482D-9A6B-A27903E79841}" destId="{E400E853-1146-4252-97CC-46F3AAF777BC}" srcOrd="1" destOrd="0" presId="urn:microsoft.com/office/officeart/2005/8/layout/process4"/>
    <dgm:cxn modelId="{43705299-0462-4AAD-B53C-1A705D015DFD}" type="presParOf" srcId="{EDCDB5D6-D838-482D-9A6B-A27903E79841}" destId="{CEF80DFB-EED2-4C35-AD0C-D5C458B4DA68}" srcOrd="2" destOrd="0" presId="urn:microsoft.com/office/officeart/2005/8/layout/process4"/>
    <dgm:cxn modelId="{7BD63F97-6D7B-45CC-AA2B-FB5010F5A050}" type="presParOf" srcId="{CEF80DFB-EED2-4C35-AD0C-D5C458B4DA68}" destId="{16AB394E-529B-43C0-B825-D7080E8596C1}" srcOrd="0" destOrd="0" presId="urn:microsoft.com/office/officeart/2005/8/layout/process4"/>
    <dgm:cxn modelId="{018CB63A-F22A-4E5A-9770-B79533DF197E}" type="presParOf" srcId="{EDCDB5D6-D838-482D-9A6B-A27903E79841}" destId="{BC9DEF41-27B9-4599-BBA5-CD94DCDA4251}" srcOrd="3" destOrd="0" presId="urn:microsoft.com/office/officeart/2005/8/layout/process4"/>
    <dgm:cxn modelId="{ED5C8B9B-3D6C-45D8-AA53-4BCCB429CFAF}" type="presParOf" srcId="{EDCDB5D6-D838-482D-9A6B-A27903E79841}" destId="{9F25E06C-C4E3-40FE-8982-6FCE8B320353}" srcOrd="4" destOrd="0" presId="urn:microsoft.com/office/officeart/2005/8/layout/process4"/>
    <dgm:cxn modelId="{CB2C79D2-CA5A-42D5-9D04-EBEA76986E17}" type="presParOf" srcId="{9F25E06C-C4E3-40FE-8982-6FCE8B320353}" destId="{BF9D3BBD-46B3-4DDE-B7A7-5F9AD272B3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37F2F8-8766-4C4C-AAB9-3682065014C5}"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706AF2EA-CF46-4F2F-828B-7306C49E3459}">
      <dgm:prSet/>
      <dgm:spPr/>
      <dgm:t>
        <a:bodyPr/>
        <a:lstStyle/>
        <a:p>
          <a:r>
            <a:rPr lang="en-US" dirty="0"/>
            <a:t>- Strengths include robust government support, rich cultural content, and a well-equipped, accessible venue.</a:t>
          </a:r>
        </a:p>
      </dgm:t>
    </dgm:pt>
    <dgm:pt modelId="{7D269D24-B3E0-457E-8D57-16E4128C015D}" type="parTrans" cxnId="{E83B277D-11E8-440A-9FB4-EE4515FF551F}">
      <dgm:prSet/>
      <dgm:spPr/>
      <dgm:t>
        <a:bodyPr/>
        <a:lstStyle/>
        <a:p>
          <a:endParaRPr lang="en-US"/>
        </a:p>
      </dgm:t>
    </dgm:pt>
    <dgm:pt modelId="{41E91A89-58E2-4981-A8CC-E8ADED095200}" type="sibTrans" cxnId="{E83B277D-11E8-440A-9FB4-EE4515FF551F}">
      <dgm:prSet/>
      <dgm:spPr/>
      <dgm:t>
        <a:bodyPr/>
        <a:lstStyle/>
        <a:p>
          <a:endParaRPr lang="en-US"/>
        </a:p>
      </dgm:t>
    </dgm:pt>
    <dgm:pt modelId="{536EBEF6-F334-47AE-964E-D5B5027F9D0C}">
      <dgm:prSet/>
      <dgm:spPr/>
      <dgm:t>
        <a:bodyPr/>
        <a:lstStyle/>
        <a:p>
          <a:r>
            <a:rPr lang="en-US" dirty="0"/>
            <a:t>- A key weakness is the limited global recognition of Newport as a premier MICE destination.</a:t>
          </a:r>
        </a:p>
      </dgm:t>
    </dgm:pt>
    <dgm:pt modelId="{DBD06D0F-2098-4142-B0EC-EE78B29A1A5B}" type="parTrans" cxnId="{EEFDB266-D888-44D1-9D17-1EFCBC3516CF}">
      <dgm:prSet/>
      <dgm:spPr/>
      <dgm:t>
        <a:bodyPr/>
        <a:lstStyle/>
        <a:p>
          <a:endParaRPr lang="en-US"/>
        </a:p>
      </dgm:t>
    </dgm:pt>
    <dgm:pt modelId="{698B3002-B9D6-470C-8472-41AB413735B6}" type="sibTrans" cxnId="{EEFDB266-D888-44D1-9D17-1EFCBC3516CF}">
      <dgm:prSet/>
      <dgm:spPr/>
      <dgm:t>
        <a:bodyPr/>
        <a:lstStyle/>
        <a:p>
          <a:endParaRPr lang="en-US"/>
        </a:p>
      </dgm:t>
    </dgm:pt>
    <dgm:pt modelId="{18BBD52E-BCB1-40E1-B3FD-9B2A0C1E9199}">
      <dgm:prSet/>
      <dgm:spPr/>
      <dgm:t>
        <a:bodyPr/>
        <a:lstStyle/>
        <a:p>
          <a:r>
            <a:rPr lang="en-US" dirty="0"/>
            <a:t>- Moreover, opportunities include post-pandemic tourism resurgence and increased global interest in the UK’s cultural diplomacy.</a:t>
          </a:r>
        </a:p>
      </dgm:t>
    </dgm:pt>
    <dgm:pt modelId="{AC208070-E4CF-401A-8370-063E35EC489A}" type="parTrans" cxnId="{E69A5EE4-9AAB-4307-ABA0-C0088F623B85}">
      <dgm:prSet/>
      <dgm:spPr/>
      <dgm:t>
        <a:bodyPr/>
        <a:lstStyle/>
        <a:p>
          <a:endParaRPr lang="en-US"/>
        </a:p>
      </dgm:t>
    </dgm:pt>
    <dgm:pt modelId="{987CFFD2-8C24-4461-A328-2B0823BBD85E}" type="sibTrans" cxnId="{E69A5EE4-9AAB-4307-ABA0-C0088F623B85}">
      <dgm:prSet/>
      <dgm:spPr/>
      <dgm:t>
        <a:bodyPr/>
        <a:lstStyle/>
        <a:p>
          <a:endParaRPr lang="en-US"/>
        </a:p>
      </dgm:t>
    </dgm:pt>
    <dgm:pt modelId="{1CE66538-A697-4B1D-A4C6-DF7B4CAC8373}">
      <dgm:prSet/>
      <dgm:spPr/>
      <dgm:t>
        <a:bodyPr/>
        <a:lstStyle/>
        <a:p>
          <a:r>
            <a:rPr lang="en-US" dirty="0"/>
            <a:t>- External threats may arise from competing events across Europe and unpredictable political climates (O’Toole, 2011).</a:t>
          </a:r>
        </a:p>
      </dgm:t>
    </dgm:pt>
    <dgm:pt modelId="{37A0B893-4E06-43FC-B0C2-80C51A0144C8}" type="parTrans" cxnId="{47186474-EBDF-474C-A750-A123EBE32EEE}">
      <dgm:prSet/>
      <dgm:spPr/>
      <dgm:t>
        <a:bodyPr/>
        <a:lstStyle/>
        <a:p>
          <a:endParaRPr lang="en-US"/>
        </a:p>
      </dgm:t>
    </dgm:pt>
    <dgm:pt modelId="{3E73EA12-B9EF-4ADF-896B-D09E6053573E}" type="sibTrans" cxnId="{47186474-EBDF-474C-A750-A123EBE32EEE}">
      <dgm:prSet/>
      <dgm:spPr/>
      <dgm:t>
        <a:bodyPr/>
        <a:lstStyle/>
        <a:p>
          <a:endParaRPr lang="en-US"/>
        </a:p>
      </dgm:t>
    </dgm:pt>
    <dgm:pt modelId="{E04F04E9-95E8-4B3A-991A-AF9BC039B55E}" type="pres">
      <dgm:prSet presAssocID="{FC37F2F8-8766-4C4C-AAB9-3682065014C5}" presName="linear" presStyleCnt="0">
        <dgm:presLayoutVars>
          <dgm:animLvl val="lvl"/>
          <dgm:resizeHandles val="exact"/>
        </dgm:presLayoutVars>
      </dgm:prSet>
      <dgm:spPr/>
    </dgm:pt>
    <dgm:pt modelId="{B747130C-9754-4B55-B3EE-322C49796CEC}" type="pres">
      <dgm:prSet presAssocID="{706AF2EA-CF46-4F2F-828B-7306C49E3459}" presName="parentText" presStyleLbl="node1" presStyleIdx="0" presStyleCnt="4">
        <dgm:presLayoutVars>
          <dgm:chMax val="0"/>
          <dgm:bulletEnabled val="1"/>
        </dgm:presLayoutVars>
      </dgm:prSet>
      <dgm:spPr/>
    </dgm:pt>
    <dgm:pt modelId="{D5F9F93A-E30D-4480-8307-FBC07303B890}" type="pres">
      <dgm:prSet presAssocID="{41E91A89-58E2-4981-A8CC-E8ADED095200}" presName="spacer" presStyleCnt="0"/>
      <dgm:spPr/>
    </dgm:pt>
    <dgm:pt modelId="{DF5D7DD7-E3F2-482E-B759-76B55F304852}" type="pres">
      <dgm:prSet presAssocID="{536EBEF6-F334-47AE-964E-D5B5027F9D0C}" presName="parentText" presStyleLbl="node1" presStyleIdx="1" presStyleCnt="4">
        <dgm:presLayoutVars>
          <dgm:chMax val="0"/>
          <dgm:bulletEnabled val="1"/>
        </dgm:presLayoutVars>
      </dgm:prSet>
      <dgm:spPr/>
    </dgm:pt>
    <dgm:pt modelId="{7FFDFABB-7557-43E2-9414-54C8575EB2B4}" type="pres">
      <dgm:prSet presAssocID="{698B3002-B9D6-470C-8472-41AB413735B6}" presName="spacer" presStyleCnt="0"/>
      <dgm:spPr/>
    </dgm:pt>
    <dgm:pt modelId="{43155E99-91AF-4842-8A90-95F1BD26523E}" type="pres">
      <dgm:prSet presAssocID="{18BBD52E-BCB1-40E1-B3FD-9B2A0C1E9199}" presName="parentText" presStyleLbl="node1" presStyleIdx="2" presStyleCnt="4">
        <dgm:presLayoutVars>
          <dgm:chMax val="0"/>
          <dgm:bulletEnabled val="1"/>
        </dgm:presLayoutVars>
      </dgm:prSet>
      <dgm:spPr/>
    </dgm:pt>
    <dgm:pt modelId="{B27DA77D-163D-4157-BC1C-AB08DBB1DE58}" type="pres">
      <dgm:prSet presAssocID="{987CFFD2-8C24-4461-A328-2B0823BBD85E}" presName="spacer" presStyleCnt="0"/>
      <dgm:spPr/>
    </dgm:pt>
    <dgm:pt modelId="{3908434E-5573-4090-93CA-DB79C34704E6}" type="pres">
      <dgm:prSet presAssocID="{1CE66538-A697-4B1D-A4C6-DF7B4CAC8373}" presName="parentText" presStyleLbl="node1" presStyleIdx="3" presStyleCnt="4">
        <dgm:presLayoutVars>
          <dgm:chMax val="0"/>
          <dgm:bulletEnabled val="1"/>
        </dgm:presLayoutVars>
      </dgm:prSet>
      <dgm:spPr/>
    </dgm:pt>
  </dgm:ptLst>
  <dgm:cxnLst>
    <dgm:cxn modelId="{EEFDB266-D888-44D1-9D17-1EFCBC3516CF}" srcId="{FC37F2F8-8766-4C4C-AAB9-3682065014C5}" destId="{536EBEF6-F334-47AE-964E-D5B5027F9D0C}" srcOrd="1" destOrd="0" parTransId="{DBD06D0F-2098-4142-B0EC-EE78B29A1A5B}" sibTransId="{698B3002-B9D6-470C-8472-41AB413735B6}"/>
    <dgm:cxn modelId="{BC54C950-ACF9-43FA-AD39-E17FD50A6D63}" type="presOf" srcId="{18BBD52E-BCB1-40E1-B3FD-9B2A0C1E9199}" destId="{43155E99-91AF-4842-8A90-95F1BD26523E}" srcOrd="0" destOrd="0" presId="urn:microsoft.com/office/officeart/2005/8/layout/vList2"/>
    <dgm:cxn modelId="{47186474-EBDF-474C-A750-A123EBE32EEE}" srcId="{FC37F2F8-8766-4C4C-AAB9-3682065014C5}" destId="{1CE66538-A697-4B1D-A4C6-DF7B4CAC8373}" srcOrd="3" destOrd="0" parTransId="{37A0B893-4E06-43FC-B0C2-80C51A0144C8}" sibTransId="{3E73EA12-B9EF-4ADF-896B-D09E6053573E}"/>
    <dgm:cxn modelId="{E83B277D-11E8-440A-9FB4-EE4515FF551F}" srcId="{FC37F2F8-8766-4C4C-AAB9-3682065014C5}" destId="{706AF2EA-CF46-4F2F-828B-7306C49E3459}" srcOrd="0" destOrd="0" parTransId="{7D269D24-B3E0-457E-8D57-16E4128C015D}" sibTransId="{41E91A89-58E2-4981-A8CC-E8ADED095200}"/>
    <dgm:cxn modelId="{2F5DBB8D-A59A-470E-8B74-2C7665195A8E}" type="presOf" srcId="{706AF2EA-CF46-4F2F-828B-7306C49E3459}" destId="{B747130C-9754-4B55-B3EE-322C49796CEC}" srcOrd="0" destOrd="0" presId="urn:microsoft.com/office/officeart/2005/8/layout/vList2"/>
    <dgm:cxn modelId="{06EBC2B1-0535-4034-BD6D-47D27C3A1D7E}" type="presOf" srcId="{536EBEF6-F334-47AE-964E-D5B5027F9D0C}" destId="{DF5D7DD7-E3F2-482E-B759-76B55F304852}" srcOrd="0" destOrd="0" presId="urn:microsoft.com/office/officeart/2005/8/layout/vList2"/>
    <dgm:cxn modelId="{D4B10ED1-2A53-4588-8D2C-BB7578C7209F}" type="presOf" srcId="{FC37F2F8-8766-4C4C-AAB9-3682065014C5}" destId="{E04F04E9-95E8-4B3A-991A-AF9BC039B55E}" srcOrd="0" destOrd="0" presId="urn:microsoft.com/office/officeart/2005/8/layout/vList2"/>
    <dgm:cxn modelId="{635D39DE-9B91-46C0-9831-B3B1DEBC3F62}" type="presOf" srcId="{1CE66538-A697-4B1D-A4C6-DF7B4CAC8373}" destId="{3908434E-5573-4090-93CA-DB79C34704E6}" srcOrd="0" destOrd="0" presId="urn:microsoft.com/office/officeart/2005/8/layout/vList2"/>
    <dgm:cxn modelId="{E69A5EE4-9AAB-4307-ABA0-C0088F623B85}" srcId="{FC37F2F8-8766-4C4C-AAB9-3682065014C5}" destId="{18BBD52E-BCB1-40E1-B3FD-9B2A0C1E9199}" srcOrd="2" destOrd="0" parTransId="{AC208070-E4CF-401A-8370-063E35EC489A}" sibTransId="{987CFFD2-8C24-4461-A328-2B0823BBD85E}"/>
    <dgm:cxn modelId="{776C33B6-6462-408F-9FDC-F7DEE6CE1C03}" type="presParOf" srcId="{E04F04E9-95E8-4B3A-991A-AF9BC039B55E}" destId="{B747130C-9754-4B55-B3EE-322C49796CEC}" srcOrd="0" destOrd="0" presId="urn:microsoft.com/office/officeart/2005/8/layout/vList2"/>
    <dgm:cxn modelId="{52E969A1-14B9-4D90-971A-568DBD07C9AF}" type="presParOf" srcId="{E04F04E9-95E8-4B3A-991A-AF9BC039B55E}" destId="{D5F9F93A-E30D-4480-8307-FBC07303B890}" srcOrd="1" destOrd="0" presId="urn:microsoft.com/office/officeart/2005/8/layout/vList2"/>
    <dgm:cxn modelId="{2D9B1074-B42D-4C80-903E-138A838BB27F}" type="presParOf" srcId="{E04F04E9-95E8-4B3A-991A-AF9BC039B55E}" destId="{DF5D7DD7-E3F2-482E-B759-76B55F304852}" srcOrd="2" destOrd="0" presId="urn:microsoft.com/office/officeart/2005/8/layout/vList2"/>
    <dgm:cxn modelId="{B32B23A2-9087-4D73-A27C-E9E15A906DBB}" type="presParOf" srcId="{E04F04E9-95E8-4B3A-991A-AF9BC039B55E}" destId="{7FFDFABB-7557-43E2-9414-54C8575EB2B4}" srcOrd="3" destOrd="0" presId="urn:microsoft.com/office/officeart/2005/8/layout/vList2"/>
    <dgm:cxn modelId="{8AB8FEB3-ADD4-4801-8542-C62AD3AD75CD}" type="presParOf" srcId="{E04F04E9-95E8-4B3A-991A-AF9BC039B55E}" destId="{43155E99-91AF-4842-8A90-95F1BD26523E}" srcOrd="4" destOrd="0" presId="urn:microsoft.com/office/officeart/2005/8/layout/vList2"/>
    <dgm:cxn modelId="{5A558A8A-60D8-43D3-8DD7-4FC8E77604EB}" type="presParOf" srcId="{E04F04E9-95E8-4B3A-991A-AF9BC039B55E}" destId="{B27DA77D-163D-4157-BC1C-AB08DBB1DE58}" srcOrd="5" destOrd="0" presId="urn:microsoft.com/office/officeart/2005/8/layout/vList2"/>
    <dgm:cxn modelId="{9AE5FA20-5FA2-40F4-AC69-3BBA7B25EF26}" type="presParOf" srcId="{E04F04E9-95E8-4B3A-991A-AF9BC039B55E}" destId="{3908434E-5573-4090-93CA-DB79C34704E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F3A60-81C8-420E-B7EA-0D3E5704A93D}">
      <dsp:nvSpPr>
        <dsp:cNvPr id="0" name=""/>
        <dsp:cNvSpPr/>
      </dsp:nvSpPr>
      <dsp:spPr>
        <a:xfrm>
          <a:off x="0" y="2890932"/>
          <a:ext cx="6949440" cy="94886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rPr>
            <a:t>Furthermore, during the event, Welsh choirs will perform, harpists and folk dancers will entertain delegates at different intervals.</a:t>
          </a:r>
        </a:p>
      </dsp:txBody>
      <dsp:txXfrm>
        <a:off x="0" y="2890932"/>
        <a:ext cx="6949440" cy="948868"/>
      </dsp:txXfrm>
    </dsp:sp>
    <dsp:sp modelId="{16AB394E-529B-43C0-B825-D7080E8596C1}">
      <dsp:nvSpPr>
        <dsp:cNvPr id="0" name=""/>
        <dsp:cNvSpPr/>
      </dsp:nvSpPr>
      <dsp:spPr>
        <a:xfrm rot="10800000">
          <a:off x="0" y="1445805"/>
          <a:ext cx="6949440" cy="1459359"/>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rPr>
            <a:t>Moreover, attendees will enjoy the real Welsh taste, including cheese samples, lamb dishes and artisanal sweets.</a:t>
          </a:r>
        </a:p>
      </dsp:txBody>
      <dsp:txXfrm rot="10800000">
        <a:off x="0" y="1445805"/>
        <a:ext cx="6949440" cy="948248"/>
      </dsp:txXfrm>
    </dsp:sp>
    <dsp:sp modelId="{BF9D3BBD-46B3-4DDE-B7A7-5F9AD272B3B1}">
      <dsp:nvSpPr>
        <dsp:cNvPr id="0" name=""/>
        <dsp:cNvSpPr/>
      </dsp:nvSpPr>
      <dsp:spPr>
        <a:xfrm rot="10800000">
          <a:off x="0" y="678"/>
          <a:ext cx="6949440" cy="1459359"/>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rPr>
            <a:t>It is evident that to highlight the theme of “Croeso”, meaning “welcome”, there will be authentic Welsh cultural experiences at the event.</a:t>
          </a:r>
        </a:p>
      </dsp:txBody>
      <dsp:txXfrm rot="10800000">
        <a:off x="0" y="678"/>
        <a:ext cx="6949440" cy="948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7130C-9754-4B55-B3EE-322C49796CEC}">
      <dsp:nvSpPr>
        <dsp:cNvPr id="0" name=""/>
        <dsp:cNvSpPr/>
      </dsp:nvSpPr>
      <dsp:spPr>
        <a:xfrm>
          <a:off x="0" y="3923"/>
          <a:ext cx="103601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Strengths include robust government support, rich cultural content, and a well-equipped, accessible venue.</a:t>
          </a:r>
        </a:p>
      </dsp:txBody>
      <dsp:txXfrm>
        <a:off x="45235" y="49158"/>
        <a:ext cx="10269682" cy="836170"/>
      </dsp:txXfrm>
    </dsp:sp>
    <dsp:sp modelId="{DF5D7DD7-E3F2-482E-B759-76B55F304852}">
      <dsp:nvSpPr>
        <dsp:cNvPr id="0" name=""/>
        <dsp:cNvSpPr/>
      </dsp:nvSpPr>
      <dsp:spPr>
        <a:xfrm>
          <a:off x="0" y="993923"/>
          <a:ext cx="103601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A key weakness is the limited global recognition of Newport as a premier MICE destination.</a:t>
          </a:r>
        </a:p>
      </dsp:txBody>
      <dsp:txXfrm>
        <a:off x="45235" y="1039158"/>
        <a:ext cx="10269682" cy="836170"/>
      </dsp:txXfrm>
    </dsp:sp>
    <dsp:sp modelId="{43155E99-91AF-4842-8A90-95F1BD26523E}">
      <dsp:nvSpPr>
        <dsp:cNvPr id="0" name=""/>
        <dsp:cNvSpPr/>
      </dsp:nvSpPr>
      <dsp:spPr>
        <a:xfrm>
          <a:off x="0" y="1983923"/>
          <a:ext cx="103601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Moreover, opportunities include post-pandemic tourism resurgence and increased global interest in the UK’s cultural diplomacy.</a:t>
          </a:r>
        </a:p>
      </dsp:txBody>
      <dsp:txXfrm>
        <a:off x="45235" y="2029158"/>
        <a:ext cx="10269682" cy="836170"/>
      </dsp:txXfrm>
    </dsp:sp>
    <dsp:sp modelId="{3908434E-5573-4090-93CA-DB79C34704E6}">
      <dsp:nvSpPr>
        <dsp:cNvPr id="0" name=""/>
        <dsp:cNvSpPr/>
      </dsp:nvSpPr>
      <dsp:spPr>
        <a:xfrm>
          <a:off x="0" y="2973924"/>
          <a:ext cx="103601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External threats may arise from competing events across Europe and unpredictable political climates (O’Toole, 2011).</a:t>
          </a:r>
        </a:p>
      </dsp:txBody>
      <dsp:txXfrm>
        <a:off x="45235" y="3019159"/>
        <a:ext cx="10269682" cy="83617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5/23/2025</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5/23/2025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Croeso Connect 2025: An International Meeting Celebrating Wales’ Cultural Hospitality and Global Connectivity</a:t>
            </a:r>
            <a:br>
              <a:rPr lang="en-US" sz="1200" dirty="0"/>
            </a:br>
            <a:r>
              <a:rPr lang="en-US" sz="1000" dirty="0"/>
              <a:t>Name of Student:</a:t>
            </a:r>
            <a:br>
              <a:rPr lang="en-US" sz="1000" dirty="0"/>
            </a:br>
            <a:r>
              <a:rPr lang="en-US" sz="1000" dirty="0"/>
              <a:t>Date:</a:t>
            </a: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CROESO CONNECT 2025 is launched as a signature event for the “Year of Croeso”, which operates in conjunction with Visit Wales’ 202. Adoption of a MICE model allows a professional environment to promote wide cultural and commercial connectivity. With an aim of promoting Wales as a vibrant travel destination for cultural and business activities, the event targets over 500 international visitors. The event aims to make a connection between such spheres as education, tourism, and foreign investment with the view of stimulating continuous economic advancement on a regional scale.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AF540-A523-1FA2-6936-82CB6B4AEB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A97D56-DADA-9238-6C6B-6AF2E4BBFD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9991EE-2289-3947-3B76-2C94990062A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CROESO CONNECT 2025 is launched as a signature event for the “Year of Croeso”, which operates in conjunction with Visit Wales’. Adoption of a MICE model allows a professional environment to promote wide cultural and commercial connectivity. With an aim of promoting Wales as a vibrant travel destination for cultural and business activities, the event targets over 500 international visitors (McInch and Fleming, 2022). The event aims to make a connection between such spheres as education, tourism, and foreign investment with the view of stimulating continuous economic advancement on a regional scale.</a:t>
            </a:r>
          </a:p>
          <a:p>
            <a:endParaRPr lang="en-US" dirty="0"/>
          </a:p>
        </p:txBody>
      </p:sp>
      <p:sp>
        <p:nvSpPr>
          <p:cNvPr id="4" name="Slide Number Placeholder 3">
            <a:extLst>
              <a:ext uri="{FF2B5EF4-FFF2-40B4-BE49-F238E27FC236}">
                <a16:creationId xmlns:a16="http://schemas.microsoft.com/office/drawing/2014/main" id="{8E22A760-2189-3709-6D30-1CB025626DEA}"/>
              </a:ext>
            </a:extLst>
          </p:cNvPr>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2319714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is evident that at the core of CROESO CONNECT 2025 is the concept of “sense of place”, and every reflexive element of the experience is used to highlight Wales’ vibrant cultural heritage. Providing a selection of curated sensory and participatory experiences, visitors will get a sense of the complexities of the nation’s identity. Common foods would fill cultural gaps, and dynamic acts would help increase the emotional experience for the participants. The introduction of a Welsh craft market to the scene celebrates local craftsmanship and promotes eco-friendly community businesses (Healey, 2023). The exploration of heritage sites educates and engage delegates while linking them to Wales’ socio-historical heritage (Wahyuningrat and Harsanto, 2025). Together with these elements, the festival becomes a cultural mosaic that is a reflection of the Year of Welcome and strengthens national identity in an international setting.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431800" algn="just" defTabSz="914400" rtl="0" eaLnBrk="1" fontAlgn="auto" latinLnBrk="0" hangingPunct="1">
              <a:lnSpc>
                <a:spcPct val="200000"/>
              </a:lnSpc>
              <a:spcBef>
                <a:spcPts val="800"/>
              </a:spcBef>
              <a:spcAft>
                <a:spcPts val="800"/>
              </a:spcAft>
              <a:buClrTx/>
              <a:buSzTx/>
              <a:buFontTx/>
              <a:buNone/>
              <a:tabLst>
                <a:tab pos="2340610" algn="l"/>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market analysis reveals a compelling opportunity for CROESO CONNECT 2025. The targeted segment includes high-value professionals from tourism development, international business, and government diplomacy. Contemporary trends in the MICE industry indicate a pivot towards immersive cultural engagement, and this event is well-positioned to meet that demand (Kontovas et al., 2022). The digital-first marketing strategy is complemented by strategic business-to-business outreach, including partnerships with UK Trade and Investment (UKTI) and diplomatic channels. Although prominent events like the Edinburgh International Culture Summit share thematic similarities, they are temporally or geographically distinct. CROESO CONNECT leverages Wales’ unique cultural proposition at an optimal time in the summer calendar, offering exclusivity and relevance in a competitive international events landscape.</a:t>
            </a:r>
          </a:p>
          <a:p>
            <a:pPr marL="0" marR="0" indent="431800" algn="just">
              <a:lnSpc>
                <a:spcPct val="200000"/>
              </a:lnSpc>
              <a:spcBef>
                <a:spcPts val="800"/>
              </a:spcBef>
              <a:spcAft>
                <a:spcPts val="800"/>
              </a:spcAft>
              <a:tabLst>
                <a:tab pos="2340610" algn="l"/>
              </a:tabLs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SWOT analysis provides a comprehensive view of the event’s strategic position. Governmental backing from Visit Wales ensures access to promotional infrastructure and funding avenues, while the cultural depth of the programme adds unmatched value. ICC Wales provides an internationally credible venue, though Newport's lesser-known status may require intensified branding efforts (McCann et al., 2023). Opportunities are notably strong, with international travel and cultural tourism projected to surge in 2025, making this the ideal launch window. However, external threats such as geopolitical tensions or event saturation across Europe must be mitigated through agile planning and targeted audience engagement (Harfst et al., 2025). Overall, the internal strengths and external opportunities outweigh the manageable weaknesses and threats, supporting the feasibility of CROESO CONNECT.</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2308133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F29EC-0ECC-755B-B24F-071D149E40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7D72CD-9009-328E-BF67-7FD55ED2BD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5B3979-5B34-03FB-17BE-BF9F20B0793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CROESO CONNECT 2025 operates with a planning focus on providing seamless, accessible and culturally vibrant experiences to delegates. Diversified expertise will be put in charge of all aspects of logistics, cultural integration, and technical operations. The international character of CROESO CONNECT 2025 requires the employment of bilingual cultural liaison officers to facilitate effective relationships with the participants. Local food partners will be hired to cook premium Welsh meals and meet the different dietary requirements of the international guests.</a:t>
            </a:r>
          </a:p>
          <a:p>
            <a:endParaRPr lang="en-US" dirty="0"/>
          </a:p>
        </p:txBody>
      </p:sp>
      <p:sp>
        <p:nvSpPr>
          <p:cNvPr id="4" name="Slide Number Placeholder 3">
            <a:extLst>
              <a:ext uri="{FF2B5EF4-FFF2-40B4-BE49-F238E27FC236}">
                <a16:creationId xmlns:a16="http://schemas.microsoft.com/office/drawing/2014/main" id="{CD2F8378-D350-C421-90E5-3BA3162C2F9D}"/>
              </a:ext>
            </a:extLst>
          </p:cNvPr>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2635496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financial feasibility of CROESO CONNECT 2025 reflects prudent budgeting and diverse revenue streams. With a delegate fee of £200 for 500 attendees, ticketing alone contributes half the projected income. Additional revenue is secured through cultural sponsorships and public funding from Visit Wales, reinforcing institutional support. Exhibitor fees further supplement the budget while promoting local businesses. On the expenditure side, essential costs such as venue hire, catering, and staffing have been carefully projected, with a contingency buffer included for miscellaneous expenses. </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Stakeholder management is central to the successful delivery of CROESO CONNECT 2025. The involvement of multiple public and private partners necessitates a collaborative approach underpinned by clear communication (Yen et al., 2023). Visit Wales will be a strategic partner, offering funding and brand alignment. Newport City Council’s role will include logistical and infrastructural support, while local cultural organisations will deliver content and performances. </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3210893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Stakeholder management is central to the successful delivery of CROESO CONNECT 2025. The involvement of multiple public and private partners necessitates a collaborative approach underpinned by clear communication (Yen et al., 2023). Visit Wales will be a strategic partner, offering funding and brand alignment. Newport City Council’s role will include logistical and infrastructural support, while local cultural organisations will deliver content and performances. </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3472499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31800" algn="just">
              <a:lnSpc>
                <a:spcPct val="200000"/>
              </a:lnSpc>
              <a:spcBef>
                <a:spcPts val="80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Sustainability and risk management are interwoven into the strategic foundation of CROESO CONNECT 2025. In line with global ESG (Environmental, Social, Governance) standards, the event will avoid printed brochures, replacing them with a digital app containing schedules and maps. Plant-based menu options and locally sourced food reduce the carbon footprint while promoting regional agriculture. The event is committed to reducing waste through recycling partnerships and reusable materials. Regarding risks, the most pressing concern is a resurgence of health-related disruptions (Parsons et al., 2024). </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dirty="0"/>
          </a:p>
        </p:txBody>
      </p:sp>
    </p:spTree>
    <p:extLst>
      <p:ext uri="{BB962C8B-B14F-4D97-AF65-F5344CB8AC3E}">
        <p14:creationId xmlns:p14="http://schemas.microsoft.com/office/powerpoint/2010/main" val="1736307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Concluded that the feasibility evaluation of CROESO CONNECT 2025 confirms that the event is not only possible but strategically advantageous. It aligns directly with national tourism goals while introducing an innovative blend of cultural storytelling and economic development. The market research confirms a growing appetite for culturally embedded business tourism, particularly within the MICE sector. Financially, the event is robust, demonstrating prudent spending and surplus generation.</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12</a:t>
            </a:fld>
            <a:endParaRPr lang="en-US" noProof="0" dirty="0"/>
          </a:p>
        </p:txBody>
      </p:sp>
    </p:spTree>
    <p:extLst>
      <p:ext uri="{BB962C8B-B14F-4D97-AF65-F5344CB8AC3E}">
        <p14:creationId xmlns:p14="http://schemas.microsoft.com/office/powerpoint/2010/main" val="42099865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4320" marR="0" indent="0" algn="ctr">
              <a:lnSpc>
                <a:spcPct val="200000"/>
              </a:lnSpc>
              <a:buNone/>
            </a:pPr>
            <a:r>
              <a:rPr lang="en-GB" sz="1800" b="1" i="0"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Consoli, S., Alberti, V., Cocco, C., Panella, F. and Montalto, V. (2024). Cultural gems linked open data: Mapping culture and intangible heritage in European cities.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arXiv preprint arXiv:2402.07335</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Croke, R., Dale, H., Dunhill, A., Roberts, A., Unnithan, M., and Williams, J. (2021). Integrating sustainable development and children’s rights: A case study on Wales.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Social Sciences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10(3), 100.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Crypto Travels Ltd. (2024).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About Us – Crypto Travels Ltd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Evans, N., and Williams, C. (2024).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Globalising Welsh Studies: Decolonising history, heritage, society and culture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336).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Fox, D., Gouthro, M.-B., Morakabati, Y., and Brackstone, J. (2014).</a:t>
            </a:r>
            <a:r>
              <a:rPr lang="en-GB" sz="1800" spc="6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Doing</a:t>
            </a:r>
            <a:r>
              <a:rPr lang="en-GB"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events</a:t>
            </a:r>
            <a:r>
              <a:rPr lang="en-GB"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research:</a:t>
            </a:r>
            <a:r>
              <a:rPr lang="en-GB" sz="1800" spc="4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from</a:t>
            </a:r>
            <a:r>
              <a:rPr lang="en-GB" sz="1800" spc="6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10" dirty="0">
                <a:effectLst/>
                <a:latin typeface="Times New Roman" panose="02020603050405020304" pitchFamily="18" charset="0"/>
                <a:ea typeface="Calibri" panose="020F0502020204030204" pitchFamily="34" charset="0"/>
                <a:cs typeface="Times New Roman" panose="02020603050405020304" pitchFamily="18" charset="0"/>
              </a:rPr>
              <a:t>theory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a:t>
            </a:r>
            <a:r>
              <a:rPr lang="en-GB"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practice.</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Routledge:</a:t>
            </a:r>
            <a:r>
              <a:rPr lang="en-GB" sz="1800"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spc="-10" dirty="0">
                <a:effectLst/>
                <a:latin typeface="Times New Roman" panose="02020603050405020304" pitchFamily="18" charset="0"/>
                <a:ea typeface="Calibri" panose="020F0502020204030204" pitchFamily="34" charset="0"/>
                <a:cs typeface="Times New Roman" panose="02020603050405020304" pitchFamily="18" charset="0"/>
              </a:rPr>
              <a:t>Oxford</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Getz, D. and Page, S. (2019). Event studies: theory, research and policy for planned events. 3</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rd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Edition. Routledge: Oxford</a:t>
            </a: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Harfst, J., Sandriester, J., Mildeberg, S., Dołzbłasz, S. and Grochowska, A., 2025. Policies on industrial heritage tourism as a tool for sustainable regional development? a Central and Eastern European analysis.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Recreation Research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pp.1-14.</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Healey, N.M., 2023. Reinventing international higher education for a socially just, sustainable world.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Perspectives: Policy and practice in higher education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27</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pp.169-178.</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Kontovas, C., Bras, A.A., Chang, C.H., Romano, A., Poo, M.C.P., Wang, J., McCormack, H., Qu, Z., Paraskevadakis, D., Lamb, L. and Yang, Z., 2022. Fostering innovation in the blue economy within the United Kingdom (UK): A stakeholders’ perspective.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Ocean &amp; Coastal 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224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p.106143.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McCann, L., Hutchison, N. and Adair, A., 2023. The role of UK universities as economic drivers in a localisation agenda: A case study of City Deals.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Land use policy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p.106938.</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McInch, A. and Fleming, S., 2022. Sport policy formation and enactment in post-devolution Wales: 1999–2020.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Sport Policy and Politics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pp.225-237.</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Meredith,</a:t>
            </a:r>
            <a:r>
              <a:rPr lang="en-GB"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J.</a:t>
            </a:r>
            <a:r>
              <a:rPr lang="en-GB"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(2022).</a:t>
            </a:r>
            <a:r>
              <a:rPr lang="en-GB" sz="1800"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Project</a:t>
            </a:r>
            <a:r>
              <a:rPr lang="en-GB"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management:</a:t>
            </a:r>
            <a:r>
              <a:rPr lang="en-GB" sz="1800" spc="-2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a:t>
            </a:r>
            <a:r>
              <a:rPr lang="en-GB" sz="1800" spc="-2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managerial </a:t>
            </a:r>
            <a:r>
              <a:rPr lang="en-GB" sz="1800" spc="-10" dirty="0">
                <a:effectLst/>
                <a:latin typeface="Times New Roman" panose="02020603050405020304" pitchFamily="18" charset="0"/>
                <a:ea typeface="Calibri" panose="020F0502020204030204" pitchFamily="34" charset="0"/>
                <a:cs typeface="Times New Roman" panose="02020603050405020304" pitchFamily="18" charset="0"/>
              </a:rPr>
              <a:t>approach</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Toole,</a:t>
            </a:r>
            <a:r>
              <a:rPr lang="en-GB" sz="1800"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a:t>
            </a:r>
            <a:r>
              <a:rPr lang="en-GB" sz="1800"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(2011).</a:t>
            </a:r>
            <a:r>
              <a:rPr lang="en-GB" sz="1800"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Events</a:t>
            </a:r>
            <a:r>
              <a:rPr lang="en-GB" sz="1800" spc="-4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feasibility</a:t>
            </a:r>
            <a:r>
              <a:rPr lang="en-GB" sz="1800"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and</a:t>
            </a:r>
            <a:r>
              <a:rPr lang="en-GB" sz="1800"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development: from strategy to operations. Elsevier: Oxford</a:t>
            </a: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Parsons, K., Delbridge, R., Uyarra, E., Waite, D., Huggins, R. and Morgan, K., 2024. Advancing inclusive innovation policy in the UK’s second-tier city-regions.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Review of Regional Research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pp.313-336.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Ross-Hellauer, T., Reichmann, S., Cole, N. L., Wieser, B., Pontika, N., Klebel, T., and Wouters, P. (2023). Toward equitable open research: Stakeholder co-created recommendations for research institutions, funders, and researchers.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Royal Society Open Science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10(2), 221460.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Wahyuningrat and Harsanto, B.T., 2025. Managing human resource in the rural tourism sector: evidence from Indonesia.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Cogent Business &amp; 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p.2493312.</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Wahyuningrat and Harsanto, B.T., 2025. Managing human resource in the rural tourism sector: evidence from Indonesia.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Cogent Business &amp; 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p.2493312.</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Wilson, K., Neylon, C., Montgomery, L., Huang, C.-K., Handcock, R. N., Roelofs, A., ... and Hosking, R. (2022). Changing the academic gender narrative through open access.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Publications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10(3), 22.</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Yen, D. (2023).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Leveraging folklore and fantasy to promote small destinations: the case of Visit Wales Journal of Policy Research in Tourism, Leisure and Events, 2023</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200000"/>
              </a:lnSpc>
              <a:spcBef>
                <a:spcPts val="80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Yen, D., Jang, J., Wei, L., Morgan, N. and Pritchard, A., 2023. Leveraging folklore and fantasy to promote small destinations: the case of Visit Wales.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policy research in tourism, leisure and events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pp.1-15.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74320" marR="0" indent="0" algn="ctr">
              <a:lnSpc>
                <a:spcPct val="200000"/>
              </a:lnSpc>
              <a:buNone/>
            </a:pPr>
            <a:endParaRPr lang="en-GB" sz="1800" b="1" i="0"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13</a:t>
            </a:fld>
            <a:endParaRPr lang="en-US" noProof="0" dirty="0"/>
          </a:p>
        </p:txBody>
      </p:sp>
    </p:spTree>
    <p:extLst>
      <p:ext uri="{BB962C8B-B14F-4D97-AF65-F5344CB8AC3E}">
        <p14:creationId xmlns:p14="http://schemas.microsoft.com/office/powerpoint/2010/main" val="2332748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dirty="0"/>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dirty="0"/>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endParaRPr lang="en-US" dirty="0"/>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10.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6.xml" /><Relationship Id="rId1" Type="http://schemas.openxmlformats.org/officeDocument/2006/relationships/slideLayout" Target="../slideLayouts/slideLayout8.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9.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10.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1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EE45-3924-5A20-4FDE-7EA6BBEBD06F}"/>
              </a:ext>
            </a:extLst>
          </p:cNvPr>
          <p:cNvSpPr>
            <a:spLocks noGrp="1"/>
          </p:cNvSpPr>
          <p:nvPr>
            <p:ph type="title"/>
          </p:nvPr>
        </p:nvSpPr>
        <p:spPr>
          <a:xfrm>
            <a:off x="914400" y="914400"/>
            <a:ext cx="5641848" cy="5029200"/>
          </a:xfrm>
        </p:spPr>
        <p:txBody>
          <a:bodyPr anchor="ctr">
            <a:normAutofit fontScale="90000"/>
          </a:bodyPr>
          <a:lstStyle/>
          <a:p>
            <a:pPr algn="ctr"/>
            <a:r>
              <a:rPr lang="en-US" sz="4400" b="1" dirty="0"/>
              <a:t>Croeso Connect 2025: An International Meeting Celebrating Wales’ Cultural Hospitality and Global Connectivity</a:t>
            </a:r>
            <a:br>
              <a:rPr lang="en-US" sz="4400" dirty="0"/>
            </a:br>
            <a:r>
              <a:rPr lang="en-US" sz="3200" dirty="0"/>
              <a:t>Name of Student:</a:t>
            </a:r>
            <a:r>
              <a:rPr lang="en-GB" sz="3200" dirty="0"/>
              <a:t>Catalina </a:t>
            </a:r>
            <a:r>
              <a:rPr lang="en-GB" sz="3200" dirty="0" err="1"/>
              <a:t>Coman</a:t>
            </a:r>
            <a:r>
              <a:rPr lang="en-GB" sz="3200" dirty="0"/>
              <a:t> </a:t>
            </a:r>
            <a:br>
              <a:rPr lang="en-US" sz="3200" dirty="0"/>
            </a:br>
            <a:r>
              <a:rPr lang="en-GB" sz="3200" dirty="0"/>
              <a:t>Student ID:2238715</a:t>
            </a:r>
            <a:endParaRPr lang="en-US" sz="4400" dirty="0"/>
          </a:p>
        </p:txBody>
      </p:sp>
      <p:pic>
        <p:nvPicPr>
          <p:cNvPr id="12" name="Picture Placeholder 11" descr="A poster of a green landscape&#10;&#10;AI-generated content may be incorrect.">
            <a:extLst>
              <a:ext uri="{FF2B5EF4-FFF2-40B4-BE49-F238E27FC236}">
                <a16:creationId xmlns:a16="http://schemas.microsoft.com/office/drawing/2014/main" id="{6F084575-C73A-C92F-C81E-112757C6EE64}"/>
              </a:ext>
            </a:extLst>
          </p:cNvPr>
          <p:cNvPicPr>
            <a:picLocks noGrp="1" noChangeAspect="1"/>
          </p:cNvPicPr>
          <p:nvPr>
            <p:ph type="pic" idx="1"/>
          </p:nvPr>
        </p:nvPicPr>
        <p:blipFill>
          <a:blip r:embed="rId3"/>
          <a:srcRect t="4160" b="4160"/>
          <a:stretch>
            <a:fillRect/>
          </a:stretch>
        </p:blipFill>
        <p:spPr/>
      </p:pic>
    </p:spTree>
    <p:extLst>
      <p:ext uri="{BB962C8B-B14F-4D97-AF65-F5344CB8AC3E}">
        <p14:creationId xmlns:p14="http://schemas.microsoft.com/office/powerpoint/2010/main" val="2222324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title"/>
          </p:nvPr>
        </p:nvSpPr>
        <p:spPr>
          <a:xfrm>
            <a:off x="914400" y="914400"/>
            <a:ext cx="10360152" cy="1404730"/>
          </a:xfrm>
        </p:spPr>
        <p:txBody>
          <a:bodyPr vert="horz" lIns="91440" tIns="45720" rIns="91440" bIns="45720" rtlCol="0" anchor="b" anchorCtr="0">
            <a:normAutofit/>
          </a:bodyPr>
          <a:lstStyle/>
          <a:p>
            <a:r>
              <a:rPr lang="en-US" kern="1200" cap="none" baseline="0" dirty="0">
                <a:latin typeface="+mn-lt"/>
                <a:ea typeface="+mj-ea"/>
                <a:cs typeface="+mj-cs"/>
              </a:rPr>
              <a:t>Declaration</a:t>
            </a:r>
          </a:p>
        </p:txBody>
      </p:sp>
      <p:sp>
        <p:nvSpPr>
          <p:cNvPr id="4" name="TextBox 3">
            <a:extLst>
              <a:ext uri="{FF2B5EF4-FFF2-40B4-BE49-F238E27FC236}">
                <a16:creationId xmlns:a16="http://schemas.microsoft.com/office/drawing/2014/main" id="{6023604F-6BD4-C2BB-274A-6C2FA8FA1A7F}"/>
              </a:ext>
            </a:extLst>
          </p:cNvPr>
          <p:cNvSpPr txBox="1"/>
          <p:nvPr/>
        </p:nvSpPr>
        <p:spPr>
          <a:xfrm>
            <a:off x="2412175" y="2805457"/>
            <a:ext cx="8626886" cy="3012247"/>
          </a:xfrm>
          <a:prstGeom prst="rect">
            <a:avLst/>
          </a:prstGeom>
        </p:spPr>
        <p:txBody>
          <a:bodyPr vert="horz" lIns="91440" tIns="45720" rIns="91440" bIns="45720" rtlCol="0">
            <a:normAutofit/>
          </a:bodyPr>
          <a:lstStyle/>
          <a:p>
            <a:pPr algn="ctr">
              <a:lnSpc>
                <a:spcPct val="90000"/>
              </a:lnSpc>
              <a:spcAft>
                <a:spcPts val="600"/>
              </a:spcAft>
            </a:pPr>
            <a:endParaRPr lang="en-US" sz="2400" kern="1200" baseline="0" dirty="0">
              <a:ea typeface="+mn-ea"/>
              <a:cs typeface="+mn-cs"/>
            </a:endParaRPr>
          </a:p>
          <a:p>
            <a:pPr algn="ctr">
              <a:lnSpc>
                <a:spcPct val="90000"/>
              </a:lnSpc>
              <a:spcAft>
                <a:spcPts val="600"/>
              </a:spcAft>
            </a:pPr>
            <a:r>
              <a:rPr lang="en-US" sz="2400" kern="1200" baseline="0" dirty="0">
                <a:ea typeface="+mn-ea"/>
                <a:cs typeface="+mn-cs"/>
              </a:rPr>
              <a:t>I Confirm That I Have Not Used Any Ai Tools In The Research And Creation Of This Assignment. I Confirm That I Have Not Presented Any Ai-generated Materials As My Work. I Confirm I Have Copies Of My Drafts, Notes, And Other Resources I Used, Which I May Be Asked To Provide In Evidence.</a:t>
            </a:r>
          </a:p>
        </p:txBody>
      </p:sp>
      <p:sp>
        <p:nvSpPr>
          <p:cNvPr id="11" name="Slide Number Placeholder 4" hidden="1">
            <a:extLst>
              <a:ext uri="{FF2B5EF4-FFF2-40B4-BE49-F238E27FC236}">
                <a16:creationId xmlns:a16="http://schemas.microsoft.com/office/drawing/2014/main" id="{C8D7528F-BD98-C84E-B0EC-1D55189311F4}"/>
              </a:ext>
            </a:extLst>
          </p:cNvPr>
          <p:cNvSpPr>
            <a:spLocks noGrp="1"/>
          </p:cNvSpPr>
          <p:nvPr>
            <p:ph type="sldNum" sz="quarter" idx="4294967295"/>
          </p:nvPr>
        </p:nvSpPr>
        <p:spPr>
          <a:xfrm>
            <a:off x="11353800" y="5879804"/>
            <a:ext cx="661416" cy="895899"/>
          </a:xfrm>
        </p:spPr>
        <p:txBody>
          <a:bodyPr/>
          <a:lstStyle/>
          <a:p>
            <a:pPr>
              <a:spcAft>
                <a:spcPts val="600"/>
              </a:spcAft>
            </a:pPr>
            <a:fld id="{58FB4751-880F-D840-AAA9-3A15815CC996}" type="slidenum">
              <a:rPr lang="en-US" smtClean="0"/>
              <a:pPr>
                <a:spcAft>
                  <a:spcPts val="600"/>
                </a:spcAft>
              </a:pPr>
              <a:t>2</a:t>
            </a:fld>
            <a:endParaRPr lang="en-US" dirty="0"/>
          </a:p>
        </p:txBody>
      </p:sp>
    </p:spTree>
    <p:extLst>
      <p:ext uri="{BB962C8B-B14F-4D97-AF65-F5344CB8AC3E}">
        <p14:creationId xmlns:p14="http://schemas.microsoft.com/office/powerpoint/2010/main" val="1338167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3EA58-21C5-6070-ABAB-DC0C06CEA7B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B823FBD-1FBF-B0EF-C737-38101F67C6EF}"/>
              </a:ext>
            </a:extLst>
          </p:cNvPr>
          <p:cNvSpPr>
            <a:spLocks noGrp="1"/>
          </p:cNvSpPr>
          <p:nvPr>
            <p:ph type="title"/>
          </p:nvPr>
        </p:nvSpPr>
        <p:spPr>
          <a:xfrm>
            <a:off x="292100" y="584898"/>
            <a:ext cx="10360152" cy="914400"/>
          </a:xfrm>
        </p:spPr>
        <p:txBody>
          <a:bodyPr vert="horz" lIns="91440" tIns="45720" rIns="91440" bIns="45720" rtlCol="0" anchor="b" anchorCtr="0">
            <a:normAutofit/>
          </a:bodyPr>
          <a:lstStyle/>
          <a:p>
            <a:r>
              <a:rPr lang="en-US" kern="1200" dirty="0">
                <a:latin typeface="+mj-lt"/>
                <a:ea typeface="+mj-ea"/>
                <a:cs typeface="+mj-cs"/>
              </a:rPr>
              <a:t>Event Overview and Objectives</a:t>
            </a:r>
          </a:p>
        </p:txBody>
      </p:sp>
      <p:sp>
        <p:nvSpPr>
          <p:cNvPr id="4" name="TextBox 3">
            <a:extLst>
              <a:ext uri="{FF2B5EF4-FFF2-40B4-BE49-F238E27FC236}">
                <a16:creationId xmlns:a16="http://schemas.microsoft.com/office/drawing/2014/main" id="{99CC2366-DD42-2B97-6A29-B85E1C2838D0}"/>
              </a:ext>
            </a:extLst>
          </p:cNvPr>
          <p:cNvSpPr txBox="1"/>
          <p:nvPr/>
        </p:nvSpPr>
        <p:spPr>
          <a:xfrm>
            <a:off x="176784" y="2066249"/>
            <a:ext cx="6757416" cy="4206853"/>
          </a:xfrm>
          <a:prstGeom prst="rect">
            <a:avLst/>
          </a:prstGeom>
        </p:spPr>
        <p:txBody>
          <a:bodyPr vert="horz" lIns="91440" tIns="45720" rIns="91440" bIns="45720" rtlCol="0">
            <a:normAutofit fontScale="92500"/>
          </a:bodyPr>
          <a:lstStyle/>
          <a:p>
            <a:pPr>
              <a:lnSpc>
                <a:spcPct val="90000"/>
              </a:lnSpc>
              <a:spcBef>
                <a:spcPts val="1000"/>
              </a:spcBef>
            </a:pPr>
            <a:r>
              <a:rPr lang="en-US" sz="2400" dirty="0"/>
              <a:t>- The CROESO CONNECT 2025 is a three-day international gathering for the promotion of Wales’ hospitality by means of cultural and business exchange (Yen, 2023).</a:t>
            </a:r>
          </a:p>
          <a:p>
            <a:pPr>
              <a:lnSpc>
                <a:spcPct val="90000"/>
              </a:lnSpc>
              <a:spcBef>
                <a:spcPts val="1000"/>
              </a:spcBef>
            </a:pPr>
            <a:r>
              <a:rPr lang="en-US" sz="2400" dirty="0"/>
              <a:t>The event is designed to promote “Croeso” by combining cultural discussion with economic opportunities.</a:t>
            </a:r>
          </a:p>
          <a:p>
            <a:pPr>
              <a:lnSpc>
                <a:spcPct val="90000"/>
              </a:lnSpc>
              <a:spcBef>
                <a:spcPts val="1000"/>
              </a:spcBef>
            </a:pPr>
            <a:r>
              <a:rPr lang="en-US" sz="2400" dirty="0"/>
              <a:t>– Keynote talks, sector exhibitions, cultural demonstrations, and social networking events are the mainstay of this event.</a:t>
            </a:r>
          </a:p>
          <a:p>
            <a:pPr>
              <a:lnSpc>
                <a:spcPct val="90000"/>
              </a:lnSpc>
              <a:spcBef>
                <a:spcPts val="1000"/>
              </a:spcBef>
            </a:pPr>
            <a:r>
              <a:rPr lang="en-US" sz="2400" dirty="0"/>
              <a:t>–The main goal is to attract more than 500 </a:t>
            </a:r>
            <a:r>
              <a:rPr lang="en-US" sz="2600" dirty="0"/>
              <a:t>international visitors, increase Wales’ international visibility and foster partnerships in tourism, education and investment.</a:t>
            </a:r>
            <a:endParaRPr lang="en-US" sz="2400" dirty="0"/>
          </a:p>
        </p:txBody>
      </p:sp>
      <p:sp>
        <p:nvSpPr>
          <p:cNvPr id="11" name="Slide Number Placeholder 4">
            <a:extLst>
              <a:ext uri="{FF2B5EF4-FFF2-40B4-BE49-F238E27FC236}">
                <a16:creationId xmlns:a16="http://schemas.microsoft.com/office/drawing/2014/main" id="{53506422-168D-AF60-F563-195844825FA1}"/>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3</a:t>
            </a:fld>
            <a:endParaRPr lang="en-US" dirty="0"/>
          </a:p>
        </p:txBody>
      </p:sp>
      <p:pic>
        <p:nvPicPr>
          <p:cNvPr id="2" name="Picture 1">
            <a:extLst>
              <a:ext uri="{FF2B5EF4-FFF2-40B4-BE49-F238E27FC236}">
                <a16:creationId xmlns:a16="http://schemas.microsoft.com/office/drawing/2014/main" id="{3721E12A-29B6-0424-9C57-E68F31E163A9}"/>
              </a:ext>
            </a:extLst>
          </p:cNvPr>
          <p:cNvPicPr>
            <a:picLocks noChangeAspect="1"/>
          </p:cNvPicPr>
          <p:nvPr/>
        </p:nvPicPr>
        <p:blipFill>
          <a:blip r:embed="rId3"/>
          <a:stretch>
            <a:fillRect/>
          </a:stretch>
        </p:blipFill>
        <p:spPr>
          <a:xfrm>
            <a:off x="7734808" y="2066249"/>
            <a:ext cx="4000500" cy="40005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545380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1DFEE791-D96D-422E-2148-4FA2A210575C}"/>
              </a:ext>
            </a:extLst>
          </p:cNvPr>
          <p:cNvSpPr txBox="1">
            <a:spLocks/>
          </p:cNvSpPr>
          <p:nvPr/>
        </p:nvSpPr>
        <p:spPr>
          <a:xfrm>
            <a:off x="176784" y="813817"/>
            <a:ext cx="10360152" cy="914400"/>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3200" kern="1200">
                <a:solidFill>
                  <a:schemeClr val="accent1"/>
                </a:solidFill>
                <a:latin typeface="+mj-lt"/>
                <a:ea typeface="+mj-ea"/>
                <a:cs typeface="+mj-cs"/>
              </a:defRPr>
            </a:lvl1pPr>
          </a:lstStyle>
          <a:p>
            <a:pPr>
              <a:spcAft>
                <a:spcPts val="600"/>
              </a:spcAft>
            </a:pPr>
            <a:r>
              <a:rPr lang="en-US" kern="1200" dirty="0">
                <a:solidFill>
                  <a:schemeClr val="tx1"/>
                </a:solidFill>
                <a:latin typeface="+mj-lt"/>
                <a:ea typeface="+mj-ea"/>
                <a:cs typeface="+mj-cs"/>
              </a:rPr>
              <a:t>Sense of Place – Thematic Integration</a:t>
            </a:r>
          </a:p>
        </p:txBody>
      </p:sp>
      <p:sp>
        <p:nvSpPr>
          <p:cNvPr id="16" name="Slide Number Placeholder 4">
            <a:extLst>
              <a:ext uri="{FF2B5EF4-FFF2-40B4-BE49-F238E27FC236}">
                <a16:creationId xmlns:a16="http://schemas.microsoft.com/office/drawing/2014/main" id="{9392A9A4-6863-A4B2-E337-31CC3C6547CB}"/>
              </a:ext>
            </a:extLst>
          </p:cNvPr>
          <p:cNvSpPr>
            <a:spLocks noGrp="1"/>
          </p:cNvSpPr>
          <p:nvPr>
            <p:ph type="sldNum" sz="quarter" idx="4"/>
          </p:nvPr>
        </p:nvSpPr>
        <p:spPr>
          <a:xfrm>
            <a:off x="11353800" y="5879804"/>
            <a:ext cx="661416" cy="895899"/>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4</a:t>
            </a:fld>
            <a:endParaRPr lang="en-US" dirty="0"/>
          </a:p>
        </p:txBody>
      </p:sp>
      <p:graphicFrame>
        <p:nvGraphicFramePr>
          <p:cNvPr id="18" name="TextBox 7">
            <a:extLst>
              <a:ext uri="{FF2B5EF4-FFF2-40B4-BE49-F238E27FC236}">
                <a16:creationId xmlns:a16="http://schemas.microsoft.com/office/drawing/2014/main" id="{B1847DA7-54B6-125F-C1A9-924EBB73F726}"/>
              </a:ext>
            </a:extLst>
          </p:cNvPr>
          <p:cNvGraphicFramePr/>
          <p:nvPr>
            <p:extLst>
              <p:ext uri="{D42A27DB-BD31-4B8C-83A1-F6EECF244321}">
                <p14:modId xmlns:p14="http://schemas.microsoft.com/office/powerpoint/2010/main" val="2180264965"/>
              </p:ext>
            </p:extLst>
          </p:nvPr>
        </p:nvGraphicFramePr>
        <p:xfrm>
          <a:off x="176784" y="2103120"/>
          <a:ext cx="6949440" cy="3840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a:extLst>
              <a:ext uri="{FF2B5EF4-FFF2-40B4-BE49-F238E27FC236}">
                <a16:creationId xmlns:a16="http://schemas.microsoft.com/office/drawing/2014/main" id="{08EB224E-3678-2F5A-6ED5-A8B36D5EB4E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55508" y="2308860"/>
            <a:ext cx="3429000" cy="3429000"/>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478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a:t>
            </a:fld>
            <a:endParaRPr lang="en-US" dirty="0"/>
          </a:p>
        </p:txBody>
      </p:sp>
      <p:sp>
        <p:nvSpPr>
          <p:cNvPr id="7" name="TextBox 6">
            <a:extLst>
              <a:ext uri="{FF2B5EF4-FFF2-40B4-BE49-F238E27FC236}">
                <a16:creationId xmlns:a16="http://schemas.microsoft.com/office/drawing/2014/main" id="{38D625B4-AAAF-E474-94BE-DA622072AE0A}"/>
              </a:ext>
            </a:extLst>
          </p:cNvPr>
          <p:cNvSpPr txBox="1"/>
          <p:nvPr/>
        </p:nvSpPr>
        <p:spPr>
          <a:xfrm>
            <a:off x="348641" y="1737712"/>
            <a:ext cx="6162805" cy="3834383"/>
          </a:xfrm>
          <a:prstGeom prst="rect">
            <a:avLst/>
          </a:prstGeom>
          <a:noFill/>
        </p:spPr>
        <p:txBody>
          <a:bodyPr wrap="square" rtlCol="0">
            <a:spAutoFit/>
          </a:bodyPr>
          <a:lstStyle/>
          <a:p>
            <a:pPr>
              <a:lnSpc>
                <a:spcPct val="150000"/>
              </a:lnSpc>
            </a:pPr>
            <a:r>
              <a:rPr lang="en-US" sz="1600" dirty="0">
                <a:latin typeface="+mj-lt"/>
              </a:rPr>
              <a:t>- The primary audience of </a:t>
            </a:r>
            <a:r>
              <a:rPr lang="en-GB" sz="1800" dirty="0">
                <a:effectLst/>
                <a:latin typeface="Times New Roman" panose="02020603050405020304" pitchFamily="18" charset="0"/>
                <a:ea typeface="Calibri" panose="020F0502020204030204" pitchFamily="34" charset="0"/>
              </a:rPr>
              <a:t>CROESO CONNECT 2025</a:t>
            </a:r>
            <a:r>
              <a:rPr lang="en-US" sz="1600" dirty="0">
                <a:latin typeface="+mj-lt"/>
              </a:rPr>
              <a:t> includes international MICE delegates, cultural diplomats, and business investors seeking cultural engagement.</a:t>
            </a:r>
          </a:p>
          <a:p>
            <a:pPr>
              <a:lnSpc>
                <a:spcPct val="150000"/>
              </a:lnSpc>
            </a:pPr>
            <a:r>
              <a:rPr lang="en-US" sz="1600" dirty="0">
                <a:latin typeface="+mj-lt"/>
              </a:rPr>
              <a:t>- There is increasing global demand for business events integrating authentic cultural experiences (Wilson et al., 2022).</a:t>
            </a:r>
          </a:p>
          <a:p>
            <a:pPr>
              <a:lnSpc>
                <a:spcPct val="150000"/>
              </a:lnSpc>
            </a:pPr>
            <a:r>
              <a:rPr lang="en-US" sz="1600" dirty="0">
                <a:latin typeface="+mj-lt"/>
              </a:rPr>
              <a:t>- The marketing strategy of </a:t>
            </a:r>
            <a:r>
              <a:rPr lang="en-GB" sz="1800" dirty="0">
                <a:effectLst/>
                <a:latin typeface="Times New Roman" panose="02020603050405020304" pitchFamily="18" charset="0"/>
                <a:ea typeface="Calibri" panose="020F0502020204030204" pitchFamily="34" charset="0"/>
              </a:rPr>
              <a:t>CROESO CONNECT 2025 </a:t>
            </a:r>
            <a:r>
              <a:rPr lang="en-US" sz="1600" dirty="0">
                <a:latin typeface="+mj-lt"/>
              </a:rPr>
              <a:t>will utilise digital platforms like LinkedIn and MICE-specific networks and B2B invitations through embassies and trade missions (Ross-Hellauer et al., 2023).</a:t>
            </a:r>
          </a:p>
        </p:txBody>
      </p:sp>
      <p:sp>
        <p:nvSpPr>
          <p:cNvPr id="10" name="Title 2">
            <a:extLst>
              <a:ext uri="{FF2B5EF4-FFF2-40B4-BE49-F238E27FC236}">
                <a16:creationId xmlns:a16="http://schemas.microsoft.com/office/drawing/2014/main" id="{66C7AFB4-7F33-F260-B21A-74C8DBA28439}"/>
              </a:ext>
            </a:extLst>
          </p:cNvPr>
          <p:cNvSpPr txBox="1">
            <a:spLocks/>
          </p:cNvSpPr>
          <p:nvPr/>
        </p:nvSpPr>
        <p:spPr>
          <a:xfrm>
            <a:off x="296449" y="538619"/>
            <a:ext cx="11599101" cy="876822"/>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3600" dirty="0"/>
              <a:t>Market Analysis</a:t>
            </a:r>
          </a:p>
        </p:txBody>
      </p:sp>
      <p:pic>
        <p:nvPicPr>
          <p:cNvPr id="2" name="Picture 1">
            <a:extLst>
              <a:ext uri="{FF2B5EF4-FFF2-40B4-BE49-F238E27FC236}">
                <a16:creationId xmlns:a16="http://schemas.microsoft.com/office/drawing/2014/main" id="{E05BE475-9FD6-AE01-5F02-152BED15C85B}"/>
              </a:ext>
            </a:extLst>
          </p:cNvPr>
          <p:cNvPicPr>
            <a:picLocks noChangeAspect="1"/>
          </p:cNvPicPr>
          <p:nvPr/>
        </p:nvPicPr>
        <p:blipFill>
          <a:blip r:embed="rId3"/>
          <a:stretch>
            <a:fillRect/>
          </a:stretch>
        </p:blipFill>
        <p:spPr>
          <a:xfrm>
            <a:off x="6616700" y="1270000"/>
            <a:ext cx="5278849" cy="48116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66913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C962C39B-EA36-C22B-96A4-479468721A50}"/>
              </a:ext>
            </a:extLst>
          </p:cNvPr>
          <p:cNvSpPr txBox="1">
            <a:spLocks/>
          </p:cNvSpPr>
          <p:nvPr/>
        </p:nvSpPr>
        <p:spPr>
          <a:xfrm>
            <a:off x="914400" y="914400"/>
            <a:ext cx="10360152" cy="914400"/>
          </a:xfrm>
          <a:prstGeom prst="rect">
            <a:avLst/>
          </a:prstGeom>
        </p:spPr>
        <p:txBody>
          <a:bodyPr vert="horz" lIns="91440" tIns="45720" rIns="91440" bIns="45720" rtlCol="0" anchor="b" anchorCtr="0">
            <a:normAutofit/>
          </a:bodyPr>
          <a:lstStyle>
            <a:lvl1pPr algn="ctr" defTabSz="914400" rtl="0" eaLnBrk="1" latinLnBrk="0" hangingPunct="1">
              <a:lnSpc>
                <a:spcPct val="90000"/>
              </a:lnSpc>
              <a:spcBef>
                <a:spcPct val="0"/>
              </a:spcBef>
              <a:buNone/>
              <a:defRPr sz="4800" kern="1200" cap="none" baseline="0">
                <a:solidFill>
                  <a:schemeClr val="tx1"/>
                </a:solidFill>
                <a:latin typeface="+mj-lt"/>
                <a:ea typeface="+mj-ea"/>
                <a:cs typeface="+mj-cs"/>
              </a:defRPr>
            </a:lvl1pPr>
          </a:lstStyle>
          <a:p>
            <a:pPr algn="l">
              <a:spcAft>
                <a:spcPts val="600"/>
              </a:spcAft>
            </a:pPr>
            <a:r>
              <a:rPr lang="en-US" sz="3200" kern="1200" dirty="0">
                <a:latin typeface="+mj-lt"/>
                <a:ea typeface="+mj-ea"/>
                <a:cs typeface="+mj-cs"/>
              </a:rPr>
              <a:t>Situational Analysis (SWOT)</a:t>
            </a:r>
          </a:p>
        </p:txBody>
      </p:sp>
      <p:sp>
        <p:nvSpPr>
          <p:cNvPr id="16" name="Slide Number Placeholder 4">
            <a:extLst>
              <a:ext uri="{FF2B5EF4-FFF2-40B4-BE49-F238E27FC236}">
                <a16:creationId xmlns:a16="http://schemas.microsoft.com/office/drawing/2014/main" id="{44BB74DD-3C13-41C8-C8A0-11D715440B9A}"/>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6</a:t>
            </a:fld>
            <a:endParaRPr lang="en-US" dirty="0"/>
          </a:p>
        </p:txBody>
      </p:sp>
      <p:graphicFrame>
        <p:nvGraphicFramePr>
          <p:cNvPr id="11" name="TextBox 5">
            <a:extLst>
              <a:ext uri="{FF2B5EF4-FFF2-40B4-BE49-F238E27FC236}">
                <a16:creationId xmlns:a16="http://schemas.microsoft.com/office/drawing/2014/main" id="{B98FD55F-99C8-32FE-6E2D-1B7E3E12B11E}"/>
              </a:ext>
            </a:extLst>
          </p:cNvPr>
          <p:cNvGraphicFramePr/>
          <p:nvPr>
            <p:extLst>
              <p:ext uri="{D42A27DB-BD31-4B8C-83A1-F6EECF244321}">
                <p14:modId xmlns:p14="http://schemas.microsoft.com/office/powerpoint/2010/main" val="3258160320"/>
              </p:ext>
            </p:extLst>
          </p:nvPr>
        </p:nvGraphicFramePr>
        <p:xfrm>
          <a:off x="659384" y="2268203"/>
          <a:ext cx="10360152" cy="3904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6717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D9AC2F-25A2-5FC5-A7EC-2EE8DDC45DDA}"/>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E99EAE8A-F94B-8709-CED3-74F99D75BC2F}"/>
              </a:ext>
            </a:extLst>
          </p:cNvPr>
          <p:cNvSpPr txBox="1"/>
          <p:nvPr/>
        </p:nvSpPr>
        <p:spPr>
          <a:xfrm>
            <a:off x="400833" y="1684750"/>
            <a:ext cx="6162805" cy="5029262"/>
          </a:xfrm>
          <a:prstGeom prst="rect">
            <a:avLst/>
          </a:prstGeom>
          <a:noFill/>
        </p:spPr>
        <p:txBody>
          <a:bodyPr wrap="square" rtlCol="0">
            <a:spAutoFit/>
          </a:bodyPr>
          <a:lstStyle/>
          <a:p>
            <a:pPr>
              <a:lnSpc>
                <a:spcPct val="150000"/>
              </a:lnSpc>
            </a:pPr>
            <a:r>
              <a:rPr lang="en-US" dirty="0">
                <a:latin typeface="+mj-lt"/>
              </a:rPr>
              <a:t>- ICC Wales at Celtic Manor offers state-of-the-art infrastructure and is accessible via Cardiff and Bristol international airports (Meredith, 2022).</a:t>
            </a:r>
          </a:p>
          <a:p>
            <a:pPr>
              <a:lnSpc>
                <a:spcPct val="150000"/>
              </a:lnSpc>
            </a:pPr>
            <a:r>
              <a:rPr lang="en-US" dirty="0">
                <a:latin typeface="+mj-lt"/>
              </a:rPr>
              <a:t>- The venue accommodates 1,500 delegates with flexible multi-format rooms suitable for keynotes and exhibitions.</a:t>
            </a:r>
          </a:p>
          <a:p>
            <a:pPr>
              <a:lnSpc>
                <a:spcPct val="150000"/>
              </a:lnSpc>
            </a:pPr>
            <a:r>
              <a:rPr lang="en-US" dirty="0">
                <a:latin typeface="+mj-lt"/>
              </a:rPr>
              <a:t>- Key facilities include advanced AV systems, full-scale catering, green credentials, and multi-language support.</a:t>
            </a:r>
          </a:p>
          <a:p>
            <a:pPr>
              <a:lnSpc>
                <a:spcPct val="150000"/>
              </a:lnSpc>
            </a:pPr>
            <a:r>
              <a:rPr lang="en-US" dirty="0">
                <a:latin typeface="+mj-lt"/>
              </a:rPr>
              <a:t>- Venue availability for 14th July to 16th July 2025 aligns with the summer schedule and ensures operational feasibility.</a:t>
            </a:r>
          </a:p>
        </p:txBody>
      </p:sp>
      <p:sp>
        <p:nvSpPr>
          <p:cNvPr id="12" name="Title 2">
            <a:extLst>
              <a:ext uri="{FF2B5EF4-FFF2-40B4-BE49-F238E27FC236}">
                <a16:creationId xmlns:a16="http://schemas.microsoft.com/office/drawing/2014/main" id="{5302A043-591A-BF7D-634E-D6EEE44E547C}"/>
              </a:ext>
            </a:extLst>
          </p:cNvPr>
          <p:cNvSpPr txBox="1">
            <a:spLocks/>
          </p:cNvSpPr>
          <p:nvPr/>
        </p:nvSpPr>
        <p:spPr>
          <a:xfrm>
            <a:off x="296449" y="538619"/>
            <a:ext cx="11599101" cy="876822"/>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3600" dirty="0"/>
              <a:t>Venue Feasibility – ICC Wales</a:t>
            </a:r>
          </a:p>
        </p:txBody>
      </p:sp>
      <p:pic>
        <p:nvPicPr>
          <p:cNvPr id="2" name="Picture 1">
            <a:extLst>
              <a:ext uri="{FF2B5EF4-FFF2-40B4-BE49-F238E27FC236}">
                <a16:creationId xmlns:a16="http://schemas.microsoft.com/office/drawing/2014/main" id="{4535712C-C0EE-E1FC-CF09-1604D8027029}"/>
              </a:ext>
            </a:extLst>
          </p:cNvPr>
          <p:cNvPicPr>
            <a:picLocks noChangeAspect="1"/>
          </p:cNvPicPr>
          <p:nvPr/>
        </p:nvPicPr>
        <p:blipFill>
          <a:blip r:embed="rId3"/>
          <a:srcRect l="7574" t="7854" r="47767" b="50821"/>
          <a:stretch/>
        </p:blipFill>
        <p:spPr>
          <a:xfrm>
            <a:off x="6563638" y="1770708"/>
            <a:ext cx="5331912" cy="46137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06279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8</a:t>
            </a:fld>
            <a:endParaRPr lang="en-US" dirty="0"/>
          </a:p>
        </p:txBody>
      </p:sp>
      <p:sp>
        <p:nvSpPr>
          <p:cNvPr id="9" name="TextBox 8">
            <a:extLst>
              <a:ext uri="{FF2B5EF4-FFF2-40B4-BE49-F238E27FC236}">
                <a16:creationId xmlns:a16="http://schemas.microsoft.com/office/drawing/2014/main" id="{42D5B138-C459-B92A-60DE-1AD0D0B5CE42}"/>
              </a:ext>
            </a:extLst>
          </p:cNvPr>
          <p:cNvSpPr txBox="1"/>
          <p:nvPr/>
        </p:nvSpPr>
        <p:spPr>
          <a:xfrm>
            <a:off x="435664" y="1927307"/>
            <a:ext cx="6162805" cy="4198265"/>
          </a:xfrm>
          <a:prstGeom prst="rect">
            <a:avLst/>
          </a:prstGeom>
          <a:noFill/>
        </p:spPr>
        <p:txBody>
          <a:bodyPr wrap="square" rtlCol="0">
            <a:spAutoFit/>
          </a:bodyPr>
          <a:lstStyle/>
          <a:p>
            <a:pPr>
              <a:lnSpc>
                <a:spcPct val="150000"/>
              </a:lnSpc>
            </a:pPr>
            <a:r>
              <a:rPr lang="en-US" dirty="0">
                <a:latin typeface="+mj-lt"/>
              </a:rPr>
              <a:t>- The project requires the employment of experienced event planners, technical staff and employees proficient in organising bilingual cultural exchanges (Getz and Page, 2019).</a:t>
            </a:r>
          </a:p>
          <a:p>
            <a:pPr>
              <a:lnSpc>
                <a:spcPct val="150000"/>
              </a:lnSpc>
            </a:pPr>
            <a:r>
              <a:rPr lang="en-US" dirty="0">
                <a:latin typeface="+mj-lt"/>
              </a:rPr>
              <a:t>– Furthermore, the banquet-style lunches will be provided for catering, which will include all dietary choices and products from the surrounding area.</a:t>
            </a:r>
          </a:p>
          <a:p>
            <a:pPr>
              <a:lnSpc>
                <a:spcPct val="150000"/>
              </a:lnSpc>
            </a:pPr>
            <a:r>
              <a:rPr lang="en-US" dirty="0">
                <a:latin typeface="+mj-lt"/>
              </a:rPr>
              <a:t>– Measures to promote accessibility include, airport transfers, clear signage and mobility inclusion (Fox et al., 2014).</a:t>
            </a:r>
          </a:p>
        </p:txBody>
      </p:sp>
      <p:sp>
        <p:nvSpPr>
          <p:cNvPr id="12" name="Title 2">
            <a:extLst>
              <a:ext uri="{FF2B5EF4-FFF2-40B4-BE49-F238E27FC236}">
                <a16:creationId xmlns:a16="http://schemas.microsoft.com/office/drawing/2014/main" id="{5868E2C5-203C-047C-EFC9-D7EC6D82B117}"/>
              </a:ext>
            </a:extLst>
          </p:cNvPr>
          <p:cNvSpPr txBox="1">
            <a:spLocks/>
          </p:cNvSpPr>
          <p:nvPr/>
        </p:nvSpPr>
        <p:spPr>
          <a:xfrm>
            <a:off x="296449" y="538619"/>
            <a:ext cx="11599101" cy="876822"/>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3600" dirty="0"/>
              <a:t>Operational Feasibility</a:t>
            </a:r>
          </a:p>
        </p:txBody>
      </p:sp>
      <p:pic>
        <p:nvPicPr>
          <p:cNvPr id="13" name="Picture 12">
            <a:extLst>
              <a:ext uri="{FF2B5EF4-FFF2-40B4-BE49-F238E27FC236}">
                <a16:creationId xmlns:a16="http://schemas.microsoft.com/office/drawing/2014/main" id="{B15635E4-FF4F-20B0-65BD-A2FBFFD52660}"/>
              </a:ext>
            </a:extLst>
          </p:cNvPr>
          <p:cNvPicPr>
            <a:picLocks noChangeAspect="1"/>
          </p:cNvPicPr>
          <p:nvPr/>
        </p:nvPicPr>
        <p:blipFill>
          <a:blip r:embed="rId3"/>
          <a:stretch>
            <a:fillRect/>
          </a:stretch>
        </p:blipFill>
        <p:spPr>
          <a:xfrm>
            <a:off x="6598469" y="1927307"/>
            <a:ext cx="4948072" cy="4203508"/>
          </a:xfrm>
          <a:prstGeom prst="rect">
            <a:avLst/>
          </a:prstGeom>
        </p:spPr>
      </p:pic>
    </p:spTree>
    <p:extLst>
      <p:ext uri="{BB962C8B-B14F-4D97-AF65-F5344CB8AC3E}">
        <p14:creationId xmlns:p14="http://schemas.microsoft.com/office/powerpoint/2010/main" val="4230106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4EB4C08-E52B-1783-C3BB-DBA05827E644}"/>
              </a:ext>
            </a:extLst>
          </p:cNvPr>
          <p:cNvSpPr txBox="1"/>
          <p:nvPr/>
        </p:nvSpPr>
        <p:spPr>
          <a:xfrm>
            <a:off x="400833" y="1415441"/>
            <a:ext cx="6162805" cy="307777"/>
          </a:xfrm>
          <a:prstGeom prst="rect">
            <a:avLst/>
          </a:prstGeom>
          <a:noFill/>
        </p:spPr>
        <p:txBody>
          <a:bodyPr wrap="square" rtlCol="0">
            <a:spAutoFit/>
          </a:bodyPr>
          <a:lstStyle/>
          <a:p>
            <a:pPr marL="285750" indent="-285750">
              <a:buFont typeface="Arial" panose="020B0604020202020204" pitchFamily="34" charset="0"/>
              <a:buChar char="•"/>
            </a:pPr>
            <a:endParaRPr lang="en-US" sz="1400" dirty="0"/>
          </a:p>
        </p:txBody>
      </p:sp>
      <p:sp>
        <p:nvSpPr>
          <p:cNvPr id="13" name="Title 2">
            <a:extLst>
              <a:ext uri="{FF2B5EF4-FFF2-40B4-BE49-F238E27FC236}">
                <a16:creationId xmlns:a16="http://schemas.microsoft.com/office/drawing/2014/main" id="{4A0BEDA5-7425-5816-BB9C-1942DCD58E52}"/>
              </a:ext>
            </a:extLst>
          </p:cNvPr>
          <p:cNvSpPr txBox="1">
            <a:spLocks/>
          </p:cNvSpPr>
          <p:nvPr/>
        </p:nvSpPr>
        <p:spPr>
          <a:xfrm>
            <a:off x="296449" y="538619"/>
            <a:ext cx="11599101" cy="87682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3600" dirty="0"/>
              <a:t>Financial Feasibility</a:t>
            </a:r>
          </a:p>
        </p:txBody>
      </p:sp>
      <p:graphicFrame>
        <p:nvGraphicFramePr>
          <p:cNvPr id="17" name="Table 16">
            <a:extLst>
              <a:ext uri="{FF2B5EF4-FFF2-40B4-BE49-F238E27FC236}">
                <a16:creationId xmlns:a16="http://schemas.microsoft.com/office/drawing/2014/main" id="{B12244C2-6A14-D061-9D78-45C5507D491A}"/>
              </a:ext>
            </a:extLst>
          </p:cNvPr>
          <p:cNvGraphicFramePr>
            <a:graphicFrameLocks noGrp="1"/>
          </p:cNvGraphicFramePr>
          <p:nvPr>
            <p:extLst>
              <p:ext uri="{D42A27DB-BD31-4B8C-83A1-F6EECF244321}">
                <p14:modId xmlns:p14="http://schemas.microsoft.com/office/powerpoint/2010/main" val="2806739472"/>
              </p:ext>
            </p:extLst>
          </p:nvPr>
        </p:nvGraphicFramePr>
        <p:xfrm>
          <a:off x="400833" y="1415440"/>
          <a:ext cx="11494717" cy="5336864"/>
        </p:xfrm>
        <a:graphic>
          <a:graphicData uri="http://schemas.openxmlformats.org/drawingml/2006/table">
            <a:tbl>
              <a:tblPr firstRow="1" firstCol="1" bandRow="1">
                <a:tableStyleId>{327F97BB-C833-4FB7-BDE5-3F7075034690}</a:tableStyleId>
              </a:tblPr>
              <a:tblGrid>
                <a:gridCol w="2673672">
                  <a:extLst>
                    <a:ext uri="{9D8B030D-6E8A-4147-A177-3AD203B41FA5}">
                      <a16:colId xmlns:a16="http://schemas.microsoft.com/office/drawing/2014/main" val="3093159795"/>
                    </a:ext>
                  </a:extLst>
                </a:gridCol>
                <a:gridCol w="6326692">
                  <a:extLst>
                    <a:ext uri="{9D8B030D-6E8A-4147-A177-3AD203B41FA5}">
                      <a16:colId xmlns:a16="http://schemas.microsoft.com/office/drawing/2014/main" val="1656481415"/>
                    </a:ext>
                  </a:extLst>
                </a:gridCol>
                <a:gridCol w="2494353">
                  <a:extLst>
                    <a:ext uri="{9D8B030D-6E8A-4147-A177-3AD203B41FA5}">
                      <a16:colId xmlns:a16="http://schemas.microsoft.com/office/drawing/2014/main" val="3969506541"/>
                    </a:ext>
                  </a:extLst>
                </a:gridCol>
              </a:tblGrid>
              <a:tr h="407912">
                <a:tc>
                  <a:txBody>
                    <a:bodyPr/>
                    <a:lstStyle/>
                    <a:p>
                      <a:pPr marL="0" marR="0" indent="0" algn="ctr">
                        <a:lnSpc>
                          <a:spcPct val="150000"/>
                        </a:lnSpc>
                        <a:spcBef>
                          <a:spcPts val="800"/>
                        </a:spcBef>
                        <a:spcAft>
                          <a:spcPts val="800"/>
                        </a:spcAft>
                        <a:buNone/>
                      </a:pPr>
                      <a:r>
                        <a:rPr lang="en-GB" sz="2000" b="1" dirty="0">
                          <a:solidFill>
                            <a:schemeClr val="bg1"/>
                          </a:solidFill>
                          <a:effectLst/>
                        </a:rPr>
                        <a:t>Category</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ctr">
                        <a:lnSpc>
                          <a:spcPct val="150000"/>
                        </a:lnSpc>
                        <a:spcBef>
                          <a:spcPts val="800"/>
                        </a:spcBef>
                        <a:spcAft>
                          <a:spcPts val="800"/>
                        </a:spcAft>
                        <a:buNone/>
                      </a:pPr>
                      <a:r>
                        <a:rPr lang="en-GB" sz="2000" b="1" dirty="0">
                          <a:solidFill>
                            <a:schemeClr val="bg1"/>
                          </a:solidFill>
                          <a:effectLst/>
                        </a:rPr>
                        <a:t>Item</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ctr">
                        <a:lnSpc>
                          <a:spcPct val="150000"/>
                        </a:lnSpc>
                        <a:spcBef>
                          <a:spcPts val="800"/>
                        </a:spcBef>
                        <a:spcAft>
                          <a:spcPts val="800"/>
                        </a:spcAft>
                        <a:buNone/>
                      </a:pPr>
                      <a:r>
                        <a:rPr lang="en-GB" sz="2000" b="1" dirty="0">
                          <a:solidFill>
                            <a:schemeClr val="bg1"/>
                          </a:solidFill>
                          <a:effectLst/>
                        </a:rPr>
                        <a:t>Amount (£)</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89485488"/>
                  </a:ext>
                </a:extLst>
              </a:tr>
              <a:tr h="407912">
                <a:tc>
                  <a:txBody>
                    <a:bodyPr/>
                    <a:lstStyle/>
                    <a:p>
                      <a:pPr marL="0" marR="0" indent="0" algn="l">
                        <a:lnSpc>
                          <a:spcPct val="150000"/>
                        </a:lnSpc>
                        <a:spcBef>
                          <a:spcPts val="800"/>
                        </a:spcBef>
                        <a:spcAft>
                          <a:spcPts val="800"/>
                        </a:spcAft>
                        <a:buNone/>
                      </a:pPr>
                      <a:r>
                        <a:rPr lang="en-GB" sz="2000" b="1" dirty="0">
                          <a:solidFill>
                            <a:schemeClr val="bg1"/>
                          </a:solidFill>
                          <a:effectLst/>
                        </a:rPr>
                        <a:t>Income</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Delegate Fees (500 x £200)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£100,000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90282905"/>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Sponsorships (Tourism and Culture)</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£50,000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22204022"/>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Government Grant (Visit Wales)</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£30,000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2684000"/>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Exhibitor Fees</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£20,000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3021019"/>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b="1" dirty="0">
                          <a:solidFill>
                            <a:schemeClr val="bg1"/>
                          </a:solidFill>
                          <a:effectLst/>
                        </a:rPr>
                        <a:t>Total Income</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b="1" dirty="0">
                          <a:solidFill>
                            <a:schemeClr val="bg1"/>
                          </a:solidFill>
                          <a:effectLst/>
                        </a:rPr>
                        <a:t>£200,000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75984920"/>
                  </a:ext>
                </a:extLst>
              </a:tr>
              <a:tr h="407912">
                <a:tc>
                  <a:txBody>
                    <a:bodyPr/>
                    <a:lstStyle/>
                    <a:p>
                      <a:pPr marL="0" marR="0" indent="0" algn="l">
                        <a:lnSpc>
                          <a:spcPct val="150000"/>
                        </a:lnSpc>
                        <a:spcBef>
                          <a:spcPts val="800"/>
                        </a:spcBef>
                        <a:spcAft>
                          <a:spcPts val="800"/>
                        </a:spcAft>
                        <a:buNone/>
                      </a:pPr>
                      <a:r>
                        <a:rPr lang="en-GB" sz="2000" b="1" dirty="0">
                          <a:solidFill>
                            <a:schemeClr val="bg1"/>
                          </a:solidFill>
                          <a:effectLst/>
                        </a:rPr>
                        <a:t>Expenditure</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Venue Hire and Equipment</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£60,000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41693944"/>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Catering (3 days)</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£30,000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83536904"/>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Staffing</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£25,000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7282204"/>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Marketing and PR</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£20,000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21179988"/>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Travel and Accommodation Support</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£15,000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2351309"/>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Miscellaneous</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dirty="0">
                          <a:solidFill>
                            <a:schemeClr val="bg1"/>
                          </a:solidFill>
                          <a:effectLst/>
                        </a:rPr>
                        <a:t>£10,000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46931605"/>
                  </a:ext>
                </a:extLst>
              </a:tr>
              <a:tr h="407912">
                <a:tc>
                  <a:txBody>
                    <a:bodyPr/>
                    <a:lstStyle/>
                    <a:p>
                      <a:endParaRPr lang="en-US" sz="1800" dirty="0">
                        <a:solidFill>
                          <a:schemeClr val="bg1"/>
                        </a:solidFill>
                        <a:effectLst/>
                        <a:latin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b="1" dirty="0">
                          <a:solidFill>
                            <a:schemeClr val="bg1"/>
                          </a:solidFill>
                          <a:effectLst/>
                        </a:rPr>
                        <a:t>Total Costs</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indent="0" algn="l">
                        <a:lnSpc>
                          <a:spcPct val="150000"/>
                        </a:lnSpc>
                        <a:spcBef>
                          <a:spcPts val="800"/>
                        </a:spcBef>
                        <a:spcAft>
                          <a:spcPts val="800"/>
                        </a:spcAft>
                        <a:buNone/>
                      </a:pPr>
                      <a:r>
                        <a:rPr lang="en-GB" sz="2000" b="1" dirty="0">
                          <a:solidFill>
                            <a:schemeClr val="bg1"/>
                          </a:solidFill>
                          <a:effectLst/>
                        </a:rPr>
                        <a:t>£160,000</a:t>
                      </a:r>
                      <a:endPar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85606267"/>
                  </a:ext>
                </a:extLst>
              </a:tr>
            </a:tbl>
          </a:graphicData>
        </a:graphic>
      </p:graphicFrame>
    </p:spTree>
    <p:extLst>
      <p:ext uri="{BB962C8B-B14F-4D97-AF65-F5344CB8AC3E}">
        <p14:creationId xmlns:p14="http://schemas.microsoft.com/office/powerpoint/2010/main" val="3748348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368546-325D-9374-A9B0-16C306000517}"/>
              </a:ext>
            </a:extLst>
          </p:cNvPr>
          <p:cNvSpPr txBox="1"/>
          <p:nvPr/>
        </p:nvSpPr>
        <p:spPr>
          <a:xfrm>
            <a:off x="296449" y="2030625"/>
            <a:ext cx="6162805" cy="3731150"/>
          </a:xfrm>
          <a:prstGeom prst="rect">
            <a:avLst/>
          </a:prstGeom>
          <a:noFill/>
        </p:spPr>
        <p:txBody>
          <a:bodyPr wrap="square" rtlCol="0">
            <a:spAutoFit/>
          </a:bodyPr>
          <a:lstStyle/>
          <a:p>
            <a:pPr>
              <a:lnSpc>
                <a:spcPct val="150000"/>
              </a:lnSpc>
            </a:pPr>
            <a:r>
              <a:rPr lang="en-US" sz="2000" dirty="0">
                <a:latin typeface="+mj-lt"/>
              </a:rPr>
              <a:t>- Primary stakeholders include Visit Wales, Newport City Council, Welsh cultural institutions, sponsors, and international attendees (Evans and Williams, 2024).</a:t>
            </a:r>
          </a:p>
          <a:p>
            <a:pPr>
              <a:lnSpc>
                <a:spcPct val="150000"/>
              </a:lnSpc>
            </a:pPr>
            <a:r>
              <a:rPr lang="en-US" sz="2000" dirty="0">
                <a:latin typeface="+mj-lt"/>
              </a:rPr>
              <a:t>- Stakeholder engagement will involve early-stage consultations to align objectives and clarify roles.</a:t>
            </a:r>
          </a:p>
          <a:p>
            <a:pPr>
              <a:lnSpc>
                <a:spcPct val="150000"/>
              </a:lnSpc>
            </a:pPr>
            <a:r>
              <a:rPr lang="en-US" sz="2000" dirty="0">
                <a:latin typeface="+mj-lt"/>
              </a:rPr>
              <a:t>- Collaboration agreements will be established to ensure accountability and mutual benefit.</a:t>
            </a:r>
          </a:p>
        </p:txBody>
      </p:sp>
      <p:sp>
        <p:nvSpPr>
          <p:cNvPr id="14" name="Title 2">
            <a:extLst>
              <a:ext uri="{FF2B5EF4-FFF2-40B4-BE49-F238E27FC236}">
                <a16:creationId xmlns:a16="http://schemas.microsoft.com/office/drawing/2014/main" id="{8AB1F8DA-7861-9ED9-7FEA-3A7F5580DB6B}"/>
              </a:ext>
            </a:extLst>
          </p:cNvPr>
          <p:cNvSpPr txBox="1">
            <a:spLocks/>
          </p:cNvSpPr>
          <p:nvPr/>
        </p:nvSpPr>
        <p:spPr>
          <a:xfrm>
            <a:off x="296449" y="538619"/>
            <a:ext cx="11599101" cy="876822"/>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3600" dirty="0"/>
              <a:t>Stakeholder Considerations</a:t>
            </a:r>
          </a:p>
        </p:txBody>
      </p:sp>
      <p:pic>
        <p:nvPicPr>
          <p:cNvPr id="16" name="Picture 15">
            <a:extLst>
              <a:ext uri="{FF2B5EF4-FFF2-40B4-BE49-F238E27FC236}">
                <a16:creationId xmlns:a16="http://schemas.microsoft.com/office/drawing/2014/main" id="{61F27A0C-841A-DE08-23B5-59BB59900E1A}"/>
              </a:ext>
            </a:extLst>
          </p:cNvPr>
          <p:cNvPicPr>
            <a:picLocks noChangeAspect="1"/>
          </p:cNvPicPr>
          <p:nvPr/>
        </p:nvPicPr>
        <p:blipFill>
          <a:blip r:embed="rId3"/>
          <a:stretch>
            <a:fillRect/>
          </a:stretch>
        </p:blipFill>
        <p:spPr>
          <a:xfrm>
            <a:off x="6459254" y="1571323"/>
            <a:ext cx="5382807" cy="47480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859909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2AC8EE-9780-817A-99DE-79EF60FEE5FC}"/>
              </a:ext>
            </a:extLst>
          </p:cNvPr>
          <p:cNvSpPr txBox="1"/>
          <p:nvPr/>
        </p:nvSpPr>
        <p:spPr>
          <a:xfrm>
            <a:off x="432900" y="1925579"/>
            <a:ext cx="6162805" cy="4654479"/>
          </a:xfrm>
          <a:prstGeom prst="rect">
            <a:avLst/>
          </a:prstGeom>
          <a:noFill/>
        </p:spPr>
        <p:txBody>
          <a:bodyPr wrap="square" rtlCol="0">
            <a:spAutoFit/>
          </a:bodyPr>
          <a:lstStyle/>
          <a:p>
            <a:pPr>
              <a:lnSpc>
                <a:spcPct val="150000"/>
              </a:lnSpc>
            </a:pPr>
            <a:r>
              <a:rPr lang="en-US" sz="2000" dirty="0">
                <a:latin typeface="+mj-lt"/>
              </a:rPr>
              <a:t>- The sustainability will be addressed through digital materials, plant-based catering, and locally sourced resources.</a:t>
            </a:r>
          </a:p>
          <a:p>
            <a:pPr>
              <a:lnSpc>
                <a:spcPct val="150000"/>
              </a:lnSpc>
            </a:pPr>
            <a:r>
              <a:rPr lang="en-US" sz="2000" dirty="0">
                <a:latin typeface="+mj-lt"/>
              </a:rPr>
              <a:t>- Moreover, the environmental impact will be minimised by eliminating single-use plastics and promoting zero-waste policies (Croke et al., 2021).</a:t>
            </a:r>
          </a:p>
          <a:p>
            <a:pPr>
              <a:lnSpc>
                <a:spcPct val="150000"/>
              </a:lnSpc>
            </a:pPr>
            <a:r>
              <a:rPr lang="en-US" sz="2000" dirty="0">
                <a:latin typeface="+mj-lt"/>
              </a:rPr>
              <a:t>- Key risks include potential COVID-19 resurgence, weather disruptions, and speaker cancellations.</a:t>
            </a:r>
          </a:p>
        </p:txBody>
      </p:sp>
      <p:sp>
        <p:nvSpPr>
          <p:cNvPr id="13" name="Title 2">
            <a:extLst>
              <a:ext uri="{FF2B5EF4-FFF2-40B4-BE49-F238E27FC236}">
                <a16:creationId xmlns:a16="http://schemas.microsoft.com/office/drawing/2014/main" id="{24C981F3-533B-7E4F-0847-1135B4F62C43}"/>
              </a:ext>
            </a:extLst>
          </p:cNvPr>
          <p:cNvSpPr txBox="1">
            <a:spLocks/>
          </p:cNvSpPr>
          <p:nvPr/>
        </p:nvSpPr>
        <p:spPr>
          <a:xfrm>
            <a:off x="296449" y="538619"/>
            <a:ext cx="11599101" cy="876822"/>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3600" dirty="0"/>
              <a:t>Sustainability and Risk Considerations</a:t>
            </a:r>
          </a:p>
        </p:txBody>
      </p:sp>
      <p:pic>
        <p:nvPicPr>
          <p:cNvPr id="14" name="Picture 13">
            <a:extLst>
              <a:ext uri="{FF2B5EF4-FFF2-40B4-BE49-F238E27FC236}">
                <a16:creationId xmlns:a16="http://schemas.microsoft.com/office/drawing/2014/main" id="{4747C6C7-8F27-8435-CDC3-AB3037F1AEB4}"/>
              </a:ext>
            </a:extLst>
          </p:cNvPr>
          <p:cNvPicPr>
            <a:picLocks noChangeAspect="1"/>
          </p:cNvPicPr>
          <p:nvPr/>
        </p:nvPicPr>
        <p:blipFill>
          <a:blip r:embed="rId3"/>
          <a:stretch>
            <a:fillRect/>
          </a:stretch>
        </p:blipFill>
        <p:spPr>
          <a:xfrm>
            <a:off x="6732155" y="1925579"/>
            <a:ext cx="5163395" cy="43938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37809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AF9B8B18-EC41-A93C-71F3-2A3D57CD4CB1}"/>
              </a:ext>
            </a:extLst>
          </p:cNvPr>
          <p:cNvSpPr txBox="1"/>
          <p:nvPr/>
        </p:nvSpPr>
        <p:spPr>
          <a:xfrm>
            <a:off x="308906" y="2317941"/>
            <a:ext cx="6162805" cy="2972609"/>
          </a:xfrm>
          <a:prstGeom prst="rect">
            <a:avLst/>
          </a:prstGeom>
          <a:noFill/>
        </p:spPr>
        <p:txBody>
          <a:bodyPr wrap="square" rtlCol="0">
            <a:spAutoFit/>
          </a:bodyPr>
          <a:lstStyle/>
          <a:p>
            <a:pPr>
              <a:lnSpc>
                <a:spcPct val="200000"/>
              </a:lnSpc>
            </a:pPr>
            <a:r>
              <a:rPr lang="en-US" sz="1600" dirty="0">
                <a:latin typeface="+mj-lt"/>
              </a:rPr>
              <a:t>- CROESO CONNECT 2025 is aligned with Visit Wales 2025 strategic objectives and cultural policy.</a:t>
            </a:r>
          </a:p>
          <a:p>
            <a:pPr>
              <a:lnSpc>
                <a:spcPct val="200000"/>
              </a:lnSpc>
            </a:pPr>
            <a:r>
              <a:rPr lang="en-US" sz="1600" dirty="0">
                <a:latin typeface="+mj-lt"/>
              </a:rPr>
              <a:t>- The event has strong market appeal among global MICE participants seeking cultural integration.</a:t>
            </a:r>
          </a:p>
          <a:p>
            <a:pPr>
              <a:lnSpc>
                <a:spcPct val="200000"/>
              </a:lnSpc>
            </a:pPr>
            <a:r>
              <a:rPr lang="en-US" sz="1600" dirty="0">
                <a:latin typeface="+mj-lt"/>
              </a:rPr>
              <a:t>- Financial and operational models demonstrate an affordable, revenue-positive plan (Consoli et al., 2024).</a:t>
            </a:r>
          </a:p>
        </p:txBody>
      </p:sp>
      <p:sp>
        <p:nvSpPr>
          <p:cNvPr id="14" name="Title 2">
            <a:extLst>
              <a:ext uri="{FF2B5EF4-FFF2-40B4-BE49-F238E27FC236}">
                <a16:creationId xmlns:a16="http://schemas.microsoft.com/office/drawing/2014/main" id="{621D5C3C-DC81-5755-3B8F-66375C3807FA}"/>
              </a:ext>
            </a:extLst>
          </p:cNvPr>
          <p:cNvSpPr txBox="1">
            <a:spLocks/>
          </p:cNvSpPr>
          <p:nvPr/>
        </p:nvSpPr>
        <p:spPr>
          <a:xfrm>
            <a:off x="296449" y="538619"/>
            <a:ext cx="11599101" cy="876822"/>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3600" dirty="0"/>
              <a:t>Feasibility Evaluation Summary</a:t>
            </a:r>
          </a:p>
        </p:txBody>
      </p:sp>
      <p:pic>
        <p:nvPicPr>
          <p:cNvPr id="2" name="Picture 1">
            <a:extLst>
              <a:ext uri="{FF2B5EF4-FFF2-40B4-BE49-F238E27FC236}">
                <a16:creationId xmlns:a16="http://schemas.microsoft.com/office/drawing/2014/main" id="{85B4953D-6101-9B9D-98E5-B8364066EA80}"/>
              </a:ext>
            </a:extLst>
          </p:cNvPr>
          <p:cNvPicPr>
            <a:picLocks noChangeAspect="1"/>
          </p:cNvPicPr>
          <p:nvPr/>
        </p:nvPicPr>
        <p:blipFill>
          <a:blip r:embed="rId3"/>
          <a:stretch>
            <a:fillRect/>
          </a:stretch>
        </p:blipFill>
        <p:spPr>
          <a:xfrm>
            <a:off x="7698874" y="1873845"/>
            <a:ext cx="3845426" cy="3845426"/>
          </a:xfrm>
          <a:prstGeom prst="rect">
            <a:avLst/>
          </a:prstGeom>
        </p:spPr>
      </p:pic>
    </p:spTree>
    <p:extLst>
      <p:ext uri="{BB962C8B-B14F-4D97-AF65-F5344CB8AC3E}">
        <p14:creationId xmlns:p14="http://schemas.microsoft.com/office/powerpoint/2010/main" val="4132147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770EF4-F2A2-8C37-E663-EEA540312F9D}"/>
              </a:ext>
            </a:extLst>
          </p:cNvPr>
          <p:cNvSpPr txBox="1"/>
          <p:nvPr/>
        </p:nvSpPr>
        <p:spPr>
          <a:xfrm>
            <a:off x="114300" y="1402339"/>
            <a:ext cx="12077700" cy="5455661"/>
          </a:xfrm>
          <a:prstGeom prst="rect">
            <a:avLst/>
          </a:prstGeom>
          <a:noFill/>
        </p:spPr>
        <p:txBody>
          <a:bodyPr wrap="square" rtlCol="0">
            <a:spAutoFit/>
          </a:bodyPr>
          <a:lstStyle/>
          <a:p>
            <a:pPr marL="285750" indent="-285750" algn="just">
              <a:buFont typeface="Arial" panose="020B0604020202020204" pitchFamily="34" charset="0"/>
              <a:buChar char="•"/>
            </a:pPr>
            <a:r>
              <a:rPr lang="en-US" sz="1100" dirty="0">
                <a:latin typeface="+mj-lt"/>
              </a:rPr>
              <a:t>Consoli, S., Alberti, V., Cocco, C., Panella, F. and Montalto, V. (2024). Cultural gems linked open data: Mapping culture and intangible heritage in European cities. arXiv preprint arXiv:2402.07335.</a:t>
            </a:r>
          </a:p>
          <a:p>
            <a:pPr marL="285750" indent="-285750" algn="just">
              <a:buFont typeface="Arial" panose="020B0604020202020204" pitchFamily="34" charset="0"/>
              <a:buChar char="•"/>
            </a:pPr>
            <a:r>
              <a:rPr lang="en-US" sz="1100" dirty="0">
                <a:latin typeface="+mj-lt"/>
              </a:rPr>
              <a:t>Croke, R., Dale, H., Dunhill, A., Roberts, A., Unnithan, M., and Williams, J. (2021). Integrating sustainable development and children’s rights: A case study on Wales. Social Sciences, 10(3), 100.</a:t>
            </a:r>
          </a:p>
          <a:p>
            <a:pPr marL="285750" indent="-285750" algn="just">
              <a:buFont typeface="Arial" panose="020B0604020202020204" pitchFamily="34" charset="0"/>
              <a:buChar char="•"/>
            </a:pPr>
            <a:r>
              <a:rPr lang="en-US" sz="1100" dirty="0">
                <a:latin typeface="+mj-lt"/>
              </a:rPr>
              <a:t>Crypto Travels Ltd. (2024). About Us – Crypto Travels Ltd. </a:t>
            </a:r>
          </a:p>
          <a:p>
            <a:pPr marL="285750" indent="-285750" algn="just">
              <a:buFont typeface="Arial" panose="020B0604020202020204" pitchFamily="34" charset="0"/>
              <a:buChar char="•"/>
            </a:pPr>
            <a:r>
              <a:rPr lang="en-US" sz="1100" dirty="0">
                <a:latin typeface="+mj-lt"/>
              </a:rPr>
              <a:t>Evans, N., and Williams, C. (2024). Globalising Welsh Studies: Decolonising history, heritage, society and culture (p. 336).</a:t>
            </a:r>
          </a:p>
          <a:p>
            <a:pPr marL="285750" indent="-285750" algn="just">
              <a:buFont typeface="Arial" panose="020B0604020202020204" pitchFamily="34" charset="0"/>
              <a:buChar char="•"/>
            </a:pPr>
            <a:r>
              <a:rPr lang="en-US" sz="1100" dirty="0">
                <a:latin typeface="+mj-lt"/>
              </a:rPr>
              <a:t>Fox, D., Gouthro, M.-B., Morakabati, Y., and Brackstone, J. (2014). Doing events research: from theory to practice. Routledge: Oxford</a:t>
            </a:r>
          </a:p>
          <a:p>
            <a:pPr marL="285750" indent="-285750" algn="just">
              <a:buFont typeface="Arial" panose="020B0604020202020204" pitchFamily="34" charset="0"/>
              <a:buChar char="•"/>
            </a:pPr>
            <a:r>
              <a:rPr lang="en-US" sz="1100" dirty="0">
                <a:latin typeface="+mj-lt"/>
              </a:rPr>
              <a:t>Getz, D. and Page, S. (2019). Event studies: theory, research and policy for planned events. 3rd Edition. Routledge: Oxford</a:t>
            </a:r>
          </a:p>
          <a:p>
            <a:pPr marL="285750" indent="-285750" algn="just">
              <a:buFont typeface="Arial" panose="020B0604020202020204" pitchFamily="34" charset="0"/>
              <a:buChar char="•"/>
            </a:pPr>
            <a:r>
              <a:rPr lang="en-US" sz="1100" dirty="0">
                <a:latin typeface="+mj-lt"/>
              </a:rPr>
              <a:t>Harfst, J., Sandriester, J., Mildeberg, S., Dołzbłasz, S. and Grochowska, A., 2025. Policies on industrial heritage tourism as a tool for sustainable regional development? a Central and Eastern European analysis. Tourism Recreation Research, pp.1-14.</a:t>
            </a:r>
          </a:p>
          <a:p>
            <a:pPr marL="285750" indent="-285750" algn="just">
              <a:buFont typeface="Arial" panose="020B0604020202020204" pitchFamily="34" charset="0"/>
              <a:buChar char="•"/>
            </a:pPr>
            <a:r>
              <a:rPr lang="en-US" sz="1100" dirty="0">
                <a:latin typeface="+mj-lt"/>
              </a:rPr>
              <a:t>Healey, N.M., 2023. Reinventing international higher education for a socially just, sustainable world. Perspectives: Policy and practice in higher education, 27(4), pp.169-178.</a:t>
            </a:r>
          </a:p>
          <a:p>
            <a:pPr marL="285750" indent="-285750" algn="just">
              <a:buFont typeface="Arial" panose="020B0604020202020204" pitchFamily="34" charset="0"/>
              <a:buChar char="•"/>
            </a:pPr>
            <a:r>
              <a:rPr lang="en-US" sz="1100" dirty="0">
                <a:latin typeface="+mj-lt"/>
              </a:rPr>
              <a:t>Kontovas, C., Bras, A.A., Chang, C.H., Romano, A., Poo, M.C.P., Wang, J., McCormack, H., Qu, Z., Paraskevadakis, D., Lamb, L. and Yang, Z., 2022. Fostering innovation in the blue economy within the United Kingdom (UK): A stakeholders’ perspective. Ocean &amp; Coastal Management, 224, p.106143.</a:t>
            </a:r>
          </a:p>
          <a:p>
            <a:pPr marL="285750" indent="-285750" algn="just">
              <a:buFont typeface="Arial" panose="020B0604020202020204" pitchFamily="34" charset="0"/>
              <a:buChar char="•"/>
            </a:pPr>
            <a:r>
              <a:rPr lang="en-US" sz="1100" dirty="0">
                <a:latin typeface="+mj-lt"/>
              </a:rPr>
              <a:t>McCann, L., Hutchison, N. and Adair, A., 2023. The role of UK universities as economic drivers in a localisation agenda: A case study of City Deals. Land use policy, 134, p.106938.</a:t>
            </a:r>
          </a:p>
          <a:p>
            <a:pPr marL="285750" indent="-285750" algn="just">
              <a:buFont typeface="Arial" panose="020B0604020202020204" pitchFamily="34" charset="0"/>
              <a:buChar char="•"/>
            </a:pPr>
            <a:r>
              <a:rPr lang="en-US" sz="1100" dirty="0">
                <a:latin typeface="+mj-lt"/>
              </a:rPr>
              <a:t>McInch, A. and Fleming, S., 2022. Sport policy formation and enactment in post-devolution Wales: 1999–2020. International Journal of Sport Policy and Politics, 14(2), pp.225-237.</a:t>
            </a:r>
          </a:p>
          <a:p>
            <a:pPr marL="285750" indent="-285750" algn="just">
              <a:buFont typeface="Arial" panose="020B0604020202020204" pitchFamily="34" charset="0"/>
              <a:buChar char="•"/>
            </a:pPr>
            <a:r>
              <a:rPr lang="en-US" sz="1100" dirty="0">
                <a:latin typeface="+mj-lt"/>
              </a:rPr>
              <a:t>Meredith, J. (2022). Project management: a managerial approach</a:t>
            </a:r>
          </a:p>
          <a:p>
            <a:pPr marL="285750" indent="-285750" algn="just">
              <a:buFont typeface="Arial" panose="020B0604020202020204" pitchFamily="34" charset="0"/>
              <a:buChar char="•"/>
            </a:pPr>
            <a:r>
              <a:rPr lang="en-US" sz="1100" dirty="0">
                <a:latin typeface="+mj-lt"/>
              </a:rPr>
              <a:t>O’Toole, W. (2011). Events feasibility and development: from strategy to operations. Elsevier: Oxford</a:t>
            </a:r>
          </a:p>
          <a:p>
            <a:pPr marL="285750" indent="-285750" algn="just">
              <a:buFont typeface="Arial" panose="020B0604020202020204" pitchFamily="34" charset="0"/>
              <a:buChar char="•"/>
            </a:pPr>
            <a:r>
              <a:rPr lang="en-US" sz="1100" dirty="0">
                <a:latin typeface="+mj-lt"/>
              </a:rPr>
              <a:t>Parsons, K., Delbridge, R., Uyarra, E., Waite, D., Huggins, R. and Morgan, K., 2024. Advancing inclusive innovation policy in the UK’s second-tier city-regions. Review of Regional Research, 44(3), pp.313-336.</a:t>
            </a:r>
          </a:p>
          <a:p>
            <a:pPr marL="285750" indent="-285750" algn="just">
              <a:buFont typeface="Arial" panose="020B0604020202020204" pitchFamily="34" charset="0"/>
              <a:buChar char="•"/>
            </a:pPr>
            <a:r>
              <a:rPr lang="en-US" sz="1100" dirty="0">
                <a:latin typeface="+mj-lt"/>
              </a:rPr>
              <a:t>Ross-Hellauer, T., Reichmann, S., Cole, N. L., Wieser, B., Pontika, N., Klebel, T., and Wouters, P. (2023). Toward equitable open research: Stakeholder co-created recommendations for research institutions, funders, and researchers. Royal Society Open Science, 10(2), 221460.</a:t>
            </a:r>
          </a:p>
          <a:p>
            <a:pPr marL="285750" indent="-285750" algn="just">
              <a:buFont typeface="Arial" panose="020B0604020202020204" pitchFamily="34" charset="0"/>
              <a:buChar char="•"/>
            </a:pPr>
            <a:r>
              <a:rPr lang="en-US" sz="1100" dirty="0">
                <a:latin typeface="+mj-lt"/>
              </a:rPr>
              <a:t>Wahyuningrat and Harsanto, B.T., 2025. Managing human resource in the rural tourism sector: evidence from Indonesia. Cogent Business &amp; Management, 12(1), p.2493312.</a:t>
            </a:r>
          </a:p>
          <a:p>
            <a:pPr marL="285750" indent="-285750" algn="just">
              <a:buFont typeface="Arial" panose="020B0604020202020204" pitchFamily="34" charset="0"/>
              <a:buChar char="•"/>
            </a:pPr>
            <a:r>
              <a:rPr lang="en-US" sz="1100" dirty="0">
                <a:latin typeface="+mj-lt"/>
              </a:rPr>
              <a:t>Wahyuningrat and Harsanto, B.T., 2025. Managing human resource in the rural tourism sector: evidence from Indonesia. Cogent Business &amp; Management, 12(1), p.2493312.</a:t>
            </a:r>
          </a:p>
          <a:p>
            <a:pPr marL="285750" indent="-285750" algn="just">
              <a:buFont typeface="Arial" panose="020B0604020202020204" pitchFamily="34" charset="0"/>
              <a:buChar char="•"/>
            </a:pPr>
            <a:r>
              <a:rPr lang="en-US" sz="1100" dirty="0">
                <a:latin typeface="+mj-lt"/>
              </a:rPr>
              <a:t>Wilson, K., Neylon, C., Montgomery, L., Huang, C.-K., Handcock, R. N., Roelofs, A., ... and Hosking, R. (2022). Changing the academic gender narrative through open access. Publications, 10(3), 22.</a:t>
            </a:r>
          </a:p>
          <a:p>
            <a:pPr marL="285750" indent="-285750" algn="just">
              <a:buFont typeface="Arial" panose="020B0604020202020204" pitchFamily="34" charset="0"/>
              <a:buChar char="•"/>
            </a:pPr>
            <a:r>
              <a:rPr lang="en-US" sz="1100" dirty="0">
                <a:latin typeface="+mj-lt"/>
              </a:rPr>
              <a:t>Yen, D. (2023). Leveraging folklore and fantasy to promote small destinations: the case of Visit Wales Journal of Policy Research in Tourism, Leisure and Events, 2023.</a:t>
            </a:r>
          </a:p>
          <a:p>
            <a:pPr marL="285750" indent="-285750" algn="just">
              <a:buFont typeface="Arial" panose="020B0604020202020204" pitchFamily="34" charset="0"/>
              <a:buChar char="•"/>
            </a:pPr>
            <a:r>
              <a:rPr lang="en-US" sz="1100" dirty="0">
                <a:latin typeface="+mj-lt"/>
              </a:rPr>
              <a:t>Yen, D., Jang, J., Wei, L., Morgan, N. and Pritchard, A., 2023. Leveraging folklore and fantasy to promote small destinations: the case of Visit Wales. Journal of policy research in tourism, leisure and events, pp.1-15.</a:t>
            </a:r>
          </a:p>
          <a:p>
            <a:pPr marL="285750" indent="-285750" algn="just">
              <a:lnSpc>
                <a:spcPct val="150000"/>
              </a:lnSpc>
              <a:buFont typeface="Arial" panose="020B0604020202020204" pitchFamily="34" charset="0"/>
              <a:buChar char="•"/>
            </a:pPr>
            <a:endParaRPr lang="en-US" sz="1400" dirty="0">
              <a:latin typeface="+mj-lt"/>
            </a:endParaRPr>
          </a:p>
        </p:txBody>
      </p:sp>
      <p:sp>
        <p:nvSpPr>
          <p:cNvPr id="11" name="Title 2">
            <a:extLst>
              <a:ext uri="{FF2B5EF4-FFF2-40B4-BE49-F238E27FC236}">
                <a16:creationId xmlns:a16="http://schemas.microsoft.com/office/drawing/2014/main" id="{FBD1CE35-E843-1529-F96A-C95F8248C65E}"/>
              </a:ext>
            </a:extLst>
          </p:cNvPr>
          <p:cNvSpPr txBox="1">
            <a:spLocks/>
          </p:cNvSpPr>
          <p:nvPr/>
        </p:nvSpPr>
        <p:spPr>
          <a:xfrm>
            <a:off x="296449" y="525517"/>
            <a:ext cx="11599101" cy="876822"/>
          </a:xfrm>
          <a:prstGeom prst="rect">
            <a:avLst/>
          </a:prstGeom>
        </p:spPr>
        <p:txBody>
          <a:bodyPr vert="horz" lIns="91440" tIns="45720" rIns="91440" bIns="45720" rtlCol="0" anchor="ctr" anchorCtr="0">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3600" dirty="0"/>
              <a:t>References</a:t>
            </a:r>
          </a:p>
        </p:txBody>
      </p:sp>
    </p:spTree>
    <p:extLst>
      <p:ext uri="{BB962C8B-B14F-4D97-AF65-F5344CB8AC3E}">
        <p14:creationId xmlns:p14="http://schemas.microsoft.com/office/powerpoint/2010/main" val="3064996118"/>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3577</Words>
  <Application>Microsoft Office PowerPoint</Application>
  <PresentationFormat>Widescreen</PresentationFormat>
  <Paragraphs>146</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Custom</vt:lpstr>
      <vt:lpstr>Croeso Connect 2025: An International Meeting Celebrating Wales’ Cultural Hospitality and Global Connectivity Name of Student:Catalina Coman  Student ID:2238715</vt:lpstr>
      <vt:lpstr>Declaration</vt:lpstr>
      <vt:lpstr>Event Overview and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Connect 2025: An International Meeting Celebrating Wales’ Cultural Hospitality and Global Connectivity Name of Student:Catalina Coman  Student ID:2238715</dc:title>
  <dc:creator/>
  <cp:lastModifiedBy>Catalina Coman</cp:lastModifiedBy>
  <cp:revision>2</cp:revision>
  <dcterms:created xsi:type="dcterms:W3CDTF">2023-12-12T20:05:16Z</dcterms:created>
  <dcterms:modified xsi:type="dcterms:W3CDTF">2025-05-23T18:47:32Z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