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7" r:id="rId2"/>
    <p:sldId id="258" r:id="rId3"/>
    <p:sldId id="259" r:id="rId4"/>
    <p:sldId id="260" r:id="rId5"/>
    <p:sldId id="272" r:id="rId6"/>
    <p:sldId id="273" r:id="rId7"/>
    <p:sldId id="274" r:id="rId8"/>
    <p:sldId id="275" r:id="rId9"/>
    <p:sldId id="276" r:id="rId10"/>
    <p:sldId id="266" r:id="rId11"/>
    <p:sldId id="270" r:id="rId12"/>
    <p:sldId id="271" r:id="rId13"/>
    <p:sldId id="269" r:id="rId14"/>
    <p:sldId id="277" r:id="rId15"/>
    <p:sldId id="278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2" r:id="rId26"/>
    <p:sldId id="294" r:id="rId27"/>
    <p:sldId id="295" r:id="rId28"/>
    <p:sldId id="264" r:id="rId29"/>
    <p:sldId id="26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BAFC"/>
    <a:srgbClr val="CD64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068CB6-BEF8-4D55-92F2-F5149A4FC1CC}" v="53" dt="2024-10-11T16:57:29.9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5706" autoAdjust="0"/>
  </p:normalViewPr>
  <p:slideViewPr>
    <p:cSldViewPr>
      <p:cViewPr varScale="1">
        <p:scale>
          <a:sx n="77" d="100"/>
          <a:sy n="77" d="100"/>
        </p:scale>
        <p:origin x="824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A7616-5FF0-4820-BFB6-8344BACE2E3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31871-5EFB-49B0-B511-513B6AE2E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9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23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414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376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427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0251A7F-EC03-4CB2-8C55-F6780C733A24}" type="slidenum">
              <a:rPr lang="en-GB" altLang="cy-GB"/>
              <a:pPr>
                <a:spcBef>
                  <a:spcPct val="0"/>
                </a:spcBef>
              </a:pPr>
              <a:t>9</a:t>
            </a:fld>
            <a:endParaRPr lang="en-GB" altLang="cy-GB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fontAlgn="base">
              <a:buFontTx/>
              <a:buNone/>
            </a:pP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631560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161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TASG: 20 minutes</a:t>
            </a:r>
          </a:p>
          <a:p>
            <a:r>
              <a:rPr lang="en-GB" dirty="0"/>
              <a:t>Compare</a:t>
            </a:r>
            <a:r>
              <a:rPr lang="en-GB" baseline="0" dirty="0"/>
              <a:t> the different elements with your own description.</a:t>
            </a:r>
          </a:p>
          <a:p>
            <a:endParaRPr lang="en-GB" baseline="0" dirty="0"/>
          </a:p>
          <a:p>
            <a:r>
              <a:rPr lang="en-GB" baseline="0" dirty="0"/>
              <a:t>Consider how a difficulty with one element would affect others – could affect pupils’ learning.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8967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260F0D1-6AF6-4D75-B1E1-BB411C08DBF3}" type="slidenum">
              <a:rPr lang="en-GB" altLang="cy-GB"/>
              <a:pPr>
                <a:spcBef>
                  <a:spcPct val="0"/>
                </a:spcBef>
              </a:pPr>
              <a:t>12</a:t>
            </a:fld>
            <a:endParaRPr lang="en-GB" altLang="cy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cy-GB" dirty="0"/>
              <a:t>Watch</a:t>
            </a:r>
            <a:r>
              <a:rPr lang="en-GB" altLang="cy-GB" baseline="0" dirty="0"/>
              <a:t> video 7 </a:t>
            </a:r>
            <a:r>
              <a:rPr lang="en-GB" altLang="cy-GB" baseline="0" dirty="0" err="1"/>
              <a:t>mins</a:t>
            </a:r>
            <a:r>
              <a:rPr lang="en-GB" altLang="cy-GB" baseline="0" dirty="0"/>
              <a:t> 30 seconds. Reflect as above. Whiteboard task.</a:t>
            </a: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3985782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134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0005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7214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9794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9916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SLCD – Speech, Lang and Communication Difficulties</a:t>
            </a:r>
          </a:p>
          <a:p>
            <a:r>
              <a:rPr lang="en-GB" dirty="0"/>
              <a:t>Encourage students to research topic</a:t>
            </a:r>
            <a:r>
              <a:rPr lang="en-GB" baseline="0" dirty="0"/>
              <a:t> – academic sources</a:t>
            </a:r>
          </a:p>
          <a:p>
            <a:endParaRPr lang="en-GB" baseline="0" dirty="0"/>
          </a:p>
          <a:p>
            <a:r>
              <a:rPr lang="en-GB" baseline="0" dirty="0"/>
              <a:t>Feedback – Whiteboard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178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34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226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8561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0661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627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28643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2920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0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136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96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70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8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02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355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1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92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9D0C5-AE7D-410B-BFEE-A1B3454BDE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75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47768-26AE-4A39-9868-497AD247D9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1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ixabay.com/illustrations/mindmap-map-mind-process-strategy-4324289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nqn_7xzp2Q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blog.hostonnet.com/top-10-search-engines-list" TargetMode="Externa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G50fv-B3U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yPR1UUtjec" TargetMode="External"/><Relationship Id="rId2" Type="http://schemas.openxmlformats.org/officeDocument/2006/relationships/hyperlink" Target="https://www.youtube.com/watch?v=MNf-VHzClP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ttontrust.com/news/news/poorer-children-a-year-behind-at-start-of-school/" TargetMode="External"/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12576" y="980728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ECES5006/C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All Means All </a:t>
            </a:r>
            <a:br>
              <a:rPr lang="en-GB" sz="4000" dirty="0"/>
            </a:br>
            <a:r>
              <a:rPr lang="en-GB" sz="3600" b="1" dirty="0" err="1"/>
              <a:t>Pawb</a:t>
            </a:r>
            <a:r>
              <a:rPr lang="en-GB" sz="3600" b="1" dirty="0"/>
              <a:t> yn </a:t>
            </a:r>
            <a:r>
              <a:rPr lang="en-GB" sz="3600" b="1" dirty="0" err="1"/>
              <a:t>Golygu</a:t>
            </a:r>
            <a:r>
              <a:rPr lang="en-GB" sz="3600" b="1" dirty="0"/>
              <a:t> </a:t>
            </a:r>
            <a:r>
              <a:rPr lang="en-GB" sz="3600" b="1" dirty="0" err="1"/>
              <a:t>Pawb</a:t>
            </a:r>
            <a:r>
              <a:rPr lang="en-GB" sz="3600" b="1" dirty="0"/>
              <a:t> 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48580" y="3717032"/>
            <a:ext cx="6400800" cy="17526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Sesiwn 6a  / Session 6a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700808"/>
            <a:ext cx="3295697" cy="27498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5469632"/>
            <a:ext cx="81003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831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Ddadansoddi materion yn ymwneud ag arfer 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 b="1" i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422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b="1" i="1" dirty="0"/>
              <a:t>Recognise and show appreciation of the range of values attitudes and skills needed to live in a diverse society.</a:t>
            </a:r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7152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09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1143000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256" y="4005064"/>
            <a:ext cx="3028950" cy="21931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b="1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0617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838" y="531559"/>
            <a:ext cx="8579296" cy="1512168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Iaith, </a:t>
            </a:r>
            <a:r>
              <a:rPr lang="en-GB" sz="3600" dirty="0" err="1"/>
              <a:t>Lleferydd</a:t>
            </a:r>
            <a:r>
              <a:rPr lang="en-GB" sz="3600" dirty="0"/>
              <a:t> a </a:t>
            </a:r>
            <a:r>
              <a:rPr lang="en-GB" sz="3600" dirty="0" err="1"/>
              <a:t>Chyfathrebu</a:t>
            </a:r>
            <a:br>
              <a:rPr lang="en-GB" sz="3600" dirty="0"/>
            </a:br>
            <a:r>
              <a:rPr lang="en-GB" sz="3600" b="1" dirty="0"/>
              <a:t>Speech, Language and Communication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038600" cy="4525963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TASG: 10 </a:t>
            </a:r>
            <a:r>
              <a:rPr lang="en-GB" dirty="0" err="1"/>
              <a:t>munud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ddiffiniadau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:</a:t>
            </a:r>
            <a:endParaRPr lang="en-GB" b="1" dirty="0"/>
          </a:p>
          <a:p>
            <a:pPr lvl="1"/>
            <a:r>
              <a:rPr lang="en-GB" b="1" dirty="0"/>
              <a:t>Iaith</a:t>
            </a:r>
          </a:p>
          <a:p>
            <a:pPr lvl="1"/>
            <a:r>
              <a:rPr lang="en-GB" b="1" dirty="0" err="1"/>
              <a:t>Lleferydd</a:t>
            </a:r>
            <a:endParaRPr lang="en-GB" b="1" dirty="0"/>
          </a:p>
          <a:p>
            <a:pPr lvl="1"/>
            <a:r>
              <a:rPr lang="en-GB" b="1" dirty="0" err="1"/>
              <a:t>Cyfathrebu</a:t>
            </a:r>
            <a:r>
              <a:rPr lang="en-GB" b="1" dirty="0"/>
              <a:t> </a:t>
            </a:r>
          </a:p>
          <a:p>
            <a:pPr marL="457200" lvl="1" indent="0">
              <a:buNone/>
            </a:pPr>
            <a:endParaRPr lang="en-GB" b="1" dirty="0"/>
          </a:p>
          <a:p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gymharu</a:t>
            </a:r>
            <a:r>
              <a:rPr lang="en-GB" dirty="0"/>
              <a:t> a </a:t>
            </a:r>
            <a:r>
              <a:rPr lang="en-GB" dirty="0" err="1"/>
              <a:t>thrafod</a:t>
            </a:r>
            <a:r>
              <a:rPr lang="en-GB" dirty="0"/>
              <a:t> eich </a:t>
            </a:r>
            <a:r>
              <a:rPr lang="en-GB" dirty="0" err="1"/>
              <a:t>diffiniadau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6534" y="2060847"/>
            <a:ext cx="4038600" cy="4525963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b="1" dirty="0"/>
              <a:t>TASK: 10 minutes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Write definitions for the following terms:</a:t>
            </a:r>
          </a:p>
          <a:p>
            <a:pPr lvl="1"/>
            <a:r>
              <a:rPr lang="en-GB" b="1" dirty="0"/>
              <a:t>Speech</a:t>
            </a:r>
          </a:p>
          <a:p>
            <a:pPr lvl="1"/>
            <a:r>
              <a:rPr lang="en-GB" b="1" dirty="0"/>
              <a:t>Language</a:t>
            </a:r>
          </a:p>
          <a:p>
            <a:pPr lvl="1"/>
            <a:r>
              <a:rPr lang="en-GB" b="1" dirty="0"/>
              <a:t>Communication </a:t>
            </a:r>
          </a:p>
          <a:p>
            <a:pPr marL="457200" lvl="1" indent="0">
              <a:buNone/>
            </a:pPr>
            <a:endParaRPr lang="en-GB" b="1" dirty="0"/>
          </a:p>
          <a:p>
            <a:r>
              <a:rPr lang="en-GB" b="1" dirty="0"/>
              <a:t>Be prepared to compare and discuss your definitions with others. </a:t>
            </a:r>
          </a:p>
        </p:txBody>
      </p:sp>
      <p:pic>
        <p:nvPicPr>
          <p:cNvPr id="5" name="Picture 4" descr="Leerbelevin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6444208" y="295875"/>
            <a:ext cx="2097066" cy="99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884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2816"/>
            <a:ext cx="3898776" cy="4752528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- y broses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corfforol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greu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llafar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sz="2400" dirty="0">
                <a:ea typeface="ＭＳ Ｐゴシック" panose="020B0600070205080204" pitchFamily="34" charset="-128"/>
              </a:rPr>
              <a:t>- y broses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wybyddol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(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cognitif</a:t>
            </a:r>
            <a:r>
              <a:rPr lang="en-GB" altLang="cy-GB" sz="2400" dirty="0">
                <a:ea typeface="ＭＳ Ｐゴシック" panose="020B0600070205080204" pitchFamily="34" charset="-128"/>
              </a:rPr>
              <a:t>)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system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symbolau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sy’n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cynrhychioli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syniadau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4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di-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er</a:t>
            </a:r>
            <a:r>
              <a:rPr lang="en-GB" altLang="cy-GB" sz="2400" dirty="0">
                <a:ea typeface="ＭＳ Ｐゴシック" panose="020B0600070205080204" pitchFamily="34" charset="-128"/>
              </a:rPr>
              <a:t> mwyn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cyfleu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,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theimladau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3200" dirty="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772816"/>
            <a:ext cx="4182616" cy="475252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Speech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the physical production of speech sounds.</a:t>
            </a:r>
          </a:p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Language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the cognitive process of understanding and creating the symbol system that represents thoughts and ideas.</a:t>
            </a:r>
          </a:p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Communication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verbal and non verbal means of conveying ideas, thoughts and feelings.</a:t>
            </a:r>
          </a:p>
          <a:p>
            <a:endParaRPr lang="en-US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7172" name="Title 1"/>
          <p:cNvSpPr>
            <a:spLocks noGrp="1"/>
          </p:cNvSpPr>
          <p:nvPr>
            <p:ph type="title"/>
          </p:nvPr>
        </p:nvSpPr>
        <p:spPr>
          <a:xfrm>
            <a:off x="381000" y="-13672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cy-GB" dirty="0" err="1">
                <a:ea typeface="ＭＳ Ｐゴシック" panose="020B0600070205080204" pitchFamily="34" charset="-128"/>
              </a:rPr>
              <a:t>Terminoleg</a:t>
            </a:r>
            <a:r>
              <a:rPr lang="en-GB" altLang="cy-GB" dirty="0">
                <a:ea typeface="ＭＳ Ｐゴシック" panose="020B0600070205080204" pitchFamily="34" charset="-128"/>
              </a:rPr>
              <a:t>                 </a:t>
            </a:r>
            <a:r>
              <a:rPr lang="en-GB" altLang="cy-GB" b="1" dirty="0">
                <a:ea typeface="ＭＳ Ｐゴシック" panose="020B0600070205080204" pitchFamily="34" charset="-128"/>
              </a:rPr>
              <a:t>Terminology</a:t>
            </a:r>
            <a:endParaRPr lang="cy-GB" altLang="cy-GB" b="1" dirty="0">
              <a:ea typeface="ＭＳ Ｐゴシック" panose="020B0600070205080204" pitchFamily="34" charset="-128"/>
            </a:endParaRPr>
          </a:p>
        </p:txBody>
      </p:sp>
      <p:pic>
        <p:nvPicPr>
          <p:cNvPr id="4" name="Picture 3" descr="What are the reasons why developing a data dictionary is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8605">
            <a:off x="3634697" y="302298"/>
            <a:ext cx="1442556" cy="133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42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4797152"/>
            <a:ext cx="4038600" cy="1900808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cy-GB" b="1" dirty="0">
                <a:ea typeface="ＭＳ Ｐゴシック" panose="020B0600070205080204" pitchFamily="34" charset="-128"/>
              </a:rPr>
              <a:t>Iaith sy’n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cael</a:t>
            </a:r>
            <a:r>
              <a:rPr lang="en-GB" altLang="cy-GB" b="1" dirty="0">
                <a:ea typeface="ＭＳ Ｐゴシック" panose="020B0600070205080204" pitchFamily="34" charset="-128"/>
              </a:rPr>
              <a:t> ei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dderbyn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dirty="0">
                <a:ea typeface="ＭＳ Ｐゴシック" panose="020B0600070205080204" pitchFamily="34" charset="-128"/>
              </a:rPr>
              <a:t>– dealltwriaeth o iaith.</a:t>
            </a:r>
          </a:p>
          <a:p>
            <a:pPr eaLnBrk="1" hangingPunct="1"/>
            <a:r>
              <a:rPr lang="en-GB" altLang="cy-GB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mynegiadol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dirty="0">
                <a:ea typeface="ＭＳ Ｐゴシック" panose="020B0600070205080204" pitchFamily="34" charset="-128"/>
              </a:rPr>
              <a:t>– iaith sy’n </a:t>
            </a:r>
            <a:r>
              <a:rPr lang="en-GB" altLang="cy-GB" dirty="0" err="1">
                <a:ea typeface="ＭＳ Ｐゴシック" panose="020B0600070205080204" pitchFamily="34" charset="-128"/>
              </a:rPr>
              <a:t>cael</a:t>
            </a:r>
            <a:r>
              <a:rPr lang="en-GB" altLang="cy-GB" dirty="0">
                <a:ea typeface="ＭＳ Ｐゴシック" panose="020B0600070205080204" pitchFamily="34" charset="-128"/>
              </a:rPr>
              <a:t> ei </a:t>
            </a:r>
            <a:r>
              <a:rPr lang="en-GB" altLang="cy-GB" dirty="0" err="1">
                <a:ea typeface="ＭＳ Ｐゴシック" panose="020B0600070205080204" pitchFamily="34" charset="-128"/>
              </a:rPr>
              <a:t>siarad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8196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4797152"/>
            <a:ext cx="4038600" cy="190080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altLang="cy-GB" b="1" i="1" dirty="0">
                <a:ea typeface="ＭＳ Ｐゴシック" panose="020B0600070205080204" pitchFamily="34" charset="-128"/>
              </a:rPr>
              <a:t>Receptive language </a:t>
            </a:r>
            <a:r>
              <a:rPr lang="en-GB" altLang="cy-GB" i="1" dirty="0">
                <a:ea typeface="ＭＳ Ｐゴシック" panose="020B0600070205080204" pitchFamily="34" charset="-128"/>
              </a:rPr>
              <a:t>– understanding of language.</a:t>
            </a:r>
          </a:p>
          <a:p>
            <a:r>
              <a:rPr lang="en-GB" altLang="cy-GB" b="1" i="1" dirty="0">
                <a:ea typeface="ＭＳ Ｐゴシック" panose="020B0600070205080204" pitchFamily="34" charset="-128"/>
              </a:rPr>
              <a:t>Expressive language </a:t>
            </a:r>
            <a:r>
              <a:rPr lang="en-GB" altLang="cy-GB" i="1" dirty="0">
                <a:ea typeface="ＭＳ Ｐゴシック" panose="020B0600070205080204" pitchFamily="34" charset="-128"/>
              </a:rPr>
              <a:t>–spoken language</a:t>
            </a:r>
            <a:endParaRPr lang="en-US" altLang="cy-GB" i="1" dirty="0">
              <a:ea typeface="ＭＳ Ｐゴシック" panose="020B0600070205080204" pitchFamily="34" charset="-128"/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107504" y="1484784"/>
            <a:ext cx="4104456" cy="2704056"/>
          </a:xfrm>
          <a:prstGeom prst="wedgeRoundRectCallout">
            <a:avLst>
              <a:gd name="adj1" fmla="val -37693"/>
              <a:gd name="adj2" fmla="val 68172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Communication is “a process in which information is encoded by the sender (for example in words or signs) and is decoded by the recipient” </a:t>
            </a:r>
            <a:r>
              <a:rPr lang="en-GB" sz="2000" dirty="0"/>
              <a:t>(Grove et al, 1999 cited in </a:t>
            </a:r>
            <a:r>
              <a:rPr lang="en-GB" sz="2000" dirty="0" err="1"/>
              <a:t>Lacey</a:t>
            </a:r>
            <a:r>
              <a:rPr lang="en-GB" sz="2000" dirty="0"/>
              <a:t> et al, 2015).  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4428688" y="1784010"/>
            <a:ext cx="4463792" cy="2500993"/>
          </a:xfrm>
          <a:prstGeom prst="wedgeRoundRectCallout">
            <a:avLst>
              <a:gd name="adj1" fmla="val 51420"/>
              <a:gd name="adj2" fmla="val 66382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“Communication is about two or more people working together and coordinating their actions in an ongoing response to each other and the context </a:t>
            </a:r>
            <a:r>
              <a:rPr lang="en-GB" sz="2200" dirty="0"/>
              <a:t>(Bunning, 2009 in </a:t>
            </a:r>
            <a:r>
              <a:rPr lang="en-GB" sz="2200" dirty="0" err="1"/>
              <a:t>Lacey</a:t>
            </a:r>
            <a:r>
              <a:rPr lang="en-GB" sz="2200" dirty="0"/>
              <a:t> et al, 2015</a:t>
            </a:r>
            <a:r>
              <a:rPr lang="en-GB" dirty="0"/>
              <a:t>). </a:t>
            </a:r>
          </a:p>
        </p:txBody>
      </p:sp>
      <p:pic>
        <p:nvPicPr>
          <p:cNvPr id="2" name="Picture 1" descr="Expressive vs. Receptive Language - North Shore Pediatric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7239" y="332680"/>
            <a:ext cx="1797377" cy="119525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7504" y="247087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Expressive and Receptive Language</a:t>
            </a:r>
          </a:p>
        </p:txBody>
      </p:sp>
    </p:spTree>
    <p:extLst>
      <p:ext uri="{BB962C8B-B14F-4D97-AF65-F5344CB8AC3E}">
        <p14:creationId xmlns:p14="http://schemas.microsoft.com/office/powerpoint/2010/main" val="2252683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Cyfathrebu</a:t>
            </a:r>
            <a:br>
              <a:rPr lang="en-GB" altLang="cy-GB" sz="3600" dirty="0">
                <a:ea typeface="ＭＳ Ｐゴシック" panose="020B0600070205080204" pitchFamily="34" charset="-128"/>
              </a:rPr>
            </a:br>
            <a:r>
              <a:rPr lang="en-GB" altLang="cy-GB" sz="3600" b="1" dirty="0">
                <a:ea typeface="ＭＳ Ｐゴシック" panose="020B0600070205080204" pitchFamily="34" charset="-128"/>
              </a:rPr>
              <a:t>Communication Difficulties</a:t>
            </a:r>
          </a:p>
        </p:txBody>
      </p:sp>
      <p:sp>
        <p:nvSpPr>
          <p:cNvPr id="9220" name="Rectangle 11"/>
          <p:cNvSpPr>
            <a:spLocks noGrp="1" noChangeArrowheads="1"/>
          </p:cNvSpPr>
          <p:nvPr>
            <p:ph sz="half" idx="1"/>
          </p:nvPr>
        </p:nvSpPr>
        <p:spPr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altLang="cy-GB" sz="3100" dirty="0" err="1">
                <a:ea typeface="ＭＳ Ｐゴシック" panose="020B0600070205080204" pitchFamily="34" charset="-128"/>
              </a:rPr>
              <a:t>Trafferthion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100" dirty="0">
                <a:ea typeface="ＭＳ Ｐゴシック" panose="020B0600070205080204" pitchFamily="34" charset="-128"/>
              </a:rPr>
              <a:t>,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brosesu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llafar</a:t>
            </a:r>
            <a:r>
              <a:rPr lang="en-GB" altLang="cy-GB" sz="3100" dirty="0">
                <a:ea typeface="ＭＳ Ｐゴシック" panose="020B0600070205080204" pitchFamily="34" charset="-128"/>
              </a:rPr>
              <a:t>,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cyd-destunau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3100" dirty="0">
                <a:ea typeface="ＭＳ Ｐゴシック" panose="020B0600070205080204" pitchFamily="34" charset="-128"/>
              </a:rPr>
              <a:t>.</a:t>
            </a:r>
          </a:p>
          <a:p>
            <a:endParaRPr lang="en-GB" altLang="cy-GB" sz="3100" dirty="0">
              <a:ea typeface="ＭＳ Ｐゴシック" panose="020B0600070205080204" pitchFamily="34" charset="-128"/>
            </a:endParaRPr>
          </a:p>
          <a:p>
            <a:r>
              <a:rPr lang="en-GB" altLang="cy-GB" sz="31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anhawsterau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ffocysu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ardaloedd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fel</a:t>
            </a:r>
            <a:r>
              <a:rPr lang="en-GB" altLang="cy-GB" sz="3100" dirty="0">
                <a:ea typeface="ＭＳ Ｐゴシック" panose="020B0600070205080204" pitchFamily="34" charset="-128"/>
              </a:rPr>
              <a:t>:</a:t>
            </a: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Lleferydd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Gramadeg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Defnydd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</a:p>
          <a:p>
            <a:pPr marL="0" indent="0">
              <a:buNone/>
            </a:pPr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cy-GB" sz="2600" i="1" dirty="0">
              <a:ea typeface="ＭＳ Ｐゴシック" panose="020B0600070205080204" pitchFamily="34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US" altLang="cy-GB" sz="3000" i="1" dirty="0">
                <a:ea typeface="ＭＳ Ｐゴシック" panose="020B0600070205080204" pitchFamily="34" charset="-128"/>
              </a:rPr>
              <a:t>Difficulties with creating or understanding language, using or processing speech sounds, or with understanding or using language in social contexts.</a:t>
            </a:r>
          </a:p>
          <a:p>
            <a:pPr marL="0" indent="0">
              <a:buNone/>
            </a:pPr>
            <a:endParaRPr lang="en-US" altLang="cy-GB" sz="3000" i="1" dirty="0">
              <a:ea typeface="ＭＳ Ｐゴシック" panose="020B0600070205080204" pitchFamily="34" charset="-128"/>
            </a:endParaRPr>
          </a:p>
          <a:p>
            <a:r>
              <a:rPr lang="en-US" altLang="cy-GB" sz="3000" i="1" dirty="0">
                <a:ea typeface="ＭＳ Ｐゴシック" panose="020B0600070205080204" pitchFamily="34" charset="-128"/>
              </a:rPr>
              <a:t>Difficulties may be focused on areas such as: 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Speech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Grammar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Meaning and comprehension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Use of language </a:t>
            </a:r>
          </a:p>
          <a:p>
            <a:pPr marL="457200" lvl="1" indent="0" algn="r">
              <a:buNone/>
            </a:pPr>
            <a:r>
              <a:rPr lang="en-US" altLang="cy-GB" sz="2600" dirty="0">
                <a:ea typeface="ＭＳ Ｐゴシック" panose="020B0600070205080204" pitchFamily="34" charset="-128"/>
              </a:rPr>
              <a:t>(Farrell, 2005) </a:t>
            </a:r>
          </a:p>
          <a:p>
            <a:pPr marL="0" indent="0"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2600" dirty="0">
              <a:ea typeface="ＭＳ Ｐゴシック" panose="020B0600070205080204" pitchFamily="34" charset="-128"/>
            </a:endParaRPr>
          </a:p>
        </p:txBody>
      </p:sp>
      <p:pic>
        <p:nvPicPr>
          <p:cNvPr id="4" name="Picture 3" descr="communication | Slate Communicatio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4581"/>
            <a:ext cx="2100825" cy="1575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30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5476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Amledd</a:t>
            </a:r>
            <a:r>
              <a:rPr lang="en-GB" altLang="cy-GB" dirty="0">
                <a:ea typeface="ＭＳ Ｐゴシック" panose="020B0600070205080204" pitchFamily="34" charset="-128"/>
              </a:rPr>
              <a:t>                </a:t>
            </a:r>
            <a:r>
              <a:rPr lang="en-GB" altLang="cy-GB" b="1" dirty="0">
                <a:ea typeface="ＭＳ Ｐゴシック" panose="020B0600070205080204" pitchFamily="34" charset="-128"/>
              </a:rPr>
              <a:t>Frequency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94324" y="1147768"/>
            <a:ext cx="4244280" cy="5593600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hangingPunct="1"/>
            <a:r>
              <a:rPr lang="en-GB" altLang="cy-GB" sz="21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hyd</a:t>
            </a:r>
            <a:r>
              <a:rPr lang="en-GB" altLang="cy-GB" sz="2100" dirty="0">
                <a:ea typeface="ＭＳ Ｐゴシック" panose="020B0600070205080204" pitchFamily="34" charset="-128"/>
              </a:rPr>
              <a:t> at 10% o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100" dirty="0">
                <a:ea typeface="ＭＳ Ｐゴシック" panose="020B0600070205080204" pitchFamily="34" charset="-128"/>
              </a:rPr>
              <a:t> ag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anabledd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cyfathrebu</a:t>
            </a:r>
            <a:endParaRPr lang="en-GB" altLang="cy-GB" sz="21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cy-GB" sz="2100" dirty="0">
                <a:ea typeface="ＭＳ Ｐゴシック" panose="020B0600070205080204" pitchFamily="34" charset="-128"/>
              </a:rPr>
              <a:t>    (Law et al (2000) cited by ICAN,2011(a))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hy</a:t>
            </a:r>
            <a:r>
              <a:rPr lang="en-GB" altLang="cy-GB" sz="2100" dirty="0">
                <a:ea typeface="ＭＳ Ｐゴシック" panose="020B0600070205080204" pitchFamily="34" charset="-128"/>
              </a:rPr>
              <a:t> 2-3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ymhob</a:t>
            </a:r>
            <a:r>
              <a:rPr lang="en-GB" altLang="cy-GB" sz="2100" dirty="0">
                <a:ea typeface="ＭＳ Ｐゴシック" panose="020B0600070205080204" pitchFamily="34" charset="-128"/>
              </a:rPr>
              <a:t> dosbarth</a:t>
            </a:r>
          </a:p>
          <a:p>
            <a:pPr eaLnBrk="1" hangingPunct="1"/>
            <a:r>
              <a:rPr lang="en-GB" altLang="cy-GB" sz="21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tua</a:t>
            </a:r>
            <a:r>
              <a:rPr lang="en-GB" altLang="cy-GB" sz="2100" dirty="0">
                <a:ea typeface="ＭＳ Ｐゴシック" panose="020B0600070205080204" pitchFamily="34" charset="-128"/>
              </a:rPr>
              <a:t>  7% o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100" dirty="0">
                <a:ea typeface="ＭＳ Ｐゴシック" panose="020B0600070205080204" pitchFamily="34" charset="-128"/>
              </a:rPr>
              <a:t> â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thrafferthion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penodol</a:t>
            </a:r>
            <a:r>
              <a:rPr lang="en-GB" altLang="cy-GB" sz="2100" dirty="0">
                <a:ea typeface="ＭＳ Ｐゴシック" panose="020B0600070205080204" pitchFamily="34" charset="-128"/>
              </a:rPr>
              <a:t> iaith a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sz="2100" dirty="0">
                <a:ea typeface="ＭＳ Ｐゴシック" panose="020B0600070205080204" pitchFamily="34" charset="-128"/>
              </a:rPr>
              <a:t>  (Law et al (2000) cited by ICAN,2011(b)).</a:t>
            </a:r>
          </a:p>
          <a:p>
            <a:pPr eaLnBrk="1" hangingPunct="1"/>
            <a:r>
              <a:rPr lang="en-GB" altLang="cy-GB" sz="21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100" dirty="0">
                <a:ea typeface="ＭＳ Ｐゴシック" panose="020B0600070205080204" pitchFamily="34" charset="-128"/>
              </a:rPr>
              <a:t> y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gweddill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anableddau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fel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sz="2100" dirty="0">
                <a:ea typeface="ＭＳ Ｐゴシック" panose="020B0600070205080204" pitchFamily="34" charset="-128"/>
              </a:rPr>
              <a:t> o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drafferthion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mwy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anhawsteru</a:t>
            </a:r>
            <a:r>
              <a:rPr lang="en-GB" altLang="cy-GB" sz="2100" dirty="0">
                <a:ea typeface="ＭＳ Ｐゴシック" panose="020B0600070205080204" pitchFamily="34" charset="-128"/>
              </a:rPr>
              <a:t>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eraill</a:t>
            </a:r>
            <a:r>
              <a:rPr lang="en-GB" altLang="cy-GB" sz="21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1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hyd</a:t>
            </a:r>
            <a:r>
              <a:rPr lang="en-GB" altLang="cy-GB" sz="2100" dirty="0">
                <a:ea typeface="ＭＳ Ｐゴシック" panose="020B0600070205080204" pitchFamily="34" charset="-128"/>
              </a:rPr>
              <a:t> at 50% o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100" dirty="0">
                <a:ea typeface="ＭＳ Ｐゴシック" panose="020B0600070205080204" pitchFamily="34" charset="-128"/>
              </a:rPr>
              <a:t> â iaith ‘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dlawd</a:t>
            </a:r>
            <a:r>
              <a:rPr lang="en-GB" altLang="cy-GB" sz="2100" dirty="0">
                <a:ea typeface="ＭＳ Ｐゴシック" panose="020B0600070205080204" pitchFamily="34" charset="-128"/>
              </a:rPr>
              <a:t>’ pan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ddechreuant</a:t>
            </a:r>
            <a:r>
              <a:rPr lang="en-GB" altLang="cy-GB" sz="2100" dirty="0">
                <a:ea typeface="ＭＳ Ｐゴシック" panose="020B0600070205080204" pitchFamily="34" charset="-128"/>
              </a:rPr>
              <a:t> yn </a:t>
            </a:r>
            <a:r>
              <a:rPr lang="en-GB" altLang="cy-GB" sz="2100" dirty="0" err="1">
                <a:ea typeface="ＭＳ Ｐゴシック" panose="020B0600070205080204" pitchFamily="34" charset="-128"/>
              </a:rPr>
              <a:t>yr</a:t>
            </a:r>
            <a:r>
              <a:rPr lang="en-GB" altLang="cy-GB" sz="2100" dirty="0">
                <a:ea typeface="ＭＳ Ｐゴシック" panose="020B0600070205080204" pitchFamily="34" charset="-128"/>
              </a:rPr>
              <a:t> ysgol (ICAN,2011 (c)).</a:t>
            </a:r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244280" cy="5688632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altLang="cy-GB" sz="2100" i="1" dirty="0">
                <a:ea typeface="ＭＳ Ｐゴシック" panose="020B0600070205080204" pitchFamily="34" charset="-128"/>
              </a:rPr>
              <a:t>Up to 10% of children and young people have communication difficulties</a:t>
            </a:r>
            <a:r>
              <a:rPr lang="en-GB" altLang="cy-GB" sz="2100" i="1" dirty="0">
                <a:ea typeface="ＭＳ Ｐゴシック" panose="020B0600070205080204" pitchFamily="34" charset="-128"/>
              </a:rPr>
              <a:t> (Law et al (2000) cited by ICAN,2011(a)) </a:t>
            </a:r>
            <a:r>
              <a:rPr lang="en-GB" altLang="cy-GB" sz="2100" i="1" dirty="0" err="1">
                <a:ea typeface="ＭＳ Ｐゴシック" panose="020B0600070205080204" pitchFamily="34" charset="-128"/>
              </a:rPr>
              <a:t>ie</a:t>
            </a:r>
            <a:r>
              <a:rPr lang="en-GB" altLang="cy-GB" sz="2100" i="1" dirty="0">
                <a:ea typeface="ＭＳ Ｐゴシック" panose="020B0600070205080204" pitchFamily="34" charset="-128"/>
              </a:rPr>
              <a:t> 2-3 in each class</a:t>
            </a:r>
            <a:endParaRPr lang="en-US" altLang="cy-GB" sz="2100" i="1" dirty="0">
              <a:ea typeface="ＭＳ Ｐゴシック" panose="020B0600070205080204" pitchFamily="34" charset="-128"/>
            </a:endParaRPr>
          </a:p>
          <a:p>
            <a:r>
              <a:rPr lang="en-US" altLang="cy-GB" sz="2100" i="1" dirty="0">
                <a:ea typeface="ＭＳ Ｐゴシック" panose="020B0600070205080204" pitchFamily="34" charset="-128"/>
              </a:rPr>
              <a:t>Around 7% children have specific speech and language difficulties</a:t>
            </a:r>
            <a:r>
              <a:rPr lang="en-GB" altLang="cy-GB" sz="2100" i="1" dirty="0">
                <a:ea typeface="ＭＳ Ｐゴシック" panose="020B0600070205080204" pitchFamily="34" charset="-128"/>
              </a:rPr>
              <a:t> (Law et al (2000) cited by ICAN,2011(b))</a:t>
            </a:r>
            <a:endParaRPr lang="en-US" altLang="cy-GB" sz="2100" i="1" dirty="0">
              <a:ea typeface="ＭＳ Ｐゴシック" panose="020B0600070205080204" pitchFamily="34" charset="-128"/>
            </a:endParaRPr>
          </a:p>
          <a:p>
            <a:r>
              <a:rPr lang="en-US" altLang="cy-GB" sz="2100" i="1" dirty="0">
                <a:ea typeface="ＭＳ Ｐゴシック" panose="020B0600070205080204" pitchFamily="34" charset="-128"/>
              </a:rPr>
              <a:t>The others have communication difficulties as a part of more general difficulties or other difficulties.</a:t>
            </a:r>
          </a:p>
          <a:p>
            <a:r>
              <a:rPr lang="en-US" altLang="cy-GB" sz="2100" i="1" dirty="0">
                <a:ea typeface="ＭＳ Ｐゴシック" panose="020B0600070205080204" pitchFamily="34" charset="-128"/>
              </a:rPr>
              <a:t>Up to 50% children have impoverished language when they start school</a:t>
            </a:r>
            <a:r>
              <a:rPr lang="en-GB" altLang="cy-GB" sz="2100" i="1" dirty="0">
                <a:ea typeface="ＭＳ Ｐゴシック" panose="020B0600070205080204" pitchFamily="34" charset="-128"/>
              </a:rPr>
              <a:t>(ICAN,2011 (c)).</a:t>
            </a:r>
            <a:endParaRPr lang="en-US" altLang="cy-GB" sz="2100" i="1" dirty="0">
              <a:ea typeface="ＭＳ Ｐゴシック" panose="020B0600070205080204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4316"/>
            <a:ext cx="1011862" cy="1018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327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520" y="76064"/>
            <a:ext cx="9324528" cy="1143000"/>
          </a:xfrm>
        </p:spPr>
        <p:txBody>
          <a:bodyPr>
            <a:normAutofit/>
          </a:bodyPr>
          <a:lstStyle/>
          <a:p>
            <a:r>
              <a:rPr lang="en-GB" sz="3600" dirty="0" err="1"/>
              <a:t>Cyfathrebu</a:t>
            </a:r>
            <a:r>
              <a:rPr lang="en-GB" sz="3600" dirty="0"/>
              <a:t> </a:t>
            </a:r>
            <a:r>
              <a:rPr lang="en-GB" sz="3600" dirty="0" err="1"/>
              <a:t>Effeithiol</a:t>
            </a:r>
            <a:r>
              <a:rPr lang="en-GB" sz="3600" dirty="0"/>
              <a:t>    </a:t>
            </a:r>
            <a:r>
              <a:rPr lang="en-GB" sz="3600" b="1" dirty="0"/>
              <a:t>Effective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509120"/>
            <a:ext cx="4038600" cy="1617043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/>
              <a:t>TASG 1: 5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 err="1"/>
              <a:t>Disgrifiwch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509120"/>
            <a:ext cx="4038600" cy="1617043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b="1" i="1" dirty="0"/>
              <a:t>TASK 1: 5 minutes</a:t>
            </a:r>
          </a:p>
          <a:p>
            <a:r>
              <a:rPr lang="en-GB" b="1" i="1" dirty="0"/>
              <a:t>Describe the qualities of effective communication. </a:t>
            </a:r>
          </a:p>
        </p:txBody>
      </p:sp>
      <p:pic>
        <p:nvPicPr>
          <p:cNvPr id="7" name="Picture 6" descr="Diagram, schematic&#10;&#10;Description automatically generated">
            <a:extLst>
              <a:ext uri="{FF2B5EF4-FFF2-40B4-BE49-F238E27FC236}">
                <a16:creationId xmlns:a16="http://schemas.microsoft.com/office/drawing/2014/main" id="{D8BF175B-A37A-49F0-AF22-5D3DDB9A8C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11176" y="1556792"/>
            <a:ext cx="3369248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18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96850"/>
            <a:ext cx="7772400" cy="635000"/>
          </a:xfrm>
        </p:spPr>
        <p:txBody>
          <a:bodyPr anchor="ctr">
            <a:noAutofit/>
          </a:bodyPr>
          <a:lstStyle/>
          <a:p>
            <a:pPr algn="ctr" eaLnBrk="1" hangingPunct="1"/>
            <a:br>
              <a:rPr lang="en-GB" altLang="cy-GB" sz="2800" b="1" dirty="0">
                <a:ea typeface="ＭＳ Ｐゴシック" panose="020B0600070205080204" pitchFamily="34" charset="-128"/>
              </a:rPr>
            </a:br>
            <a:r>
              <a:rPr lang="en-GB" altLang="cy-GB" sz="2800" b="1" dirty="0">
                <a:ea typeface="ＭＳ Ｐゴシック" panose="020B0600070205080204" pitchFamily="34" charset="-128"/>
              </a:rPr>
              <a:t>The communication chain</a:t>
            </a:r>
            <a:br>
              <a:rPr lang="en-GB" altLang="cy-GB" sz="2800" b="1" dirty="0">
                <a:ea typeface="ＭＳ Ｐゴシック" panose="020B0600070205080204" pitchFamily="34" charset="-128"/>
              </a:rPr>
            </a:br>
            <a:endParaRPr lang="en-GB" altLang="cy-GB" sz="2800" b="1" dirty="0">
              <a:ea typeface="ＭＳ Ｐゴシック" panose="020B0600070205080204" pitchFamily="34" charset="-128"/>
            </a:endParaRP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4114800" y="625475"/>
            <a:ext cx="838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Ideas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4038600" y="1082675"/>
            <a:ext cx="1143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Decide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5486400" y="1463675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Choose words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5181600" y="1997075"/>
            <a:ext cx="419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 dirty="0">
                <a:latin typeface="Times New Roman" panose="02020603050405020304" pitchFamily="18" charset="0"/>
              </a:rPr>
              <a:t>Choose appropriate sentence structure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5715000" y="2682875"/>
            <a:ext cx="3657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Select the sounds = </a:t>
            </a:r>
            <a:r>
              <a:rPr lang="en-GB" altLang="cy-GB" sz="2000" i="1">
                <a:latin typeface="Times New Roman" panose="02020603050405020304" pitchFamily="18" charset="0"/>
              </a:rPr>
              <a:t>phonology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5791200" y="3597275"/>
            <a:ext cx="3581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Co-ordinate instructions to the speech muscles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6172200" y="4664075"/>
            <a:ext cx="2362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Articulate sounds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2667000" y="5257800"/>
            <a:ext cx="1828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5867400" y="5300663"/>
            <a:ext cx="2514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Produce voice</a:t>
            </a: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2971800" y="6477000"/>
            <a:ext cx="99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3779838" y="6021388"/>
            <a:ext cx="2133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Speak fluently</a:t>
            </a:r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>
            <a:off x="228600" y="5654675"/>
            <a:ext cx="2743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Speak appropriately</a:t>
            </a:r>
          </a:p>
        </p:txBody>
      </p:sp>
      <p:sp>
        <p:nvSpPr>
          <p:cNvPr id="29711" name="Text Box 15"/>
          <p:cNvSpPr txBox="1">
            <a:spLocks noChangeArrowheads="1"/>
          </p:cNvSpPr>
          <p:nvPr/>
        </p:nvSpPr>
        <p:spPr bwMode="auto">
          <a:xfrm>
            <a:off x="228600" y="5197475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Self monitor</a:t>
            </a:r>
          </a:p>
        </p:txBody>
      </p:sp>
      <p:sp>
        <p:nvSpPr>
          <p:cNvPr id="29712" name="Text Box 16"/>
          <p:cNvSpPr txBox="1">
            <a:spLocks noChangeArrowheads="1"/>
          </p:cNvSpPr>
          <p:nvPr/>
        </p:nvSpPr>
        <p:spPr bwMode="auto">
          <a:xfrm>
            <a:off x="228600" y="4740275"/>
            <a:ext cx="2438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Look/Attend</a:t>
            </a:r>
          </a:p>
        </p:txBody>
      </p:sp>
      <p:sp>
        <p:nvSpPr>
          <p:cNvPr id="29713" name="Text Box 17"/>
          <p:cNvSpPr txBox="1">
            <a:spLocks noChangeArrowheads="1"/>
          </p:cNvSpPr>
          <p:nvPr/>
        </p:nvSpPr>
        <p:spPr bwMode="auto">
          <a:xfrm>
            <a:off x="228600" y="4130675"/>
            <a:ext cx="1676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Listen</a:t>
            </a:r>
          </a:p>
        </p:txBody>
      </p:sp>
      <p:sp>
        <p:nvSpPr>
          <p:cNvPr id="29714" name="Text Box 18"/>
          <p:cNvSpPr txBox="1">
            <a:spLocks noChangeArrowheads="1"/>
          </p:cNvSpPr>
          <p:nvPr/>
        </p:nvSpPr>
        <p:spPr bwMode="auto">
          <a:xfrm>
            <a:off x="228600" y="3521075"/>
            <a:ext cx="99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Hear</a:t>
            </a:r>
          </a:p>
        </p:txBody>
      </p:sp>
      <p:sp>
        <p:nvSpPr>
          <p:cNvPr id="29715" name="Text Box 19"/>
          <p:cNvSpPr txBox="1">
            <a:spLocks noChangeArrowheads="1"/>
          </p:cNvSpPr>
          <p:nvPr/>
        </p:nvSpPr>
        <p:spPr bwMode="auto">
          <a:xfrm>
            <a:off x="228600" y="2606675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Remember = auditory memory</a:t>
            </a:r>
          </a:p>
        </p:txBody>
      </p:sp>
      <p:sp>
        <p:nvSpPr>
          <p:cNvPr id="29716" name="Text Box 20"/>
          <p:cNvSpPr txBox="1">
            <a:spLocks noChangeArrowheads="1"/>
          </p:cNvSpPr>
          <p:nvPr/>
        </p:nvSpPr>
        <p:spPr bwMode="auto">
          <a:xfrm>
            <a:off x="838200" y="1905000"/>
            <a:ext cx="2667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17" name="Text Box 21"/>
          <p:cNvSpPr txBox="1">
            <a:spLocks noChangeArrowheads="1"/>
          </p:cNvSpPr>
          <p:nvPr/>
        </p:nvSpPr>
        <p:spPr bwMode="auto">
          <a:xfrm>
            <a:off x="1116013" y="1052513"/>
            <a:ext cx="30480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Understand: individual words = </a:t>
            </a:r>
            <a:r>
              <a:rPr lang="en-GB" altLang="cy-GB" sz="2000" i="1">
                <a:latin typeface="Times New Roman" panose="02020603050405020304" pitchFamily="18" charset="0"/>
              </a:rPr>
              <a:t>semantics </a:t>
            </a:r>
            <a:r>
              <a:rPr lang="en-GB" altLang="cy-GB" sz="2000">
                <a:latin typeface="Times New Roman" panose="02020603050405020304" pitchFamily="18" charset="0"/>
              </a:rPr>
              <a:t>and meaning of sentence, literal &amp; underlying</a:t>
            </a:r>
          </a:p>
        </p:txBody>
      </p:sp>
      <p:sp>
        <p:nvSpPr>
          <p:cNvPr id="20502" name="Line 22"/>
          <p:cNvSpPr>
            <a:spLocks noChangeShapeType="1"/>
          </p:cNvSpPr>
          <p:nvPr/>
        </p:nvSpPr>
        <p:spPr bwMode="auto">
          <a:xfrm>
            <a:off x="4953000" y="1158875"/>
            <a:ext cx="6096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3" name="Line 23"/>
          <p:cNvSpPr>
            <a:spLocks noChangeShapeType="1"/>
          </p:cNvSpPr>
          <p:nvPr/>
        </p:nvSpPr>
        <p:spPr bwMode="auto">
          <a:xfrm>
            <a:off x="6400800" y="1768475"/>
            <a:ext cx="4572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4" name="Line 24"/>
          <p:cNvSpPr>
            <a:spLocks noChangeShapeType="1"/>
          </p:cNvSpPr>
          <p:nvPr/>
        </p:nvSpPr>
        <p:spPr bwMode="auto">
          <a:xfrm>
            <a:off x="7239000" y="23780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5" name="Line 25"/>
          <p:cNvSpPr>
            <a:spLocks noChangeShapeType="1"/>
          </p:cNvSpPr>
          <p:nvPr/>
        </p:nvSpPr>
        <p:spPr bwMode="auto">
          <a:xfrm flipH="1">
            <a:off x="7315200" y="298767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6" name="Line 26"/>
          <p:cNvSpPr>
            <a:spLocks noChangeShapeType="1"/>
          </p:cNvSpPr>
          <p:nvPr/>
        </p:nvSpPr>
        <p:spPr bwMode="auto">
          <a:xfrm flipH="1">
            <a:off x="7010400" y="4283075"/>
            <a:ext cx="228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7" name="Line 27"/>
          <p:cNvSpPr>
            <a:spLocks noChangeShapeType="1"/>
          </p:cNvSpPr>
          <p:nvPr/>
        </p:nvSpPr>
        <p:spPr bwMode="auto">
          <a:xfrm flipH="1">
            <a:off x="6705600" y="5121275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8" name="Line 28"/>
          <p:cNvSpPr>
            <a:spLocks noChangeShapeType="1"/>
          </p:cNvSpPr>
          <p:nvPr/>
        </p:nvSpPr>
        <p:spPr bwMode="auto">
          <a:xfrm flipH="1">
            <a:off x="5292725" y="5654675"/>
            <a:ext cx="1031875" cy="438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9" name="Line 29"/>
          <p:cNvSpPr>
            <a:spLocks noChangeShapeType="1"/>
          </p:cNvSpPr>
          <p:nvPr/>
        </p:nvSpPr>
        <p:spPr bwMode="auto">
          <a:xfrm flipH="1" flipV="1">
            <a:off x="914400" y="5562600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0" name="Line 30"/>
          <p:cNvSpPr>
            <a:spLocks noChangeShapeType="1"/>
          </p:cNvSpPr>
          <p:nvPr/>
        </p:nvSpPr>
        <p:spPr bwMode="auto">
          <a:xfrm flipH="1" flipV="1">
            <a:off x="762000" y="5045075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1" name="Line 31"/>
          <p:cNvSpPr>
            <a:spLocks noChangeShapeType="1"/>
          </p:cNvSpPr>
          <p:nvPr/>
        </p:nvSpPr>
        <p:spPr bwMode="auto">
          <a:xfrm flipH="1" flipV="1">
            <a:off x="685800" y="44958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2" name="Line 32"/>
          <p:cNvSpPr>
            <a:spLocks noChangeShapeType="1"/>
          </p:cNvSpPr>
          <p:nvPr/>
        </p:nvSpPr>
        <p:spPr bwMode="auto">
          <a:xfrm flipH="1" flipV="1">
            <a:off x="609600" y="382587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3" name="Line 33"/>
          <p:cNvSpPr>
            <a:spLocks noChangeShapeType="1"/>
          </p:cNvSpPr>
          <p:nvPr/>
        </p:nvSpPr>
        <p:spPr bwMode="auto">
          <a:xfrm flipV="1">
            <a:off x="685800" y="3216275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4" name="Line 34"/>
          <p:cNvSpPr>
            <a:spLocks noChangeShapeType="1"/>
          </p:cNvSpPr>
          <p:nvPr/>
        </p:nvSpPr>
        <p:spPr bwMode="auto">
          <a:xfrm flipV="1">
            <a:off x="990600" y="2301875"/>
            <a:ext cx="76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5" name="Line 35"/>
          <p:cNvSpPr>
            <a:spLocks noChangeShapeType="1"/>
          </p:cNvSpPr>
          <p:nvPr/>
        </p:nvSpPr>
        <p:spPr bwMode="auto">
          <a:xfrm flipH="1" flipV="1">
            <a:off x="2286000" y="6019800"/>
            <a:ext cx="12954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6" name="Line 36"/>
          <p:cNvSpPr>
            <a:spLocks noChangeShapeType="1"/>
          </p:cNvSpPr>
          <p:nvPr/>
        </p:nvSpPr>
        <p:spPr bwMode="auto">
          <a:xfrm>
            <a:off x="4495800" y="930275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7" name="Line 37"/>
          <p:cNvSpPr>
            <a:spLocks noChangeShapeType="1"/>
          </p:cNvSpPr>
          <p:nvPr/>
        </p:nvSpPr>
        <p:spPr bwMode="auto">
          <a:xfrm flipV="1">
            <a:off x="2771775" y="908050"/>
            <a:ext cx="1295400" cy="157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8" name="Text Box 38"/>
          <p:cNvSpPr txBox="1">
            <a:spLocks noChangeArrowheads="1"/>
          </p:cNvSpPr>
          <p:nvPr/>
        </p:nvSpPr>
        <p:spPr bwMode="auto">
          <a:xfrm>
            <a:off x="7315200" y="6407424"/>
            <a:ext cx="37433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1600" dirty="0"/>
              <a:t>(Roberts, 2008)</a:t>
            </a:r>
          </a:p>
        </p:txBody>
      </p:sp>
      <p:pic>
        <p:nvPicPr>
          <p:cNvPr id="3" name="Picture 2" descr="Arrows Cycle Red · Free vector graphic on Pixaba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680" y="2317749"/>
            <a:ext cx="3120333" cy="3260725"/>
          </a:xfrm>
          <a:prstGeom prst="rect">
            <a:avLst/>
          </a:prstGeom>
        </p:spPr>
      </p:pic>
      <p:pic>
        <p:nvPicPr>
          <p:cNvPr id="41" name="Picture 40" descr="Leerbelevin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6729549" y="137216"/>
            <a:ext cx="1940063" cy="91751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382891" y="1096447"/>
            <a:ext cx="271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TASK 2: Allow 20 minutes</a:t>
            </a:r>
          </a:p>
        </p:txBody>
      </p:sp>
    </p:spTree>
    <p:extLst>
      <p:ext uri="{BB962C8B-B14F-4D97-AF65-F5344CB8AC3E}">
        <p14:creationId xmlns:p14="http://schemas.microsoft.com/office/powerpoint/2010/main" val="55607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9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  <p:bldP spid="29700" grpId="0" autoUpdateAnimBg="0"/>
      <p:bldP spid="29701" grpId="0" autoUpdateAnimBg="0"/>
      <p:bldP spid="29702" grpId="0" autoUpdateAnimBg="0"/>
      <p:bldP spid="29703" grpId="0" autoUpdateAnimBg="0"/>
      <p:bldP spid="29704" grpId="0" autoUpdateAnimBg="0"/>
      <p:bldP spid="29705" grpId="0" autoUpdateAnimBg="0"/>
      <p:bldP spid="29706" grpId="0" autoUpdateAnimBg="0"/>
      <p:bldP spid="29707" grpId="0" autoUpdateAnimBg="0"/>
      <p:bldP spid="29708" grpId="0" autoUpdateAnimBg="0"/>
      <p:bldP spid="29709" grpId="0" autoUpdateAnimBg="0"/>
      <p:bldP spid="29710" grpId="0" autoUpdateAnimBg="0"/>
      <p:bldP spid="29711" grpId="0" autoUpdateAnimBg="0"/>
      <p:bldP spid="29712" grpId="0" autoUpdateAnimBg="0"/>
      <p:bldP spid="29713" grpId="0" autoUpdateAnimBg="0"/>
      <p:bldP spid="29714" grpId="0" autoUpdateAnimBg="0"/>
      <p:bldP spid="29715" grpId="0" autoUpdateAnimBg="0"/>
      <p:bldP spid="29716" grpId="0" autoUpdateAnimBg="0"/>
      <p:bldP spid="2971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title"/>
          </p:nvPr>
        </p:nvSpPr>
        <p:spPr>
          <a:xfrm>
            <a:off x="729908" y="12576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Mathau</a:t>
            </a:r>
            <a:r>
              <a:rPr lang="en-US" altLang="cy-GB" sz="3200" dirty="0">
                <a:ea typeface="ＭＳ Ｐゴシック" panose="020B0600070205080204" pitchFamily="34" charset="-128"/>
                <a:hlinkClick r:id="rId3"/>
              </a:rPr>
              <a:t> o </a:t>
            </a:r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drafferthion</a:t>
            </a:r>
            <a:r>
              <a:rPr lang="en-US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cyfathrebu</a:t>
            </a:r>
            <a:br>
              <a:rPr lang="en-US" altLang="cy-GB" sz="3200" dirty="0">
                <a:ea typeface="ＭＳ Ｐゴシック" panose="020B0600070205080204" pitchFamily="34" charset="-128"/>
                <a:hlinkClick r:id="rId3"/>
              </a:rPr>
            </a:br>
            <a:r>
              <a:rPr lang="en-US" altLang="cy-GB" sz="3200" dirty="0">
                <a:ea typeface="ＭＳ Ｐゴシック" panose="020B0600070205080204" pitchFamily="34" charset="-128"/>
              </a:rPr>
              <a:t>Types of communication difficulties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395536" y="4581128"/>
            <a:ext cx="4038600" cy="2088232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altLang="cy-GB" dirty="0" err="1">
                <a:ea typeface="ＭＳ Ｐゴシック" panose="020B0600070205080204" pitchFamily="34" charset="-128"/>
              </a:rPr>
              <a:t>Adlewyrchwch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</a:t>
            </a:r>
            <a:r>
              <a:rPr lang="en-GB" altLang="cy-GB" dirty="0">
                <a:ea typeface="ＭＳ Ｐゴシック" panose="020B0600070205080204" pitchFamily="34" charset="-128"/>
              </a:rPr>
              <a:t> y </a:t>
            </a:r>
            <a:r>
              <a:rPr lang="en-GB" altLang="cy-GB" dirty="0" err="1">
                <a:ea typeface="ＭＳ Ｐゴシック" panose="020B0600070205080204" pitchFamily="34" charset="-128"/>
              </a:rPr>
              <a:t>camau</a:t>
            </a:r>
            <a:r>
              <a:rPr lang="en-GB" altLang="cy-GB" dirty="0">
                <a:ea typeface="ＭＳ Ｐゴシック" panose="020B0600070205080204" pitchFamily="34" charset="-128"/>
              </a:rPr>
              <a:t> o fewn y </a:t>
            </a:r>
            <a:r>
              <a:rPr lang="en-GB" altLang="cy-GB" dirty="0" err="1">
                <a:ea typeface="ＭＳ Ｐゴシック" panose="020B0600070205080204" pitchFamily="34" charset="-128"/>
              </a:rPr>
              <a:t>gadwyn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gyfathrebu</a:t>
            </a:r>
            <a:r>
              <a:rPr lang="en-GB" altLang="cy-GB" dirty="0">
                <a:ea typeface="ＭＳ Ｐゴシック" panose="020B0600070205080204" pitchFamily="34" charset="-128"/>
              </a:rPr>
              <a:t> ac </a:t>
            </a:r>
            <a:r>
              <a:rPr lang="en-GB" altLang="cy-GB" dirty="0" err="1">
                <a:ea typeface="ＭＳ Ｐゴシック" panose="020B0600070205080204" pitchFamily="34" charset="-128"/>
              </a:rPr>
              <a:t>anghenion</a:t>
            </a:r>
            <a:r>
              <a:rPr lang="en-GB" altLang="cy-GB" dirty="0">
                <a:ea typeface="ＭＳ Ｐゴシック" panose="020B0600070205080204" pitchFamily="34" charset="-128"/>
              </a:rPr>
              <a:t> y disgyblion yn y </a:t>
            </a:r>
            <a:r>
              <a:rPr lang="en-GB" altLang="cy-GB" dirty="0" err="1">
                <a:ea typeface="ＭＳ Ｐゴシック" panose="020B0600070205080204" pitchFamily="34" charset="-128"/>
              </a:rPr>
              <a:t>ffilm</a:t>
            </a:r>
            <a:r>
              <a:rPr lang="en-GB" altLang="cy-GB" dirty="0">
                <a:ea typeface="ＭＳ Ｐゴシック" panose="020B0600070205080204" pitchFamily="34" charset="-128"/>
              </a:rPr>
              <a:t>. </a:t>
            </a:r>
            <a:endParaRPr lang="en-US" altLang="cy-GB" dirty="0">
              <a:ea typeface="ＭＳ Ｐゴシック" panose="020B0600070205080204" pitchFamily="34" charset="-128"/>
            </a:endParaRPr>
          </a:p>
          <a:p>
            <a:r>
              <a:rPr lang="en-GB" altLang="cy-GB" dirty="0">
                <a:ea typeface="ＭＳ Ｐゴシック" panose="020B0600070205080204" pitchFamily="34" charset="-128"/>
              </a:rPr>
              <a:t>Pa </a:t>
            </a:r>
            <a:r>
              <a:rPr lang="en-GB" altLang="cy-GB" dirty="0" err="1">
                <a:ea typeface="ＭＳ Ｐゴシック" panose="020B0600070205080204" pitchFamily="34" charset="-128"/>
              </a:rPr>
              <a:t>fath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anhawsterau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allwch</a:t>
            </a:r>
            <a:r>
              <a:rPr lang="en-GB" altLang="cy-GB" dirty="0">
                <a:ea typeface="ＭＳ Ｐゴシック" panose="020B0600070205080204" pitchFamily="34" charset="-128"/>
              </a:rPr>
              <a:t> chi </a:t>
            </a:r>
            <a:r>
              <a:rPr lang="en-GB" altLang="cy-GB" dirty="0" err="1">
                <a:ea typeface="ＭＳ Ｐゴシック" panose="020B0600070205080204" pitchFamily="34" charset="-128"/>
              </a:rPr>
              <a:t>eu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rhestru</a:t>
            </a:r>
            <a:r>
              <a:rPr lang="en-GB" altLang="cy-GB" dirty="0">
                <a:ea typeface="ＭＳ Ｐゴシック" panose="020B0600070205080204" pitchFamily="34" charset="-128"/>
              </a:rPr>
              <a:t>? </a:t>
            </a:r>
          </a:p>
        </p:txBody>
      </p:sp>
      <p:sp>
        <p:nvSpPr>
          <p:cNvPr id="13316" name="Content Placeholder 4"/>
          <p:cNvSpPr>
            <a:spLocks noGrp="1"/>
          </p:cNvSpPr>
          <p:nvPr>
            <p:ph sz="half" idx="2"/>
          </p:nvPr>
        </p:nvSpPr>
        <p:spPr>
          <a:xfrm>
            <a:off x="4700489" y="4581128"/>
            <a:ext cx="4038600" cy="2049091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US" altLang="cy-GB" i="1" dirty="0">
                <a:ea typeface="ＭＳ Ｐゴシック" panose="020B0600070205080204" pitchFamily="34" charset="-128"/>
              </a:rPr>
              <a:t>Reflect on the stages of the communication chain and the needs of the pupils in the film. What types of communication difficulties can you list?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532859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51545" y="3407480"/>
            <a:ext cx="2807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Crystal and Varley, 1998 in </a:t>
            </a:r>
            <a:r>
              <a:rPr lang="en-GB" sz="1400" dirty="0" err="1"/>
              <a:t>Frederikson</a:t>
            </a:r>
            <a:r>
              <a:rPr lang="en-GB" sz="1400" dirty="0"/>
              <a:t> and Clyne, 2009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9789" y="1847435"/>
            <a:ext cx="2088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err="1"/>
              <a:t>Gadewch</a:t>
            </a:r>
            <a:r>
              <a:rPr lang="en-GB" b="1" i="1" dirty="0"/>
              <a:t> 10 </a:t>
            </a:r>
            <a:r>
              <a:rPr lang="en-GB" b="1" i="1" dirty="0" err="1"/>
              <a:t>munud</a:t>
            </a:r>
            <a:endParaRPr lang="en-GB" b="1" i="1" dirty="0"/>
          </a:p>
          <a:p>
            <a:r>
              <a:rPr lang="en-GB" b="1" i="1" dirty="0"/>
              <a:t>Allow 10 minutes</a:t>
            </a:r>
          </a:p>
        </p:txBody>
      </p:sp>
    </p:spTree>
    <p:extLst>
      <p:ext uri="{BB962C8B-B14F-4D97-AF65-F5344CB8AC3E}">
        <p14:creationId xmlns:p14="http://schemas.microsoft.com/office/powerpoint/2010/main" val="2094164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7308" y="9636"/>
            <a:ext cx="8856984" cy="1143000"/>
          </a:xfrm>
        </p:spPr>
        <p:txBody>
          <a:bodyPr>
            <a:noAutofit/>
          </a:bodyPr>
          <a:lstStyle/>
          <a:p>
            <a:r>
              <a:rPr lang="en-GB" sz="3600" dirty="0" err="1"/>
              <a:t>Anawsterau</a:t>
            </a:r>
            <a:r>
              <a:rPr lang="en-GB" sz="3600" dirty="0"/>
              <a:t> </a:t>
            </a:r>
            <a:r>
              <a:rPr lang="en-GB" sz="3600" dirty="0" err="1"/>
              <a:t>Lleferydd</a:t>
            </a:r>
            <a:r>
              <a:rPr lang="en-GB" sz="3600" dirty="0"/>
              <a:t>     </a:t>
            </a:r>
            <a:r>
              <a:rPr lang="en-GB" sz="3600" b="1" dirty="0"/>
              <a:t>Speech Difficulties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05054" y="1800942"/>
            <a:ext cx="4038600" cy="4853136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i:</a:t>
            </a:r>
          </a:p>
          <a:p>
            <a:pPr lvl="1"/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lvl="1"/>
            <a:r>
              <a:rPr lang="en-GB" dirty="0" err="1"/>
              <a:t>Achosion</a:t>
            </a:r>
            <a:r>
              <a:rPr lang="en-GB" dirty="0"/>
              <a:t> </a:t>
            </a:r>
            <a:r>
              <a:rPr lang="en-GB" dirty="0" err="1"/>
              <a:t>niwrolegol</a:t>
            </a:r>
            <a:endParaRPr lang="en-GB" dirty="0"/>
          </a:p>
          <a:p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a </a:t>
            </a:r>
            <a:r>
              <a:rPr lang="en-GB" dirty="0" err="1"/>
              <a:t>sillafau</a:t>
            </a:r>
            <a:endParaRPr lang="en-GB" dirty="0"/>
          </a:p>
          <a:p>
            <a:pPr lvl="1"/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endParaRPr lang="en-GB" dirty="0"/>
          </a:p>
          <a:p>
            <a:pPr lvl="1"/>
            <a:r>
              <a:rPr lang="en-GB" dirty="0" err="1"/>
              <a:t>Copïo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ceg</a:t>
            </a:r>
            <a:r>
              <a:rPr lang="en-GB" dirty="0"/>
              <a:t> a </a:t>
            </a:r>
            <a:r>
              <a:rPr lang="en-GB" dirty="0" err="1"/>
              <a:t>thafod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endParaRPr lang="en-GB" dirty="0"/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788024" y="1877432"/>
            <a:ext cx="4038600" cy="478112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b="1" i="1" dirty="0"/>
              <a:t>May be as a result of:</a:t>
            </a:r>
          </a:p>
          <a:p>
            <a:pPr lvl="1"/>
            <a:r>
              <a:rPr lang="en-GB" b="1" i="1" dirty="0"/>
              <a:t>Physical disability</a:t>
            </a:r>
          </a:p>
          <a:p>
            <a:pPr lvl="1"/>
            <a:r>
              <a:rPr lang="en-GB" b="1" i="1" dirty="0"/>
              <a:t>Neurological causes </a:t>
            </a:r>
          </a:p>
          <a:p>
            <a:r>
              <a:rPr lang="en-GB" b="1" i="1" dirty="0"/>
              <a:t>May cause difficulties with:</a:t>
            </a:r>
          </a:p>
          <a:p>
            <a:pPr lvl="1"/>
            <a:r>
              <a:rPr lang="en-GB" b="1" i="1" dirty="0"/>
              <a:t>Forming sounds and syllables</a:t>
            </a:r>
          </a:p>
          <a:p>
            <a:pPr lvl="1"/>
            <a:r>
              <a:rPr lang="en-GB" b="1" i="1" dirty="0"/>
              <a:t>Talking at speed</a:t>
            </a:r>
          </a:p>
          <a:p>
            <a:pPr lvl="1"/>
            <a:r>
              <a:rPr lang="en-GB" b="1" i="1" dirty="0"/>
              <a:t>Imitating tongue and lip movements correctly</a:t>
            </a:r>
          </a:p>
          <a:p>
            <a:pPr marL="457200" lvl="1" indent="0" algn="r">
              <a:buNone/>
            </a:pPr>
            <a:r>
              <a:rPr lang="en-GB" dirty="0"/>
              <a:t>Farrell, 2005 </a:t>
            </a:r>
          </a:p>
        </p:txBody>
      </p:sp>
      <p:pic>
        <p:nvPicPr>
          <p:cNvPr id="2" name="Picture 1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908720"/>
            <a:ext cx="1102060" cy="7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789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54865"/>
            <a:ext cx="8856984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iaith a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Speech and language delay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2298172"/>
            <a:ext cx="4038600" cy="4133057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Medr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Mae’r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plentyn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dilyn</a:t>
            </a:r>
            <a:r>
              <a:rPr lang="en-GB" altLang="cy-GB" dirty="0">
                <a:ea typeface="ＭＳ Ｐゴシック" panose="020B0600070205080204" pitchFamily="34" charset="-128"/>
              </a:rPr>
              <a:t> y </a:t>
            </a:r>
            <a:r>
              <a:rPr lang="en-GB" altLang="cy-GB" dirty="0" err="1">
                <a:ea typeface="ＭＳ Ｐゴシック" panose="020B0600070205080204" pitchFamily="34" charset="-128"/>
              </a:rPr>
              <a:t>llwybr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arferol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ond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arafach</a:t>
            </a:r>
            <a:r>
              <a:rPr lang="en-GB" altLang="cy-GB" dirty="0">
                <a:ea typeface="ＭＳ Ｐゴシック" panose="020B0600070205080204" pitchFamily="34" charset="-128"/>
              </a:rPr>
              <a:t> nag </a:t>
            </a:r>
            <a:r>
              <a:rPr lang="en-GB" altLang="cy-GB" dirty="0" err="1">
                <a:ea typeface="ＭＳ Ｐゴシック" panose="020B0600070205080204" pitchFamily="34" charset="-128"/>
              </a:rPr>
              <a:t>arfer</a:t>
            </a:r>
            <a:endParaRPr lang="en-GB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293691"/>
            <a:ext cx="4038600" cy="4133056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b="1" i="1" dirty="0">
                <a:ea typeface="ＭＳ Ｐゴシック" panose="020B0600070205080204" pitchFamily="34" charset="-128"/>
              </a:rPr>
              <a:t>Might be part of a general developmental delay.</a:t>
            </a:r>
          </a:p>
          <a:p>
            <a:pPr marL="0" indent="0">
              <a:buNone/>
            </a:pPr>
            <a:endParaRPr lang="en-GB" altLang="cy-GB" b="1" i="1" dirty="0">
              <a:ea typeface="ＭＳ Ｐゴシック" panose="020B0600070205080204" pitchFamily="34" charset="-128"/>
            </a:endParaRPr>
          </a:p>
          <a:p>
            <a:r>
              <a:rPr lang="en-GB" altLang="cy-GB" b="1" i="1" dirty="0">
                <a:ea typeface="ＭＳ Ｐゴシック" panose="020B0600070205080204" pitchFamily="34" charset="-128"/>
              </a:rPr>
              <a:t>Child follows a typical developmental pathway but at a slower rate than usual.</a:t>
            </a: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  <p:pic>
        <p:nvPicPr>
          <p:cNvPr id="5" name="Picture 4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48680"/>
            <a:ext cx="1102060" cy="7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968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Speech and language delay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3701008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ganlyniad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anfantais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dirty="0" err="1">
                <a:ea typeface="ＭＳ Ｐゴシック" panose="020B0600070205080204" pitchFamily="34" charset="-128"/>
              </a:rPr>
              <a:t>Edrychodd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 Sutton Trust (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400" dirty="0">
                <a:ea typeface="ＭＳ Ｐゴシック" panose="020B0600070205080204" pitchFamily="34" charset="-128"/>
              </a:rPr>
              <a:t> &amp;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Waldfogel</a:t>
            </a:r>
            <a:r>
              <a:rPr lang="en-GB" altLang="cy-GB" sz="2400" dirty="0">
                <a:ea typeface="ＭＳ Ｐゴシック" panose="020B0600070205080204" pitchFamily="34" charset="-128"/>
              </a:rPr>
              <a:t>, 2010)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ganlyniadau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cyfres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brofion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wnaeth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12,500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Prydeinig</a:t>
            </a:r>
            <a:r>
              <a:rPr lang="en-GB" altLang="cy-GB" sz="2400" dirty="0">
                <a:ea typeface="ＭＳ Ｐゴシック" panose="020B0600070205080204" pitchFamily="34" charset="-128"/>
              </a:rPr>
              <a:t>, pan yn 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Fe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welwyd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plant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o’r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cartrefi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tlotaf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bron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flwyddyn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ôl</a:t>
            </a:r>
            <a:r>
              <a:rPr lang="en-GB" altLang="cy-GB" sz="2400" dirty="0">
                <a:ea typeface="ＭＳ Ｐゴシック" panose="020B0600070205080204" pitchFamily="34" charset="-128"/>
              </a:rPr>
              <a:t> ( 11.1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mis</a:t>
            </a:r>
            <a:r>
              <a:rPr lang="en-GB" altLang="cy-GB" sz="2400" dirty="0">
                <a:ea typeface="ＭＳ Ｐゴシック" panose="020B0600070205080204" pitchFamily="34" charset="-128"/>
              </a:rPr>
              <a:t>)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canlyniadau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70100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US" altLang="cy-GB" sz="2400" i="1" dirty="0">
                <a:ea typeface="ＭＳ Ｐゴシック" panose="020B0600070205080204" pitchFamily="34" charset="-128"/>
              </a:rPr>
              <a:t>Could be as a result of social disadvantage</a:t>
            </a:r>
          </a:p>
          <a:p>
            <a:pPr marL="0" indent="0">
              <a:buNone/>
            </a:pPr>
            <a:endParaRPr lang="en-US" altLang="cy-GB" sz="2400" i="1" dirty="0">
              <a:ea typeface="ＭＳ Ｐゴシック" panose="020B0600070205080204" pitchFamily="34" charset="-128"/>
            </a:endParaRPr>
          </a:p>
          <a:p>
            <a:r>
              <a:rPr lang="en-US" altLang="cy-GB" sz="2400" i="1" dirty="0">
                <a:ea typeface="ＭＳ Ｐゴシック" panose="020B0600070205080204" pitchFamily="34" charset="-128"/>
              </a:rPr>
              <a:t>The Sutton Trust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(</a:t>
            </a:r>
            <a:r>
              <a:rPr lang="en-GB" altLang="cy-GB" sz="2400" i="1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&amp; </a:t>
            </a:r>
            <a:r>
              <a:rPr lang="en-GB" altLang="cy-GB" sz="2400" i="1" dirty="0" err="1">
                <a:ea typeface="ＭＳ Ｐゴシック" panose="020B0600070205080204" pitchFamily="34" charset="-128"/>
              </a:rPr>
              <a:t>Waldfogel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, 2010) </a:t>
            </a:r>
            <a:r>
              <a:rPr lang="en-US" altLang="cy-GB" sz="2400" i="1" dirty="0">
                <a:ea typeface="ＭＳ Ｐゴシック" panose="020B0600070205080204" pitchFamily="34" charset="-128"/>
              </a:rPr>
              <a:t>studied the results of vocabulary tests carried out with 12,500 British children, aged 5.</a:t>
            </a:r>
          </a:p>
          <a:p>
            <a:pPr marL="0" indent="0">
              <a:buNone/>
            </a:pPr>
            <a:endParaRPr lang="en-US" altLang="cy-GB" sz="2400" i="1" dirty="0">
              <a:ea typeface="ＭＳ Ｐゴシック" panose="020B0600070205080204" pitchFamily="34" charset="-128"/>
            </a:endParaRPr>
          </a:p>
          <a:p>
            <a:r>
              <a:rPr lang="en-US" altLang="cy-GB" sz="2400" i="1" dirty="0">
                <a:ea typeface="ＭＳ Ｐゴシック" panose="020B0600070205080204" pitchFamily="34" charset="-128"/>
              </a:rPr>
              <a:t>Children from the poorest families were 11.1 months delayed.</a:t>
            </a:r>
          </a:p>
        </p:txBody>
      </p:sp>
      <p:sp>
        <p:nvSpPr>
          <p:cNvPr id="2" name="Cloud 1"/>
          <p:cNvSpPr/>
          <p:nvPr/>
        </p:nvSpPr>
        <p:spPr>
          <a:xfrm>
            <a:off x="4678869" y="5197569"/>
            <a:ext cx="4316288" cy="158417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What are the possible reasons for this? </a:t>
            </a:r>
          </a:p>
        </p:txBody>
      </p:sp>
      <p:sp>
        <p:nvSpPr>
          <p:cNvPr id="6" name="Cloud 5"/>
          <p:cNvSpPr/>
          <p:nvPr/>
        </p:nvSpPr>
        <p:spPr>
          <a:xfrm>
            <a:off x="159550" y="5229200"/>
            <a:ext cx="3888432" cy="1552545"/>
          </a:xfrm>
          <a:prstGeom prst="clou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Beth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err="1"/>
              <a:t>rhesymau</a:t>
            </a:r>
            <a:r>
              <a:rPr lang="en-GB" sz="2400" dirty="0"/>
              <a:t> </a:t>
            </a:r>
            <a:r>
              <a:rPr lang="en-GB" sz="2400" dirty="0" err="1"/>
              <a:t>posib</a:t>
            </a:r>
            <a:r>
              <a:rPr lang="en-GB" sz="2400" dirty="0"/>
              <a:t> am </a:t>
            </a:r>
            <a:r>
              <a:rPr lang="en-GB" sz="2400" dirty="0" err="1"/>
              <a:t>hyn</a:t>
            </a:r>
            <a:r>
              <a:rPr lang="en-GB" sz="2400" dirty="0"/>
              <a:t>?</a:t>
            </a:r>
          </a:p>
        </p:txBody>
      </p:sp>
      <p:pic>
        <p:nvPicPr>
          <p:cNvPr id="7" name="Picture 6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75864"/>
            <a:ext cx="1102060" cy="7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69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altLang="cy-GB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Speech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b="1" dirty="0">
                <a:ea typeface="ＭＳ Ｐゴシック" panose="020B0600070205080204" pitchFamily="34" charset="-128"/>
              </a:rPr>
              <a:t>development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400" dirty="0">
                <a:ea typeface="ＭＳ Ｐゴシック" panose="020B0600070205080204" pitchFamily="34" charset="-128"/>
              </a:rPr>
              <a:t>TASG: 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munud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r>
              <a:rPr lang="en-GB" altLang="cy-GB" sz="2400" dirty="0" err="1">
                <a:ea typeface="ＭＳ Ｐゴシック" panose="020B0600070205080204" pitchFamily="34" charset="-128"/>
              </a:rPr>
              <a:t>Ystyriwch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yma</a:t>
            </a:r>
            <a:r>
              <a:rPr lang="en-GB" altLang="cy-GB" sz="2400" dirty="0">
                <a:ea typeface="ＭＳ Ｐゴシック" panose="020B0600070205080204" pitchFamily="34" charset="-128"/>
              </a:rPr>
              <a:t> - pa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oedran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90%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cynhyrchu’r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yma</a:t>
            </a:r>
            <a:r>
              <a:rPr lang="en-GB" altLang="cy-GB" sz="2400" dirty="0">
                <a:ea typeface="ＭＳ Ｐゴシック" panose="020B0600070205080204" pitchFamily="34" charset="-128"/>
              </a:rPr>
              <a:t>?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cy-GB" sz="2400" dirty="0">
                <a:ea typeface="ＭＳ Ｐゴシック" panose="020B0600070205080204" pitchFamily="34" charset="-128"/>
              </a:rPr>
              <a:t>-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Llafariaid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cyffredin</a:t>
            </a:r>
            <a:r>
              <a:rPr lang="en-GB" altLang="cy-GB" sz="2400" dirty="0">
                <a:ea typeface="ＭＳ Ｐゴシック" panose="020B0600070205080204" pitchFamily="34" charset="-128"/>
              </a:rPr>
              <a:t> –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cy-GB" sz="2400" dirty="0">
                <a:ea typeface="ＭＳ Ｐゴシック" panose="020B0600070205080204" pitchFamily="34" charset="-128"/>
              </a:rPr>
              <a:t>   a/ e /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400" dirty="0">
                <a:ea typeface="ＭＳ Ｐゴシック" panose="020B0600070205080204" pitchFamily="34" charset="-128"/>
              </a:rPr>
              <a:t> /o /u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p /b /m /n /t /d /w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l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r /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th</a:t>
            </a:r>
            <a:endParaRPr lang="en-GB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cy-GB" sz="2400" b="1" i="1" dirty="0">
                <a:ea typeface="ＭＳ Ｐゴシック" panose="020B0600070205080204" pitchFamily="34" charset="-128"/>
              </a:rPr>
              <a:t>TASK: 5 minutes</a:t>
            </a:r>
          </a:p>
          <a:p>
            <a:r>
              <a:rPr lang="en-US" altLang="cy-GB" sz="2400" b="1" i="1" dirty="0">
                <a:ea typeface="ＭＳ Ｐゴシック" panose="020B0600070205080204" pitchFamily="34" charset="-128"/>
              </a:rPr>
              <a:t>Consider the following sounds.</a:t>
            </a:r>
          </a:p>
          <a:p>
            <a:r>
              <a:rPr lang="en-US" altLang="cy-GB" sz="2400" b="1" i="1" dirty="0">
                <a:ea typeface="ＭＳ Ｐゴシック" panose="020B0600070205080204" pitchFamily="34" charset="-128"/>
              </a:rPr>
              <a:t>At what age can 90% of children produce these sounds?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Common vowels – a/e/</a:t>
            </a:r>
            <a:r>
              <a:rPr lang="en-US" altLang="cy-GB" sz="2400" b="1" i="1" dirty="0" err="1">
                <a:ea typeface="ＭＳ Ｐゴシック" panose="020B0600070205080204" pitchFamily="34" charset="-128"/>
              </a:rPr>
              <a:t>i</a:t>
            </a:r>
            <a:r>
              <a:rPr lang="en-US" altLang="cy-GB" sz="2400" b="1" i="1" dirty="0">
                <a:ea typeface="ＭＳ Ｐゴシック" panose="020B0600070205080204" pitchFamily="34" charset="-128"/>
              </a:rPr>
              <a:t>/o/u/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p,/b/m/n/t/d/w/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l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r/</a:t>
            </a:r>
            <a:r>
              <a:rPr lang="en-US" altLang="cy-GB" sz="2400" b="1" i="1" dirty="0" err="1">
                <a:ea typeface="ＭＳ Ｐゴシック" panose="020B0600070205080204" pitchFamily="34" charset="-128"/>
              </a:rPr>
              <a:t>th</a:t>
            </a:r>
            <a:endParaRPr lang="en-US" altLang="cy-GB" sz="2400" b="1" i="1" dirty="0">
              <a:ea typeface="ＭＳ Ｐゴシック" panose="020B0600070205080204" pitchFamily="34" charset="-128"/>
            </a:endParaRPr>
          </a:p>
        </p:txBody>
      </p:sp>
      <p:pic>
        <p:nvPicPr>
          <p:cNvPr id="5" name="Picture 4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01939"/>
            <a:ext cx="1296144" cy="88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138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ea typeface="ＭＳ Ｐゴシック" panose="020B0600070205080204" pitchFamily="34" charset="-128"/>
              </a:rPr>
              <a:t>Cerrig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milltir</a:t>
            </a:r>
            <a:r>
              <a:rPr lang="en-GB" altLang="cy-GB" sz="3600" dirty="0">
                <a:ea typeface="ＭＳ Ｐゴシック" panose="020B0600070205080204" pitchFamily="34" charset="-128"/>
              </a:rPr>
              <a:t>- iaith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br>
              <a:rPr lang="en-GB" altLang="cy-GB" sz="3600" dirty="0">
                <a:ea typeface="ＭＳ Ｐゴシック" panose="020B0600070205080204" pitchFamily="34" charset="-128"/>
              </a:rPr>
            </a:br>
            <a:r>
              <a:rPr lang="en-GB" altLang="cy-GB" sz="3600" b="1" dirty="0">
                <a:ea typeface="ＭＳ Ｐゴシック" panose="020B0600070205080204" pitchFamily="34" charset="-128"/>
              </a:rPr>
              <a:t>Milestones-receptive language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1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allweddol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sefyllfaoedd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cyfarwydd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2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wrthrych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enwir</a:t>
            </a:r>
            <a:r>
              <a:rPr lang="en-GB" altLang="cy-GB" sz="2400" dirty="0">
                <a:ea typeface="ＭＳ Ｐゴシック" panose="020B0600070205080204" pitchFamily="34" charset="-128"/>
              </a:rPr>
              <a:t>. 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3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 –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3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allweddol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heb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gliwiau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4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nifer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frawddegau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+ 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frawddegau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mwy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cymhleth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400" i="1" dirty="0">
                <a:ea typeface="ＭＳ Ｐゴシック" panose="020B0600070205080204" pitchFamily="34" charset="-128"/>
              </a:rPr>
              <a:t>Age 1-understands key words in familiar situations.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2- relate two named objects.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3 – relates three key words with no clues.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4 –understands most sentences.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5+ - gradually increases complexity of sentences and words understood.</a:t>
            </a:r>
          </a:p>
          <a:p>
            <a:endParaRPr lang="en-US" altLang="cy-GB" sz="2400" i="1" dirty="0">
              <a:ea typeface="ＭＳ Ｐゴシック" panose="020B0600070205080204" pitchFamily="34" charset="-128"/>
            </a:endParaRPr>
          </a:p>
        </p:txBody>
      </p:sp>
      <p:pic>
        <p:nvPicPr>
          <p:cNvPr id="2" name="Picture 1" descr="Pronunciation difficulties in childre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93315"/>
            <a:ext cx="1590566" cy="1415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030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cy-GB" b="0" dirty="0" err="1">
                <a:ea typeface="ＭＳ Ｐゴシック" panose="020B0600070205080204" pitchFamily="34" charset="-128"/>
              </a:rPr>
              <a:t>Cerrig</a:t>
            </a:r>
            <a:r>
              <a:rPr lang="en-GB" altLang="cy-GB" b="0" dirty="0">
                <a:ea typeface="ＭＳ Ｐゴシック" panose="020B0600070205080204" pitchFamily="34" charset="-128"/>
              </a:rPr>
              <a:t> </a:t>
            </a:r>
            <a:r>
              <a:rPr lang="en-GB" altLang="cy-GB" b="0" dirty="0" err="1">
                <a:ea typeface="ＭＳ Ｐゴシック" panose="020B0600070205080204" pitchFamily="34" charset="-128"/>
              </a:rPr>
              <a:t>milltir</a:t>
            </a:r>
            <a:r>
              <a:rPr lang="en-GB" altLang="cy-GB" b="0" dirty="0">
                <a:ea typeface="ＭＳ Ｐゴシック" panose="020B0600070205080204" pitchFamily="34" charset="-128"/>
              </a:rPr>
              <a:t>- iaith </a:t>
            </a:r>
            <a:r>
              <a:rPr lang="en-GB" altLang="cy-GB" b="0" dirty="0" err="1">
                <a:ea typeface="ＭＳ Ｐゴシック" panose="020B0600070205080204" pitchFamily="34" charset="-128"/>
              </a:rPr>
              <a:t>mynegi</a:t>
            </a:r>
            <a:br>
              <a:rPr lang="en-GB" altLang="cy-GB" b="0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Milestones- expressive language</a:t>
            </a:r>
          </a:p>
        </p:txBody>
      </p:sp>
      <p:sp>
        <p:nvSpPr>
          <p:cNvPr id="19460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4788024" y="1988840"/>
            <a:ext cx="4038600" cy="4525963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sz="2400" i="1" dirty="0">
                <a:ea typeface="ＭＳ Ｐゴシック" panose="020B0600070205080204" pitchFamily="34" charset="-128"/>
              </a:rPr>
              <a:t>Age 1-babble.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2 – increasing vocabulary (50-200 words); short sentences.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3- links four words together; using pronouns and plurals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4+ -vocabulary 5,000 words and growing; able to re-tell events.</a:t>
            </a:r>
          </a:p>
          <a:p>
            <a:pPr eaLnBrk="1" hangingPunct="1"/>
            <a:endParaRPr lang="en-US" altLang="cy-GB" sz="2600" dirty="0">
              <a:ea typeface="ＭＳ Ｐゴシック" panose="020B0600070205080204" pitchFamily="34" charset="-128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33400" y="1988840"/>
            <a:ext cx="4038600" cy="4525963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1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oed-bablo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2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–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geirfa’n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cynyddu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(50-200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);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brawddegau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byr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3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-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4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: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rhagenwau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a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lluosog</a:t>
            </a:r>
            <a:endParaRPr lang="en-GB" altLang="cy-GB" sz="2600" i="1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4+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-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5,000 o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ac yn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tyfu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; medru ail-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adrodd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digwyddiadau</a:t>
            </a:r>
            <a:endParaRPr lang="en-GB" altLang="cy-GB" sz="2600" i="1" dirty="0">
              <a:ea typeface="ＭＳ Ｐゴシック" panose="020B0600070205080204" pitchFamily="34" charset="-128"/>
            </a:endParaRPr>
          </a:p>
        </p:txBody>
      </p:sp>
      <p:pic>
        <p:nvPicPr>
          <p:cNvPr id="4" name="Picture 3" descr="Laila talking on her banana phone | baby.virji.net/blo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221737"/>
            <a:ext cx="1203598" cy="1604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7740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/>
              <a:t>Effaith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    </a:t>
            </a:r>
            <a:r>
              <a:rPr lang="en-GB" b="1" dirty="0"/>
              <a:t>Effects on Learning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077072"/>
            <a:ext cx="4038600" cy="2049091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TASG (10 </a:t>
            </a:r>
            <a:r>
              <a:rPr lang="en-GB" dirty="0" err="1"/>
              <a:t>munud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, sut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ALlICh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077072"/>
            <a:ext cx="4038600" cy="2049091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TASK (10 minutes)</a:t>
            </a:r>
          </a:p>
          <a:p>
            <a:endParaRPr lang="en-GB" i="1" dirty="0"/>
          </a:p>
          <a:p>
            <a:r>
              <a:rPr lang="en-GB" i="1" dirty="0"/>
              <a:t>Consider, how might SLCD impact on a child’s ability to learn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4784"/>
            <a:ext cx="2483346" cy="2123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D5C509D-068B-411A-92DC-3D84CF4DDCC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780904">
            <a:off x="5367331" y="1948430"/>
            <a:ext cx="2413468" cy="1282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06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Common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Camddeall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a </a:t>
            </a:r>
            <a:r>
              <a:rPr lang="en-GB" dirty="0" err="1"/>
              <a:t>siaredir</a:t>
            </a:r>
            <a:r>
              <a:rPr lang="en-GB" dirty="0"/>
              <a:t> </a:t>
            </a:r>
          </a:p>
          <a:p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newydd</a:t>
            </a: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neu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yn y </a:t>
            </a:r>
            <a:r>
              <a:rPr lang="en-GB" dirty="0" err="1"/>
              <a:t>drefn</a:t>
            </a:r>
            <a:r>
              <a:rPr lang="en-GB" dirty="0"/>
              <a:t> gywir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mynegi</a:t>
            </a:r>
            <a:r>
              <a:rPr lang="en-GB" dirty="0"/>
              <a:t> amser neu lle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244280" cy="5112568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i="1" dirty="0"/>
              <a:t>Misunderstanding the words being spoken to them </a:t>
            </a:r>
          </a:p>
          <a:p>
            <a:r>
              <a:rPr lang="en-GB" i="1" dirty="0"/>
              <a:t>Inability to learn new or age appropriate vocabulary; </a:t>
            </a:r>
          </a:p>
          <a:p>
            <a:r>
              <a:rPr lang="en-GB" i="1" dirty="0"/>
              <a:t>Difficulties forming sentences or using the right words in the right order;</a:t>
            </a:r>
          </a:p>
        </p:txBody>
      </p:sp>
    </p:spTree>
    <p:extLst>
      <p:ext uri="{BB962C8B-B14F-4D97-AF65-F5344CB8AC3E}">
        <p14:creationId xmlns:p14="http://schemas.microsoft.com/office/powerpoint/2010/main" val="41511989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6336704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Methu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prosesu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geiriau</a:t>
            </a:r>
            <a:endParaRPr lang="en-GB" dirty="0"/>
          </a:p>
          <a:p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chyfoedion</a:t>
            </a:r>
            <a:endParaRPr lang="en-GB" dirty="0"/>
          </a:p>
          <a:p>
            <a:r>
              <a:rPr lang="en-GB" dirty="0"/>
              <a:t>Sgiliau </a:t>
            </a:r>
            <a:r>
              <a:rPr lang="en-GB" dirty="0" err="1"/>
              <a:t>rhesymu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gwan</a:t>
            </a:r>
            <a:r>
              <a:rPr lang="en-GB" dirty="0"/>
              <a:t> </a:t>
            </a:r>
          </a:p>
          <a:p>
            <a:r>
              <a:rPr lang="en-GB" dirty="0" err="1"/>
              <a:t>Trafferthion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jôc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llythrennol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244280" cy="6336704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Difficulties in expressing events in space and time;</a:t>
            </a:r>
          </a:p>
          <a:p>
            <a:r>
              <a:rPr lang="en-GB" i="1" dirty="0"/>
              <a:t>Poor ability to remember verbal instructions;</a:t>
            </a:r>
          </a:p>
          <a:p>
            <a:r>
              <a:rPr lang="en-GB" i="1" dirty="0"/>
              <a:t>Inability to process the speech sounds which make up words;</a:t>
            </a:r>
          </a:p>
          <a:p>
            <a:r>
              <a:rPr lang="en-GB" i="1" dirty="0"/>
              <a:t>Struggle to converse with peers;</a:t>
            </a:r>
          </a:p>
          <a:p>
            <a:r>
              <a:rPr lang="en-GB" i="1" dirty="0"/>
              <a:t>Limited verbal reasoning or finds it difficult to draw inferences;</a:t>
            </a:r>
          </a:p>
          <a:p>
            <a:r>
              <a:rPr lang="en-GB" i="1" dirty="0"/>
              <a:t>Difficulties understanding jokes and sarcasm – may take things literally</a:t>
            </a:r>
          </a:p>
          <a:p>
            <a:pPr marL="0" indent="0" algn="r">
              <a:buNone/>
            </a:pPr>
            <a:r>
              <a:rPr lang="en-GB" altLang="cy-GB" i="1" dirty="0">
                <a:ea typeface="ＭＳ Ｐゴシック" panose="020B0600070205080204" pitchFamily="34" charset="-128"/>
              </a:rPr>
              <a:t>ICAN,2011(b)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753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hlinkClick r:id="rId3"/>
              </a:rPr>
              <a:t>Mwy</a:t>
            </a:r>
            <a:r>
              <a:rPr lang="en-GB" dirty="0">
                <a:hlinkClick r:id="rId3"/>
              </a:rPr>
              <a:t> nag </a:t>
            </a:r>
            <a:r>
              <a:rPr lang="en-GB" dirty="0" err="1">
                <a:hlinkClick r:id="rId3"/>
              </a:rPr>
              <a:t>beth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rydym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yn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clywed</a:t>
            </a:r>
            <a:br>
              <a:rPr lang="en-GB" dirty="0">
                <a:hlinkClick r:id="rId3"/>
              </a:rPr>
            </a:br>
            <a:r>
              <a:rPr lang="en-GB" dirty="0">
                <a:hlinkClick r:id="rId3"/>
              </a:rPr>
              <a:t>Not just about what we hear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3933056"/>
            <a:ext cx="4038600" cy="2481139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/>
              <a:t>It’s important to remember that SLC difficulties can often be related to cognitive ability and not just physical. 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00808"/>
            <a:ext cx="3102496" cy="2013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3933056"/>
            <a:ext cx="4038600" cy="2481139"/>
          </a:xfrm>
          <a:prstGeom prst="rect">
            <a:avLst/>
          </a:prstGeo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Mae’n bwysig </a:t>
            </a:r>
            <a:r>
              <a:rPr lang="en-GB" dirty="0" err="1"/>
              <a:t>i</a:t>
            </a:r>
            <a:r>
              <a:rPr lang="en-GB" dirty="0"/>
              <a:t> gofio bod </a:t>
            </a:r>
            <a:r>
              <a:rPr lang="en-GB" dirty="0" err="1"/>
              <a:t>ALlC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bod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ac nid yn </a:t>
            </a:r>
            <a:r>
              <a:rPr lang="en-GB" dirty="0" err="1"/>
              <a:t>gorfforol</a:t>
            </a:r>
            <a:r>
              <a:rPr lang="en-GB" dirty="0"/>
              <a:t> yn unig. </a:t>
            </a:r>
          </a:p>
        </p:txBody>
      </p:sp>
    </p:spTree>
    <p:extLst>
      <p:ext uri="{BB962C8B-B14F-4D97-AF65-F5344CB8AC3E}">
        <p14:creationId xmlns:p14="http://schemas.microsoft.com/office/powerpoint/2010/main" val="38777503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Effaith</a:t>
            </a:r>
            <a:b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Impact </a:t>
            </a:r>
            <a:endParaRPr lang="en-US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00200"/>
            <a:ext cx="4244280" cy="4925144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en-GB" altLang="cy-GB" sz="2400" dirty="0" err="1">
                <a:ea typeface="ＭＳ Ｐゴシック" panose="020B0600070205080204" pitchFamily="34" charset="-128"/>
              </a:rPr>
              <a:t>Perthnasau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personol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sgwrsio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gwan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dirty="0">
                <a:ea typeface="ＭＳ Ｐゴシック" panose="020B0600070205080204" pitchFamily="34" charset="-128"/>
              </a:rPr>
              <a:t> di-</a:t>
            </a:r>
            <a:r>
              <a:rPr lang="en-GB" altLang="cy-GB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cyfyng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wedi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ei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ddatblygu’n</a:t>
            </a:r>
            <a:r>
              <a:rPr lang="en-GB" altLang="cy-GB" dirty="0">
                <a:ea typeface="ＭＳ Ｐゴシック" panose="020B0600070205080204" pitchFamily="34" charset="-128"/>
              </a:rPr>
              <a:t> wan</a:t>
            </a: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Trafferthion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gydag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ymwneud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chyfoedion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cyfeillgarwch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Unigrwydd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arwain</a:t>
            </a:r>
            <a:r>
              <a:rPr lang="en-GB" altLang="cy-GB" dirty="0">
                <a:ea typeface="ＭＳ Ｐゴシック" panose="020B0600070205080204" pitchFamily="34" charset="-128"/>
              </a:rPr>
              <a:t> at </a:t>
            </a:r>
            <a:r>
              <a:rPr lang="en-GB" altLang="cy-GB" dirty="0" err="1">
                <a:ea typeface="ＭＳ Ｐゴシック" panose="020B0600070205080204" pitchFamily="34" charset="-128"/>
              </a:rPr>
              <a:t>fwlio</a:t>
            </a:r>
            <a:endParaRPr lang="en-GB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925144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cy-GB" sz="2600" i="1" dirty="0">
                <a:ea typeface="ＭＳ Ｐゴシック" panose="020B0600070205080204" pitchFamily="34" charset="-128"/>
              </a:rPr>
              <a:t>Social relationships and personal development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Weak conversation skills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Limited non-verbal skills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Weak social understanding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Difficulties with peers and with developing friendships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Social loneliness which can lead to bullying</a:t>
            </a:r>
          </a:p>
          <a:p>
            <a:pPr>
              <a:buFont typeface="Wingdings" panose="05000000000000000000" pitchFamily="2" charset="2"/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827643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Cyrhaeddiad</a:t>
            </a:r>
            <a:br>
              <a:rPr lang="en-GB" dirty="0">
                <a:solidFill>
                  <a:schemeClr val="accent3"/>
                </a:solidFill>
              </a:rPr>
            </a:br>
            <a:r>
              <a:rPr lang="en-GB" dirty="0"/>
              <a:t>Attainment</a:t>
            </a:r>
          </a:p>
        </p:txBody>
      </p:sp>
      <p:sp>
        <p:nvSpPr>
          <p:cNvPr id="22533" name="Rectangle 10"/>
          <p:cNvSpPr>
            <a:spLocks noGrp="1" noChangeArrowheads="1"/>
          </p:cNvSpPr>
          <p:nvPr>
            <p:ph sz="half" idx="1"/>
          </p:nvPr>
        </p:nvSpPr>
        <p:spPr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600" dirty="0" err="1">
                <a:ea typeface="ＭＳ Ｐゴシック" panose="020B0600070205080204" pitchFamily="34" charset="-128"/>
              </a:rPr>
              <a:t>Cyrhaeddiadau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academaidd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 err="1"/>
              <a:t>Cyswllt</a:t>
            </a:r>
            <a:r>
              <a:rPr lang="en-GB" altLang="cy-GB" dirty="0"/>
              <a:t> </a:t>
            </a:r>
            <a:r>
              <a:rPr lang="en-GB" altLang="cy-GB" dirty="0" err="1"/>
              <a:t>rhwng</a:t>
            </a:r>
            <a:r>
              <a:rPr lang="en-GB" altLang="cy-GB" dirty="0"/>
              <a:t> </a:t>
            </a:r>
            <a:r>
              <a:rPr lang="en-GB" altLang="cy-GB" dirty="0" err="1"/>
              <a:t>iaith</a:t>
            </a:r>
            <a:r>
              <a:rPr lang="en-GB" altLang="cy-GB" dirty="0"/>
              <a:t> a </a:t>
            </a:r>
            <a:r>
              <a:rPr lang="en-GB" altLang="cy-GB" dirty="0" err="1"/>
              <a:t>siaredir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gynnar</a:t>
            </a:r>
            <a:r>
              <a:rPr lang="en-GB" altLang="cy-GB" dirty="0"/>
              <a:t> a </a:t>
            </a:r>
            <a:r>
              <a:rPr lang="en-GB" altLang="cy-GB" dirty="0" err="1"/>
              <a:t>sgiliau</a:t>
            </a:r>
            <a:r>
              <a:rPr lang="en-GB" altLang="cy-GB" dirty="0"/>
              <a:t> </a:t>
            </a:r>
            <a:r>
              <a:rPr lang="en-GB" altLang="cy-GB" dirty="0" err="1"/>
              <a:t>darllen</a:t>
            </a:r>
            <a:r>
              <a:rPr lang="en-GB" altLang="cy-GB" dirty="0"/>
              <a:t> ac </a:t>
            </a:r>
            <a:r>
              <a:rPr lang="en-GB" altLang="cy-GB" dirty="0" err="1"/>
              <a:t>ysgrifennu</a:t>
            </a:r>
            <a:r>
              <a:rPr lang="en-GB" altLang="cy-GB" dirty="0"/>
              <a:t>  </a:t>
            </a:r>
            <a:r>
              <a:rPr lang="en-GB" altLang="cy-GB" dirty="0" err="1"/>
              <a:t>sy’n</a:t>
            </a:r>
            <a:r>
              <a:rPr lang="en-GB" altLang="cy-GB" dirty="0"/>
              <a:t> </a:t>
            </a:r>
            <a:r>
              <a:rPr lang="en-GB" altLang="cy-GB" dirty="0" err="1"/>
              <a:t>dilyn</a:t>
            </a:r>
            <a:r>
              <a:rPr lang="en-GB" altLang="cy-GB" dirty="0"/>
              <a:t>;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/>
              <a:t>Impact </a:t>
            </a:r>
            <a:r>
              <a:rPr lang="en-GB" altLang="cy-GB" dirty="0" err="1"/>
              <a:t>ar</a:t>
            </a:r>
            <a:r>
              <a:rPr lang="en-GB" altLang="cy-GB" dirty="0"/>
              <a:t> </a:t>
            </a:r>
            <a:r>
              <a:rPr lang="en-GB" altLang="cy-GB" dirty="0" err="1"/>
              <a:t>rhifedd</a:t>
            </a:r>
            <a:r>
              <a:rPr lang="en-GB" altLang="cy-GB" dirty="0"/>
              <a:t> </a:t>
            </a:r>
            <a:r>
              <a:rPr lang="en-GB" altLang="cy-GB" dirty="0" err="1"/>
              <a:t>oherwydd</a:t>
            </a:r>
            <a:r>
              <a:rPr lang="en-GB" altLang="cy-GB" dirty="0"/>
              <a:t> </a:t>
            </a:r>
            <a:r>
              <a:rPr lang="en-GB" altLang="cy-GB" dirty="0" err="1"/>
              <a:t>trafferthion</a:t>
            </a:r>
            <a:r>
              <a:rPr lang="en-GB" altLang="cy-GB" dirty="0"/>
              <a:t> </a:t>
            </a:r>
            <a:r>
              <a:rPr lang="en-GB" altLang="cy-GB" dirty="0" err="1"/>
              <a:t>geirfa</a:t>
            </a:r>
            <a:r>
              <a:rPr lang="en-GB" altLang="cy-GB" dirty="0"/>
              <a:t> </a:t>
            </a:r>
            <a:r>
              <a:rPr lang="en-GB" altLang="cy-GB" dirty="0" err="1"/>
              <a:t>dilyniant</a:t>
            </a:r>
            <a:r>
              <a:rPr lang="en-GB" altLang="cy-GB" dirty="0"/>
              <a:t> a </a:t>
            </a:r>
            <a:r>
              <a:rPr lang="en-GB" altLang="cy-GB" dirty="0" err="1"/>
              <a:t>chysyniadau</a:t>
            </a:r>
            <a:r>
              <a:rPr lang="en-GB" altLang="cy-GB" dirty="0"/>
              <a:t>;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 err="1"/>
              <a:t>Llai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pasio</a:t>
            </a:r>
            <a:r>
              <a:rPr lang="en-GB" altLang="cy-GB" dirty="0"/>
              <a:t> </a:t>
            </a:r>
            <a:r>
              <a:rPr lang="en-GB" altLang="cy-GB" dirty="0" err="1"/>
              <a:t>arholiadau</a:t>
            </a:r>
            <a:endParaRPr lang="en-GB" altLang="cy-GB" dirty="0"/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 err="1"/>
              <a:t>Llai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mynd</a:t>
            </a:r>
            <a:r>
              <a:rPr lang="en-GB" altLang="cy-GB" dirty="0"/>
              <a:t> </a:t>
            </a:r>
            <a:r>
              <a:rPr lang="en-GB" altLang="cy-GB" dirty="0" err="1"/>
              <a:t>i</a:t>
            </a:r>
            <a:r>
              <a:rPr lang="en-GB" altLang="cy-GB" dirty="0"/>
              <a:t> </a:t>
            </a:r>
            <a:r>
              <a:rPr lang="en-GB" altLang="cy-GB" dirty="0" err="1"/>
              <a:t>addysg</a:t>
            </a:r>
            <a:r>
              <a:rPr lang="en-GB" altLang="cy-GB" dirty="0"/>
              <a:t> </a:t>
            </a:r>
            <a:r>
              <a:rPr lang="en-GB" altLang="cy-GB" dirty="0" err="1"/>
              <a:t>bellach</a:t>
            </a:r>
            <a:r>
              <a:rPr lang="en-GB" altLang="cy-GB" dirty="0"/>
              <a:t>/</a:t>
            </a:r>
            <a:r>
              <a:rPr lang="en-GB" altLang="cy-GB" dirty="0" err="1"/>
              <a:t>uwch</a:t>
            </a:r>
            <a:endParaRPr lang="en-US" altLang="cy-GB" dirty="0"/>
          </a:p>
          <a:p>
            <a:pPr eaLnBrk="1" hangingPunct="1"/>
            <a:endParaRPr lang="en-US" altLang="cy-GB" sz="1800" dirty="0">
              <a:ea typeface="ＭＳ Ｐゴシック" panose="020B0600070205080204" pitchFamily="34" charset="-128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2"/>
          </p:nvPr>
        </p:nvSpPr>
        <p:spPr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cy-GB" sz="2600" i="1" dirty="0">
                <a:ea typeface="ＭＳ Ｐゴシック" panose="020B0600070205080204" pitchFamily="34" charset="-128"/>
              </a:rPr>
              <a:t>Academic attainments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A link between early language skills and later reading and writing skills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Impact  on numeracy due to difficulties with sequencing vocabulary and concepts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Fewer exam passes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Fewer go to further / higher education</a:t>
            </a:r>
          </a:p>
          <a:p>
            <a:pPr eaLnBrk="1" hangingPunct="1"/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cy-GB" sz="2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907603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Cefnogaeth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br>
              <a:rPr lang="en-GB" dirty="0"/>
            </a:br>
            <a:r>
              <a:rPr lang="en-GB" dirty="0"/>
              <a:t>Strategies for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140968"/>
            <a:ext cx="4038600" cy="2985195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Strategaeth</a:t>
            </a:r>
            <a:r>
              <a:rPr lang="en-GB" dirty="0"/>
              <a:t> 1</a:t>
            </a:r>
          </a:p>
          <a:p>
            <a:r>
              <a:rPr lang="en-GB" dirty="0" err="1"/>
              <a:t>Strategaeth</a:t>
            </a:r>
            <a:r>
              <a:rPr lang="en-GB" dirty="0"/>
              <a:t> 2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mantesion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anfanteision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140968"/>
            <a:ext cx="4038600" cy="2985195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i="1" dirty="0">
                <a:hlinkClick r:id="rId2"/>
              </a:rPr>
              <a:t>Strategy 1 </a:t>
            </a:r>
            <a:endParaRPr lang="en-GB" i="1" dirty="0"/>
          </a:p>
          <a:p>
            <a:r>
              <a:rPr lang="en-GB" i="1" dirty="0">
                <a:hlinkClick r:id="rId3"/>
              </a:rPr>
              <a:t>Strategy 2</a:t>
            </a:r>
            <a:endParaRPr lang="en-GB" i="1" dirty="0"/>
          </a:p>
          <a:p>
            <a:endParaRPr lang="en-GB" i="1" dirty="0"/>
          </a:p>
          <a:p>
            <a:r>
              <a:rPr lang="en-GB" i="1" dirty="0"/>
              <a:t>What are the advantages of the strategies proposed?</a:t>
            </a:r>
          </a:p>
          <a:p>
            <a:r>
              <a:rPr lang="en-GB" i="1" dirty="0"/>
              <a:t>Are there any possible disadvantages?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1475234" cy="1475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24336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Strategaethau</a:t>
            </a:r>
            <a:br>
              <a:rPr lang="en-GB" altLang="en-US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Strategies </a:t>
            </a:r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sz="2400" dirty="0" err="1">
                <a:ea typeface="ＭＳ Ｐゴシック" panose="020B0600070205080204" pitchFamily="34" charset="-128"/>
              </a:rPr>
              <a:t>Trefn</a:t>
            </a:r>
            <a:r>
              <a:rPr lang="en-US" altLang="en-US" sz="2400" dirty="0">
                <a:ea typeface="ＭＳ Ｐゴシック" panose="020B0600070205080204" pitchFamily="34" charset="-128"/>
              </a:rPr>
              <a:t> y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dydd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glir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gyson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Cyfarwyddiadau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ar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lefel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addas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wedi’u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gwahaniaethu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Dysgu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gyda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chyfryngu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Ail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ddweud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atgyfnerthu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Canmoliaeth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anogaeth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sz="2400" i="1" dirty="0">
                <a:ea typeface="ＭＳ Ｐゴシック" panose="020B0600070205080204" pitchFamily="34" charset="-128"/>
              </a:rPr>
              <a:t>Clear consistent daily routine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Appropriate level of instruction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Differentiated activities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Mediated learning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Repetition and over-learning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Praise and encouragement</a:t>
            </a:r>
          </a:p>
          <a:p>
            <a:endParaRPr lang="cy-GB" altLang="en-US" i="1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203139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Strategaethau</a:t>
            </a:r>
            <a:br>
              <a:rPr lang="en-GB" altLang="en-US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Strategies</a:t>
            </a:r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Cyfranogiad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plentyn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Cydweithio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rhieni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Cefnogi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llythrennedd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emosiynol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Pwyntiau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ymarferol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pherthnasol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pob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dysgu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i="1" dirty="0">
                <a:ea typeface="ＭＳ Ｐゴシック" panose="020B0600070205080204" pitchFamily="34" charset="-128"/>
              </a:rPr>
              <a:t>Child’s participation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Working with the parents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Supporting emotional literacy development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Practical and relevant points for all learning</a:t>
            </a:r>
          </a:p>
        </p:txBody>
      </p:sp>
    </p:spTree>
    <p:extLst>
      <p:ext uri="{BB962C8B-B14F-4D97-AF65-F5344CB8AC3E}">
        <p14:creationId xmlns:p14="http://schemas.microsoft.com/office/powerpoint/2010/main" val="36191667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i="1" dirty="0"/>
              <a:t>Useful Follow Up 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 err="1">
                <a:solidFill>
                  <a:srgbClr val="FF0000"/>
                </a:solidFill>
              </a:rPr>
              <a:t>Goldbart</a:t>
            </a:r>
            <a:r>
              <a:rPr lang="en-GB" sz="3000" dirty="0">
                <a:solidFill>
                  <a:srgbClr val="FF0000"/>
                </a:solidFill>
              </a:rPr>
              <a:t>, J. &amp; Ware, J. (2015) ‘Chapter 25 – Communication’ </a:t>
            </a:r>
            <a:r>
              <a:rPr lang="en-GB" sz="3000" dirty="0"/>
              <a:t>in </a:t>
            </a:r>
            <a:r>
              <a:rPr lang="en-GB" sz="3000" dirty="0" err="1"/>
              <a:t>Lacey</a:t>
            </a:r>
            <a:r>
              <a:rPr lang="en-GB" sz="3000" dirty="0"/>
              <a:t>, P., Ashdown, R., Jones, P. Lawson, H. &amp; Pipe, M. (</a:t>
            </a:r>
            <a:r>
              <a:rPr lang="en-GB" sz="3000" dirty="0" err="1"/>
              <a:t>eds</a:t>
            </a:r>
            <a:r>
              <a:rPr lang="en-GB" sz="3000" dirty="0"/>
              <a:t>) (2015) </a:t>
            </a:r>
            <a:r>
              <a:rPr lang="en-GB" sz="3000" i="1" dirty="0"/>
              <a:t>The Routledge Companion to Severe, Profound and Multiple Learning Difficulties, </a:t>
            </a:r>
            <a:r>
              <a:rPr lang="en-GB" sz="3000" dirty="0"/>
              <a:t>Oxon: </a:t>
            </a:r>
            <a:r>
              <a:rPr lang="en-GB" sz="3000" dirty="0" err="1"/>
              <a:t>Roultledge</a:t>
            </a:r>
            <a:r>
              <a:rPr lang="en-GB" sz="3000" dirty="0"/>
              <a:t>. </a:t>
            </a:r>
          </a:p>
          <a:p>
            <a:endParaRPr lang="en-GB" sz="3000" i="1" dirty="0"/>
          </a:p>
          <a:p>
            <a:r>
              <a:rPr lang="en-GB" altLang="cy-GB" sz="3000" dirty="0"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3000" dirty="0"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3000" dirty="0">
                <a:ea typeface="ＭＳ Ｐゴシック" panose="020B0600070205080204" pitchFamily="34" charset="-128"/>
              </a:rPr>
              <a:t>  (Download – ICAN talk 6)</a:t>
            </a:r>
            <a:endParaRPr lang="en-GB" sz="30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5371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Llyfryddiaeth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en-GB" dirty="0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143000"/>
            <a:ext cx="8496944" cy="5526359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>
                <a:latin typeface="+mj-lt"/>
              </a:rPr>
              <a:t>Farrell, M. (2005) </a:t>
            </a:r>
            <a:r>
              <a:rPr lang="en-GB" sz="7200" i="1" dirty="0">
                <a:latin typeface="+mj-lt"/>
              </a:rPr>
              <a:t>The Effective Teacher's Guide to Autism and Communication Difficulties Practical strategies</a:t>
            </a:r>
            <a:r>
              <a:rPr lang="en-GB" sz="7200" dirty="0">
                <a:latin typeface="+mj-lt"/>
              </a:rPr>
              <a:t>, London: Routledge. </a:t>
            </a:r>
          </a:p>
          <a:p>
            <a:pPr lvl="0"/>
            <a:r>
              <a:rPr lang="en-GB" sz="7200" dirty="0" err="1">
                <a:solidFill>
                  <a:prstClr val="black"/>
                </a:solidFill>
              </a:rPr>
              <a:t>Frederikson</a:t>
            </a:r>
            <a:r>
              <a:rPr lang="en-GB" sz="7200" dirty="0">
                <a:solidFill>
                  <a:prstClr val="black"/>
                </a:solidFill>
              </a:rPr>
              <a:t>, N. and Cline, T. (2006) </a:t>
            </a:r>
            <a:r>
              <a:rPr lang="en-GB" sz="7200" i="1" dirty="0">
                <a:solidFill>
                  <a:prstClr val="black"/>
                </a:solidFill>
              </a:rPr>
              <a:t>Special Educational Needs, Inclusion and Diversity,</a:t>
            </a:r>
            <a:r>
              <a:rPr lang="en-GB" sz="7200" dirty="0">
                <a:solidFill>
                  <a:prstClr val="black"/>
                </a:solidFill>
              </a:rPr>
              <a:t> Berkshire: Open University Press. </a:t>
            </a:r>
            <a:endParaRPr lang="en-GB" sz="7200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‘Speech ,Language and Communication Needs and Literacy Difficulties’ 2011 (a)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‘Language and Social Exclusion’ 2011(c)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sz="7200" dirty="0" err="1"/>
              <a:t>Lacey</a:t>
            </a:r>
            <a:r>
              <a:rPr lang="en-GB" sz="7200" dirty="0"/>
              <a:t>, P., Ashdown, R., Jones, P. Lawson, H. &amp; Pipe, M. (</a:t>
            </a:r>
            <a:r>
              <a:rPr lang="en-GB" sz="7200" dirty="0" err="1"/>
              <a:t>eds</a:t>
            </a:r>
            <a:r>
              <a:rPr lang="en-GB" sz="7200" dirty="0"/>
              <a:t>) (2015) </a:t>
            </a:r>
            <a:r>
              <a:rPr lang="en-GB" sz="7200" i="1" dirty="0"/>
              <a:t>The Routledge Companion to Severe, Profound and Multiple Learning Difficulties, </a:t>
            </a:r>
            <a:r>
              <a:rPr lang="en-GB" sz="7200" dirty="0"/>
              <a:t>Oxon: </a:t>
            </a:r>
            <a:r>
              <a:rPr lang="en-GB" sz="7200" dirty="0" err="1"/>
              <a:t>Roultledge</a:t>
            </a:r>
            <a:r>
              <a:rPr lang="en-GB" sz="7200" dirty="0"/>
              <a:t>. 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Law et al (2000) </a:t>
            </a:r>
            <a:r>
              <a:rPr lang="en-GB" altLang="cy-GB" sz="7200" i="1" dirty="0">
                <a:latin typeface="+mj-lt"/>
                <a:ea typeface="ＭＳ Ｐゴシック" panose="020B0600070205080204" pitchFamily="34" charset="-128"/>
              </a:rPr>
              <a:t>Provision for children’s speech and language needs in England and Wales: </a:t>
            </a:r>
            <a:r>
              <a:rPr lang="en-GB" altLang="cy-GB" sz="7200" i="1" dirty="0" err="1">
                <a:latin typeface="+mj-lt"/>
                <a:ea typeface="ＭＳ Ｐゴシック" panose="020B0600070205080204" pitchFamily="34" charset="-128"/>
              </a:rPr>
              <a:t>faciclitating</a:t>
            </a:r>
            <a:r>
              <a:rPr lang="en-GB" altLang="cy-GB" sz="7200" i="1" dirty="0">
                <a:latin typeface="+mj-lt"/>
                <a:ea typeface="ＭＳ Ｐゴシック" panose="020B0600070205080204" pitchFamily="34" charset="-128"/>
              </a:rPr>
              <a:t> communication between education and health services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DfES research report 239</a:t>
            </a:r>
          </a:p>
          <a:p>
            <a:pPr>
              <a:lnSpc>
                <a:spcPct val="90000"/>
              </a:lnSpc>
            </a:pP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Roberts,L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‘Communication Difficulties in Young Children’, Pembrokeshire &amp; </a:t>
            </a: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Derwen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NHS Trust Speech &amp; Language Therapy Service,2008.</a:t>
            </a:r>
            <a:endParaRPr lang="en-US" altLang="cy-GB" sz="7200" dirty="0">
              <a:latin typeface="+mj-lt"/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Washbrook,E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&amp; </a:t>
            </a: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Waldfogel,J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‘Cognitive Gaps in the Early Years’ ,2010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3"/>
              </a:rPr>
              <a:t>http://www.suttontrust.com/news/news/poorer-children-a-year-behind-at-start-of-school/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endParaRPr lang="en-GB" i="1" dirty="0"/>
          </a:p>
          <a:p>
            <a:endParaRPr lang="en-GB" dirty="0"/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541095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2391</Words>
  <Application>Microsoft Office PowerPoint</Application>
  <PresentationFormat>On-screen Show (4:3)</PresentationFormat>
  <Paragraphs>311</Paragraphs>
  <Slides>29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ＭＳ Ｐゴシック</vt:lpstr>
      <vt:lpstr>Arial</vt:lpstr>
      <vt:lpstr>Calibri</vt:lpstr>
      <vt:lpstr>Times New Roman</vt:lpstr>
      <vt:lpstr>Wingdings</vt:lpstr>
      <vt:lpstr>Office Theme</vt:lpstr>
      <vt:lpstr>ECES5006/C  All Means All  Pawb yn Golygu Pawb </vt:lpstr>
      <vt:lpstr>Deilliannau Dysgu       Learning Outcomes</vt:lpstr>
      <vt:lpstr>Deilliannau Dysgu  Learning Outcomes</vt:lpstr>
      <vt:lpstr>Deilliannau Dysgu    Learning Outcomes</vt:lpstr>
      <vt:lpstr>Iaith, Lleferydd a Chyfathrebu Speech, Language and Communication </vt:lpstr>
      <vt:lpstr>Terminoleg                 Terminology</vt:lpstr>
      <vt:lpstr>PowerPoint Presentation</vt:lpstr>
      <vt:lpstr>Anawsterau Cyfathrebu Communication Difficulties</vt:lpstr>
      <vt:lpstr>Amledd                Frequency</vt:lpstr>
      <vt:lpstr>Cyfathrebu Effeithiol    Effective Communication</vt:lpstr>
      <vt:lpstr> The communication chain </vt:lpstr>
      <vt:lpstr>Mathau o drafferthion cyfathrebu Types of communication difficulties</vt:lpstr>
      <vt:lpstr>Anawsterau Lleferydd     Speech Difficulties </vt:lpstr>
      <vt:lpstr>Oediad iaith a lleferydd  Speech and language delay</vt:lpstr>
      <vt:lpstr>Oediad iaith a lleferydd Speech and language delay</vt:lpstr>
      <vt:lpstr>Datblygiad lleferydd Speech development</vt:lpstr>
      <vt:lpstr>Cerrig milltir- iaith deall  Milestones-receptive language</vt:lpstr>
      <vt:lpstr>Cerrig milltir- iaith mynegi Milestones- expressive language</vt:lpstr>
      <vt:lpstr>Effaith ar Ddysgu     Effects on Learning </vt:lpstr>
      <vt:lpstr>Nodweddion Cyffredin  Common Characteristics</vt:lpstr>
      <vt:lpstr>PowerPoint Presentation</vt:lpstr>
      <vt:lpstr>Mwy nag beth rydym yn clywed Not just about what we hear</vt:lpstr>
      <vt:lpstr>Effaith Impact </vt:lpstr>
      <vt:lpstr>Cyrhaeddiad Attainment</vt:lpstr>
      <vt:lpstr>Cefnogaeth  Strategies for Support </vt:lpstr>
      <vt:lpstr>Strategaethau Strategies </vt:lpstr>
      <vt:lpstr>Strategaethau Strategies</vt:lpstr>
      <vt:lpstr>Darllen Pellach Defnyddiol Useful Follow Up Reading</vt:lpstr>
      <vt:lpstr>Llyfryddiaeth         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70</cp:revision>
  <dcterms:created xsi:type="dcterms:W3CDTF">2017-08-03T07:47:10Z</dcterms:created>
  <dcterms:modified xsi:type="dcterms:W3CDTF">2024-10-11T16:59:05Z</dcterms:modified>
</cp:coreProperties>
</file>