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2"/>
  </p:notesMasterIdLst>
  <p:sldIdLst>
    <p:sldId id="266" r:id="rId5"/>
    <p:sldId id="328" r:id="rId6"/>
    <p:sldId id="262" r:id="rId7"/>
    <p:sldId id="414" r:id="rId8"/>
    <p:sldId id="432" r:id="rId9"/>
    <p:sldId id="319" r:id="rId10"/>
    <p:sldId id="415" r:id="rId11"/>
    <p:sldId id="416" r:id="rId12"/>
    <p:sldId id="427" r:id="rId13"/>
    <p:sldId id="433" r:id="rId14"/>
    <p:sldId id="417" r:id="rId15"/>
    <p:sldId id="428" r:id="rId16"/>
    <p:sldId id="434" r:id="rId17"/>
    <p:sldId id="429" r:id="rId18"/>
    <p:sldId id="430" r:id="rId19"/>
    <p:sldId id="431" r:id="rId20"/>
    <p:sldId id="435" r:id="rId21"/>
    <p:sldId id="418" r:id="rId22"/>
    <p:sldId id="419" r:id="rId23"/>
    <p:sldId id="423" r:id="rId24"/>
    <p:sldId id="424" r:id="rId25"/>
    <p:sldId id="420" r:id="rId26"/>
    <p:sldId id="421" r:id="rId27"/>
    <p:sldId id="422" r:id="rId28"/>
    <p:sldId id="425" r:id="rId29"/>
    <p:sldId id="426" r:id="rId30"/>
    <p:sldId id="32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04" autoAdjust="0"/>
  </p:normalViewPr>
  <p:slideViewPr>
    <p:cSldViewPr snapToGrid="0">
      <p:cViewPr varScale="1">
        <p:scale>
          <a:sx n="102" d="100"/>
          <a:sy n="102" d="100"/>
        </p:scale>
        <p:origin x="870" y="10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notesViewPr>
    <p:cSldViewPr snapToGrid="0">
      <p:cViewPr varScale="1">
        <p:scale>
          <a:sx n="82" d="100"/>
          <a:sy n="82" d="100"/>
        </p:scale>
        <p:origin x="3876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CE7B77-F5F4-487C-BEA7-025C6767169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C9B43B-377F-4C5E-AA03-8C3B9F83CA75}">
      <dgm:prSet/>
      <dgm:spPr/>
      <dgm:t>
        <a:bodyPr/>
        <a:lstStyle/>
        <a:p>
          <a:pPr algn="l"/>
          <a:r>
            <a:rPr lang="en-GB" dirty="0"/>
            <a:t>Submit via Turnitin</a:t>
          </a:r>
        </a:p>
      </dgm:t>
    </dgm:pt>
    <dgm:pt modelId="{E4C7744C-043A-4B11-B8BE-FCE568047047}" type="parTrans" cxnId="{2DF26500-E88F-4CE3-85BE-B7AC0E659527}">
      <dgm:prSet/>
      <dgm:spPr/>
      <dgm:t>
        <a:bodyPr/>
        <a:lstStyle/>
        <a:p>
          <a:endParaRPr lang="en-US"/>
        </a:p>
      </dgm:t>
    </dgm:pt>
    <dgm:pt modelId="{A15AB645-2734-4CFF-9ADF-6756149B5DA8}" type="sibTrans" cxnId="{2DF26500-E88F-4CE3-85BE-B7AC0E659527}">
      <dgm:prSet/>
      <dgm:spPr/>
      <dgm:t>
        <a:bodyPr/>
        <a:lstStyle/>
        <a:p>
          <a:endParaRPr lang="en-US"/>
        </a:p>
      </dgm:t>
    </dgm:pt>
    <dgm:pt modelId="{EEC3E60D-E411-4AC3-8123-0B0E7A88144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Before 23.59 on</a:t>
          </a:r>
        </a:p>
        <a:p>
          <a:r>
            <a:rPr lang="en-GB" dirty="0">
              <a:solidFill>
                <a:schemeClr val="bg1"/>
              </a:solidFill>
            </a:rPr>
            <a:t>Tuesday, 6</a:t>
          </a:r>
          <a:r>
            <a:rPr lang="en-GB" baseline="30000" dirty="0">
              <a:solidFill>
                <a:schemeClr val="bg1"/>
              </a:solidFill>
            </a:rPr>
            <a:t>TH</a:t>
          </a:r>
          <a:r>
            <a:rPr lang="en-GB" dirty="0">
              <a:solidFill>
                <a:schemeClr val="bg1"/>
              </a:solidFill>
            </a:rPr>
            <a:t> January 2026  </a:t>
          </a:r>
        </a:p>
      </dgm:t>
    </dgm:pt>
    <dgm:pt modelId="{83AB9A6A-2CB7-4C83-84B7-552B58C1A46E}" type="parTrans" cxnId="{BFF4E428-0CA6-4BC6-B674-B31620F1F3B0}">
      <dgm:prSet/>
      <dgm:spPr/>
      <dgm:t>
        <a:bodyPr/>
        <a:lstStyle/>
        <a:p>
          <a:endParaRPr lang="en-US"/>
        </a:p>
      </dgm:t>
    </dgm:pt>
    <dgm:pt modelId="{B215B162-95FF-4BE7-BB76-3942541EA0EC}" type="sibTrans" cxnId="{BFF4E428-0CA6-4BC6-B674-B31620F1F3B0}">
      <dgm:prSet/>
      <dgm:spPr/>
      <dgm:t>
        <a:bodyPr/>
        <a:lstStyle/>
        <a:p>
          <a:endParaRPr lang="en-US"/>
        </a:p>
      </dgm:t>
    </dgm:pt>
    <dgm:pt modelId="{74D305D3-2B15-4417-AB2B-E66C4C630A38}" type="pres">
      <dgm:prSet presAssocID="{50CE7B77-F5F4-487C-BEA7-025C67671699}" presName="linear" presStyleCnt="0">
        <dgm:presLayoutVars>
          <dgm:animLvl val="lvl"/>
          <dgm:resizeHandles val="exact"/>
        </dgm:presLayoutVars>
      </dgm:prSet>
      <dgm:spPr/>
    </dgm:pt>
    <dgm:pt modelId="{8CB186D7-01B3-477B-B9E3-4A793AE3FE2E}" type="pres">
      <dgm:prSet presAssocID="{B0C9B43B-377F-4C5E-AA03-8C3B9F83CA7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EAEFD84-821C-4EA4-BBA0-6E2FB9589188}" type="pres">
      <dgm:prSet presAssocID="{A15AB645-2734-4CFF-9ADF-6756149B5DA8}" presName="spacer" presStyleCnt="0"/>
      <dgm:spPr/>
    </dgm:pt>
    <dgm:pt modelId="{B08D3A32-FDCF-479E-8390-0BCCF650C86E}" type="pres">
      <dgm:prSet presAssocID="{EEC3E60D-E411-4AC3-8123-0B0E7A88144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DF26500-E88F-4CE3-85BE-B7AC0E659527}" srcId="{50CE7B77-F5F4-487C-BEA7-025C67671699}" destId="{B0C9B43B-377F-4C5E-AA03-8C3B9F83CA75}" srcOrd="0" destOrd="0" parTransId="{E4C7744C-043A-4B11-B8BE-FCE568047047}" sibTransId="{A15AB645-2734-4CFF-9ADF-6756149B5DA8}"/>
    <dgm:cxn modelId="{BFF4E428-0CA6-4BC6-B674-B31620F1F3B0}" srcId="{50CE7B77-F5F4-487C-BEA7-025C67671699}" destId="{EEC3E60D-E411-4AC3-8123-0B0E7A88144A}" srcOrd="1" destOrd="0" parTransId="{83AB9A6A-2CB7-4C83-84B7-552B58C1A46E}" sibTransId="{B215B162-95FF-4BE7-BB76-3942541EA0EC}"/>
    <dgm:cxn modelId="{C1C91B3D-4C23-457C-8F5E-AF1626F4B430}" type="presOf" srcId="{50CE7B77-F5F4-487C-BEA7-025C67671699}" destId="{74D305D3-2B15-4417-AB2B-E66C4C630A38}" srcOrd="0" destOrd="0" presId="urn:microsoft.com/office/officeart/2005/8/layout/vList2"/>
    <dgm:cxn modelId="{0B9C7D69-A2DE-45FF-AA76-C4DE8971130D}" type="presOf" srcId="{EEC3E60D-E411-4AC3-8123-0B0E7A88144A}" destId="{B08D3A32-FDCF-479E-8390-0BCCF650C86E}" srcOrd="0" destOrd="0" presId="urn:microsoft.com/office/officeart/2005/8/layout/vList2"/>
    <dgm:cxn modelId="{07D4B08E-7651-4110-AE30-DD7C3E595B69}" type="presOf" srcId="{B0C9B43B-377F-4C5E-AA03-8C3B9F83CA75}" destId="{8CB186D7-01B3-477B-B9E3-4A793AE3FE2E}" srcOrd="0" destOrd="0" presId="urn:microsoft.com/office/officeart/2005/8/layout/vList2"/>
    <dgm:cxn modelId="{43B3AC0D-04BD-4ADD-88DD-79F4CA834DC8}" type="presParOf" srcId="{74D305D3-2B15-4417-AB2B-E66C4C630A38}" destId="{8CB186D7-01B3-477B-B9E3-4A793AE3FE2E}" srcOrd="0" destOrd="0" presId="urn:microsoft.com/office/officeart/2005/8/layout/vList2"/>
    <dgm:cxn modelId="{223C495C-B924-4F12-A2D1-AA90708E97CD}" type="presParOf" srcId="{74D305D3-2B15-4417-AB2B-E66C4C630A38}" destId="{2EAEFD84-821C-4EA4-BBA0-6E2FB9589188}" srcOrd="1" destOrd="0" presId="urn:microsoft.com/office/officeart/2005/8/layout/vList2"/>
    <dgm:cxn modelId="{5C95D07D-F36E-41CB-AB31-13B9F16A0715}" type="presParOf" srcId="{74D305D3-2B15-4417-AB2B-E66C4C630A38}" destId="{B08D3A32-FDCF-479E-8390-0BCCF650C86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186D7-01B3-477B-B9E3-4A793AE3FE2E}">
      <dsp:nvSpPr>
        <dsp:cNvPr id="0" name=""/>
        <dsp:cNvSpPr/>
      </dsp:nvSpPr>
      <dsp:spPr>
        <a:xfrm>
          <a:off x="0" y="643797"/>
          <a:ext cx="6582555" cy="18551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Submit via Turnitin</a:t>
          </a:r>
        </a:p>
      </dsp:txBody>
      <dsp:txXfrm>
        <a:off x="90562" y="734359"/>
        <a:ext cx="6401431" cy="1674057"/>
      </dsp:txXfrm>
    </dsp:sp>
    <dsp:sp modelId="{B08D3A32-FDCF-479E-8390-0BCCF650C86E}">
      <dsp:nvSpPr>
        <dsp:cNvPr id="0" name=""/>
        <dsp:cNvSpPr/>
      </dsp:nvSpPr>
      <dsp:spPr>
        <a:xfrm>
          <a:off x="0" y="2622819"/>
          <a:ext cx="6582555" cy="1855181"/>
        </a:xfrm>
        <a:prstGeom prst="roundRect">
          <a:avLst/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>
              <a:solidFill>
                <a:schemeClr val="bg1"/>
              </a:solidFill>
            </a:rPr>
            <a:t>Before 23.59 on</a:t>
          </a:r>
        </a:p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>
              <a:solidFill>
                <a:schemeClr val="bg1"/>
              </a:solidFill>
            </a:rPr>
            <a:t>Tuesday, 6</a:t>
          </a:r>
          <a:r>
            <a:rPr lang="en-GB" sz="4300" kern="1200" baseline="30000" dirty="0">
              <a:solidFill>
                <a:schemeClr val="bg1"/>
              </a:solidFill>
            </a:rPr>
            <a:t>TH</a:t>
          </a:r>
          <a:r>
            <a:rPr lang="en-GB" sz="4300" kern="1200" dirty="0">
              <a:solidFill>
                <a:schemeClr val="bg1"/>
              </a:solidFill>
            </a:rPr>
            <a:t> January 2026  </a:t>
          </a:r>
        </a:p>
      </dsp:txBody>
      <dsp:txXfrm>
        <a:off x="90562" y="2713381"/>
        <a:ext cx="6401431" cy="16740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7F5E69-DAC1-4641-A474-30D230BD640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C048-AEF3-466F-85C1-5646FAADD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739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22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/>
              <a:t> 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80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910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68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09600" y="4400550"/>
            <a:ext cx="5486400" cy="3600450"/>
          </a:xfrm>
        </p:spPr>
        <p:txBody>
          <a:bodyPr/>
          <a:lstStyle/>
          <a:p>
            <a:r>
              <a:rPr lang="en-GB" sz="2000" dirty="0"/>
              <a:t> </a:t>
            </a:r>
          </a:p>
          <a:p>
            <a:r>
              <a:rPr lang="en-GB" sz="2000" dirty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085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6</a:t>
            </a:fld>
            <a:endParaRPr lang="en-GB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25F37893-239B-F06F-C328-54C076ABD0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9766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486400" cy="4284663"/>
          </a:xfrm>
        </p:spPr>
        <p:txBody>
          <a:bodyPr/>
          <a:lstStyle/>
          <a:p>
            <a:r>
              <a:rPr lang="en-GB" sz="320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473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8</a:t>
            </a:fld>
            <a:endParaRPr lang="en-GB" dirty="0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DEC01A9B-DA7E-2215-B47B-DDF4D55A99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6634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079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effectLst/>
              </a:rPr>
              <a:t>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7561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>
                <a:ea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5352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3306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999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5892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15</a:t>
            </a:fld>
            <a:endParaRPr lang="en-GB" dirty="0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94115C5B-CBD6-36A1-1B70-F1A951CB92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576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1969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698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b="1" dirty="0">
                <a:ea typeface="Arial" panose="020B0604020202020204" pitchFamily="34" charset="0"/>
              </a:rPr>
              <a:t> </a:t>
            </a:r>
            <a:endParaRPr lang="en-GB" sz="20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2646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>
                <a:ea typeface="Times New Roman" panose="02020603050405020304" pitchFamily="18" charset="0"/>
              </a:rPr>
              <a:t>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ea typeface="Times New Roman" panose="02020603050405020304" pitchFamily="18" charset="0"/>
            </a:endParaRPr>
          </a:p>
          <a:p>
            <a:endParaRPr lang="en-GB" dirty="0"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3244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sz="20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771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 </a:t>
            </a:r>
            <a:endParaRPr lang="en-GB" sz="24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0313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5774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4231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38850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7399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62708" y="4572000"/>
            <a:ext cx="6065105" cy="3623896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3137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63C048-AEF3-466F-85C1-5646FAADD13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696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emf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dirty="0"/>
              <a:t>Reflexive Counselling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PREPARING FOR Assignment two 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AB002ADD-3546-E1EF-AA96-BC55C888C1C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13"/>
    </mc:Choice>
    <mc:Fallback xmlns="">
      <p:transition spd="slow" advTm="28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C8706-45B6-4ECB-9C7B-4B5D0C91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This PowerPoint will: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C0C0AC-84BB-4331-9DB7-9EF81561334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314"/>
          <a:stretch/>
        </p:blipFill>
        <p:spPr>
          <a:xfrm>
            <a:off x="20" y="10"/>
            <a:ext cx="4580077" cy="3383266"/>
          </a:xfrm>
          <a:prstGeom prst="rect">
            <a:avLst/>
          </a:prstGeom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PowerPoint Presentation">
            <a:extLst>
              <a:ext uri="{FF2B5EF4-FFF2-40B4-BE49-F238E27FC236}">
                <a16:creationId xmlns:a16="http://schemas.microsoft.com/office/drawing/2014/main" id="{2E00278B-4121-4976-983C-609880C470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6"/>
          <a:stretch/>
        </p:blipFill>
        <p:spPr bwMode="auto">
          <a:xfrm>
            <a:off x="20" y="3474720"/>
            <a:ext cx="4580077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7BF5-7E58-493D-8175-5D9378886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>
                <a:cs typeface="Arial" panose="020B0604020202020204" pitchFamily="34" charset="0"/>
              </a:rPr>
              <a:t>Consider how you might start your work on Assignment Two of this module.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F309D9DF-580F-EDD6-C816-9F04155375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438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04"/>
    </mc:Choice>
    <mc:Fallback xmlns="">
      <p:transition spd="slow" advTm="10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1251FEB-A607-4E04-9E6D-4ECF8CC0C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2 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397C1-CD2C-4A9F-909C-877F75EFD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Mode of assessment:	    Essay</a:t>
            </a:r>
          </a:p>
          <a:p>
            <a:r>
              <a:rPr lang="en-GB" sz="3600" b="1" dirty="0"/>
              <a:t>Word count: 			    2,500 words</a:t>
            </a:r>
          </a:p>
          <a:p>
            <a:r>
              <a:rPr lang="en-GB" sz="3600" b="1" dirty="0"/>
              <a:t>Weighting:			    50%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47563341-BB12-00D3-CEA5-CD51BB34B0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2505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85"/>
    </mc:Choice>
    <mc:Fallback xmlns="">
      <p:transition spd="slow" advTm="19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34FEAE3-B888-8531-6CCD-89DED86F6F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5419"/>
            <a:ext cx="16453657" cy="6345382"/>
          </a:xfrm>
          <a:prstGeom prst="rect">
            <a:avLst/>
          </a:prstGeom>
        </p:spPr>
      </p:pic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F6BA1981-55A4-80C6-7130-BC24D559A4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555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28"/>
    </mc:Choice>
    <mc:Fallback xmlns="">
      <p:transition spd="slow" advTm="22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377B46-83B4-0036-F973-4597E525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sz="3200"/>
              <a:t>What will also be of great use to you for this assessment is: </a:t>
            </a:r>
          </a:p>
        </p:txBody>
      </p:sp>
      <p:pic>
        <p:nvPicPr>
          <p:cNvPr id="7" name="Graphic 6" descr="Closed Book">
            <a:extLst>
              <a:ext uri="{FF2B5EF4-FFF2-40B4-BE49-F238E27FC236}">
                <a16:creationId xmlns:a16="http://schemas.microsoft.com/office/drawing/2014/main" id="{9C724DD2-2F45-0533-361E-513BADCC5A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A129C-85F1-7DE7-9876-FF6195C29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Your reflexive journal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4" name="Audio 63">
            <a:hlinkClick r:id="" action="ppaction://media"/>
            <a:extLst>
              <a:ext uri="{FF2B5EF4-FFF2-40B4-BE49-F238E27FC236}">
                <a16:creationId xmlns:a16="http://schemas.microsoft.com/office/drawing/2014/main" id="{315A1443-81E5-9665-0112-4B08E2E013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2037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83"/>
    </mc:Choice>
    <mc:Fallback xmlns="">
      <p:transition spd="slow" advTm="47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2094B-FF25-4E54-9806-2DBB1D061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Submission details: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B6DA4-C4F6-4BD0-AB2B-AD0F99B67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670693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A70447B-2017-2262-9D19-45B6509F3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017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48"/>
    </mc:Choice>
    <mc:Fallback xmlns="">
      <p:transition spd="slow" advTm="25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55169-4C2C-CDC5-721B-EA7A8E4A5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Reminder of the Learning Outcomes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F51BB-6498-12E4-9CF6-49E40AB31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Demonstrate self-reflective and reflexive practices within the context of counselling skills, drawing upon ethical and principal values within the counselling tradition.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Employ humanistic – person-centred counselling skills; beginning to develop an awareness of the significance of relational depth within reflexive practices.  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Critically demonstrate reflective/reflexive practices that contribute and support professional practices and growth such as reflective/reflexive writing and personal development 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Take responsibility for their own learning and skill development, including effective personal planning, self-reflection, and project management skills. 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1BFA696-5CE8-A85E-0FFD-59B4D6F132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408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04"/>
    </mc:Choice>
    <mc:Fallback xmlns="">
      <p:transition spd="slow" advTm="26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EFA5E-AAFA-DD53-3B8E-97BF5E53E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/>
                <a:ea typeface="Times New Roman" panose="02020603050405020304" pitchFamily="18" charset="0"/>
                <a:cs typeface="Aldhabi" panose="01000000000000000000" pitchFamily="2" charset="-78"/>
              </a:rPr>
              <a:t>50% Coursework: Reflective piece (2,500 words)  </a:t>
            </a:r>
            <a:br>
              <a:rPr lang="en-GB" sz="4000" dirty="0">
                <a:effectLst/>
                <a:ea typeface="Times New Roman" panose="02020603050405020304" pitchFamily="18" charset="0"/>
                <a:cs typeface="Aldhabi" panose="01000000000000000000" pitchFamily="2" charset="-78"/>
              </a:rPr>
            </a:br>
            <a:endParaRPr lang="en-GB" sz="4000" dirty="0">
              <a:cs typeface="Aldhabi" panose="01000000000000000000" pitchFamily="2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B909E-EF04-7705-1E3B-E98A885B6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400" b="1" dirty="0">
                <a:effectLst/>
                <a:ea typeface="Times New Roman" panose="02020603050405020304" pitchFamily="18" charset="0"/>
              </a:rPr>
              <a:t>A 2,500-word reflective commentary </a:t>
            </a:r>
            <a:r>
              <a:rPr lang="en-GB" sz="4400" dirty="0">
                <a:effectLst/>
                <a:ea typeface="Times New Roman" panose="02020603050405020304" pitchFamily="18" charset="0"/>
              </a:rPr>
              <a:t> </a:t>
            </a:r>
            <a:endParaRPr lang="en-GB" sz="4400" b="1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4400" dirty="0">
              <a:effectLst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400" dirty="0">
                <a:effectLst/>
                <a:ea typeface="Times New Roman" panose="02020603050405020304" pitchFamily="18" charset="0"/>
              </a:rPr>
              <a:t>A </a:t>
            </a:r>
            <a:r>
              <a:rPr lang="en-GB" sz="4400" b="1" dirty="0">
                <a:effectLst/>
                <a:ea typeface="Times New Roman" panose="02020603050405020304" pitchFamily="18" charset="0"/>
              </a:rPr>
              <a:t>reflective </a:t>
            </a:r>
            <a:r>
              <a:rPr lang="en-GB" sz="4400" b="1" dirty="0">
                <a:ea typeface="Times New Roman" panose="02020603050405020304" pitchFamily="18" charset="0"/>
              </a:rPr>
              <a:t>assessment</a:t>
            </a:r>
            <a:endParaRPr lang="en-GB" sz="44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35B1568-4D91-ABAA-0CF6-FF0693FF2B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540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56"/>
    </mc:Choice>
    <mc:Fallback xmlns="">
      <p:transition spd="slow" advTm="29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4EFAA-E5F8-4A31-2868-A3043678F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A word about AI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A842201-DE19-D85F-6A5B-94D45DCAD9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F026A-E109-FF08-3D67-CD3FF6BE6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Make sure that you check out the A1 regulations which are clearly stated on your Assessment Specification Form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8D8E656-3264-2163-6581-9DE7E2D16A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117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414"/>
    </mc:Choice>
    <mc:Fallback xmlns="">
      <p:transition spd="slow" advTm="21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D5621AB-BB34-DD22-6DB8-A23C16D183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249262"/>
              </p:ext>
            </p:extLst>
          </p:nvPr>
        </p:nvGraphicFramePr>
        <p:xfrm>
          <a:off x="160774" y="90435"/>
          <a:ext cx="11937441" cy="58254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63288">
                  <a:extLst>
                    <a:ext uri="{9D8B030D-6E8A-4147-A177-3AD203B41FA5}">
                      <a16:colId xmlns:a16="http://schemas.microsoft.com/office/drawing/2014/main" val="96246883"/>
                    </a:ext>
                  </a:extLst>
                </a:gridCol>
                <a:gridCol w="7107940">
                  <a:extLst>
                    <a:ext uri="{9D8B030D-6E8A-4147-A177-3AD203B41FA5}">
                      <a16:colId xmlns:a16="http://schemas.microsoft.com/office/drawing/2014/main" val="3383260618"/>
                    </a:ext>
                  </a:extLst>
                </a:gridCol>
                <a:gridCol w="1866213">
                  <a:extLst>
                    <a:ext uri="{9D8B030D-6E8A-4147-A177-3AD203B41FA5}">
                      <a16:colId xmlns:a16="http://schemas.microsoft.com/office/drawing/2014/main" val="3326514129"/>
                    </a:ext>
                  </a:extLst>
                </a:gridCol>
              </a:tblGrid>
              <a:tr h="7040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RESEARCH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 dirty="0">
                          <a:solidFill>
                            <a:srgbClr val="00B050"/>
                          </a:solidFill>
                          <a:effectLst/>
                        </a:rPr>
                        <a:t>For this assessment, you can use Generative AI to support you in research and data analysis.</a:t>
                      </a:r>
                      <a:endParaRPr lang="en-GB" sz="900" dirty="0">
                        <a:solidFill>
                          <a:srgbClr val="00B05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Yes ☒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No  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2623874228"/>
                  </a:ext>
                </a:extLst>
              </a:tr>
              <a:tr h="10342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STRUCTURE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Yes ☐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No  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792990247"/>
                  </a:ext>
                </a:extLst>
              </a:tr>
              <a:tr h="9874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PROOFREADING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 dirty="0">
                          <a:solidFill>
                            <a:srgbClr val="00B050"/>
                          </a:solidFill>
                          <a:effectLst/>
                        </a:rPr>
                        <a:t>For this assessment, you can use Generative AI to check your own text/creation for grammatical and syntactical mistakes, including getting suggestions to rephrase your work</a:t>
                      </a:r>
                      <a:r>
                        <a:rPr lang="en-GB" sz="1000" dirty="0">
                          <a:solidFill>
                            <a:srgbClr val="FFFF00"/>
                          </a:solidFill>
                          <a:effectLst/>
                        </a:rPr>
                        <a:t>. </a:t>
                      </a:r>
                      <a:endParaRPr lang="en-GB" sz="900" dirty="0">
                        <a:solidFill>
                          <a:srgbClr val="FFFF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Yes ☒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No  ☐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3126125731"/>
                  </a:ext>
                </a:extLst>
              </a:tr>
              <a:tr h="7040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WRITING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 dirty="0">
                          <a:effectLst/>
                        </a:rPr>
                        <a:t>For this assessment, you can use Generative AI to create text for submission.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Yes ☐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No  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1718366799"/>
                  </a:ext>
                </a:extLst>
              </a:tr>
              <a:tr h="7040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CREATIVE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For this assessment, you can use Generative AI to create creative materials, such as images.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Yes ☐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No  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2134829087"/>
                  </a:ext>
                </a:extLst>
              </a:tr>
              <a:tr h="7040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PROGRAMING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For this assessment, you can use Generative AI to create and check code.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Yes ☐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>
                        <a:buNone/>
                      </a:pPr>
                      <a:r>
                        <a:rPr lang="en-GB" sz="1000">
                          <a:effectLst/>
                        </a:rPr>
                        <a:t>No  ☒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1740191528"/>
                  </a:ext>
                </a:extLst>
              </a:tr>
              <a:tr h="9874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NONE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000">
                          <a:effectLst/>
                        </a:rPr>
                        <a:t>For this assessment, you are not allowed to use any type of Generative AI support. This includes research support, structure support, writing/proofreading support and creative support.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750" marR="6075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>
                          <a:effectLst/>
                        </a:rPr>
                        <a:t>☐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86" marR="62486" marT="0" marB="0"/>
                </a:tc>
                <a:extLst>
                  <a:ext uri="{0D108BD9-81ED-4DB2-BD59-A6C34878D82A}">
                    <a16:rowId xmlns:a16="http://schemas.microsoft.com/office/drawing/2014/main" val="3464763531"/>
                  </a:ext>
                </a:extLst>
              </a:tr>
            </a:tbl>
          </a:graphicData>
        </a:graphic>
      </p:graphicFrame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28847486-D8AD-F981-D746-81761802D9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731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553"/>
    </mc:Choice>
    <mc:Fallback xmlns="">
      <p:transition spd="slow" advTm="27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FF01B-7DCD-055E-5764-5DFBDD2EF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reflections can focus on any aspect of the module…</a:t>
            </a:r>
            <a:endParaRPr lang="en-GB" sz="3200" dirty="0"/>
          </a:p>
        </p:txBody>
      </p:sp>
      <p:pic>
        <p:nvPicPr>
          <p:cNvPr id="17" name="Graphic 16" descr="Light Bulb and Gear">
            <a:extLst>
              <a:ext uri="{FF2B5EF4-FFF2-40B4-BE49-F238E27FC236}">
                <a16:creationId xmlns:a16="http://schemas.microsoft.com/office/drawing/2014/main" id="{D1874CBE-9E43-7161-2A60-CC692E962A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7300C-EB28-C235-0657-C85F6B71F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ea typeface="Times New Roman" panose="02020603050405020304" pitchFamily="18" charset="0"/>
              </a:rPr>
              <a:t>For example: </a:t>
            </a:r>
          </a:p>
          <a:p>
            <a:endParaRPr lang="en-GB" dirty="0">
              <a:effectLst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Times New Roman" panose="02020603050405020304" pitchFamily="18" charset="0"/>
              </a:rPr>
              <a:t>Your personal development</a:t>
            </a:r>
          </a:p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E70B4D8D-48E8-4FAC-E7EF-5BA4F4890F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42978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100"/>
    </mc:Choice>
    <mc:Fallback xmlns="">
      <p:transition spd="slow" advTm="69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1A3D2-BAF0-517D-EFC1-53D8F36E2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Your reflections can focus on any aspect of the module…</a:t>
            </a:r>
            <a:endParaRPr lang="en-GB" sz="3200" dirty="0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03132E2A-96E2-1BE8-0BBD-C5CEFEC5C8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79948-37C8-D5E4-0C35-012DF20F8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dirty="0"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ea typeface="Times New Roman" panose="02020603050405020304" pitchFamily="18" charset="0"/>
              </a:rPr>
              <a:t>Your enhanced reflexivity</a:t>
            </a:r>
          </a:p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93606AD-8D4A-94C1-730E-B93FBAC0F5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7576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782"/>
    </mc:Choice>
    <mc:Fallback xmlns="">
      <p:transition spd="slow" advTm="6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A4FBE-0121-2DE6-9FCE-83B50B6F8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Your enhanced reflexivity …</a:t>
            </a:r>
            <a:b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5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Reflections of palm trees in a swimming pool">
            <a:extLst>
              <a:ext uri="{FF2B5EF4-FFF2-40B4-BE49-F238E27FC236}">
                <a16:creationId xmlns:a16="http://schemas.microsoft.com/office/drawing/2014/main" id="{F9EE2E9C-4DFB-836F-5870-E2314415EB1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5730"/>
          <a:stretch>
            <a:fillRect/>
          </a:stretch>
        </p:blipFill>
        <p:spPr>
          <a:xfrm>
            <a:off x="633999" y="1223091"/>
            <a:ext cx="6912217" cy="3888136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4FABF72F-859D-3E5C-8A65-3C2099AE90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22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66"/>
    </mc:Choice>
    <mc:Fallback xmlns="">
      <p:transition spd="slow" advTm="25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-1"/>
            <a:ext cx="464859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91CC4-E770-B80F-53F7-6CC0F6D00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Your reflections can focus on any aspect of the module…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A784C-C68F-DB16-A62F-79508563E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ea typeface="Times New Roman" panose="02020603050405020304" pitchFamily="18" charset="0"/>
              </a:rPr>
              <a:t>Any particular lesson(s) or activity(</a:t>
            </a:r>
            <a:r>
              <a:rPr lang="en-GB" sz="2400" dirty="0" err="1">
                <a:ea typeface="Times New Roman" panose="02020603050405020304" pitchFamily="18" charset="0"/>
              </a:rPr>
              <a:t>ies</a:t>
            </a:r>
            <a:r>
              <a:rPr lang="en-GB" sz="2400" dirty="0">
                <a:ea typeface="Times New Roman" panose="02020603050405020304" pitchFamily="18" charset="0"/>
              </a:rPr>
              <a:t>) which you found particularly insightful</a:t>
            </a:r>
          </a:p>
          <a:p>
            <a:pPr marL="0" indent="0">
              <a:buNone/>
            </a:pPr>
            <a:r>
              <a:rPr lang="en-GB" sz="2400" dirty="0">
                <a:ea typeface="Times New Roman" panose="02020603050405020304" pitchFamily="18" charset="0"/>
              </a:rPr>
              <a:t>.</a:t>
            </a:r>
          </a:p>
          <a:p>
            <a:endParaRPr lang="en-GB" sz="2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AEED9E-BB91-43A0-911B-1ACD8803E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5FD3DB3-FC4E-7A6B-CDAC-C3FBDA1E1E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9304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35"/>
    </mc:Choice>
    <mc:Fallback xmlns="">
      <p:transition spd="slow" advTm="36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-1"/>
            <a:ext cx="464859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714C0-2D4C-BACE-A3E7-8DB5DED22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Your reflections can focus on any aspect of the module…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5B1F0-9F18-DEF7-849F-962F4FFF9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>
                <a:ea typeface="Times New Roman" panose="02020603050405020304" pitchFamily="18" charset="0"/>
              </a:rPr>
              <a:t>The implications of, and reflections upon, your triad work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AEED9E-BB91-43A0-911B-1ACD8803E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F6DF587-D926-E2E9-455D-27EE03FD05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5774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10"/>
    </mc:Choice>
    <mc:Fallback xmlns="">
      <p:transition spd="slow" advTm="29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918F9-4A59-2CB5-9014-ECCA4D5FD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ea typeface="Times New Roman" panose="02020603050405020304" pitchFamily="18" charset="0"/>
              </a:rPr>
              <a:t>Your reflections can focus on any aspect of the module…</a:t>
            </a:r>
            <a:endParaRPr lang="en-GB" sz="3200"/>
          </a:p>
        </p:txBody>
      </p:sp>
      <p:pic>
        <p:nvPicPr>
          <p:cNvPr id="16" name="Graphic 15" descr="Person with Idea">
            <a:extLst>
              <a:ext uri="{FF2B5EF4-FFF2-40B4-BE49-F238E27FC236}">
                <a16:creationId xmlns:a16="http://schemas.microsoft.com/office/drawing/2014/main" id="{23EDCC92-3824-9515-14B3-F7F2931A7C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54632-E123-0BD1-AC50-2FFE1C6DD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endParaRPr lang="en-GB" dirty="0">
              <a:ea typeface="Times New Roman" panose="02020603050405020304" pitchFamily="18" charset="0"/>
            </a:endParaRPr>
          </a:p>
          <a:p>
            <a:r>
              <a:rPr lang="en-GB" dirty="0">
                <a:ea typeface="Times New Roman" panose="02020603050405020304" pitchFamily="18" charset="0"/>
              </a:rPr>
              <a:t> </a:t>
            </a:r>
          </a:p>
          <a:p>
            <a:r>
              <a:rPr lang="en-GB" dirty="0">
                <a:ea typeface="Times New Roman" panose="02020603050405020304" pitchFamily="18" charset="0"/>
              </a:rPr>
              <a:t>The experience/impact of the counselling sessions you recorded for assessment</a:t>
            </a:r>
            <a:endParaRPr lang="en-GB" dirty="0"/>
          </a:p>
          <a:p>
            <a:endParaRPr lang="en-GB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DC1B9B7-81EE-3C26-FFD6-1231893C46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215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82"/>
    </mc:Choice>
    <mc:Fallback xmlns="">
      <p:transition spd="slow" advTm="23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3B3B6C5-748F-437C-AE76-DB11FEA9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7CEB5D-9BB2-475C-BA8D-AC88BB8C9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F118066-5275-1E6A-06F8-CB7DA129E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What impact did your recorded session have on you?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6238E9-0380-CF27-2FA8-8B9E072F46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809" y="965198"/>
            <a:ext cx="3148386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4800" dirty="0"/>
              <a:t>Reflexive practice</a:t>
            </a:r>
            <a:r>
              <a:rPr lang="en-US" sz="2000" dirty="0"/>
              <a:t>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B14AD1F-ADD5-46E7-966F-4C0290232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D64526C-3EA7-CD9D-E8E5-038B1919A7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102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35"/>
    </mc:Choice>
    <mc:Fallback xmlns="">
      <p:transition spd="slow" advTm="12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C258B-A195-EDE6-D0C7-78892A6A4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written piece will allow you to…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D5D62-8465-C469-393C-75C13C0FA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423" y="2090057"/>
            <a:ext cx="10058400" cy="428703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b="1" dirty="0">
                <a:effectLst/>
                <a:ea typeface="Arial" panose="020B0604020202020204" pitchFamily="34" charset="0"/>
              </a:rPr>
              <a:t>Reflect upon and evidence </a:t>
            </a:r>
            <a:r>
              <a:rPr lang="en-GB" sz="4000" dirty="0">
                <a:effectLst/>
                <a:ea typeface="Arial" panose="020B0604020202020204" pitchFamily="34" charset="0"/>
              </a:rPr>
              <a:t>your reflective journey and your </a:t>
            </a:r>
            <a:r>
              <a:rPr lang="en-GB" sz="4000" dirty="0">
                <a:effectLst/>
                <a:ea typeface="Times New Roman" panose="02020603050405020304" pitchFamily="18" charset="0"/>
              </a:rPr>
              <a:t>professional and personal development.  </a:t>
            </a:r>
            <a:endParaRPr lang="en-GB" sz="4000" dirty="0"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>
                <a:effectLst/>
                <a:ea typeface="Times New Roman" panose="02020603050405020304" pitchFamily="18" charset="0"/>
              </a:rPr>
              <a:t>Within this, you will need to </a:t>
            </a:r>
            <a:r>
              <a:rPr lang="en-GB" sz="4000" b="1" dirty="0">
                <a:effectLst/>
                <a:ea typeface="Times New Roman" panose="02020603050405020304" pitchFamily="18" charset="0"/>
              </a:rPr>
              <a:t>demonstrate your resultant increased self-awareness </a:t>
            </a:r>
            <a:r>
              <a:rPr lang="en-GB" sz="4000" dirty="0">
                <a:effectLst/>
                <a:ea typeface="Times New Roman" panose="02020603050405020304" pitchFamily="18" charset="0"/>
              </a:rPr>
              <a:t>and the growing ability to link theory and practice. </a:t>
            </a:r>
          </a:p>
          <a:p>
            <a:pPr marL="0" indent="0"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2EF46809-E27B-9E30-C2B9-B77BE10FC9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4200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95"/>
    </mc:Choice>
    <mc:Fallback xmlns="">
      <p:transition spd="slow" advTm="281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F6B23-D802-3B62-91E1-6FD4E588A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1" y="286603"/>
            <a:ext cx="10778309" cy="1450757"/>
          </a:xfrm>
        </p:spPr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7510F-8601-1115-13AA-BB5648FC5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71" y="2108201"/>
            <a:ext cx="10778309" cy="4463196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effectLst/>
                <a:ea typeface="Times New Roman" panose="02020603050405020304" pitchFamily="18" charset="0"/>
              </a:rPr>
              <a:t>As this is a reflective piece, it can be written in the </a:t>
            </a:r>
            <a:r>
              <a:rPr lang="en-GB" sz="4800" b="1" dirty="0">
                <a:effectLst/>
                <a:ea typeface="Times New Roman" panose="02020603050405020304" pitchFamily="18" charset="0"/>
              </a:rPr>
              <a:t>first person</a:t>
            </a:r>
            <a:r>
              <a:rPr lang="en-GB" sz="4800" dirty="0">
                <a:effectLst/>
                <a:ea typeface="Times New Roman" panose="02020603050405020304" pitchFamily="18" charset="0"/>
              </a:rPr>
              <a:t>, although the usual </a:t>
            </a:r>
            <a:r>
              <a:rPr lang="en-GB" sz="4800" b="1" dirty="0">
                <a:effectLst/>
                <a:ea typeface="Times New Roman" panose="02020603050405020304" pitchFamily="18" charset="0"/>
              </a:rPr>
              <a:t>academic conventions </a:t>
            </a:r>
            <a:r>
              <a:rPr lang="en-GB" sz="4800" dirty="0">
                <a:effectLst/>
                <a:ea typeface="Times New Roman" panose="02020603050405020304" pitchFamily="18" charset="0"/>
              </a:rPr>
              <a:t>appropriate at Level Six, apply. 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800" dirty="0"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effectLst/>
                <a:ea typeface="Times New Roman" panose="02020603050405020304" pitchFamily="18" charset="0"/>
              </a:rPr>
              <a:t>You therefore need to ensure that your work complies with academic conventions.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3AD4F6F-67BF-6945-67B8-68E8F47E40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0264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31"/>
    </mc:Choice>
    <mc:Fallback xmlns="">
      <p:transition spd="slow" advTm="9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08A3-B9A6-AD04-7CD6-2D2C6774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….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D6E96-750D-D686-8A13-DFCC8473B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Arial" panose="020B0604020202020204" pitchFamily="34" charset="0"/>
              </a:rPr>
              <a:t>Whilst this is a reflective commentary, you are expected to provide appropriate citations and references to appropriate literature to support your reflections and critiques. 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800" dirty="0">
              <a:ea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Arial" panose="020B0604020202020204" pitchFamily="34" charset="0"/>
              </a:rPr>
              <a:t>Citations and referencing must be in current APA style.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Evidence that you have accessed a wide range of sources.</a:t>
            </a:r>
          </a:p>
          <a:p>
            <a:endParaRPr lang="en-GB" dirty="0"/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4D739A75-5FE1-953D-7451-878AFC08EA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746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14"/>
    </mc:Choice>
    <mc:Fallback xmlns="">
      <p:transition spd="slow" advTm="20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6D516-C617-06F5-8D09-FC5E120EB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Give some thought to the format, context and content of your assignment: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836DC-DFB1-C8D9-ED5B-7BA9471AC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You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will need to consider how you can best evidence the increased knowledge, self-awareness and reflexive skills you have acquired.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theories behind reflective thought processes and writing are complex, and there are many different reflective models.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0000"/>
                </a:solidFill>
                <a:ea typeface="Times New Roman" panose="02020603050405020304" pitchFamily="18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n awareness of the similarities and differences between some of these models should help you become familiar with the core concept of reflexivity, and assist you in choosing a model which fits with your way of reflecting and your experience.</a:t>
            </a:r>
            <a:r>
              <a:rPr lang="en-GB" sz="240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 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922268F5-B36E-49FB-B113-EED1F2E18C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07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36"/>
    </mc:Choice>
    <mc:Fallback xmlns="">
      <p:transition spd="slow" advTm="40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CBF17-9BDA-5BA1-9E1D-E3D5CE501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following list offers some suggested reading:  </a:t>
            </a:r>
            <a:br>
              <a:rPr lang="en-GB" sz="4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152F0-851E-4AD1-B8B8-9240C05EC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12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b="1" dirty="0"/>
              <a:t>Bolton, G. &amp; </a:t>
            </a:r>
            <a:r>
              <a:rPr lang="en-GB" b="1" dirty="0" err="1"/>
              <a:t>Delderfield</a:t>
            </a:r>
            <a:r>
              <a:rPr lang="en-GB" b="1" dirty="0"/>
              <a:t>, R. (2018). Reflective Practice: Writing and Professional Development, Fifth Edition. London: Sage.</a:t>
            </a:r>
          </a:p>
          <a:p>
            <a:r>
              <a:rPr lang="en-GB" b="1" dirty="0"/>
              <a:t>Midwinter, R., &amp; Dickson, J. (2015). Embedding counselling and communication Skills; A relational skills Model. Routledge.</a:t>
            </a:r>
          </a:p>
          <a:p>
            <a:r>
              <a:rPr lang="en-GB" b="1" dirty="0"/>
              <a:t>Wright, J. (2018). Reflective Writing in Counselling and Psychotherapy. Second Edition. London: Sage</a:t>
            </a:r>
          </a:p>
          <a:p>
            <a:r>
              <a:rPr lang="en-GB" b="1" dirty="0"/>
              <a:t>Wright, J. &amp; Bolton, G. (2012). Reflective Writing in counselling and psychotherapy. Sage.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C8BDF1E-DC62-F731-100F-DB07D1BE47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8461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3"/>
    </mc:Choice>
    <mc:Fallback xmlns="">
      <p:transition spd="slow" advTm="4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BE83A-1451-72A1-72F4-4C1CBA90C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Some models to consider are:</a:t>
            </a:r>
            <a:br>
              <a:rPr lang="en-GB" sz="4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281A9-6DF5-EA41-DEF1-8D528006D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u="sng" dirty="0">
                <a:effectLst/>
                <a:ea typeface="Times New Roman" panose="02020603050405020304" pitchFamily="18" charset="0"/>
              </a:rPr>
              <a:t>Gibbs Model of Reflection</a:t>
            </a:r>
            <a:endParaRPr lang="en-GB" sz="1800" b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Gibbs G.  (1988).</a:t>
            </a:r>
            <a:r>
              <a:rPr lang="en-GB" sz="1800" dirty="0">
                <a:effectLst/>
                <a:ea typeface="Arial" panose="020B0604020202020204" pitchFamily="34" charset="0"/>
              </a:rPr>
              <a:t> Gibbs Reflective Framework: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Learning by Doing: A guide to teaching and learning methods. Further Education Unit. Oxford Polytechnic: Oxford.</a:t>
            </a:r>
          </a:p>
          <a:p>
            <a:r>
              <a:rPr lang="en-GB" sz="1800" b="1" u="sng" dirty="0">
                <a:effectLst/>
                <a:ea typeface="Times New Roman" panose="02020603050405020304" pitchFamily="18" charset="0"/>
              </a:rPr>
              <a:t>The ‘So What’ Reflexive Model </a:t>
            </a:r>
            <a:endParaRPr lang="en-GB" sz="1800" b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Driscoll J. (1994). The ‘so what’ Reflexive Model. Reflective practice for practise. Senior Nurse, 13, 47 -50.</a:t>
            </a:r>
          </a:p>
          <a:p>
            <a:r>
              <a:rPr lang="en-GB" sz="1800" b="1" u="sng" dirty="0">
                <a:effectLst/>
                <a:ea typeface="Times New Roman" panose="02020603050405020304" pitchFamily="18" charset="0"/>
              </a:rPr>
              <a:t>Kolb’s Experiential Learning Reflective Model</a:t>
            </a:r>
            <a:endParaRPr lang="en-GB" sz="1800" b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Kolb, D.A. (1984). Experiential learning: experience as the source of learning and development. Englewood Cliffs, NJ: Prentice Hall.</a:t>
            </a:r>
          </a:p>
          <a:p>
            <a:r>
              <a:rPr lang="en-GB" sz="1800" b="1" dirty="0">
                <a:effectLst/>
                <a:latin typeface="+mj-lt"/>
                <a:ea typeface="Arial" panose="020B0604020202020204" pitchFamily="34" charset="0"/>
              </a:rPr>
              <a:t> </a:t>
            </a:r>
            <a:endParaRPr lang="en-GB" sz="1800" b="1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556E7C1-46D0-2FE2-171E-C5941AE99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8930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48"/>
    </mc:Choice>
    <mc:Fallback xmlns="">
      <p:transition spd="slow" advTm="10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31BBB-A1F1-E751-3339-7ACC1A280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i="1" dirty="0">
                <a:latin typeface="Arial" panose="020B0604020202020204" pitchFamily="34" charset="0"/>
                <a:ea typeface="Times New Roman" panose="02020603050405020304" pitchFamily="18" charset="0"/>
              </a:rPr>
              <a:t>And some others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b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A2241-961E-3839-E038-54E7EBD47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effectLst/>
                <a:ea typeface="Times New Roman" panose="02020603050405020304" pitchFamily="18" charset="0"/>
              </a:rPr>
              <a:t>The Weather Model of Reflection</a:t>
            </a:r>
            <a:endParaRPr lang="en-GB" b="1" dirty="0">
              <a:effectLst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Maclean, S (2016). ‘A new model for social work reflection: whatever the weather’</a:t>
            </a:r>
            <a:br>
              <a:rPr lang="en-GB" dirty="0">
                <a:effectLst/>
                <a:ea typeface="Times New Roman" panose="02020603050405020304" pitchFamily="18" charset="0"/>
              </a:rPr>
            </a:br>
            <a:r>
              <a:rPr lang="en-GB" dirty="0">
                <a:effectLst/>
                <a:ea typeface="Times New Roman" panose="02020603050405020304" pitchFamily="18" charset="0"/>
              </a:rPr>
              <a:t>Professional Social Work, March, pp28-29</a:t>
            </a:r>
          </a:p>
          <a:p>
            <a:pPr>
              <a:spcAft>
                <a:spcPts val="300"/>
              </a:spcAft>
            </a:pPr>
            <a:r>
              <a:rPr lang="en-GB" b="1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Schon’s Model of ‘Reflection in’ and ‘Reflection on’ Action</a:t>
            </a:r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</a:t>
            </a:r>
            <a:r>
              <a:rPr lang="en-GB" b="1" dirty="0">
                <a:effectLst/>
                <a:ea typeface="Times New Roman" panose="02020603050405020304" pitchFamily="18" charset="0"/>
              </a:rPr>
              <a:t> </a:t>
            </a:r>
          </a:p>
          <a:p>
            <a:pPr>
              <a:spcAft>
                <a:spcPts val="300"/>
              </a:spcAft>
            </a:pPr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Schon, D. A. (1991). The reflective practitioner: How professionals think in action.   Ashgate Publishing.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pPr>
              <a:spcAft>
                <a:spcPts val="300"/>
              </a:spcAft>
            </a:pPr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These and others will be considered and worked with as part of the module.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571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9E540-43D8-7E13-959A-C1059FCB5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Remember …   …   …</a:t>
            </a:r>
          </a:p>
        </p:txBody>
      </p:sp>
      <p:pic>
        <p:nvPicPr>
          <p:cNvPr id="7" name="Graphic 6" descr="Gravestone">
            <a:extLst>
              <a:ext uri="{FF2B5EF4-FFF2-40B4-BE49-F238E27FC236}">
                <a16:creationId xmlns:a16="http://schemas.microsoft.com/office/drawing/2014/main" id="{0AB2F233-0F34-E8BC-C0F7-9B35C8B262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5FAF1812-66D4-CBBE-9DDF-C9C418721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1943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71"/>
    </mc:Choice>
    <mc:Fallback xmlns="">
      <p:transition spd="slow" advTm="18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31713-E09E-81F1-EC29-664B3E40B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 this assessment is anonymous and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CF451-2794-AF6E-CEF8-BB07F59DA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2822" y="2180244"/>
            <a:ext cx="10058400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Use the resources provided on Moodle to supplement the experiential learning during our workshops and within your wider reading.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0EC4FE7-F97B-193A-F099-3410DCF184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876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44"/>
    </mc:Choice>
    <mc:Fallback xmlns="">
      <p:transition spd="slow" advTm="20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C8706-45B6-4ECB-9C7B-4B5D0C91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This PowerPoint has: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C0C0AC-84BB-4331-9DB7-9EF81561334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0314"/>
          <a:stretch/>
        </p:blipFill>
        <p:spPr>
          <a:xfrm>
            <a:off x="20" y="10"/>
            <a:ext cx="4580077" cy="3383266"/>
          </a:xfrm>
          <a:prstGeom prst="rect">
            <a:avLst/>
          </a:prstGeom>
        </p:spPr>
      </p:pic>
      <p:pic>
        <p:nvPicPr>
          <p:cNvPr id="1026" name="Picture 2" descr="Image result for PowerPoint Presentation">
            <a:extLst>
              <a:ext uri="{FF2B5EF4-FFF2-40B4-BE49-F238E27FC236}">
                <a16:creationId xmlns:a16="http://schemas.microsoft.com/office/drawing/2014/main" id="{2E00278B-4121-4976-983C-609880C470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6"/>
          <a:stretch/>
        </p:blipFill>
        <p:spPr bwMode="auto">
          <a:xfrm>
            <a:off x="20" y="3474720"/>
            <a:ext cx="4580077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7BF5-7E58-493D-8175-5D9378886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3" y="2108201"/>
            <a:ext cx="6498995" cy="3760891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cs typeface="Arial" panose="020B0604020202020204" pitchFamily="34" charset="0"/>
              </a:rPr>
              <a:t>Considered the work you need to undertake for Assignment Two of this module.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cs typeface="Arial" panose="020B0604020202020204" pitchFamily="34" charset="0"/>
              </a:rPr>
              <a:t>Bring any questions to our next workshop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F3797F0E-F985-1197-6693-33977CB82B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419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64"/>
    </mc:Choice>
    <mc:Fallback xmlns="">
      <p:transition spd="slow" advTm="14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4672</TotalTime>
  <Words>1187</Words>
  <Application>Microsoft Office PowerPoint</Application>
  <PresentationFormat>Widescreen</PresentationFormat>
  <Paragraphs>175</Paragraphs>
  <Slides>27</Slides>
  <Notes>27</Notes>
  <HiddenSlides>0</HiddenSlides>
  <MMClips>26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Aldhabi</vt:lpstr>
      <vt:lpstr>Arial</vt:lpstr>
      <vt:lpstr>Calibri</vt:lpstr>
      <vt:lpstr>Georgia Pro Cond Light</vt:lpstr>
      <vt:lpstr>Speak Pro</vt:lpstr>
      <vt:lpstr>Symbol</vt:lpstr>
      <vt:lpstr>Times New Roman</vt:lpstr>
      <vt:lpstr>Wingdings</vt:lpstr>
      <vt:lpstr>RetrospectVTI</vt:lpstr>
      <vt:lpstr>Reflexive Counselling Skills</vt:lpstr>
      <vt:lpstr>This PowerPoint will:</vt:lpstr>
      <vt:lpstr>Assessment Component 2  </vt:lpstr>
      <vt:lpstr>PowerPoint Presentation</vt:lpstr>
      <vt:lpstr>What will also be of great use to you for this assessment is: </vt:lpstr>
      <vt:lpstr>Submission details:</vt:lpstr>
      <vt:lpstr>A Reminder of the Learning Outcomes ….</vt:lpstr>
      <vt:lpstr>50% Coursework: Reflective piece (2,500 words)   </vt:lpstr>
      <vt:lpstr>A word about AI</vt:lpstr>
      <vt:lpstr>PowerPoint Presentation</vt:lpstr>
      <vt:lpstr>Your reflections can focus on any aspect of the module…</vt:lpstr>
      <vt:lpstr>Your reflections can focus on any aspect of the module…</vt:lpstr>
      <vt:lpstr>Your enhanced reflexivity … </vt:lpstr>
      <vt:lpstr>Your reflections can focus on any aspect of the module…</vt:lpstr>
      <vt:lpstr>Your reflections can focus on any aspect of the module…</vt:lpstr>
      <vt:lpstr>Your reflections can focus on any aspect of the module…</vt:lpstr>
      <vt:lpstr>What impact did your recorded session have on you?</vt:lpstr>
      <vt:lpstr>This written piece will allow you to…</vt:lpstr>
      <vt:lpstr>Remember … … …</vt:lpstr>
      <vt:lpstr>Remember … …. …</vt:lpstr>
      <vt:lpstr>Give some thought to the format, context and content of your assignment: </vt:lpstr>
      <vt:lpstr>The following list offers some suggested reading:   </vt:lpstr>
      <vt:lpstr>Some models to consider are: </vt:lpstr>
      <vt:lpstr>And some others: </vt:lpstr>
      <vt:lpstr>Remember …   …   …</vt:lpstr>
      <vt:lpstr>Remember … … … this assessment is anonymous and ….</vt:lpstr>
      <vt:lpstr>This PowerPoint has: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Reflexive Counselling Skills</dc:title>
  <dc:creator>Beverly Cole</dc:creator>
  <cp:lastModifiedBy>Beverly Cole</cp:lastModifiedBy>
  <cp:revision>21</cp:revision>
  <dcterms:created xsi:type="dcterms:W3CDTF">2020-12-29T19:15:29Z</dcterms:created>
  <dcterms:modified xsi:type="dcterms:W3CDTF">2025-10-19T07:04:09Z</dcterms:modified>
</cp:coreProperties>
</file>