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66" r:id="rId4"/>
    <p:sldId id="259" r:id="rId5"/>
    <p:sldId id="260" r:id="rId6"/>
    <p:sldId id="261" r:id="rId7"/>
    <p:sldId id="262" r:id="rId8"/>
    <p:sldId id="263" r:id="rId9"/>
    <p:sldId id="264" r:id="rId10"/>
    <p:sldId id="265" r:id="rId11"/>
    <p:sldId id="258" r:id="rId12"/>
    <p:sldId id="267" r:id="rId13"/>
    <p:sldId id="268" r:id="rId14"/>
    <p:sldId id="269" r:id="rId15"/>
  </p:sldIdLst>
  <p:sldSz cx="18288000" cy="10287000"/>
  <p:notesSz cx="6858000" cy="9144000"/>
  <p:embeddedFontLst>
    <p:embeddedFont>
      <p:font typeface="Open Sauce" panose="020B0604020202020204" charset="0"/>
      <p:regular r:id="rId16"/>
    </p:embeddedFont>
    <p:embeddedFont>
      <p:font typeface="Open Sauce Bold"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375F"/>
    <a:srgbClr val="275EB6"/>
    <a:srgbClr val="64748B"/>
    <a:srgbClr val="FFFFFF"/>
    <a:srgbClr val="E6EFF9"/>
    <a:srgbClr val="E8F2FC"/>
    <a:srgbClr val="003B7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60" d="100"/>
          <a:sy n="60" d="100"/>
        </p:scale>
        <p:origin x="370"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sv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3.sv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svg"/></Relationships>
</file>

<file path=ppt/slides/_rels/slide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3.svg"/><Relationship Id="rId1" Type="http://schemas.openxmlformats.org/officeDocument/2006/relationships/slideLayout" Target="../slideLayouts/slideLayout7.xml"/><Relationship Id="rId5" Type="http://schemas.openxmlformats.org/officeDocument/2006/relationships/image" Target="../media/image15.png"/><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svg"/><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hyperlink" Target="https://www.iso.org/standard/27001" TargetMode="External"/><Relationship Id="rId13" Type="http://schemas.openxmlformats.org/officeDocument/2006/relationships/hyperlink" Target="https://www.oecd.org/en/publications/oecd-digital-economy-outlook-2024-volume-1_a1689dc5-en.html" TargetMode="External"/><Relationship Id="rId18" Type="http://schemas.openxmlformats.org/officeDocument/2006/relationships/hyperlink" Target="https://www.unesco.org/en/artificial-intelligence/recommendation-ethics" TargetMode="External"/><Relationship Id="rId3" Type="http://schemas.openxmlformats.org/officeDocument/2006/relationships/image" Target="../media/image6.svg"/><Relationship Id="rId7" Type="http://schemas.openxmlformats.org/officeDocument/2006/relationships/hyperlink" Target="https://ico.org.uk/for-organisations/uk-gdpr-guidance-and-resources/" TargetMode="External"/><Relationship Id="rId12" Type="http://schemas.openxmlformats.org/officeDocument/2006/relationships/hyperlink" Target="https://doi.org/10.6028/NIST.CSWP.29" TargetMode="External"/><Relationship Id="rId17" Type="http://schemas.openxmlformats.org/officeDocument/2006/relationships/hyperlink" Target="https://www.sap.com/products/erp/what-is-erp.html" TargetMode="External"/><Relationship Id="rId2" Type="http://schemas.openxmlformats.org/officeDocument/2006/relationships/image" Target="../media/image3.svg"/><Relationship Id="rId16" Type="http://schemas.openxmlformats.org/officeDocument/2006/relationships/hyperlink" Target="https://www.salesforce.com/crm/what-is-crm/" TargetMode="External"/><Relationship Id="rId1" Type="http://schemas.openxmlformats.org/officeDocument/2006/relationships/slideLayout" Target="../slideLayouts/slideLayout7.xml"/><Relationship Id="rId6" Type="http://schemas.openxmlformats.org/officeDocument/2006/relationships/hyperlink" Target="https://ico.org.uk/for-organisations/uk-gdpr-guidance-and-resources/employment/" TargetMode="External"/><Relationship Id="rId11" Type="http://schemas.openxmlformats.org/officeDocument/2006/relationships/hyperlink" Target="https://doi.org/10.6028/NIST.AI.100-1" TargetMode="External"/><Relationship Id="rId5" Type="http://schemas.openxmlformats.org/officeDocument/2006/relationships/hyperlink" Target="https://www.canva.com/" TargetMode="External"/><Relationship Id="rId15" Type="http://schemas.openxmlformats.org/officeDocument/2006/relationships/hyperlink" Target="https://aerospaceglobalnews.com/news/united-airlines-centenary-fleet-review-2026/" TargetMode="External"/><Relationship Id="rId10" Type="http://schemas.openxmlformats.org/officeDocument/2006/relationships/hyperlink" Target="https://doi.org/10.14569/IJACSA.2023.0140192" TargetMode="External"/><Relationship Id="rId4" Type="http://schemas.openxmlformats.org/officeDocument/2006/relationships/hyperlink" Target="https://amadeus.com/documents/en/airlines/case-study/all-nippon-airways-amadeus-booking-analytics.pdf" TargetMode="External"/><Relationship Id="rId9" Type="http://schemas.openxmlformats.org/officeDocument/2006/relationships/hyperlink" Target="https://www.microsoft.com/en-us/power-platform/products/power-bi/topics/business-intelligence/what-is-business-intelligence" TargetMode="External"/><Relationship Id="rId14" Type="http://schemas.openxmlformats.org/officeDocument/2006/relationships/hyperlink" Target="https://4439340.fs1.hubspotusercontent-na1.net/hubfs/4439340/Reports/ERP%20Report/2024-erp-report-panorama-consulting-group.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grpSp>
        <p:nvGrpSpPr>
          <p:cNvPr id="5" name="Group 5"/>
          <p:cNvGrpSpPr/>
          <p:nvPr/>
        </p:nvGrpSpPr>
        <p:grpSpPr>
          <a:xfrm>
            <a:off x="12877800" y="1041329"/>
            <a:ext cx="4405296" cy="959241"/>
            <a:chOff x="0" y="0"/>
            <a:chExt cx="1160243" cy="252640"/>
          </a:xfrm>
        </p:grpSpPr>
        <p:sp>
          <p:nvSpPr>
            <p:cNvPr id="6" name="Freeform 6"/>
            <p:cNvSpPr/>
            <p:nvPr/>
          </p:nvSpPr>
          <p:spPr>
            <a:xfrm>
              <a:off x="0" y="0"/>
              <a:ext cx="1160243" cy="252640"/>
            </a:xfrm>
            <a:custGeom>
              <a:avLst/>
              <a:gdLst/>
              <a:ahLst/>
              <a:cxnLst/>
              <a:rect l="l" t="t" r="r" b="b"/>
              <a:pathLst>
                <a:path w="1160243" h="252640">
                  <a:moveTo>
                    <a:pt x="89628" y="0"/>
                  </a:moveTo>
                  <a:lnTo>
                    <a:pt x="1070614" y="0"/>
                  </a:lnTo>
                  <a:cubicBezTo>
                    <a:pt x="1120115" y="0"/>
                    <a:pt x="1160243" y="40128"/>
                    <a:pt x="1160243" y="89628"/>
                  </a:cubicBezTo>
                  <a:lnTo>
                    <a:pt x="1160243" y="163012"/>
                  </a:lnTo>
                  <a:cubicBezTo>
                    <a:pt x="1160243" y="186783"/>
                    <a:pt x="1150800" y="209580"/>
                    <a:pt x="1133991" y="226388"/>
                  </a:cubicBezTo>
                  <a:cubicBezTo>
                    <a:pt x="1117183" y="243197"/>
                    <a:pt x="1094385" y="252640"/>
                    <a:pt x="1070614" y="252640"/>
                  </a:cubicBezTo>
                  <a:lnTo>
                    <a:pt x="89628" y="252640"/>
                  </a:lnTo>
                  <a:cubicBezTo>
                    <a:pt x="65857" y="252640"/>
                    <a:pt x="43060" y="243197"/>
                    <a:pt x="26251" y="226388"/>
                  </a:cubicBezTo>
                  <a:cubicBezTo>
                    <a:pt x="9443" y="209580"/>
                    <a:pt x="0" y="186783"/>
                    <a:pt x="0" y="163012"/>
                  </a:cubicBezTo>
                  <a:lnTo>
                    <a:pt x="0" y="89628"/>
                  </a:lnTo>
                  <a:cubicBezTo>
                    <a:pt x="0" y="65857"/>
                    <a:pt x="9443" y="43060"/>
                    <a:pt x="26251" y="26251"/>
                  </a:cubicBezTo>
                  <a:cubicBezTo>
                    <a:pt x="43060" y="9443"/>
                    <a:pt x="65857" y="0"/>
                    <a:pt x="89628" y="0"/>
                  </a:cubicBezTo>
                  <a:close/>
                </a:path>
              </a:pathLst>
            </a:custGeom>
            <a:solidFill>
              <a:srgbClr val="0063C2"/>
            </a:solidFill>
          </p:spPr>
          <p:txBody>
            <a:bodyPr/>
            <a:lstStyle/>
            <a:p>
              <a:endParaRPr lang="en-GB"/>
            </a:p>
          </p:txBody>
        </p:sp>
        <p:sp>
          <p:nvSpPr>
            <p:cNvPr id="7" name="TextBox 7"/>
            <p:cNvSpPr txBox="1"/>
            <p:nvPr/>
          </p:nvSpPr>
          <p:spPr>
            <a:xfrm>
              <a:off x="0" y="-38100"/>
              <a:ext cx="1160243" cy="290740"/>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13399233" y="4020562"/>
            <a:ext cx="3593937" cy="3593937"/>
          </a:xfrm>
          <a:custGeom>
            <a:avLst/>
            <a:gdLst/>
            <a:ahLst/>
            <a:cxnLst/>
            <a:rect l="l" t="t" r="r" b="b"/>
            <a:pathLst>
              <a:path w="3593937" h="3593937">
                <a:moveTo>
                  <a:pt x="0" y="0"/>
                </a:moveTo>
                <a:lnTo>
                  <a:pt x="3593937" y="0"/>
                </a:lnTo>
                <a:lnTo>
                  <a:pt x="3593937" y="3593936"/>
                </a:lnTo>
                <a:lnTo>
                  <a:pt x="0" y="359393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9" name="Group 9"/>
          <p:cNvGrpSpPr/>
          <p:nvPr/>
        </p:nvGrpSpPr>
        <p:grpSpPr>
          <a:xfrm>
            <a:off x="10340479" y="2868805"/>
            <a:ext cx="5116154" cy="5913285"/>
            <a:chOff x="0" y="0"/>
            <a:chExt cx="792626" cy="916123"/>
          </a:xfrm>
        </p:grpSpPr>
        <p:sp>
          <p:nvSpPr>
            <p:cNvPr id="10" name="Freeform 10"/>
            <p:cNvSpPr/>
            <p:nvPr/>
          </p:nvSpPr>
          <p:spPr>
            <a:xfrm>
              <a:off x="0" y="0"/>
              <a:ext cx="792626" cy="916123"/>
            </a:xfrm>
            <a:custGeom>
              <a:avLst/>
              <a:gdLst/>
              <a:ahLst/>
              <a:cxnLst/>
              <a:rect l="l" t="t" r="r" b="b"/>
              <a:pathLst>
                <a:path w="792626" h="916123">
                  <a:moveTo>
                    <a:pt x="57503" y="0"/>
                  </a:moveTo>
                  <a:lnTo>
                    <a:pt x="735123" y="0"/>
                  </a:lnTo>
                  <a:cubicBezTo>
                    <a:pt x="766881" y="0"/>
                    <a:pt x="792626" y="25745"/>
                    <a:pt x="792626" y="57503"/>
                  </a:cubicBezTo>
                  <a:lnTo>
                    <a:pt x="792626" y="858620"/>
                  </a:lnTo>
                  <a:cubicBezTo>
                    <a:pt x="792626" y="890378"/>
                    <a:pt x="766881" y="916123"/>
                    <a:pt x="735123" y="916123"/>
                  </a:cubicBezTo>
                  <a:lnTo>
                    <a:pt x="57503" y="916123"/>
                  </a:lnTo>
                  <a:cubicBezTo>
                    <a:pt x="25745" y="916123"/>
                    <a:pt x="0" y="890378"/>
                    <a:pt x="0" y="858620"/>
                  </a:cubicBezTo>
                  <a:lnTo>
                    <a:pt x="0" y="57503"/>
                  </a:lnTo>
                  <a:cubicBezTo>
                    <a:pt x="0" y="25745"/>
                    <a:pt x="25745" y="0"/>
                    <a:pt x="57503" y="0"/>
                  </a:cubicBezTo>
                  <a:close/>
                </a:path>
              </a:pathLst>
            </a:custGeom>
            <a:blipFill>
              <a:blip r:embed="rId3"/>
              <a:stretch>
                <a:fillRect t="-11832" r="-2387" b="-20880"/>
              </a:stretch>
            </a:blipFill>
          </p:spPr>
          <p:txBody>
            <a:bodyPr/>
            <a:lstStyle/>
            <a:p>
              <a:endParaRPr lang="en-GB"/>
            </a:p>
          </p:txBody>
        </p:sp>
      </p:grpSp>
      <p:grpSp>
        <p:nvGrpSpPr>
          <p:cNvPr id="11" name="Group 11"/>
          <p:cNvGrpSpPr/>
          <p:nvPr/>
        </p:nvGrpSpPr>
        <p:grpSpPr>
          <a:xfrm>
            <a:off x="0" y="9662954"/>
            <a:ext cx="18288000" cy="624046"/>
            <a:chOff x="0" y="0"/>
            <a:chExt cx="4816593" cy="164358"/>
          </a:xfrm>
        </p:grpSpPr>
        <p:sp>
          <p:nvSpPr>
            <p:cNvPr id="12" name="Freeform 12"/>
            <p:cNvSpPr/>
            <p:nvPr/>
          </p:nvSpPr>
          <p:spPr>
            <a:xfrm>
              <a:off x="0" y="0"/>
              <a:ext cx="4816592" cy="164358"/>
            </a:xfrm>
            <a:custGeom>
              <a:avLst/>
              <a:gdLst/>
              <a:ahLst/>
              <a:cxnLst/>
              <a:rect l="l" t="t" r="r" b="b"/>
              <a:pathLst>
                <a:path w="4816592" h="164358">
                  <a:moveTo>
                    <a:pt x="0" y="0"/>
                  </a:moveTo>
                  <a:lnTo>
                    <a:pt x="4816592" y="0"/>
                  </a:lnTo>
                  <a:lnTo>
                    <a:pt x="4816592" y="164358"/>
                  </a:lnTo>
                  <a:lnTo>
                    <a:pt x="0" y="164358"/>
                  </a:lnTo>
                  <a:close/>
                </a:path>
              </a:pathLst>
            </a:custGeom>
            <a:gradFill rotWithShape="1">
              <a:gsLst>
                <a:gs pos="0">
                  <a:srgbClr val="00172C">
                    <a:alpha val="100000"/>
                  </a:srgbClr>
                </a:gs>
                <a:gs pos="100000">
                  <a:srgbClr val="2961BC">
                    <a:alpha val="100000"/>
                  </a:srgbClr>
                </a:gs>
              </a:gsLst>
              <a:lin ang="0"/>
            </a:gradFill>
          </p:spPr>
          <p:txBody>
            <a:bodyPr/>
            <a:lstStyle/>
            <a:p>
              <a:endParaRPr lang="en-GB"/>
            </a:p>
          </p:txBody>
        </p:sp>
        <p:sp>
          <p:nvSpPr>
            <p:cNvPr id="13" name="TextBox 13"/>
            <p:cNvSpPr txBox="1"/>
            <p:nvPr/>
          </p:nvSpPr>
          <p:spPr>
            <a:xfrm>
              <a:off x="0" y="9525"/>
              <a:ext cx="4816593" cy="154833"/>
            </a:xfrm>
            <a:prstGeom prst="rect">
              <a:avLst/>
            </a:prstGeom>
          </p:spPr>
          <p:txBody>
            <a:bodyPr lIns="50800" tIns="50800" rIns="50800" bIns="50800" rtlCol="0" anchor="ctr"/>
            <a:lstStyle/>
            <a:p>
              <a:pPr algn="ctr">
                <a:lnSpc>
                  <a:spcPts val="2372"/>
                </a:lnSpc>
              </a:pPr>
              <a:endParaRPr/>
            </a:p>
          </p:txBody>
        </p:sp>
      </p:grpSp>
      <p:grpSp>
        <p:nvGrpSpPr>
          <p:cNvPr id="14" name="Group 14"/>
          <p:cNvGrpSpPr/>
          <p:nvPr/>
        </p:nvGrpSpPr>
        <p:grpSpPr>
          <a:xfrm>
            <a:off x="12192000" y="2073606"/>
            <a:ext cx="5791199" cy="623974"/>
            <a:chOff x="0" y="0"/>
            <a:chExt cx="765982" cy="164339"/>
          </a:xfrm>
        </p:grpSpPr>
        <p:sp>
          <p:nvSpPr>
            <p:cNvPr id="15" name="Freeform 15"/>
            <p:cNvSpPr/>
            <p:nvPr/>
          </p:nvSpPr>
          <p:spPr>
            <a:xfrm>
              <a:off x="0" y="0"/>
              <a:ext cx="765982" cy="164339"/>
            </a:xfrm>
            <a:custGeom>
              <a:avLst/>
              <a:gdLst/>
              <a:ahLst/>
              <a:cxnLst/>
              <a:rect l="l" t="t" r="r" b="b"/>
              <a:pathLst>
                <a:path w="765982" h="164339">
                  <a:moveTo>
                    <a:pt x="82169" y="0"/>
                  </a:moveTo>
                  <a:lnTo>
                    <a:pt x="683812" y="0"/>
                  </a:lnTo>
                  <a:cubicBezTo>
                    <a:pt x="705605" y="0"/>
                    <a:pt x="726505" y="8657"/>
                    <a:pt x="741915" y="24067"/>
                  </a:cubicBezTo>
                  <a:cubicBezTo>
                    <a:pt x="757325" y="39477"/>
                    <a:pt x="765982" y="60377"/>
                    <a:pt x="765982" y="82169"/>
                  </a:cubicBezTo>
                  <a:lnTo>
                    <a:pt x="765982" y="82169"/>
                  </a:lnTo>
                  <a:cubicBezTo>
                    <a:pt x="765982" y="127550"/>
                    <a:pt x="729193" y="164339"/>
                    <a:pt x="683812" y="164339"/>
                  </a:cubicBezTo>
                  <a:lnTo>
                    <a:pt x="82169" y="164339"/>
                  </a:lnTo>
                  <a:cubicBezTo>
                    <a:pt x="36788" y="164339"/>
                    <a:pt x="0" y="127550"/>
                    <a:pt x="0" y="82169"/>
                  </a:cubicBezTo>
                  <a:lnTo>
                    <a:pt x="0" y="82169"/>
                  </a:lnTo>
                  <a:cubicBezTo>
                    <a:pt x="0" y="36788"/>
                    <a:pt x="36788" y="0"/>
                    <a:pt x="82169" y="0"/>
                  </a:cubicBezTo>
                  <a:close/>
                </a:path>
              </a:pathLst>
            </a:custGeom>
            <a:solidFill>
              <a:srgbClr val="0063C2"/>
            </a:solidFill>
          </p:spPr>
          <p:txBody>
            <a:bodyPr/>
            <a:lstStyle/>
            <a:p>
              <a:endParaRPr lang="en-GB"/>
            </a:p>
          </p:txBody>
        </p:sp>
        <p:sp>
          <p:nvSpPr>
            <p:cNvPr id="16" name="TextBox 16"/>
            <p:cNvSpPr txBox="1"/>
            <p:nvPr/>
          </p:nvSpPr>
          <p:spPr>
            <a:xfrm>
              <a:off x="0" y="-38100"/>
              <a:ext cx="765982" cy="202439"/>
            </a:xfrm>
            <a:prstGeom prst="rect">
              <a:avLst/>
            </a:prstGeom>
          </p:spPr>
          <p:txBody>
            <a:bodyPr lIns="50800" tIns="50800" rIns="50800" bIns="50800" rtlCol="0" anchor="ctr"/>
            <a:lstStyle/>
            <a:p>
              <a:pPr algn="ctr">
                <a:lnSpc>
                  <a:spcPts val="2659"/>
                </a:lnSpc>
                <a:spcBef>
                  <a:spcPct val="0"/>
                </a:spcBef>
              </a:pPr>
              <a:endParaRPr/>
            </a:p>
          </p:txBody>
        </p:sp>
      </p:grpSp>
      <p:sp>
        <p:nvSpPr>
          <p:cNvPr id="17" name="Freeform 17"/>
          <p:cNvSpPr/>
          <p:nvPr/>
        </p:nvSpPr>
        <p:spPr>
          <a:xfrm>
            <a:off x="1766590" y="1253076"/>
            <a:ext cx="510489" cy="510489"/>
          </a:xfrm>
          <a:custGeom>
            <a:avLst/>
            <a:gdLst/>
            <a:ahLst/>
            <a:cxnLst/>
            <a:rect l="l" t="t" r="r" b="b"/>
            <a:pathLst>
              <a:path w="510489" h="510489">
                <a:moveTo>
                  <a:pt x="0" y="0"/>
                </a:moveTo>
                <a:lnTo>
                  <a:pt x="510489" y="0"/>
                </a:lnTo>
                <a:lnTo>
                  <a:pt x="510489" y="510489"/>
                </a:lnTo>
                <a:lnTo>
                  <a:pt x="0" y="51048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8" name="TextBox 18"/>
          <p:cNvSpPr txBox="1"/>
          <p:nvPr/>
        </p:nvSpPr>
        <p:spPr>
          <a:xfrm>
            <a:off x="881026" y="2728739"/>
            <a:ext cx="9058349" cy="2492990"/>
          </a:xfrm>
          <a:prstGeom prst="rect">
            <a:avLst/>
          </a:prstGeom>
        </p:spPr>
        <p:txBody>
          <a:bodyPr wrap="square" lIns="0" tIns="0" rIns="0" bIns="0" rtlCol="0" anchor="t">
            <a:spAutoFit/>
          </a:bodyPr>
          <a:lstStyle/>
          <a:p>
            <a:pPr algn="l"/>
            <a:r>
              <a:rPr lang="en-US" sz="5400" b="1" spc="-321" dirty="0">
                <a:solidFill>
                  <a:srgbClr val="00172C"/>
                </a:solidFill>
                <a:latin typeface="Open Sauce Bold"/>
                <a:ea typeface="Open Sauce Bold"/>
                <a:cs typeface="Open Sauce Bold"/>
                <a:sym typeface="Open Sauce Bold"/>
              </a:rPr>
              <a:t>Consultancy Recommendations for a Growing Business</a:t>
            </a:r>
          </a:p>
        </p:txBody>
      </p:sp>
      <p:sp>
        <p:nvSpPr>
          <p:cNvPr id="19" name="TextBox 19"/>
          <p:cNvSpPr txBox="1"/>
          <p:nvPr/>
        </p:nvSpPr>
        <p:spPr>
          <a:xfrm>
            <a:off x="881026" y="394116"/>
            <a:ext cx="9058349" cy="2077492"/>
          </a:xfrm>
          <a:prstGeom prst="rect">
            <a:avLst/>
          </a:prstGeom>
        </p:spPr>
        <p:txBody>
          <a:bodyPr wrap="square" lIns="0" tIns="0" rIns="0" bIns="0" rtlCol="0" anchor="t">
            <a:spAutoFit/>
          </a:bodyPr>
          <a:lstStyle/>
          <a:p>
            <a:pPr algn="l">
              <a:lnSpc>
                <a:spcPts val="5423"/>
              </a:lnSpc>
            </a:pPr>
            <a:r>
              <a:rPr lang="en-US" sz="4800" b="1" spc="-177" dirty="0">
                <a:solidFill>
                  <a:srgbClr val="0063C2"/>
                </a:solidFill>
                <a:latin typeface="Open Sauce Bold"/>
                <a:ea typeface="Open Sauce Bold"/>
                <a:cs typeface="Open Sauce Bold"/>
                <a:sym typeface="Open Sauce Bold"/>
              </a:rPr>
              <a:t>Managing Business Information: Comparing ERP, CRM and Business Intelligence</a:t>
            </a:r>
          </a:p>
        </p:txBody>
      </p:sp>
      <p:sp>
        <p:nvSpPr>
          <p:cNvPr id="20" name="TextBox 20"/>
          <p:cNvSpPr txBox="1"/>
          <p:nvPr/>
        </p:nvSpPr>
        <p:spPr>
          <a:xfrm>
            <a:off x="1676400" y="6313139"/>
            <a:ext cx="6781800" cy="2769989"/>
          </a:xfrm>
          <a:prstGeom prst="rect">
            <a:avLst/>
          </a:prstGeom>
        </p:spPr>
        <p:txBody>
          <a:bodyPr wrap="square" lIns="0" tIns="0" rIns="0" bIns="0" rtlCol="0" anchor="t">
            <a:spAutoFit/>
          </a:bodyPr>
          <a:lstStyle/>
          <a:p>
            <a:pPr>
              <a:lnSpc>
                <a:spcPts val="2372"/>
              </a:lnSpc>
            </a:pPr>
            <a:r>
              <a:rPr lang="en-US" sz="2400" spc="33" dirty="0">
                <a:solidFill>
                  <a:srgbClr val="00172C"/>
                </a:solidFill>
                <a:latin typeface="Open Sauce"/>
                <a:ea typeface="Open Sauce"/>
                <a:cs typeface="Open Sauce"/>
                <a:sym typeface="Open Sauce"/>
              </a:rPr>
              <a:t>Orett Freckelton Student ID: 2409896</a:t>
            </a:r>
          </a:p>
          <a:p>
            <a:pPr>
              <a:lnSpc>
                <a:spcPts val="2372"/>
              </a:lnSpc>
            </a:pPr>
            <a:endParaRPr lang="en-US" sz="2400" spc="33" dirty="0">
              <a:solidFill>
                <a:srgbClr val="00172C"/>
              </a:solidFill>
              <a:latin typeface="Open Sauce"/>
              <a:ea typeface="Open Sauce"/>
              <a:cs typeface="Open Sauce"/>
              <a:sym typeface="Open Sauce"/>
            </a:endParaRPr>
          </a:p>
          <a:p>
            <a:pPr>
              <a:lnSpc>
                <a:spcPts val="2372"/>
              </a:lnSpc>
            </a:pPr>
            <a:r>
              <a:rPr lang="en-US" sz="2400" spc="33" dirty="0">
                <a:solidFill>
                  <a:srgbClr val="00172C"/>
                </a:solidFill>
                <a:latin typeface="Open Sauce"/>
                <a:ea typeface="Open Sauce"/>
                <a:cs typeface="Open Sauce"/>
                <a:sym typeface="Open Sauce"/>
              </a:rPr>
              <a:t>Gabor 	         Student ID: 2435917</a:t>
            </a:r>
          </a:p>
          <a:p>
            <a:pPr>
              <a:lnSpc>
                <a:spcPts val="2372"/>
              </a:lnSpc>
            </a:pPr>
            <a:endParaRPr lang="en-US" sz="2400" spc="33" dirty="0">
              <a:solidFill>
                <a:srgbClr val="00172C"/>
              </a:solidFill>
              <a:latin typeface="Open Sauce"/>
              <a:ea typeface="Open Sauce"/>
              <a:cs typeface="Open Sauce"/>
              <a:sym typeface="Open Sauce"/>
            </a:endParaRPr>
          </a:p>
          <a:p>
            <a:pPr>
              <a:lnSpc>
                <a:spcPts val="2372"/>
              </a:lnSpc>
            </a:pPr>
            <a:r>
              <a:rPr lang="en-US" sz="2400" spc="33" dirty="0">
                <a:solidFill>
                  <a:srgbClr val="00172C"/>
                </a:solidFill>
                <a:latin typeface="Open Sauce"/>
                <a:ea typeface="Open Sauce"/>
                <a:cs typeface="Open Sauce"/>
                <a:sym typeface="Open Sauce"/>
              </a:rPr>
              <a:t>		         Student ID: </a:t>
            </a:r>
          </a:p>
          <a:p>
            <a:pPr>
              <a:lnSpc>
                <a:spcPts val="2372"/>
              </a:lnSpc>
            </a:pPr>
            <a:endParaRPr lang="en-US" sz="2400" spc="33" dirty="0">
              <a:solidFill>
                <a:srgbClr val="00172C"/>
              </a:solidFill>
              <a:latin typeface="Open Sauce"/>
              <a:ea typeface="Open Sauce"/>
              <a:cs typeface="Open Sauce"/>
              <a:sym typeface="Open Sauce"/>
            </a:endParaRPr>
          </a:p>
          <a:p>
            <a:pPr>
              <a:lnSpc>
                <a:spcPts val="2372"/>
              </a:lnSpc>
            </a:pPr>
            <a:endParaRPr lang="en-US" sz="2400" spc="33" dirty="0">
              <a:solidFill>
                <a:srgbClr val="00172C"/>
              </a:solidFill>
              <a:latin typeface="Open Sauce"/>
              <a:ea typeface="Open Sauce"/>
              <a:cs typeface="Open Sauce"/>
              <a:sym typeface="Open Sauce"/>
            </a:endParaRPr>
          </a:p>
          <a:p>
            <a:pPr>
              <a:lnSpc>
                <a:spcPts val="2372"/>
              </a:lnSpc>
            </a:pPr>
            <a:endParaRPr lang="en-US" sz="2400" spc="33" dirty="0">
              <a:solidFill>
                <a:srgbClr val="00172C"/>
              </a:solidFill>
              <a:latin typeface="Open Sauce"/>
              <a:ea typeface="Open Sauce"/>
              <a:cs typeface="Open Sauce"/>
              <a:sym typeface="Open Sauce"/>
            </a:endParaRPr>
          </a:p>
          <a:p>
            <a:pPr>
              <a:lnSpc>
                <a:spcPts val="2372"/>
              </a:lnSpc>
            </a:pPr>
            <a:endParaRPr lang="en-US" sz="2400" spc="33" dirty="0">
              <a:solidFill>
                <a:srgbClr val="00172C"/>
              </a:solidFill>
              <a:latin typeface="Open Sauce"/>
              <a:ea typeface="Open Sauce"/>
              <a:cs typeface="Open Sauce"/>
              <a:sym typeface="Open Sauce"/>
            </a:endParaRPr>
          </a:p>
        </p:txBody>
      </p:sp>
      <p:sp>
        <p:nvSpPr>
          <p:cNvPr id="21" name="TextBox 21"/>
          <p:cNvSpPr txBox="1"/>
          <p:nvPr/>
        </p:nvSpPr>
        <p:spPr>
          <a:xfrm>
            <a:off x="12344400" y="2238146"/>
            <a:ext cx="5410199" cy="307777"/>
          </a:xfrm>
          <a:prstGeom prst="rect">
            <a:avLst/>
          </a:prstGeom>
        </p:spPr>
        <p:txBody>
          <a:bodyPr wrap="square" lIns="0" tIns="0" rIns="0" bIns="0" rtlCol="0" anchor="t">
            <a:spAutoFit/>
          </a:bodyPr>
          <a:lstStyle/>
          <a:p>
            <a:pPr algn="ctr">
              <a:lnSpc>
                <a:spcPts val="2372"/>
              </a:lnSpc>
            </a:pPr>
            <a:r>
              <a:rPr lang="en-US" sz="2100" spc="33" dirty="0">
                <a:solidFill>
                  <a:srgbClr val="F8FCFF"/>
                </a:solidFill>
                <a:latin typeface="Open Sauce"/>
                <a:ea typeface="Open Sauce"/>
                <a:cs typeface="Open Sauce"/>
                <a:sym typeface="Open Sauce"/>
              </a:rPr>
              <a:t>Component 1: Group Presentation</a:t>
            </a:r>
          </a:p>
        </p:txBody>
      </p:sp>
      <p:sp>
        <p:nvSpPr>
          <p:cNvPr id="22" name="TextBox 22"/>
          <p:cNvSpPr txBox="1"/>
          <p:nvPr/>
        </p:nvSpPr>
        <p:spPr>
          <a:xfrm>
            <a:off x="13182600" y="1280653"/>
            <a:ext cx="3810570" cy="307777"/>
          </a:xfrm>
          <a:prstGeom prst="rect">
            <a:avLst/>
          </a:prstGeom>
        </p:spPr>
        <p:txBody>
          <a:bodyPr wrap="square" lIns="0" tIns="0" rIns="0" bIns="0" rtlCol="0" anchor="t">
            <a:spAutoFit/>
          </a:bodyPr>
          <a:lstStyle/>
          <a:p>
            <a:pPr algn="l">
              <a:lnSpc>
                <a:spcPts val="2372"/>
              </a:lnSpc>
            </a:pPr>
            <a:r>
              <a:rPr lang="en-US" sz="2100" b="1" spc="33" dirty="0">
                <a:solidFill>
                  <a:srgbClr val="F8FCFF"/>
                </a:solidFill>
                <a:latin typeface="Open Sauce Bold"/>
                <a:ea typeface="Open Sauce Bold"/>
                <a:cs typeface="Open Sauce Bold"/>
                <a:sym typeface="Open Sauce Bold"/>
              </a:rPr>
              <a:t>Module Code: LCLM5004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693183"/>
            <a:ext cx="10934700" cy="1194984"/>
            <a:chOff x="0" y="0"/>
            <a:chExt cx="1160243" cy="252640"/>
          </a:xfrm>
        </p:grpSpPr>
        <p:sp>
          <p:nvSpPr>
            <p:cNvPr id="3" name="Freeform 3"/>
            <p:cNvSpPr/>
            <p:nvPr/>
          </p:nvSpPr>
          <p:spPr>
            <a:xfrm>
              <a:off x="0" y="0"/>
              <a:ext cx="1160243" cy="252640"/>
            </a:xfrm>
            <a:custGeom>
              <a:avLst/>
              <a:gdLst/>
              <a:ahLst/>
              <a:cxnLst/>
              <a:rect l="l" t="t" r="r" b="b"/>
              <a:pathLst>
                <a:path w="1160243" h="252640">
                  <a:moveTo>
                    <a:pt x="126320" y="0"/>
                  </a:moveTo>
                  <a:lnTo>
                    <a:pt x="1033923" y="0"/>
                  </a:lnTo>
                  <a:cubicBezTo>
                    <a:pt x="1103687" y="0"/>
                    <a:pt x="1160243" y="56555"/>
                    <a:pt x="1160243" y="126320"/>
                  </a:cubicBezTo>
                  <a:lnTo>
                    <a:pt x="1160243" y="126320"/>
                  </a:lnTo>
                  <a:cubicBezTo>
                    <a:pt x="1160243" y="196084"/>
                    <a:pt x="1103687" y="252640"/>
                    <a:pt x="1033923" y="252640"/>
                  </a:cubicBezTo>
                  <a:lnTo>
                    <a:pt x="126320" y="252640"/>
                  </a:lnTo>
                  <a:cubicBezTo>
                    <a:pt x="56555" y="252640"/>
                    <a:pt x="0" y="196084"/>
                    <a:pt x="0" y="126320"/>
                  </a:cubicBezTo>
                  <a:lnTo>
                    <a:pt x="0" y="126320"/>
                  </a:lnTo>
                  <a:cubicBezTo>
                    <a:pt x="0" y="56555"/>
                    <a:pt x="56555" y="0"/>
                    <a:pt x="126320" y="0"/>
                  </a:cubicBezTo>
                  <a:close/>
                </a:path>
              </a:pathLst>
            </a:custGeom>
            <a:solidFill>
              <a:srgbClr val="0063C2"/>
            </a:solidFill>
          </p:spPr>
          <p:txBody>
            <a:bodyPr/>
            <a:lstStyle/>
            <a:p>
              <a:endParaRPr lang="en-GB"/>
            </a:p>
          </p:txBody>
        </p:sp>
        <p:sp>
          <p:nvSpPr>
            <p:cNvPr id="4" name="TextBox 4"/>
            <p:cNvSpPr txBox="1"/>
            <p:nvPr/>
          </p:nvSpPr>
          <p:spPr>
            <a:xfrm>
              <a:off x="0" y="-38100"/>
              <a:ext cx="1160243" cy="29074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6" name="Group 6"/>
          <p:cNvGrpSpPr/>
          <p:nvPr/>
        </p:nvGrpSpPr>
        <p:grpSpPr>
          <a:xfrm>
            <a:off x="381000" y="2247900"/>
            <a:ext cx="16865600" cy="8229600"/>
            <a:chOff x="0" y="0"/>
            <a:chExt cx="2540510" cy="2167467"/>
          </a:xfrm>
        </p:grpSpPr>
        <p:sp>
          <p:nvSpPr>
            <p:cNvPr id="7" name="Freeform 7"/>
            <p:cNvSpPr/>
            <p:nvPr/>
          </p:nvSpPr>
          <p:spPr>
            <a:xfrm>
              <a:off x="0" y="0"/>
              <a:ext cx="2540510" cy="2167467"/>
            </a:xfrm>
            <a:custGeom>
              <a:avLst/>
              <a:gdLst/>
              <a:ahLst/>
              <a:cxnLst/>
              <a:rect l="l" t="t" r="r" b="b"/>
              <a:pathLst>
                <a:path w="2540510" h="2167467">
                  <a:moveTo>
                    <a:pt x="28894" y="0"/>
                  </a:moveTo>
                  <a:lnTo>
                    <a:pt x="2511616" y="0"/>
                  </a:lnTo>
                  <a:cubicBezTo>
                    <a:pt x="2527574" y="0"/>
                    <a:pt x="2540510" y="12936"/>
                    <a:pt x="2540510" y="28894"/>
                  </a:cubicBezTo>
                  <a:lnTo>
                    <a:pt x="2540510" y="2138573"/>
                  </a:lnTo>
                  <a:cubicBezTo>
                    <a:pt x="2540510" y="2146236"/>
                    <a:pt x="2537466" y="2153585"/>
                    <a:pt x="2532047" y="2159004"/>
                  </a:cubicBezTo>
                  <a:cubicBezTo>
                    <a:pt x="2526629" y="2164423"/>
                    <a:pt x="2519279" y="2167467"/>
                    <a:pt x="2511616" y="2167467"/>
                  </a:cubicBezTo>
                  <a:lnTo>
                    <a:pt x="28894" y="2167467"/>
                  </a:lnTo>
                  <a:cubicBezTo>
                    <a:pt x="21231" y="2167467"/>
                    <a:pt x="13881" y="2164423"/>
                    <a:pt x="8463" y="2159004"/>
                  </a:cubicBezTo>
                  <a:cubicBezTo>
                    <a:pt x="3044" y="2153585"/>
                    <a:pt x="0" y="2146236"/>
                    <a:pt x="0" y="2138573"/>
                  </a:cubicBezTo>
                  <a:lnTo>
                    <a:pt x="0" y="28894"/>
                  </a:lnTo>
                  <a:cubicBezTo>
                    <a:pt x="0" y="21231"/>
                    <a:pt x="3044" y="13881"/>
                    <a:pt x="8463" y="8463"/>
                  </a:cubicBezTo>
                  <a:cubicBezTo>
                    <a:pt x="13881" y="3044"/>
                    <a:pt x="21231" y="0"/>
                    <a:pt x="28894" y="0"/>
                  </a:cubicBezTo>
                  <a:close/>
                </a:path>
              </a:pathLst>
            </a:custGeom>
            <a:solidFill>
              <a:srgbClr val="0063C2"/>
            </a:solidFill>
          </p:spPr>
          <p:txBody>
            <a:bodyPr/>
            <a:lstStyle/>
            <a:p>
              <a:endParaRPr lang="en-GB"/>
            </a:p>
          </p:txBody>
        </p:sp>
        <p:sp>
          <p:nvSpPr>
            <p:cNvPr id="8" name="TextBox 8"/>
            <p:cNvSpPr txBox="1"/>
            <p:nvPr/>
          </p:nvSpPr>
          <p:spPr>
            <a:xfrm>
              <a:off x="0" y="9525"/>
              <a:ext cx="2540510" cy="2157942"/>
            </a:xfrm>
            <a:prstGeom prst="rect">
              <a:avLst/>
            </a:prstGeom>
          </p:spPr>
          <p:txBody>
            <a:bodyPr lIns="50800" tIns="50800" rIns="50800" bIns="50800" rtlCol="0" anchor="ctr"/>
            <a:lstStyle/>
            <a:p>
              <a:pPr algn="ctr">
                <a:lnSpc>
                  <a:spcPts val="2372"/>
                </a:lnSpc>
              </a:pPr>
              <a:endParaRPr/>
            </a:p>
          </p:txBody>
        </p:sp>
      </p:grpSp>
      <p:sp>
        <p:nvSpPr>
          <p:cNvPr id="11" name="Freeform 11"/>
          <p:cNvSpPr/>
          <p:nvPr/>
        </p:nvSpPr>
        <p:spPr>
          <a:xfrm>
            <a:off x="13662072" y="2448020"/>
            <a:ext cx="2882102" cy="1501095"/>
          </a:xfrm>
          <a:custGeom>
            <a:avLst/>
            <a:gdLst/>
            <a:ahLst/>
            <a:cxnLst/>
            <a:rect l="l" t="t" r="r" b="b"/>
            <a:pathLst>
              <a:path w="2882102" h="1501095">
                <a:moveTo>
                  <a:pt x="0" y="0"/>
                </a:moveTo>
                <a:lnTo>
                  <a:pt x="2882102" y="0"/>
                </a:lnTo>
                <a:lnTo>
                  <a:pt x="2882102" y="1501095"/>
                </a:lnTo>
                <a:lnTo>
                  <a:pt x="0" y="15010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TextBox 12"/>
          <p:cNvSpPr txBox="1"/>
          <p:nvPr/>
        </p:nvSpPr>
        <p:spPr>
          <a:xfrm>
            <a:off x="2209800" y="1299911"/>
            <a:ext cx="9645998" cy="305020"/>
          </a:xfrm>
          <a:prstGeom prst="rect">
            <a:avLst/>
          </a:prstGeom>
        </p:spPr>
        <p:txBody>
          <a:bodyPr wrap="square" lIns="0" tIns="0" rIns="0" bIns="0" rtlCol="0" anchor="t">
            <a:spAutoFit/>
          </a:bodyPr>
          <a:lstStyle/>
          <a:p>
            <a:pPr algn="l">
              <a:lnSpc>
                <a:spcPts val="1660"/>
              </a:lnSpc>
            </a:pPr>
            <a:r>
              <a:rPr lang="en-US" sz="4800" b="1" spc="23" dirty="0">
                <a:solidFill>
                  <a:srgbClr val="F8FCFF"/>
                </a:solidFill>
                <a:latin typeface="Open Sauce Bold"/>
                <a:ea typeface="Open Sauce Bold"/>
                <a:cs typeface="Open Sauce Bold"/>
                <a:sym typeface="Open Sauce Bold"/>
              </a:rPr>
              <a:t>Business Problem and Purpose</a:t>
            </a:r>
          </a:p>
        </p:txBody>
      </p:sp>
      <p:sp>
        <p:nvSpPr>
          <p:cNvPr id="14" name="TextBox 14"/>
          <p:cNvSpPr txBox="1"/>
          <p:nvPr/>
        </p:nvSpPr>
        <p:spPr>
          <a:xfrm>
            <a:off x="1544888" y="3997980"/>
            <a:ext cx="14642175" cy="5070940"/>
          </a:xfrm>
          <a:prstGeom prst="rect">
            <a:avLst/>
          </a:prstGeom>
        </p:spPr>
        <p:txBody>
          <a:bodyPr wrap="square" lIns="0" tIns="0" rIns="0" bIns="0" rtlCol="0" anchor="t">
            <a:spAutoFit/>
          </a:bodyPr>
          <a:lstStyle/>
          <a:p>
            <a:pPr algn="l">
              <a:lnSpc>
                <a:spcPct val="200000"/>
              </a:lnSpc>
            </a:pPr>
            <a:r>
              <a:rPr lang="en-US" sz="2100" spc="33" dirty="0">
                <a:solidFill>
                  <a:srgbClr val="F8FCFF"/>
                </a:solidFill>
                <a:latin typeface="Open Sauce"/>
                <a:ea typeface="Open Sauce"/>
                <a:cs typeface="Open Sauce"/>
                <a:sym typeface="Open Sauce"/>
              </a:rPr>
              <a:t>A growing business may keep customer, sales and financial records in separate systems.</a:t>
            </a:r>
          </a:p>
          <a:p>
            <a:pPr algn="l">
              <a:lnSpc>
                <a:spcPct val="200000"/>
              </a:lnSpc>
            </a:pPr>
            <a:r>
              <a:rPr lang="en-US" sz="2100" spc="33" dirty="0">
                <a:solidFill>
                  <a:srgbClr val="F8FCFF"/>
                </a:solidFill>
                <a:latin typeface="Open Sauce"/>
                <a:ea typeface="Open Sauce"/>
                <a:cs typeface="Open Sauce"/>
                <a:sym typeface="Open Sauce"/>
              </a:rPr>
              <a:t>This can cause repeated work, reporting delays and poor customer service.</a:t>
            </a:r>
          </a:p>
          <a:p>
            <a:pPr algn="l">
              <a:lnSpc>
                <a:spcPct val="200000"/>
              </a:lnSpc>
            </a:pPr>
            <a:r>
              <a:rPr lang="en-US" sz="2100" spc="33" dirty="0">
                <a:solidFill>
                  <a:srgbClr val="F8FCFF"/>
                </a:solidFill>
                <a:latin typeface="Open Sauce"/>
                <a:ea typeface="Open Sauce"/>
                <a:cs typeface="Open Sauce"/>
                <a:sym typeface="Open Sauce"/>
              </a:rPr>
              <a:t>Information systems can improve efficiency, decision-making and business performance.</a:t>
            </a:r>
          </a:p>
          <a:p>
            <a:pPr algn="l">
              <a:lnSpc>
                <a:spcPct val="200000"/>
              </a:lnSpc>
            </a:pPr>
            <a:r>
              <a:rPr lang="en-US" sz="2100" spc="33" dirty="0">
                <a:solidFill>
                  <a:srgbClr val="F8FCFF"/>
                </a:solidFill>
                <a:latin typeface="Open Sauce"/>
                <a:ea typeface="Open Sauce"/>
                <a:cs typeface="Open Sauce"/>
                <a:sym typeface="Open Sauce"/>
              </a:rPr>
              <a:t>This presentation compares ERP, CRM and Business Intelligence (BI).</a:t>
            </a:r>
          </a:p>
          <a:p>
            <a:pPr algn="l">
              <a:lnSpc>
                <a:spcPct val="200000"/>
              </a:lnSpc>
            </a:pPr>
            <a:r>
              <a:rPr lang="en-US" sz="2100" spc="33" dirty="0">
                <a:solidFill>
                  <a:srgbClr val="F8FCFF"/>
                </a:solidFill>
                <a:latin typeface="Open Sauce"/>
                <a:ea typeface="Open Sauce"/>
                <a:cs typeface="Open Sauce"/>
                <a:sym typeface="Open Sauce"/>
              </a:rPr>
              <a:t>It also examines real-world case studies, ethical risks and practical recommendations.</a:t>
            </a:r>
          </a:p>
          <a:p>
            <a:pPr algn="l">
              <a:lnSpc>
                <a:spcPct val="200000"/>
              </a:lnSpc>
            </a:pPr>
            <a:endParaRPr lang="en-US" sz="2100" spc="33" dirty="0">
              <a:solidFill>
                <a:srgbClr val="F8FCFF"/>
              </a:solidFill>
              <a:latin typeface="Open Sauce"/>
              <a:ea typeface="Open Sauce"/>
              <a:cs typeface="Open Sauce"/>
              <a:sym typeface="Open Sauce"/>
            </a:endParaRPr>
          </a:p>
          <a:p>
            <a:pPr algn="l">
              <a:lnSpc>
                <a:spcPct val="200000"/>
              </a:lnSpc>
            </a:pPr>
            <a:r>
              <a:rPr lang="en-US" sz="2100" b="1" spc="33" dirty="0">
                <a:solidFill>
                  <a:srgbClr val="F8FCFF"/>
                </a:solidFill>
                <a:latin typeface="Open Sauce"/>
                <a:ea typeface="Open Sauce"/>
                <a:cs typeface="Open Sauce"/>
                <a:sym typeface="Open Sauce"/>
              </a:rPr>
              <a:t>Critical analysis</a:t>
            </a:r>
            <a:r>
              <a:rPr lang="en-US" sz="2100" spc="33" dirty="0">
                <a:solidFill>
                  <a:srgbClr val="F8FCFF"/>
                </a:solidFill>
                <a:latin typeface="Open Sauce"/>
                <a:ea typeface="Open Sauce"/>
                <a:cs typeface="Open Sauce"/>
                <a:sym typeface="Open Sauce"/>
              </a:rPr>
              <a:t>: Technology alone cannot solve business problems. Organisations also need reliable data, trained employees and effective management (OECD, 2024; NIST, 2023).</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a:extLst>
            <a:ext uri="{FF2B5EF4-FFF2-40B4-BE49-F238E27FC236}">
              <a16:creationId xmlns:a16="http://schemas.microsoft.com/office/drawing/2014/main" id="{B715834E-5193-BA46-AB50-99C6E09FFA9F}"/>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8AF4A4AA-3E3E-54EC-B1CA-FA0808A4BFD7}"/>
              </a:ext>
            </a:extLst>
          </p:cNvPr>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AutoShape 6">
            <a:extLst>
              <a:ext uri="{FF2B5EF4-FFF2-40B4-BE49-F238E27FC236}">
                <a16:creationId xmlns:a16="http://schemas.microsoft.com/office/drawing/2014/main" id="{A22CEA2C-B432-CAE7-8367-95616104F2DB}"/>
              </a:ext>
            </a:extLst>
          </p:cNvPr>
          <p:cNvSpPr/>
          <p:nvPr/>
        </p:nvSpPr>
        <p:spPr>
          <a:xfrm>
            <a:off x="1016184" y="2626995"/>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7" name="Freeform 7">
            <a:extLst>
              <a:ext uri="{FF2B5EF4-FFF2-40B4-BE49-F238E27FC236}">
                <a16:creationId xmlns:a16="http://schemas.microsoft.com/office/drawing/2014/main" id="{3E5C8FC8-A889-D213-6E14-79E11E594626}"/>
              </a:ext>
            </a:extLst>
          </p:cNvPr>
          <p:cNvSpPr/>
          <p:nvPr/>
        </p:nvSpPr>
        <p:spPr>
          <a:xfrm>
            <a:off x="379866" y="1943100"/>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AutoShape 8">
            <a:extLst>
              <a:ext uri="{FF2B5EF4-FFF2-40B4-BE49-F238E27FC236}">
                <a16:creationId xmlns:a16="http://schemas.microsoft.com/office/drawing/2014/main" id="{44CB3C5D-3CCF-9BC8-D9A9-103C81B29004}"/>
              </a:ext>
            </a:extLst>
          </p:cNvPr>
          <p:cNvSpPr/>
          <p:nvPr/>
        </p:nvSpPr>
        <p:spPr>
          <a:xfrm>
            <a:off x="1016184" y="3516630"/>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9" name="Freeform 9">
            <a:extLst>
              <a:ext uri="{FF2B5EF4-FFF2-40B4-BE49-F238E27FC236}">
                <a16:creationId xmlns:a16="http://schemas.microsoft.com/office/drawing/2014/main" id="{B107546D-BEEE-5260-DEC3-C5DA1A2A6BD3}"/>
              </a:ext>
            </a:extLst>
          </p:cNvPr>
          <p:cNvSpPr/>
          <p:nvPr/>
        </p:nvSpPr>
        <p:spPr>
          <a:xfrm>
            <a:off x="367166" y="2799233"/>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AutoShape 10">
            <a:extLst>
              <a:ext uri="{FF2B5EF4-FFF2-40B4-BE49-F238E27FC236}">
                <a16:creationId xmlns:a16="http://schemas.microsoft.com/office/drawing/2014/main" id="{B7E3D001-6334-54DC-523F-450134E13481}"/>
              </a:ext>
            </a:extLst>
          </p:cNvPr>
          <p:cNvSpPr/>
          <p:nvPr/>
        </p:nvSpPr>
        <p:spPr>
          <a:xfrm>
            <a:off x="1016184" y="4406265"/>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11" name="Freeform 11">
            <a:extLst>
              <a:ext uri="{FF2B5EF4-FFF2-40B4-BE49-F238E27FC236}">
                <a16:creationId xmlns:a16="http://schemas.microsoft.com/office/drawing/2014/main" id="{7B34008C-C1F4-FACC-766B-851E597B4AA7}"/>
              </a:ext>
            </a:extLst>
          </p:cNvPr>
          <p:cNvSpPr/>
          <p:nvPr/>
        </p:nvSpPr>
        <p:spPr>
          <a:xfrm>
            <a:off x="379866" y="3771900"/>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AutoShape 12">
            <a:extLst>
              <a:ext uri="{FF2B5EF4-FFF2-40B4-BE49-F238E27FC236}">
                <a16:creationId xmlns:a16="http://schemas.microsoft.com/office/drawing/2014/main" id="{EC67A3BD-6FA7-86F9-7151-55D670C45C45}"/>
              </a:ext>
            </a:extLst>
          </p:cNvPr>
          <p:cNvSpPr/>
          <p:nvPr/>
        </p:nvSpPr>
        <p:spPr>
          <a:xfrm>
            <a:off x="1016184" y="5295900"/>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13" name="Freeform 13">
            <a:extLst>
              <a:ext uri="{FF2B5EF4-FFF2-40B4-BE49-F238E27FC236}">
                <a16:creationId xmlns:a16="http://schemas.microsoft.com/office/drawing/2014/main" id="{9F67E60C-4184-6B44-7A27-57655ADB1168}"/>
              </a:ext>
            </a:extLst>
          </p:cNvPr>
          <p:cNvSpPr/>
          <p:nvPr/>
        </p:nvSpPr>
        <p:spPr>
          <a:xfrm>
            <a:off x="367165" y="4578503"/>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A57BC58A-B989-2D49-EDEB-B2175CD70030}"/>
              </a:ext>
            </a:extLst>
          </p:cNvPr>
          <p:cNvSpPr/>
          <p:nvPr/>
        </p:nvSpPr>
        <p:spPr>
          <a:xfrm rot="-2119908">
            <a:off x="14696337" y="6631431"/>
            <a:ext cx="2089866" cy="2002472"/>
          </a:xfrm>
          <a:custGeom>
            <a:avLst/>
            <a:gdLst/>
            <a:ahLst/>
            <a:cxnLst/>
            <a:rect l="l" t="t" r="r" b="b"/>
            <a:pathLst>
              <a:path w="2089866" h="2002472">
                <a:moveTo>
                  <a:pt x="0" y="0"/>
                </a:moveTo>
                <a:lnTo>
                  <a:pt x="2089866" y="0"/>
                </a:lnTo>
                <a:lnTo>
                  <a:pt x="2089866" y="2002472"/>
                </a:lnTo>
                <a:lnTo>
                  <a:pt x="0" y="200247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2" name="TextBox 22">
            <a:extLst>
              <a:ext uri="{FF2B5EF4-FFF2-40B4-BE49-F238E27FC236}">
                <a16:creationId xmlns:a16="http://schemas.microsoft.com/office/drawing/2014/main" id="{C8E96F94-348C-BCE5-72E5-7DB63795F08E}"/>
              </a:ext>
            </a:extLst>
          </p:cNvPr>
          <p:cNvSpPr txBox="1"/>
          <p:nvPr/>
        </p:nvSpPr>
        <p:spPr>
          <a:xfrm>
            <a:off x="2094089" y="609852"/>
            <a:ext cx="14649023" cy="923330"/>
          </a:xfrm>
          <a:prstGeom prst="rect">
            <a:avLst/>
          </a:prstGeom>
        </p:spPr>
        <p:txBody>
          <a:bodyPr wrap="square" lIns="0" tIns="0" rIns="0" bIns="0" rtlCol="0" anchor="t">
            <a:spAutoFit/>
          </a:bodyPr>
          <a:lstStyle/>
          <a:p>
            <a:pPr algn="l">
              <a:lnSpc>
                <a:spcPts val="7231"/>
              </a:lnSpc>
            </a:pPr>
            <a:r>
              <a:rPr lang="en-US" sz="6399" b="1" spc="-236" dirty="0">
                <a:solidFill>
                  <a:srgbClr val="00172C"/>
                </a:solidFill>
                <a:latin typeface="Open Sauce Bold"/>
                <a:ea typeface="Open Sauce Bold"/>
                <a:cs typeface="Open Sauce Bold"/>
                <a:sym typeface="Open Sauce Bold"/>
              </a:rPr>
              <a:t>What Is an Information System?</a:t>
            </a:r>
          </a:p>
        </p:txBody>
      </p:sp>
      <p:sp>
        <p:nvSpPr>
          <p:cNvPr id="23" name="TextBox 23">
            <a:extLst>
              <a:ext uri="{FF2B5EF4-FFF2-40B4-BE49-F238E27FC236}">
                <a16:creationId xmlns:a16="http://schemas.microsoft.com/office/drawing/2014/main" id="{0883F49B-2520-B6D8-DA9C-D086688FBC74}"/>
              </a:ext>
            </a:extLst>
          </p:cNvPr>
          <p:cNvSpPr txBox="1"/>
          <p:nvPr/>
        </p:nvSpPr>
        <p:spPr>
          <a:xfrm>
            <a:off x="11811000" y="5778500"/>
            <a:ext cx="6167781" cy="2849178"/>
          </a:xfrm>
          <a:prstGeom prst="rect">
            <a:avLst/>
          </a:prstGeom>
        </p:spPr>
        <p:txBody>
          <a:bodyPr wrap="square" lIns="0" tIns="0" rIns="0" bIns="0" rtlCol="0" anchor="t">
            <a:spAutoFit/>
          </a:bodyPr>
          <a:lstStyle/>
          <a:p>
            <a:pPr algn="l">
              <a:lnSpc>
                <a:spcPct val="150000"/>
              </a:lnSpc>
            </a:pPr>
            <a:r>
              <a:rPr lang="en-US" sz="2100" spc="33" dirty="0">
                <a:solidFill>
                  <a:srgbClr val="00172C"/>
                </a:solidFill>
                <a:latin typeface="Open Sauce"/>
                <a:ea typeface="Open Sauce"/>
                <a:cs typeface="Open Sauce"/>
                <a:sym typeface="Open Sauce"/>
              </a:rPr>
              <a:t>Critical analysis: Information systems are valuable when they support business objectives. However, poor data quality, weak management and limited employee skills can reduce their effectiveness (Laudon and Laudon, 2022; ISO, 2022).</a:t>
            </a:r>
          </a:p>
        </p:txBody>
      </p:sp>
      <p:sp>
        <p:nvSpPr>
          <p:cNvPr id="25" name="TextBox 25">
            <a:extLst>
              <a:ext uri="{FF2B5EF4-FFF2-40B4-BE49-F238E27FC236}">
                <a16:creationId xmlns:a16="http://schemas.microsoft.com/office/drawing/2014/main" id="{BFB30CA3-B372-E9E1-2DB9-778ABF6516AC}"/>
              </a:ext>
            </a:extLst>
          </p:cNvPr>
          <p:cNvSpPr txBox="1"/>
          <p:nvPr/>
        </p:nvSpPr>
        <p:spPr>
          <a:xfrm>
            <a:off x="1028700" y="1946910"/>
            <a:ext cx="1017270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An information system combines people, processes, data and technology.</a:t>
            </a:r>
          </a:p>
        </p:txBody>
      </p:sp>
      <p:sp>
        <p:nvSpPr>
          <p:cNvPr id="26" name="TextBox 26">
            <a:extLst>
              <a:ext uri="{FF2B5EF4-FFF2-40B4-BE49-F238E27FC236}">
                <a16:creationId xmlns:a16="http://schemas.microsoft.com/office/drawing/2014/main" id="{F65DF747-033E-2F80-9DDA-547CF23668B2}"/>
              </a:ext>
            </a:extLst>
          </p:cNvPr>
          <p:cNvSpPr txBox="1"/>
          <p:nvPr/>
        </p:nvSpPr>
        <p:spPr>
          <a:xfrm>
            <a:off x="1028700" y="2836545"/>
            <a:ext cx="941070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It collects, stores, processes and shares business information.</a:t>
            </a:r>
          </a:p>
        </p:txBody>
      </p:sp>
      <p:sp>
        <p:nvSpPr>
          <p:cNvPr id="27" name="TextBox 27">
            <a:extLst>
              <a:ext uri="{FF2B5EF4-FFF2-40B4-BE49-F238E27FC236}">
                <a16:creationId xmlns:a16="http://schemas.microsoft.com/office/drawing/2014/main" id="{902C49D5-627F-C811-ABF2-51E85DF5438C}"/>
              </a:ext>
            </a:extLst>
          </p:cNvPr>
          <p:cNvSpPr txBox="1"/>
          <p:nvPr/>
        </p:nvSpPr>
        <p:spPr>
          <a:xfrm>
            <a:off x="1028700" y="3726180"/>
            <a:ext cx="1047750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It helps organisations manage daily activities and make informed decisions.</a:t>
            </a:r>
          </a:p>
        </p:txBody>
      </p:sp>
      <p:sp>
        <p:nvSpPr>
          <p:cNvPr id="28" name="TextBox 28">
            <a:extLst>
              <a:ext uri="{FF2B5EF4-FFF2-40B4-BE49-F238E27FC236}">
                <a16:creationId xmlns:a16="http://schemas.microsoft.com/office/drawing/2014/main" id="{600283F9-8E41-4676-1ACF-5193C93F12AB}"/>
              </a:ext>
            </a:extLst>
          </p:cNvPr>
          <p:cNvSpPr txBox="1"/>
          <p:nvPr/>
        </p:nvSpPr>
        <p:spPr>
          <a:xfrm>
            <a:off x="1028699" y="4615815"/>
            <a:ext cx="1326837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Information systems can improve productivity, communication and competitive advantage.</a:t>
            </a:r>
          </a:p>
        </p:txBody>
      </p:sp>
      <p:pic>
        <p:nvPicPr>
          <p:cNvPr id="16" name="Picture 15" descr="The diagram illustrates an information system with various components such as people, processes, users, employees, business tasks, workflows, data, technology, hardware, and software, all interconnected.&#10;&#10;AI-generated content may be incorrect.">
            <a:extLst>
              <a:ext uri="{FF2B5EF4-FFF2-40B4-BE49-F238E27FC236}">
                <a16:creationId xmlns:a16="http://schemas.microsoft.com/office/drawing/2014/main" id="{35DF6522-CF78-0FF9-C844-51A02262842E}"/>
              </a:ext>
            </a:extLst>
          </p:cNvPr>
          <p:cNvPicPr>
            <a:picLocks noChangeAspect="1"/>
          </p:cNvPicPr>
          <p:nvPr/>
        </p:nvPicPr>
        <p:blipFill>
          <a:blip r:embed="rId5"/>
          <a:srcRect l="717" t="19167" b="8343"/>
          <a:stretch>
            <a:fillRect/>
          </a:stretch>
        </p:blipFill>
        <p:spPr>
          <a:xfrm>
            <a:off x="1165727" y="6343589"/>
            <a:ext cx="8252873" cy="3391316"/>
          </a:xfrm>
          <a:prstGeom prst="rect">
            <a:avLst/>
          </a:prstGeom>
        </p:spPr>
      </p:pic>
      <p:sp>
        <p:nvSpPr>
          <p:cNvPr id="17" name="TextBox 23">
            <a:extLst>
              <a:ext uri="{FF2B5EF4-FFF2-40B4-BE49-F238E27FC236}">
                <a16:creationId xmlns:a16="http://schemas.microsoft.com/office/drawing/2014/main" id="{C4F6664F-36D6-C69D-91C6-02AA90E2C880}"/>
              </a:ext>
            </a:extLst>
          </p:cNvPr>
          <p:cNvSpPr txBox="1"/>
          <p:nvPr/>
        </p:nvSpPr>
        <p:spPr>
          <a:xfrm>
            <a:off x="2094089" y="5709629"/>
            <a:ext cx="7049911" cy="492443"/>
          </a:xfrm>
          <a:prstGeom prst="rect">
            <a:avLst/>
          </a:prstGeom>
        </p:spPr>
        <p:txBody>
          <a:bodyPr wrap="square" lIns="0" tIns="0" rIns="0" bIns="0" rtlCol="0" anchor="t">
            <a:spAutoFit/>
          </a:bodyPr>
          <a:lstStyle/>
          <a:p>
            <a:r>
              <a:rPr lang="en-GB" sz="3200" b="1" dirty="0"/>
              <a:t>Components of an Information System</a:t>
            </a:r>
            <a:endParaRPr lang="en-US" sz="2800" spc="33" dirty="0">
              <a:solidFill>
                <a:srgbClr val="00172C"/>
              </a:solidFill>
              <a:latin typeface="Open Sauce"/>
              <a:ea typeface="Open Sauce"/>
              <a:cs typeface="Open Sauce"/>
              <a:sym typeface="Open Sauce"/>
            </a:endParaRPr>
          </a:p>
        </p:txBody>
      </p:sp>
      <p:sp>
        <p:nvSpPr>
          <p:cNvPr id="18" name="TextBox 23">
            <a:extLst>
              <a:ext uri="{FF2B5EF4-FFF2-40B4-BE49-F238E27FC236}">
                <a16:creationId xmlns:a16="http://schemas.microsoft.com/office/drawing/2014/main" id="{8D812856-4AEF-A06F-A80F-487BCAD9B049}"/>
              </a:ext>
            </a:extLst>
          </p:cNvPr>
          <p:cNvSpPr txBox="1"/>
          <p:nvPr/>
        </p:nvSpPr>
        <p:spPr>
          <a:xfrm>
            <a:off x="8077201" y="9734905"/>
            <a:ext cx="1752600" cy="307777"/>
          </a:xfrm>
          <a:prstGeom prst="rect">
            <a:avLst/>
          </a:prstGeom>
        </p:spPr>
        <p:txBody>
          <a:bodyPr wrap="square" lIns="0" tIns="0" rIns="0" bIns="0" rtlCol="0" anchor="t">
            <a:spAutoFit/>
          </a:bodyPr>
          <a:lstStyle/>
          <a:p>
            <a:r>
              <a:rPr lang="en-GB" sz="2000" dirty="0"/>
              <a:t>(Canva, 2026)</a:t>
            </a:r>
            <a:endParaRPr lang="en-US" spc="33" dirty="0">
              <a:solidFill>
                <a:srgbClr val="00172C"/>
              </a:solidFill>
              <a:latin typeface="Open Sauce"/>
              <a:ea typeface="Open Sauce"/>
              <a:cs typeface="Open Sauce"/>
              <a:sym typeface="Open Sauce"/>
            </a:endParaRPr>
          </a:p>
        </p:txBody>
      </p:sp>
    </p:spTree>
    <p:extLst>
      <p:ext uri="{BB962C8B-B14F-4D97-AF65-F5344CB8AC3E}">
        <p14:creationId xmlns:p14="http://schemas.microsoft.com/office/powerpoint/2010/main" val="11449669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grpSp>
        <p:nvGrpSpPr>
          <p:cNvPr id="2" name="Group 2"/>
          <p:cNvGrpSpPr/>
          <p:nvPr/>
        </p:nvGrpSpPr>
        <p:grpSpPr>
          <a:xfrm>
            <a:off x="-15671" y="2102299"/>
            <a:ext cx="7233758" cy="773553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00172C">
                    <a:alpha val="100000"/>
                  </a:srgbClr>
                </a:gs>
                <a:gs pos="100000">
                  <a:srgbClr val="2961BC">
                    <a:alpha val="100000"/>
                  </a:srgbClr>
                </a:gs>
              </a:gsLst>
              <a:lin ang="0"/>
            </a:gradFill>
          </p:spPr>
          <p:txBody>
            <a:bodyPr/>
            <a:lstStyle/>
            <a:p>
              <a:endParaRPr lang="en-GB"/>
            </a:p>
          </p:txBody>
        </p:sp>
        <p:sp>
          <p:nvSpPr>
            <p:cNvPr id="4" name="TextBox 4"/>
            <p:cNvSpPr txBox="1"/>
            <p:nvPr/>
          </p:nvSpPr>
          <p:spPr>
            <a:xfrm>
              <a:off x="76200" y="85725"/>
              <a:ext cx="660400" cy="650875"/>
            </a:xfrm>
            <a:prstGeom prst="rect">
              <a:avLst/>
            </a:prstGeom>
          </p:spPr>
          <p:txBody>
            <a:bodyPr lIns="50800" tIns="50800" rIns="50800" bIns="50800" rtlCol="0" anchor="ctr"/>
            <a:lstStyle/>
            <a:p>
              <a:pPr algn="ctr">
                <a:lnSpc>
                  <a:spcPts val="2372"/>
                </a:lnSpc>
              </a:pPr>
              <a:endParaRPr/>
            </a:p>
          </p:txBody>
        </p:sp>
      </p:grpSp>
      <p:sp>
        <p:nvSpPr>
          <p:cNvPr id="8" name="Freeform 8"/>
          <p:cNvSpPr/>
          <p:nvPr/>
        </p:nvSpPr>
        <p:spPr>
          <a:xfrm>
            <a:off x="11605583" y="862108"/>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8" name="Freeform 18"/>
          <p:cNvSpPr/>
          <p:nvPr/>
        </p:nvSpPr>
        <p:spPr>
          <a:xfrm>
            <a:off x="8044311" y="7206409"/>
            <a:ext cx="955726" cy="901858"/>
          </a:xfrm>
          <a:custGeom>
            <a:avLst/>
            <a:gdLst/>
            <a:ahLst/>
            <a:cxnLst/>
            <a:rect l="l" t="t" r="r" b="b"/>
            <a:pathLst>
              <a:path w="955726" h="901858">
                <a:moveTo>
                  <a:pt x="0" y="0"/>
                </a:moveTo>
                <a:lnTo>
                  <a:pt x="955726" y="0"/>
                </a:lnTo>
                <a:lnTo>
                  <a:pt x="955726" y="901857"/>
                </a:lnTo>
                <a:lnTo>
                  <a:pt x="0" y="90185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9" name="Freeform 19"/>
          <p:cNvSpPr/>
          <p:nvPr/>
        </p:nvSpPr>
        <p:spPr>
          <a:xfrm>
            <a:off x="7994810" y="2102299"/>
            <a:ext cx="1054728" cy="1054728"/>
          </a:xfrm>
          <a:custGeom>
            <a:avLst/>
            <a:gdLst/>
            <a:ahLst/>
            <a:cxnLst/>
            <a:rect l="l" t="t" r="r" b="b"/>
            <a:pathLst>
              <a:path w="1054728" h="1054728">
                <a:moveTo>
                  <a:pt x="0" y="0"/>
                </a:moveTo>
                <a:lnTo>
                  <a:pt x="1054728" y="0"/>
                </a:lnTo>
                <a:lnTo>
                  <a:pt x="1054728" y="1054728"/>
                </a:lnTo>
                <a:lnTo>
                  <a:pt x="0" y="1054728"/>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0" name="Freeform 20"/>
          <p:cNvSpPr/>
          <p:nvPr/>
        </p:nvSpPr>
        <p:spPr>
          <a:xfrm>
            <a:off x="8711514" y="4688951"/>
            <a:ext cx="1004877" cy="904389"/>
          </a:xfrm>
          <a:custGeom>
            <a:avLst/>
            <a:gdLst/>
            <a:ahLst/>
            <a:cxnLst/>
            <a:rect l="l" t="t" r="r" b="b"/>
            <a:pathLst>
              <a:path w="1004877" h="904389">
                <a:moveTo>
                  <a:pt x="0" y="0"/>
                </a:moveTo>
                <a:lnTo>
                  <a:pt x="1004877" y="0"/>
                </a:lnTo>
                <a:lnTo>
                  <a:pt x="1004877" y="904389"/>
                </a:lnTo>
                <a:lnTo>
                  <a:pt x="0" y="904389"/>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1" name="TextBox 21"/>
          <p:cNvSpPr txBox="1"/>
          <p:nvPr/>
        </p:nvSpPr>
        <p:spPr>
          <a:xfrm>
            <a:off x="1447801" y="3200078"/>
            <a:ext cx="4334536" cy="4616648"/>
          </a:xfrm>
          <a:prstGeom prst="rect">
            <a:avLst/>
          </a:prstGeom>
        </p:spPr>
        <p:txBody>
          <a:bodyPr wrap="square" lIns="0" tIns="0" rIns="0" bIns="0" rtlCol="0" anchor="t">
            <a:spAutoFit/>
          </a:bodyPr>
          <a:lstStyle/>
          <a:p>
            <a:pPr algn="ctr">
              <a:lnSpc>
                <a:spcPts val="7231"/>
              </a:lnSpc>
            </a:pPr>
            <a:r>
              <a:rPr lang="en-US" sz="6399" b="1" spc="-236" dirty="0">
                <a:solidFill>
                  <a:srgbClr val="F8FCFF"/>
                </a:solidFill>
                <a:latin typeface="Open Sauce Bold"/>
                <a:ea typeface="Open Sauce Bold"/>
                <a:cs typeface="Open Sauce Bold"/>
                <a:sym typeface="Open Sauce Bold"/>
              </a:rPr>
              <a:t>Three Types of Business Information Systems</a:t>
            </a:r>
          </a:p>
        </p:txBody>
      </p:sp>
      <p:sp>
        <p:nvSpPr>
          <p:cNvPr id="26" name="TextBox 26"/>
          <p:cNvSpPr txBox="1"/>
          <p:nvPr/>
        </p:nvSpPr>
        <p:spPr>
          <a:xfrm>
            <a:off x="8610600" y="7523384"/>
            <a:ext cx="8534400" cy="1828386"/>
          </a:xfrm>
          <a:prstGeom prst="rect">
            <a:avLst/>
          </a:prstGeom>
        </p:spPr>
        <p:txBody>
          <a:bodyPr wrap="square" lIns="0" tIns="0" rIns="0" bIns="0" rtlCol="0" anchor="t">
            <a:spAutoFit/>
          </a:bodyPr>
          <a:lstStyle/>
          <a:p>
            <a:pPr algn="l">
              <a:lnSpc>
                <a:spcPts val="2940"/>
              </a:lnSpc>
            </a:pPr>
            <a:r>
              <a:rPr lang="en-US" sz="2100" b="1" spc="33" dirty="0">
                <a:solidFill>
                  <a:srgbClr val="00172C"/>
                </a:solidFill>
                <a:latin typeface="Open Sauce"/>
                <a:ea typeface="Open Sauce"/>
                <a:cs typeface="Open Sauce"/>
                <a:sym typeface="Open Sauce"/>
              </a:rPr>
              <a:t>Critical analysis</a:t>
            </a:r>
            <a:r>
              <a:rPr lang="en-US" sz="2100" spc="33" dirty="0">
                <a:solidFill>
                  <a:srgbClr val="00172C"/>
                </a:solidFill>
                <a:latin typeface="Open Sauce"/>
                <a:ea typeface="Open Sauce"/>
                <a:cs typeface="Open Sauce"/>
                <a:sym typeface="Open Sauce"/>
              </a:rPr>
              <a:t>: ERP focuses on internal operations, CRM focuses on customers, and BI focuses on analysing information. These systems are more effective when they share accurate information rather than operate separately (SAP, n.d.; Salesforce, n.d.; Microsoft, n.d.).</a:t>
            </a:r>
          </a:p>
        </p:txBody>
      </p:sp>
      <p:graphicFrame>
        <p:nvGraphicFramePr>
          <p:cNvPr id="30" name="Table 29">
            <a:extLst>
              <a:ext uri="{FF2B5EF4-FFF2-40B4-BE49-F238E27FC236}">
                <a16:creationId xmlns:a16="http://schemas.microsoft.com/office/drawing/2014/main" id="{F133CAEC-7339-AA91-E4EE-20E03145B46B}"/>
              </a:ext>
            </a:extLst>
          </p:cNvPr>
          <p:cNvGraphicFramePr>
            <a:graphicFrameLocks noGrp="1"/>
          </p:cNvGraphicFramePr>
          <p:nvPr>
            <p:extLst>
              <p:ext uri="{D42A27DB-BD31-4B8C-83A1-F6EECF244321}">
                <p14:modId xmlns:p14="http://schemas.microsoft.com/office/powerpoint/2010/main" val="1415915282"/>
              </p:ext>
            </p:extLst>
          </p:nvPr>
        </p:nvGraphicFramePr>
        <p:xfrm>
          <a:off x="7391400" y="1219219"/>
          <a:ext cx="10515600" cy="4817869"/>
        </p:xfrm>
        <a:graphic>
          <a:graphicData uri="http://schemas.openxmlformats.org/drawingml/2006/table">
            <a:tbl>
              <a:tblPr>
                <a:tableStyleId>{35758FB7-9AC5-4552-8A53-C91805E547FA}</a:tableStyleId>
              </a:tblPr>
              <a:tblGrid>
                <a:gridCol w="3505200">
                  <a:extLst>
                    <a:ext uri="{9D8B030D-6E8A-4147-A177-3AD203B41FA5}">
                      <a16:colId xmlns:a16="http://schemas.microsoft.com/office/drawing/2014/main" val="2857460838"/>
                    </a:ext>
                  </a:extLst>
                </a:gridCol>
                <a:gridCol w="3505200">
                  <a:extLst>
                    <a:ext uri="{9D8B030D-6E8A-4147-A177-3AD203B41FA5}">
                      <a16:colId xmlns:a16="http://schemas.microsoft.com/office/drawing/2014/main" val="3366561802"/>
                    </a:ext>
                  </a:extLst>
                </a:gridCol>
                <a:gridCol w="3505200">
                  <a:extLst>
                    <a:ext uri="{9D8B030D-6E8A-4147-A177-3AD203B41FA5}">
                      <a16:colId xmlns:a16="http://schemas.microsoft.com/office/drawing/2014/main" val="781349280"/>
                    </a:ext>
                  </a:extLst>
                </a:gridCol>
              </a:tblGrid>
              <a:tr h="680786">
                <a:tc>
                  <a:txBody>
                    <a:bodyPr/>
                    <a:lstStyle/>
                    <a:p>
                      <a:pPr algn="ctr">
                        <a:buNone/>
                      </a:pPr>
                      <a:r>
                        <a:rPr lang="en-GB" sz="2100" b="1" kern="1200" spc="33" dirty="0">
                          <a:solidFill>
                            <a:schemeClr val="bg1"/>
                          </a:solidFill>
                          <a:latin typeface="Open Sauce"/>
                          <a:ea typeface="+mn-ea"/>
                          <a:cs typeface="+mn-cs"/>
                        </a:rPr>
                        <a:t>System</a:t>
                      </a:r>
                    </a:p>
                  </a:txBody>
                  <a:tcPr anchor="ctr">
                    <a:solidFill>
                      <a:srgbClr val="275EB6"/>
                    </a:solidFill>
                  </a:tcPr>
                </a:tc>
                <a:tc>
                  <a:txBody>
                    <a:bodyPr/>
                    <a:lstStyle/>
                    <a:p>
                      <a:pPr algn="ctr">
                        <a:buNone/>
                      </a:pPr>
                      <a:r>
                        <a:rPr lang="en-GB" sz="2100" b="1" kern="1200" spc="33">
                          <a:solidFill>
                            <a:schemeClr val="bg1"/>
                          </a:solidFill>
                          <a:latin typeface="Open Sauce"/>
                          <a:ea typeface="+mn-ea"/>
                          <a:cs typeface="+mn-cs"/>
                        </a:rPr>
                        <a:t>Main function</a:t>
                      </a:r>
                    </a:p>
                  </a:txBody>
                  <a:tcPr anchor="ctr">
                    <a:solidFill>
                      <a:srgbClr val="275EB6"/>
                    </a:solidFill>
                  </a:tcPr>
                </a:tc>
                <a:tc>
                  <a:txBody>
                    <a:bodyPr/>
                    <a:lstStyle/>
                    <a:p>
                      <a:pPr algn="ctr">
                        <a:buNone/>
                      </a:pPr>
                      <a:r>
                        <a:rPr lang="en-GB" sz="2100" b="1" kern="1200" spc="33" dirty="0">
                          <a:solidFill>
                            <a:schemeClr val="bg1"/>
                          </a:solidFill>
                          <a:latin typeface="Open Sauce"/>
                          <a:ea typeface="+mn-ea"/>
                          <a:cs typeface="+mn-cs"/>
                        </a:rPr>
                        <a:t>Business benefit</a:t>
                      </a:r>
                    </a:p>
                  </a:txBody>
                  <a:tcPr anchor="ctr">
                    <a:solidFill>
                      <a:srgbClr val="275EB6"/>
                    </a:solidFill>
                  </a:tcPr>
                </a:tc>
                <a:extLst>
                  <a:ext uri="{0D108BD9-81ED-4DB2-BD59-A6C34878D82A}">
                    <a16:rowId xmlns:a16="http://schemas.microsoft.com/office/drawing/2014/main" val="701524190"/>
                  </a:ext>
                </a:extLst>
              </a:tr>
              <a:tr h="1204467">
                <a:tc>
                  <a:txBody>
                    <a:bodyPr/>
                    <a:lstStyle/>
                    <a:p>
                      <a:pPr>
                        <a:buNone/>
                      </a:pPr>
                      <a:r>
                        <a:rPr lang="en-GB" sz="2100" kern="1200" spc="33" dirty="0">
                          <a:solidFill>
                            <a:srgbClr val="00172C"/>
                          </a:solidFill>
                          <a:latin typeface="Open Sauce"/>
                        </a:rPr>
                        <a:t>Enterprise Resource Planning (ERP)</a:t>
                      </a:r>
                    </a:p>
                  </a:txBody>
                  <a:tcPr anchor="ctr"/>
                </a:tc>
                <a:tc>
                  <a:txBody>
                    <a:bodyPr/>
                    <a:lstStyle/>
                    <a:p>
                      <a:pPr>
                        <a:buNone/>
                      </a:pPr>
                      <a:r>
                        <a:rPr lang="en-GB" sz="2100" kern="1200" spc="33">
                          <a:solidFill>
                            <a:srgbClr val="00172C"/>
                          </a:solidFill>
                          <a:latin typeface="Open Sauce"/>
                        </a:rPr>
                        <a:t>Connects finance, stock and operations</a:t>
                      </a:r>
                    </a:p>
                  </a:txBody>
                  <a:tcPr anchor="ctr"/>
                </a:tc>
                <a:tc>
                  <a:txBody>
                    <a:bodyPr/>
                    <a:lstStyle/>
                    <a:p>
                      <a:pPr>
                        <a:buNone/>
                      </a:pPr>
                      <a:r>
                        <a:rPr lang="en-GB" sz="2100" kern="1200" spc="33">
                          <a:solidFill>
                            <a:srgbClr val="00172C"/>
                          </a:solidFill>
                          <a:latin typeface="Open Sauce"/>
                        </a:rPr>
                        <a:t>Improves coordination and efficiency</a:t>
                      </a:r>
                    </a:p>
                  </a:txBody>
                  <a:tcPr anchor="ctr"/>
                </a:tc>
                <a:extLst>
                  <a:ext uri="{0D108BD9-81ED-4DB2-BD59-A6C34878D82A}">
                    <a16:rowId xmlns:a16="http://schemas.microsoft.com/office/drawing/2014/main" val="4116371970"/>
                  </a:ext>
                </a:extLst>
              </a:tr>
              <a:tr h="1728149">
                <a:tc>
                  <a:txBody>
                    <a:bodyPr/>
                    <a:lstStyle/>
                    <a:p>
                      <a:pPr>
                        <a:buNone/>
                      </a:pPr>
                      <a:r>
                        <a:rPr lang="en-GB" sz="2100" kern="1200" spc="33" dirty="0">
                          <a:solidFill>
                            <a:srgbClr val="00172C"/>
                          </a:solidFill>
                          <a:latin typeface="Open Sauce"/>
                        </a:rPr>
                        <a:t>Customer Relationship Management (CRM)</a:t>
                      </a:r>
                    </a:p>
                  </a:txBody>
                  <a:tcPr anchor="ctr"/>
                </a:tc>
                <a:tc>
                  <a:txBody>
                    <a:bodyPr/>
                    <a:lstStyle/>
                    <a:p>
                      <a:pPr>
                        <a:buNone/>
                      </a:pPr>
                      <a:r>
                        <a:rPr lang="en-GB" sz="2100" kern="1200" spc="33">
                          <a:solidFill>
                            <a:srgbClr val="00172C"/>
                          </a:solidFill>
                          <a:latin typeface="Open Sauce"/>
                        </a:rPr>
                        <a:t>Manages customer information and relationships</a:t>
                      </a:r>
                    </a:p>
                  </a:txBody>
                  <a:tcPr anchor="ctr"/>
                </a:tc>
                <a:tc>
                  <a:txBody>
                    <a:bodyPr/>
                    <a:lstStyle/>
                    <a:p>
                      <a:pPr>
                        <a:buNone/>
                      </a:pPr>
                      <a:r>
                        <a:rPr lang="en-GB" sz="2100" kern="1200" spc="33" dirty="0">
                          <a:solidFill>
                            <a:srgbClr val="00172C"/>
                          </a:solidFill>
                          <a:latin typeface="Open Sauce"/>
                        </a:rPr>
                        <a:t>Improves customer service and retention</a:t>
                      </a:r>
                    </a:p>
                  </a:txBody>
                  <a:tcPr anchor="ctr"/>
                </a:tc>
                <a:extLst>
                  <a:ext uri="{0D108BD9-81ED-4DB2-BD59-A6C34878D82A}">
                    <a16:rowId xmlns:a16="http://schemas.microsoft.com/office/drawing/2014/main" val="4294793420"/>
                  </a:ext>
                </a:extLst>
              </a:tr>
              <a:tr h="1204467">
                <a:tc>
                  <a:txBody>
                    <a:bodyPr/>
                    <a:lstStyle/>
                    <a:p>
                      <a:pPr>
                        <a:buNone/>
                      </a:pPr>
                      <a:r>
                        <a:rPr lang="en-GB" sz="2100" kern="1200" spc="33">
                          <a:solidFill>
                            <a:srgbClr val="00172C"/>
                          </a:solidFill>
                          <a:latin typeface="Open Sauce"/>
                        </a:rPr>
                        <a:t>Business Intelligence (BI)</a:t>
                      </a:r>
                    </a:p>
                  </a:txBody>
                  <a:tcPr anchor="ctr"/>
                </a:tc>
                <a:tc>
                  <a:txBody>
                    <a:bodyPr/>
                    <a:lstStyle/>
                    <a:p>
                      <a:pPr>
                        <a:buNone/>
                      </a:pPr>
                      <a:r>
                        <a:rPr lang="en-GB" sz="2100" kern="1200" spc="33">
                          <a:solidFill>
                            <a:srgbClr val="00172C"/>
                          </a:solidFill>
                          <a:latin typeface="Open Sauce"/>
                        </a:rPr>
                        <a:t>Analyses data and creates dashboards</a:t>
                      </a:r>
                    </a:p>
                  </a:txBody>
                  <a:tcPr anchor="ctr"/>
                </a:tc>
                <a:tc>
                  <a:txBody>
                    <a:bodyPr/>
                    <a:lstStyle/>
                    <a:p>
                      <a:pPr>
                        <a:buNone/>
                      </a:pPr>
                      <a:r>
                        <a:rPr lang="en-GB" sz="2100" kern="1200" spc="33" dirty="0">
                          <a:solidFill>
                            <a:srgbClr val="00172C"/>
                          </a:solidFill>
                          <a:latin typeface="Open Sauce"/>
                        </a:rPr>
                        <a:t>Supports informed management decisions</a:t>
                      </a:r>
                    </a:p>
                  </a:txBody>
                  <a:tcPr anchor="ctr"/>
                </a:tc>
                <a:extLst>
                  <a:ext uri="{0D108BD9-81ED-4DB2-BD59-A6C34878D82A}">
                    <a16:rowId xmlns:a16="http://schemas.microsoft.com/office/drawing/2014/main" val="3816181474"/>
                  </a:ext>
                </a:extLst>
              </a:tr>
            </a:tbl>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6" name="TextBox 6"/>
          <p:cNvSpPr txBox="1"/>
          <p:nvPr/>
        </p:nvSpPr>
        <p:spPr>
          <a:xfrm>
            <a:off x="520305" y="2070913"/>
            <a:ext cx="4328570" cy="5404493"/>
          </a:xfrm>
          <a:prstGeom prst="rect">
            <a:avLst/>
          </a:prstGeom>
        </p:spPr>
        <p:txBody>
          <a:bodyPr lIns="0" tIns="0" rIns="0" bIns="0" rtlCol="0" anchor="t">
            <a:spAutoFit/>
          </a:bodyPr>
          <a:lstStyle/>
          <a:p>
            <a:pPr algn="ctr">
              <a:lnSpc>
                <a:spcPct val="150000"/>
              </a:lnSpc>
            </a:pPr>
            <a:r>
              <a:rPr lang="en-US" sz="4800" b="1" spc="-236" dirty="0">
                <a:solidFill>
                  <a:srgbClr val="00172C"/>
                </a:solidFill>
                <a:latin typeface="Open Sauce Bold"/>
                <a:ea typeface="Open Sauce Bold"/>
                <a:cs typeface="Open Sauce Bold"/>
                <a:sym typeface="Open Sauce Bold"/>
              </a:rPr>
              <a:t>Enterprise Resource Planning (ERP): Strengths and Limitations</a:t>
            </a:r>
          </a:p>
        </p:txBody>
      </p:sp>
      <p:grpSp>
        <p:nvGrpSpPr>
          <p:cNvPr id="9" name="Group 9"/>
          <p:cNvGrpSpPr/>
          <p:nvPr/>
        </p:nvGrpSpPr>
        <p:grpSpPr>
          <a:xfrm>
            <a:off x="5182493" y="4282901"/>
            <a:ext cx="3873097" cy="4975399"/>
            <a:chOff x="0" y="0"/>
            <a:chExt cx="1020075" cy="1310393"/>
          </a:xfrm>
        </p:grpSpPr>
        <p:sp>
          <p:nvSpPr>
            <p:cNvPr id="10" name="Freeform 10"/>
            <p:cNvSpPr/>
            <p:nvPr/>
          </p:nvSpPr>
          <p:spPr>
            <a:xfrm>
              <a:off x="0" y="0"/>
              <a:ext cx="1020075" cy="1310393"/>
            </a:xfrm>
            <a:custGeom>
              <a:avLst/>
              <a:gdLst/>
              <a:ahLst/>
              <a:cxnLst/>
              <a:rect l="l" t="t" r="r" b="b"/>
              <a:pathLst>
                <a:path w="1020075" h="1310393">
                  <a:moveTo>
                    <a:pt x="71960" y="0"/>
                  </a:moveTo>
                  <a:lnTo>
                    <a:pt x="948115" y="0"/>
                  </a:lnTo>
                  <a:cubicBezTo>
                    <a:pt x="967200" y="0"/>
                    <a:pt x="985503" y="7582"/>
                    <a:pt x="998998" y="21077"/>
                  </a:cubicBezTo>
                  <a:cubicBezTo>
                    <a:pt x="1012493" y="34572"/>
                    <a:pt x="1020075" y="52875"/>
                    <a:pt x="1020075" y="71960"/>
                  </a:cubicBezTo>
                  <a:lnTo>
                    <a:pt x="1020075" y="1238433"/>
                  </a:lnTo>
                  <a:cubicBezTo>
                    <a:pt x="1020075" y="1278176"/>
                    <a:pt x="987857" y="1310393"/>
                    <a:pt x="948115" y="1310393"/>
                  </a:cubicBezTo>
                  <a:lnTo>
                    <a:pt x="71960" y="1310393"/>
                  </a:lnTo>
                  <a:cubicBezTo>
                    <a:pt x="52875" y="1310393"/>
                    <a:pt x="34572" y="1302812"/>
                    <a:pt x="21077" y="1289317"/>
                  </a:cubicBezTo>
                  <a:cubicBezTo>
                    <a:pt x="7582" y="1275821"/>
                    <a:pt x="0" y="1257518"/>
                    <a:pt x="0" y="1238433"/>
                  </a:cubicBezTo>
                  <a:lnTo>
                    <a:pt x="0" y="71960"/>
                  </a:lnTo>
                  <a:cubicBezTo>
                    <a:pt x="0" y="52875"/>
                    <a:pt x="7582" y="34572"/>
                    <a:pt x="21077" y="21077"/>
                  </a:cubicBezTo>
                  <a:cubicBezTo>
                    <a:pt x="34572" y="7582"/>
                    <a:pt x="52875" y="0"/>
                    <a:pt x="71960" y="0"/>
                  </a:cubicBezTo>
                  <a:close/>
                </a:path>
              </a:pathLst>
            </a:custGeom>
            <a:solidFill>
              <a:srgbClr val="0063C2"/>
            </a:solidFill>
          </p:spPr>
          <p:txBody>
            <a:bodyPr/>
            <a:lstStyle/>
            <a:p>
              <a:endParaRPr lang="en-GB"/>
            </a:p>
          </p:txBody>
        </p:sp>
        <p:sp>
          <p:nvSpPr>
            <p:cNvPr id="11" name="TextBox 11"/>
            <p:cNvSpPr txBox="1"/>
            <p:nvPr/>
          </p:nvSpPr>
          <p:spPr>
            <a:xfrm>
              <a:off x="0" y="9525"/>
              <a:ext cx="1020075" cy="1300868"/>
            </a:xfrm>
            <a:prstGeom prst="rect">
              <a:avLst/>
            </a:prstGeom>
          </p:spPr>
          <p:txBody>
            <a:bodyPr lIns="50800" tIns="50800" rIns="50800" bIns="50800" rtlCol="0" anchor="ctr"/>
            <a:lstStyle/>
            <a:p>
              <a:pPr algn="ctr">
                <a:lnSpc>
                  <a:spcPts val="2372"/>
                </a:lnSpc>
              </a:pPr>
              <a:endParaRPr/>
            </a:p>
          </p:txBody>
        </p:sp>
      </p:grpSp>
      <p:grpSp>
        <p:nvGrpSpPr>
          <p:cNvPr id="12" name="Group 12"/>
          <p:cNvGrpSpPr/>
          <p:nvPr/>
        </p:nvGrpSpPr>
        <p:grpSpPr>
          <a:xfrm>
            <a:off x="9286569" y="3390901"/>
            <a:ext cx="3873097" cy="5867400"/>
            <a:chOff x="0" y="0"/>
            <a:chExt cx="1020075" cy="1310393"/>
          </a:xfrm>
        </p:grpSpPr>
        <p:sp>
          <p:nvSpPr>
            <p:cNvPr id="13" name="Freeform 13"/>
            <p:cNvSpPr/>
            <p:nvPr/>
          </p:nvSpPr>
          <p:spPr>
            <a:xfrm>
              <a:off x="0" y="0"/>
              <a:ext cx="1020075" cy="1310393"/>
            </a:xfrm>
            <a:custGeom>
              <a:avLst/>
              <a:gdLst/>
              <a:ahLst/>
              <a:cxnLst/>
              <a:rect l="l" t="t" r="r" b="b"/>
              <a:pathLst>
                <a:path w="1020075" h="1310393">
                  <a:moveTo>
                    <a:pt x="71960" y="0"/>
                  </a:moveTo>
                  <a:lnTo>
                    <a:pt x="948115" y="0"/>
                  </a:lnTo>
                  <a:cubicBezTo>
                    <a:pt x="967200" y="0"/>
                    <a:pt x="985503" y="7582"/>
                    <a:pt x="998998" y="21077"/>
                  </a:cubicBezTo>
                  <a:cubicBezTo>
                    <a:pt x="1012493" y="34572"/>
                    <a:pt x="1020075" y="52875"/>
                    <a:pt x="1020075" y="71960"/>
                  </a:cubicBezTo>
                  <a:lnTo>
                    <a:pt x="1020075" y="1238433"/>
                  </a:lnTo>
                  <a:cubicBezTo>
                    <a:pt x="1020075" y="1278176"/>
                    <a:pt x="987857" y="1310393"/>
                    <a:pt x="948115" y="1310393"/>
                  </a:cubicBezTo>
                  <a:lnTo>
                    <a:pt x="71960" y="1310393"/>
                  </a:lnTo>
                  <a:cubicBezTo>
                    <a:pt x="52875" y="1310393"/>
                    <a:pt x="34572" y="1302812"/>
                    <a:pt x="21077" y="1289317"/>
                  </a:cubicBezTo>
                  <a:cubicBezTo>
                    <a:pt x="7582" y="1275821"/>
                    <a:pt x="0" y="1257518"/>
                    <a:pt x="0" y="1238433"/>
                  </a:cubicBezTo>
                  <a:lnTo>
                    <a:pt x="0" y="71960"/>
                  </a:lnTo>
                  <a:cubicBezTo>
                    <a:pt x="0" y="52875"/>
                    <a:pt x="7582" y="34572"/>
                    <a:pt x="21077" y="21077"/>
                  </a:cubicBezTo>
                  <a:cubicBezTo>
                    <a:pt x="34572" y="7582"/>
                    <a:pt x="52875" y="0"/>
                    <a:pt x="71960" y="0"/>
                  </a:cubicBezTo>
                  <a:close/>
                </a:path>
              </a:pathLst>
            </a:custGeom>
            <a:solidFill>
              <a:srgbClr val="F8FCFF"/>
            </a:solidFill>
            <a:ln w="38100" cap="rnd">
              <a:solidFill>
                <a:srgbClr val="00172C"/>
              </a:solidFill>
              <a:prstDash val="solid"/>
              <a:round/>
            </a:ln>
          </p:spPr>
          <p:txBody>
            <a:bodyPr/>
            <a:lstStyle/>
            <a:p>
              <a:endParaRPr lang="en-GB"/>
            </a:p>
          </p:txBody>
        </p:sp>
        <p:sp>
          <p:nvSpPr>
            <p:cNvPr id="14" name="TextBox 14"/>
            <p:cNvSpPr txBox="1"/>
            <p:nvPr/>
          </p:nvSpPr>
          <p:spPr>
            <a:xfrm>
              <a:off x="0" y="9525"/>
              <a:ext cx="1020075" cy="1300868"/>
            </a:xfrm>
            <a:prstGeom prst="rect">
              <a:avLst/>
            </a:prstGeom>
          </p:spPr>
          <p:txBody>
            <a:bodyPr lIns="50800" tIns="50800" rIns="50800" bIns="50800" rtlCol="0" anchor="ctr"/>
            <a:lstStyle/>
            <a:p>
              <a:pPr algn="ctr">
                <a:lnSpc>
                  <a:spcPts val="2372"/>
                </a:lnSpc>
              </a:pPr>
              <a:endParaRPr/>
            </a:p>
          </p:txBody>
        </p:sp>
      </p:grpSp>
      <p:grpSp>
        <p:nvGrpSpPr>
          <p:cNvPr id="15" name="Group 15"/>
          <p:cNvGrpSpPr/>
          <p:nvPr/>
        </p:nvGrpSpPr>
        <p:grpSpPr>
          <a:xfrm>
            <a:off x="13386203" y="2324100"/>
            <a:ext cx="3873097" cy="6934201"/>
            <a:chOff x="0" y="0"/>
            <a:chExt cx="1020075" cy="1310393"/>
          </a:xfrm>
        </p:grpSpPr>
        <p:sp>
          <p:nvSpPr>
            <p:cNvPr id="16" name="Freeform 16"/>
            <p:cNvSpPr/>
            <p:nvPr/>
          </p:nvSpPr>
          <p:spPr>
            <a:xfrm>
              <a:off x="0" y="0"/>
              <a:ext cx="1020075" cy="1310393"/>
            </a:xfrm>
            <a:custGeom>
              <a:avLst/>
              <a:gdLst/>
              <a:ahLst/>
              <a:cxnLst/>
              <a:rect l="l" t="t" r="r" b="b"/>
              <a:pathLst>
                <a:path w="1020075" h="1310393">
                  <a:moveTo>
                    <a:pt x="71960" y="0"/>
                  </a:moveTo>
                  <a:lnTo>
                    <a:pt x="948115" y="0"/>
                  </a:lnTo>
                  <a:cubicBezTo>
                    <a:pt x="967200" y="0"/>
                    <a:pt x="985503" y="7582"/>
                    <a:pt x="998998" y="21077"/>
                  </a:cubicBezTo>
                  <a:cubicBezTo>
                    <a:pt x="1012493" y="34572"/>
                    <a:pt x="1020075" y="52875"/>
                    <a:pt x="1020075" y="71960"/>
                  </a:cubicBezTo>
                  <a:lnTo>
                    <a:pt x="1020075" y="1238433"/>
                  </a:lnTo>
                  <a:cubicBezTo>
                    <a:pt x="1020075" y="1278176"/>
                    <a:pt x="987857" y="1310393"/>
                    <a:pt x="948115" y="1310393"/>
                  </a:cubicBezTo>
                  <a:lnTo>
                    <a:pt x="71960" y="1310393"/>
                  </a:lnTo>
                  <a:cubicBezTo>
                    <a:pt x="52875" y="1310393"/>
                    <a:pt x="34572" y="1302812"/>
                    <a:pt x="21077" y="1289317"/>
                  </a:cubicBezTo>
                  <a:cubicBezTo>
                    <a:pt x="7582" y="1275821"/>
                    <a:pt x="0" y="1257518"/>
                    <a:pt x="0" y="1238433"/>
                  </a:cubicBezTo>
                  <a:lnTo>
                    <a:pt x="0" y="71960"/>
                  </a:lnTo>
                  <a:cubicBezTo>
                    <a:pt x="0" y="52875"/>
                    <a:pt x="7582" y="34572"/>
                    <a:pt x="21077" y="21077"/>
                  </a:cubicBezTo>
                  <a:cubicBezTo>
                    <a:pt x="34572" y="7582"/>
                    <a:pt x="52875" y="0"/>
                    <a:pt x="71960" y="0"/>
                  </a:cubicBezTo>
                  <a:close/>
                </a:path>
              </a:pathLst>
            </a:custGeom>
            <a:solidFill>
              <a:srgbClr val="00172C"/>
            </a:solidFill>
          </p:spPr>
          <p:txBody>
            <a:bodyPr/>
            <a:lstStyle/>
            <a:p>
              <a:endParaRPr lang="en-GB"/>
            </a:p>
          </p:txBody>
        </p:sp>
        <p:sp>
          <p:nvSpPr>
            <p:cNvPr id="17" name="TextBox 17"/>
            <p:cNvSpPr txBox="1"/>
            <p:nvPr/>
          </p:nvSpPr>
          <p:spPr>
            <a:xfrm>
              <a:off x="0" y="9525"/>
              <a:ext cx="1020075" cy="1300868"/>
            </a:xfrm>
            <a:prstGeom prst="rect">
              <a:avLst/>
            </a:prstGeom>
          </p:spPr>
          <p:txBody>
            <a:bodyPr lIns="50800" tIns="50800" rIns="50800" bIns="50800" rtlCol="0" anchor="ctr"/>
            <a:lstStyle/>
            <a:p>
              <a:pPr algn="ctr">
                <a:lnSpc>
                  <a:spcPts val="2372"/>
                </a:lnSpc>
              </a:pPr>
              <a:endParaRPr/>
            </a:p>
          </p:txBody>
        </p:sp>
      </p:grpSp>
      <p:sp>
        <p:nvSpPr>
          <p:cNvPr id="19" name="Freeform 19"/>
          <p:cNvSpPr/>
          <p:nvPr/>
        </p:nvSpPr>
        <p:spPr>
          <a:xfrm>
            <a:off x="8367099" y="3905894"/>
            <a:ext cx="919471" cy="919471"/>
          </a:xfrm>
          <a:custGeom>
            <a:avLst/>
            <a:gdLst/>
            <a:ahLst/>
            <a:cxnLst/>
            <a:rect l="l" t="t" r="r" b="b"/>
            <a:pathLst>
              <a:path w="919471" h="919471">
                <a:moveTo>
                  <a:pt x="0" y="0"/>
                </a:moveTo>
                <a:lnTo>
                  <a:pt x="919470" y="0"/>
                </a:lnTo>
                <a:lnTo>
                  <a:pt x="919470" y="919471"/>
                </a:lnTo>
                <a:lnTo>
                  <a:pt x="0" y="919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0" name="Freeform 20"/>
          <p:cNvSpPr/>
          <p:nvPr/>
        </p:nvSpPr>
        <p:spPr>
          <a:xfrm>
            <a:off x="12341470" y="3905894"/>
            <a:ext cx="919471" cy="919471"/>
          </a:xfrm>
          <a:custGeom>
            <a:avLst/>
            <a:gdLst/>
            <a:ahLst/>
            <a:cxnLst/>
            <a:rect l="l" t="t" r="r" b="b"/>
            <a:pathLst>
              <a:path w="919471" h="919471">
                <a:moveTo>
                  <a:pt x="0" y="0"/>
                </a:moveTo>
                <a:lnTo>
                  <a:pt x="919470" y="0"/>
                </a:lnTo>
                <a:lnTo>
                  <a:pt x="919470" y="919471"/>
                </a:lnTo>
                <a:lnTo>
                  <a:pt x="0" y="919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1" name="Freeform 21"/>
          <p:cNvSpPr/>
          <p:nvPr/>
        </p:nvSpPr>
        <p:spPr>
          <a:xfrm>
            <a:off x="17035630" y="3730662"/>
            <a:ext cx="919471" cy="919471"/>
          </a:xfrm>
          <a:custGeom>
            <a:avLst/>
            <a:gdLst/>
            <a:ahLst/>
            <a:cxnLst/>
            <a:rect l="l" t="t" r="r" b="b"/>
            <a:pathLst>
              <a:path w="919471" h="919471">
                <a:moveTo>
                  <a:pt x="0" y="0"/>
                </a:moveTo>
                <a:lnTo>
                  <a:pt x="919471" y="0"/>
                </a:lnTo>
                <a:lnTo>
                  <a:pt x="919471" y="919471"/>
                </a:lnTo>
                <a:lnTo>
                  <a:pt x="0" y="91947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2" name="TextBox 22"/>
          <p:cNvSpPr txBox="1"/>
          <p:nvPr/>
        </p:nvSpPr>
        <p:spPr>
          <a:xfrm>
            <a:off x="5569045" y="4811349"/>
            <a:ext cx="3099991" cy="4059766"/>
          </a:xfrm>
          <a:prstGeom prst="rect">
            <a:avLst/>
          </a:prstGeom>
        </p:spPr>
        <p:txBody>
          <a:bodyPr lIns="0" tIns="0" rIns="0" bIns="0" rtlCol="0" anchor="t">
            <a:spAutoFit/>
          </a:bodyPr>
          <a:lstStyle/>
          <a:p>
            <a:pPr algn="ctr">
              <a:lnSpc>
                <a:spcPts val="2940"/>
              </a:lnSpc>
            </a:pPr>
            <a:r>
              <a:rPr lang="en-US" sz="2100" b="1" spc="33" dirty="0">
                <a:solidFill>
                  <a:srgbClr val="F8FCFF"/>
                </a:solidFill>
                <a:latin typeface="Open Sauce"/>
                <a:ea typeface="Open Sauce"/>
                <a:cs typeface="Open Sauce"/>
                <a:sym typeface="Open Sauce"/>
              </a:rPr>
              <a:t>Strengths</a:t>
            </a:r>
          </a:p>
          <a:p>
            <a:pPr algn="ctr">
              <a:lnSpc>
                <a:spcPts val="2940"/>
              </a:lnSpc>
            </a:pPr>
            <a:endParaRPr lang="en-US" sz="2100" b="1" spc="33" dirty="0">
              <a:solidFill>
                <a:srgbClr val="F8FCFF"/>
              </a:solidFill>
              <a:latin typeface="Open Sauce"/>
              <a:ea typeface="Open Sauce"/>
              <a:cs typeface="Open Sauce"/>
              <a:sym typeface="Open Sauce"/>
            </a:endParaRPr>
          </a:p>
          <a:p>
            <a:pPr algn="l">
              <a:lnSpc>
                <a:spcPts val="2940"/>
              </a:lnSpc>
            </a:pPr>
            <a:r>
              <a:rPr lang="en-US" sz="2100" spc="33" dirty="0">
                <a:solidFill>
                  <a:srgbClr val="F8FCFF"/>
                </a:solidFill>
                <a:latin typeface="Open Sauce"/>
                <a:ea typeface="Open Sauce"/>
                <a:cs typeface="Open Sauce"/>
                <a:sym typeface="Open Sauce"/>
              </a:rPr>
              <a:t>Connects different business departments.</a:t>
            </a:r>
          </a:p>
          <a:p>
            <a:pPr algn="l">
              <a:lnSpc>
                <a:spcPts val="2940"/>
              </a:lnSpc>
            </a:pPr>
            <a:r>
              <a:rPr lang="en-US" sz="2100" spc="33" dirty="0">
                <a:solidFill>
                  <a:srgbClr val="F8FCFF"/>
                </a:solidFill>
                <a:latin typeface="Open Sauce"/>
                <a:ea typeface="Open Sauce"/>
                <a:cs typeface="Open Sauce"/>
                <a:sym typeface="Open Sauce"/>
              </a:rPr>
              <a:t>Reduces repeated data entry and errors.</a:t>
            </a:r>
          </a:p>
          <a:p>
            <a:pPr algn="l">
              <a:lnSpc>
                <a:spcPts val="2940"/>
              </a:lnSpc>
            </a:pPr>
            <a:r>
              <a:rPr lang="en-US" sz="2100" spc="33" dirty="0">
                <a:solidFill>
                  <a:srgbClr val="F8FCFF"/>
                </a:solidFill>
                <a:latin typeface="Open Sauce"/>
                <a:ea typeface="Open Sauce"/>
                <a:cs typeface="Open Sauce"/>
                <a:sym typeface="Open Sauce"/>
              </a:rPr>
              <a:t>Improves stock control and financial reporting.</a:t>
            </a:r>
          </a:p>
          <a:p>
            <a:pPr algn="l">
              <a:lnSpc>
                <a:spcPts val="2940"/>
              </a:lnSpc>
            </a:pPr>
            <a:r>
              <a:rPr lang="en-US" sz="2100" spc="33" dirty="0">
                <a:solidFill>
                  <a:srgbClr val="F8FCFF"/>
                </a:solidFill>
                <a:latin typeface="Open Sauce"/>
                <a:ea typeface="Open Sauce"/>
                <a:cs typeface="Open Sauce"/>
                <a:sym typeface="Open Sauce"/>
              </a:rPr>
              <a:t>Provides more consistent business information.</a:t>
            </a:r>
          </a:p>
        </p:txBody>
      </p:sp>
      <p:sp>
        <p:nvSpPr>
          <p:cNvPr id="24" name="TextBox 24"/>
          <p:cNvSpPr txBox="1"/>
          <p:nvPr/>
        </p:nvSpPr>
        <p:spPr>
          <a:xfrm>
            <a:off x="13724264" y="3067896"/>
            <a:ext cx="3062906" cy="5504071"/>
          </a:xfrm>
          <a:prstGeom prst="rect">
            <a:avLst/>
          </a:prstGeom>
        </p:spPr>
        <p:txBody>
          <a:bodyPr lIns="0" tIns="0" rIns="0" bIns="0" rtlCol="0" anchor="t">
            <a:spAutoFit/>
          </a:bodyPr>
          <a:lstStyle/>
          <a:p>
            <a:pPr algn="ctr">
              <a:lnSpc>
                <a:spcPts val="2940"/>
              </a:lnSpc>
            </a:pPr>
            <a:r>
              <a:rPr lang="en-US" sz="2000" b="1" spc="33" dirty="0">
                <a:solidFill>
                  <a:srgbClr val="F8FCFF"/>
                </a:solidFill>
                <a:latin typeface="Open Sauce"/>
                <a:ea typeface="Open Sauce"/>
                <a:cs typeface="Open Sauce"/>
                <a:sym typeface="Open Sauce"/>
              </a:rPr>
              <a:t>Critical analysis: </a:t>
            </a:r>
          </a:p>
          <a:p>
            <a:pPr algn="l">
              <a:lnSpc>
                <a:spcPts val="2940"/>
              </a:lnSpc>
            </a:pPr>
            <a:endParaRPr lang="en-US" sz="2000" spc="33" dirty="0">
              <a:solidFill>
                <a:srgbClr val="F8FCFF"/>
              </a:solidFill>
              <a:latin typeface="Open Sauce"/>
              <a:ea typeface="Open Sauce"/>
              <a:cs typeface="Open Sauce"/>
              <a:sym typeface="Open Sauce"/>
            </a:endParaRPr>
          </a:p>
          <a:p>
            <a:pPr algn="just">
              <a:lnSpc>
                <a:spcPct val="130000"/>
              </a:lnSpc>
            </a:pPr>
            <a:r>
              <a:rPr lang="en-US" sz="2000" spc="33" dirty="0">
                <a:solidFill>
                  <a:srgbClr val="F8FCFF"/>
                </a:solidFill>
                <a:latin typeface="Open Sauce"/>
                <a:ea typeface="Open Sauce"/>
                <a:cs typeface="Open Sauce"/>
                <a:sym typeface="Open Sauce"/>
              </a:rPr>
              <a:t>ERP can improve efficiency, but its benefits depend on implementation costs, staff readiness and business requirements. Smaller organisations may benefit more from introducing essential ERP modules gradually (SAP, n.d.; Panorama Consulting, 2024).</a:t>
            </a:r>
          </a:p>
        </p:txBody>
      </p:sp>
      <p:sp>
        <p:nvSpPr>
          <p:cNvPr id="26" name="TextBox 26"/>
          <p:cNvSpPr txBox="1"/>
          <p:nvPr/>
        </p:nvSpPr>
        <p:spPr>
          <a:xfrm>
            <a:off x="9411832" y="3730662"/>
            <a:ext cx="3659302" cy="4974503"/>
          </a:xfrm>
          <a:prstGeom prst="rect">
            <a:avLst/>
          </a:prstGeom>
        </p:spPr>
        <p:txBody>
          <a:bodyPr wrap="square" lIns="0" tIns="0" rIns="0" bIns="0" rtlCol="0" anchor="t">
            <a:spAutoFit/>
          </a:bodyPr>
          <a:lstStyle/>
          <a:p>
            <a:pPr algn="ctr">
              <a:lnSpc>
                <a:spcPts val="2940"/>
              </a:lnSpc>
            </a:pPr>
            <a:r>
              <a:rPr lang="en-US" sz="2100" b="1" spc="33" dirty="0">
                <a:solidFill>
                  <a:srgbClr val="00172C"/>
                </a:solidFill>
                <a:latin typeface="Open Sauce"/>
                <a:ea typeface="Open Sauce"/>
                <a:cs typeface="Open Sauce"/>
                <a:sym typeface="Open Sauce"/>
              </a:rPr>
              <a:t>Limitations</a:t>
            </a:r>
          </a:p>
          <a:p>
            <a:pPr algn="ctr">
              <a:lnSpc>
                <a:spcPts val="2940"/>
              </a:lnSpc>
            </a:pPr>
            <a:endParaRPr lang="en-US" sz="2000" b="1" spc="33" dirty="0">
              <a:solidFill>
                <a:srgbClr val="00172C"/>
              </a:solidFill>
              <a:latin typeface="Open Sauce"/>
              <a:ea typeface="Open Sauce"/>
              <a:cs typeface="Open Sauce"/>
              <a:sym typeface="Open Sauce"/>
            </a:endParaRPr>
          </a:p>
          <a:p>
            <a:pPr algn="just">
              <a:lnSpc>
                <a:spcPct val="120000"/>
              </a:lnSpc>
            </a:pPr>
            <a:r>
              <a:rPr lang="en-US" sz="2100" spc="33" dirty="0">
                <a:solidFill>
                  <a:srgbClr val="00172C"/>
                </a:solidFill>
                <a:latin typeface="Open Sauce"/>
                <a:ea typeface="Open Sauce"/>
                <a:cs typeface="Open Sauce"/>
                <a:sym typeface="Open Sauce"/>
              </a:rPr>
              <a:t>Can be expensive to introduce and maintain.</a:t>
            </a:r>
          </a:p>
          <a:p>
            <a:pPr algn="just">
              <a:lnSpc>
                <a:spcPct val="120000"/>
              </a:lnSpc>
            </a:pPr>
            <a:r>
              <a:rPr lang="en-US" sz="2100" spc="33" dirty="0">
                <a:solidFill>
                  <a:srgbClr val="00172C"/>
                </a:solidFill>
                <a:latin typeface="Open Sauce"/>
                <a:ea typeface="Open Sauce"/>
                <a:cs typeface="Open Sauce"/>
                <a:sym typeface="Open Sauce"/>
              </a:rPr>
              <a:t>Requires employee training and technical support.</a:t>
            </a:r>
          </a:p>
          <a:p>
            <a:pPr algn="just">
              <a:lnSpc>
                <a:spcPct val="120000"/>
              </a:lnSpc>
            </a:pPr>
            <a:r>
              <a:rPr lang="en-US" sz="2100" spc="33" dirty="0">
                <a:solidFill>
                  <a:srgbClr val="00172C"/>
                </a:solidFill>
                <a:latin typeface="Open Sauce"/>
                <a:ea typeface="Open Sauce"/>
                <a:cs typeface="Open Sauce"/>
                <a:sym typeface="Open Sauce"/>
              </a:rPr>
              <a:t>Moving information from old systems can be difficult.</a:t>
            </a:r>
          </a:p>
          <a:p>
            <a:pPr algn="just">
              <a:lnSpc>
                <a:spcPct val="120000"/>
              </a:lnSpc>
            </a:pPr>
            <a:endParaRPr lang="en-US" sz="2100" spc="33" dirty="0">
              <a:solidFill>
                <a:srgbClr val="00172C"/>
              </a:solidFill>
              <a:latin typeface="Open Sauce"/>
              <a:ea typeface="Open Sauce"/>
              <a:cs typeface="Open Sauce"/>
              <a:sym typeface="Open Sauce"/>
            </a:endParaRPr>
          </a:p>
          <a:p>
            <a:pPr algn="just">
              <a:lnSpc>
                <a:spcPct val="120000"/>
              </a:lnSpc>
            </a:pPr>
            <a:r>
              <a:rPr lang="en-US" sz="2100" spc="33" dirty="0">
                <a:solidFill>
                  <a:srgbClr val="00172C"/>
                </a:solidFill>
                <a:latin typeface="Open Sauce"/>
                <a:ea typeface="Open Sauce"/>
                <a:cs typeface="Open Sauce"/>
                <a:sym typeface="Open Sauce"/>
              </a:rPr>
              <a:t>Standardised processes may not suit every organisation.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grpSp>
        <p:nvGrpSpPr>
          <p:cNvPr id="2" name="Group 2"/>
          <p:cNvGrpSpPr/>
          <p:nvPr/>
        </p:nvGrpSpPr>
        <p:grpSpPr>
          <a:xfrm>
            <a:off x="6786422" y="7575171"/>
            <a:ext cx="2614470" cy="671033"/>
            <a:chOff x="0" y="0"/>
            <a:chExt cx="1160243" cy="252640"/>
          </a:xfrm>
        </p:grpSpPr>
        <p:sp>
          <p:nvSpPr>
            <p:cNvPr id="3" name="Freeform 3"/>
            <p:cNvSpPr/>
            <p:nvPr/>
          </p:nvSpPr>
          <p:spPr>
            <a:xfrm>
              <a:off x="0" y="0"/>
              <a:ext cx="1160243" cy="252640"/>
            </a:xfrm>
            <a:custGeom>
              <a:avLst/>
              <a:gdLst/>
              <a:ahLst/>
              <a:cxnLst/>
              <a:rect l="l" t="t" r="r" b="b"/>
              <a:pathLst>
                <a:path w="1160243" h="252640">
                  <a:moveTo>
                    <a:pt x="126320" y="0"/>
                  </a:moveTo>
                  <a:lnTo>
                    <a:pt x="1033923" y="0"/>
                  </a:lnTo>
                  <a:cubicBezTo>
                    <a:pt x="1103687" y="0"/>
                    <a:pt x="1160243" y="56555"/>
                    <a:pt x="1160243" y="126320"/>
                  </a:cubicBezTo>
                  <a:lnTo>
                    <a:pt x="1160243" y="126320"/>
                  </a:lnTo>
                  <a:cubicBezTo>
                    <a:pt x="1160243" y="196084"/>
                    <a:pt x="1103687" y="252640"/>
                    <a:pt x="1033923" y="252640"/>
                  </a:cubicBezTo>
                  <a:lnTo>
                    <a:pt x="126320" y="252640"/>
                  </a:lnTo>
                  <a:cubicBezTo>
                    <a:pt x="56555" y="252640"/>
                    <a:pt x="0" y="196084"/>
                    <a:pt x="0" y="126320"/>
                  </a:cubicBezTo>
                  <a:lnTo>
                    <a:pt x="0" y="126320"/>
                  </a:lnTo>
                  <a:cubicBezTo>
                    <a:pt x="0" y="56555"/>
                    <a:pt x="56555" y="0"/>
                    <a:pt x="126320" y="0"/>
                  </a:cubicBezTo>
                  <a:close/>
                </a:path>
              </a:pathLst>
            </a:custGeom>
            <a:solidFill>
              <a:srgbClr val="0063C2"/>
            </a:solidFill>
          </p:spPr>
          <p:txBody>
            <a:bodyPr/>
            <a:lstStyle/>
            <a:p>
              <a:endParaRPr lang="en-GB"/>
            </a:p>
          </p:txBody>
        </p:sp>
        <p:sp>
          <p:nvSpPr>
            <p:cNvPr id="4" name="TextBox 4"/>
            <p:cNvSpPr txBox="1"/>
            <p:nvPr/>
          </p:nvSpPr>
          <p:spPr>
            <a:xfrm>
              <a:off x="0" y="-38100"/>
              <a:ext cx="1160243" cy="29074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9" name="Group 9"/>
          <p:cNvGrpSpPr/>
          <p:nvPr/>
        </p:nvGrpSpPr>
        <p:grpSpPr>
          <a:xfrm>
            <a:off x="6786422" y="1874083"/>
            <a:ext cx="5156438" cy="5479218"/>
            <a:chOff x="0" y="0"/>
            <a:chExt cx="1358074" cy="954477"/>
          </a:xfrm>
        </p:grpSpPr>
        <p:sp>
          <p:nvSpPr>
            <p:cNvPr id="10" name="Freeform 10"/>
            <p:cNvSpPr/>
            <p:nvPr/>
          </p:nvSpPr>
          <p:spPr>
            <a:xfrm>
              <a:off x="0" y="0"/>
              <a:ext cx="1358074" cy="954477"/>
            </a:xfrm>
            <a:custGeom>
              <a:avLst/>
              <a:gdLst/>
              <a:ahLst/>
              <a:cxnLst/>
              <a:rect l="l" t="t" r="r" b="b"/>
              <a:pathLst>
                <a:path w="1358074" h="954477">
                  <a:moveTo>
                    <a:pt x="54051" y="0"/>
                  </a:moveTo>
                  <a:lnTo>
                    <a:pt x="1304024" y="0"/>
                  </a:lnTo>
                  <a:cubicBezTo>
                    <a:pt x="1318359" y="0"/>
                    <a:pt x="1332107" y="5695"/>
                    <a:pt x="1342243" y="15831"/>
                  </a:cubicBezTo>
                  <a:cubicBezTo>
                    <a:pt x="1352380" y="25968"/>
                    <a:pt x="1358074" y="39716"/>
                    <a:pt x="1358074" y="54051"/>
                  </a:cubicBezTo>
                  <a:lnTo>
                    <a:pt x="1358074" y="900426"/>
                  </a:lnTo>
                  <a:cubicBezTo>
                    <a:pt x="1358074" y="914761"/>
                    <a:pt x="1352380" y="928509"/>
                    <a:pt x="1342243" y="938646"/>
                  </a:cubicBezTo>
                  <a:cubicBezTo>
                    <a:pt x="1332107" y="948782"/>
                    <a:pt x="1318359" y="954477"/>
                    <a:pt x="1304024" y="954477"/>
                  </a:cubicBezTo>
                  <a:lnTo>
                    <a:pt x="54051" y="954477"/>
                  </a:lnTo>
                  <a:cubicBezTo>
                    <a:pt x="39716" y="954477"/>
                    <a:pt x="25968" y="948782"/>
                    <a:pt x="15831" y="938646"/>
                  </a:cubicBezTo>
                  <a:cubicBezTo>
                    <a:pt x="5695" y="928509"/>
                    <a:pt x="0" y="914761"/>
                    <a:pt x="0" y="900426"/>
                  </a:cubicBezTo>
                  <a:lnTo>
                    <a:pt x="0" y="54051"/>
                  </a:lnTo>
                  <a:cubicBezTo>
                    <a:pt x="0" y="39716"/>
                    <a:pt x="5695" y="25968"/>
                    <a:pt x="15831" y="15831"/>
                  </a:cubicBezTo>
                  <a:cubicBezTo>
                    <a:pt x="25968" y="5695"/>
                    <a:pt x="39716" y="0"/>
                    <a:pt x="54051" y="0"/>
                  </a:cubicBezTo>
                  <a:close/>
                </a:path>
              </a:pathLst>
            </a:custGeom>
            <a:solidFill>
              <a:srgbClr val="F8FCFF"/>
            </a:solidFill>
            <a:ln w="38100" cap="rnd">
              <a:solidFill>
                <a:srgbClr val="00172C"/>
              </a:solidFill>
              <a:prstDash val="solid"/>
              <a:round/>
            </a:ln>
          </p:spPr>
          <p:txBody>
            <a:bodyPr/>
            <a:lstStyle/>
            <a:p>
              <a:endParaRPr lang="en-GB"/>
            </a:p>
          </p:txBody>
        </p:sp>
        <p:sp>
          <p:nvSpPr>
            <p:cNvPr id="11" name="TextBox 11"/>
            <p:cNvSpPr txBox="1"/>
            <p:nvPr/>
          </p:nvSpPr>
          <p:spPr>
            <a:xfrm>
              <a:off x="0" y="9525"/>
              <a:ext cx="1358074" cy="944952"/>
            </a:xfrm>
            <a:prstGeom prst="rect">
              <a:avLst/>
            </a:prstGeom>
          </p:spPr>
          <p:txBody>
            <a:bodyPr lIns="50800" tIns="50800" rIns="50800" bIns="50800" rtlCol="0" anchor="ctr"/>
            <a:lstStyle/>
            <a:p>
              <a:pPr algn="ctr">
                <a:lnSpc>
                  <a:spcPts val="2372"/>
                </a:lnSpc>
              </a:pPr>
              <a:endParaRPr/>
            </a:p>
          </p:txBody>
        </p:sp>
      </p:grpSp>
      <p:sp>
        <p:nvSpPr>
          <p:cNvPr id="17" name="TextBox 17"/>
          <p:cNvSpPr txBox="1"/>
          <p:nvPr/>
        </p:nvSpPr>
        <p:spPr>
          <a:xfrm>
            <a:off x="6786422" y="5670437"/>
            <a:ext cx="5156438" cy="3587863"/>
          </a:xfrm>
          <a:prstGeom prst="rect">
            <a:avLst/>
          </a:prstGeom>
        </p:spPr>
        <p:txBody>
          <a:bodyPr lIns="50800" tIns="50800" rIns="50800" bIns="50800" rtlCol="0" anchor="ctr"/>
          <a:lstStyle/>
          <a:p>
            <a:pPr algn="ctr">
              <a:lnSpc>
                <a:spcPts val="2372"/>
              </a:lnSpc>
            </a:pPr>
            <a:endParaRPr/>
          </a:p>
        </p:txBody>
      </p:sp>
      <p:sp>
        <p:nvSpPr>
          <p:cNvPr id="36" name="TextBox 36"/>
          <p:cNvSpPr txBox="1"/>
          <p:nvPr/>
        </p:nvSpPr>
        <p:spPr>
          <a:xfrm>
            <a:off x="7288530" y="7801683"/>
            <a:ext cx="2016317" cy="218008"/>
          </a:xfrm>
          <a:prstGeom prst="rect">
            <a:avLst/>
          </a:prstGeom>
        </p:spPr>
        <p:txBody>
          <a:bodyPr wrap="square" lIns="0" tIns="0" rIns="0" bIns="0" rtlCol="0" anchor="t">
            <a:spAutoFit/>
          </a:bodyPr>
          <a:lstStyle/>
          <a:p>
            <a:pPr algn="l">
              <a:lnSpc>
                <a:spcPts val="1660"/>
              </a:lnSpc>
            </a:pPr>
            <a:r>
              <a:rPr lang="en-US" b="1" spc="23" dirty="0">
                <a:solidFill>
                  <a:srgbClr val="F8FCFF"/>
                </a:solidFill>
                <a:latin typeface="Open Sauce Bold"/>
                <a:ea typeface="Open Sauce Bold"/>
                <a:cs typeface="Open Sauce Bold"/>
                <a:sym typeface="Open Sauce Bold"/>
              </a:rPr>
              <a:t>Critical analysis</a:t>
            </a:r>
          </a:p>
        </p:txBody>
      </p:sp>
      <p:sp>
        <p:nvSpPr>
          <p:cNvPr id="37" name="TextBox 37"/>
          <p:cNvSpPr txBox="1"/>
          <p:nvPr/>
        </p:nvSpPr>
        <p:spPr>
          <a:xfrm>
            <a:off x="1095069" y="1309578"/>
            <a:ext cx="5156438" cy="8165377"/>
          </a:xfrm>
          <a:prstGeom prst="rect">
            <a:avLst/>
          </a:prstGeom>
        </p:spPr>
        <p:txBody>
          <a:bodyPr wrap="square" lIns="0" tIns="0" rIns="0" bIns="0" rtlCol="0" anchor="t">
            <a:spAutoFit/>
          </a:bodyPr>
          <a:lstStyle/>
          <a:p>
            <a:pPr algn="ctr">
              <a:lnSpc>
                <a:spcPct val="120000"/>
              </a:lnSpc>
            </a:pPr>
            <a:r>
              <a:rPr lang="en-US" sz="6399" b="1" spc="-236" dirty="0">
                <a:solidFill>
                  <a:srgbClr val="00172C"/>
                </a:solidFill>
                <a:latin typeface="Open Sauce Bold"/>
                <a:ea typeface="Open Sauce Bold"/>
                <a:cs typeface="Open Sauce Bold"/>
                <a:sym typeface="Open Sauce Bold"/>
              </a:rPr>
              <a:t>Customer Relationship Management (CRM): Strengths and Limitations</a:t>
            </a:r>
          </a:p>
        </p:txBody>
      </p:sp>
      <p:sp>
        <p:nvSpPr>
          <p:cNvPr id="39" name="TextBox 39"/>
          <p:cNvSpPr txBox="1"/>
          <p:nvPr/>
        </p:nvSpPr>
        <p:spPr>
          <a:xfrm>
            <a:off x="6949031" y="3091562"/>
            <a:ext cx="4861969" cy="3636893"/>
          </a:xfrm>
          <a:prstGeom prst="rect">
            <a:avLst/>
          </a:prstGeom>
        </p:spPr>
        <p:txBody>
          <a:bodyPr wrap="square" lIns="0" tIns="0" rIns="0" bIns="0" rtlCol="0" anchor="t">
            <a:spAutoFit/>
          </a:bodyPr>
          <a:lstStyle/>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Stores customer information in one place.</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Helps employees respond to enquiries more effectively.</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Supports sales, marketing and customer retention.</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Improves communication between departments.</a:t>
            </a:r>
          </a:p>
        </p:txBody>
      </p:sp>
      <p:sp>
        <p:nvSpPr>
          <p:cNvPr id="45" name="TextBox 45"/>
          <p:cNvSpPr txBox="1"/>
          <p:nvPr/>
        </p:nvSpPr>
        <p:spPr>
          <a:xfrm>
            <a:off x="7937361" y="8891644"/>
            <a:ext cx="3307975" cy="313690"/>
          </a:xfrm>
          <a:prstGeom prst="rect">
            <a:avLst/>
          </a:prstGeom>
        </p:spPr>
        <p:txBody>
          <a:bodyPr lIns="0" tIns="0" rIns="0" bIns="0" rtlCol="0" anchor="t">
            <a:spAutoFit/>
          </a:bodyPr>
          <a:lstStyle/>
          <a:p>
            <a:pPr algn="l">
              <a:lnSpc>
                <a:spcPts val="2660"/>
              </a:lnSpc>
            </a:pPr>
            <a:r>
              <a:rPr lang="en-US" sz="1900" spc="30" dirty="0">
                <a:solidFill>
                  <a:srgbClr val="F8FCFF"/>
                </a:solidFill>
                <a:latin typeface="Open Sauce"/>
                <a:ea typeface="Open Sauce"/>
                <a:cs typeface="Open Sauce"/>
                <a:sym typeface="Open Sauce"/>
              </a:rPr>
              <a:t>Strengths</a:t>
            </a:r>
          </a:p>
        </p:txBody>
      </p:sp>
      <p:grpSp>
        <p:nvGrpSpPr>
          <p:cNvPr id="46" name="Group 29">
            <a:extLst>
              <a:ext uri="{FF2B5EF4-FFF2-40B4-BE49-F238E27FC236}">
                <a16:creationId xmlns:a16="http://schemas.microsoft.com/office/drawing/2014/main" id="{29BC510C-84E6-B7CC-C917-CC14D5B07869}"/>
              </a:ext>
            </a:extLst>
          </p:cNvPr>
          <p:cNvGrpSpPr/>
          <p:nvPr/>
        </p:nvGrpSpPr>
        <p:grpSpPr>
          <a:xfrm>
            <a:off x="6858000" y="2050166"/>
            <a:ext cx="3738385" cy="704616"/>
            <a:chOff x="0" y="0"/>
            <a:chExt cx="984595" cy="185578"/>
          </a:xfrm>
        </p:grpSpPr>
        <p:sp>
          <p:nvSpPr>
            <p:cNvPr id="47" name="Freeform 30">
              <a:extLst>
                <a:ext uri="{FF2B5EF4-FFF2-40B4-BE49-F238E27FC236}">
                  <a16:creationId xmlns:a16="http://schemas.microsoft.com/office/drawing/2014/main" id="{494437D7-A6E7-B4DC-CFDA-2A1D08D7C98F}"/>
                </a:ext>
              </a:extLst>
            </p:cNvPr>
            <p:cNvSpPr/>
            <p:nvPr/>
          </p:nvSpPr>
          <p:spPr>
            <a:xfrm>
              <a:off x="0" y="0"/>
              <a:ext cx="984595" cy="185578"/>
            </a:xfrm>
            <a:custGeom>
              <a:avLst/>
              <a:gdLst/>
              <a:ahLst/>
              <a:cxnLst/>
              <a:rect l="l" t="t" r="r" b="b"/>
              <a:pathLst>
                <a:path w="984595" h="185578">
                  <a:moveTo>
                    <a:pt x="92789" y="0"/>
                  </a:moveTo>
                  <a:lnTo>
                    <a:pt x="891806" y="0"/>
                  </a:lnTo>
                  <a:cubicBezTo>
                    <a:pt x="943052" y="0"/>
                    <a:pt x="984595" y="41543"/>
                    <a:pt x="984595" y="92789"/>
                  </a:cubicBezTo>
                  <a:lnTo>
                    <a:pt x="984595" y="92789"/>
                  </a:lnTo>
                  <a:cubicBezTo>
                    <a:pt x="984595" y="144035"/>
                    <a:pt x="943052" y="185578"/>
                    <a:pt x="891806" y="185578"/>
                  </a:cubicBezTo>
                  <a:lnTo>
                    <a:pt x="92789" y="185578"/>
                  </a:lnTo>
                  <a:cubicBezTo>
                    <a:pt x="41543" y="185578"/>
                    <a:pt x="0" y="144035"/>
                    <a:pt x="0" y="92789"/>
                  </a:cubicBezTo>
                  <a:lnTo>
                    <a:pt x="0" y="92789"/>
                  </a:lnTo>
                  <a:cubicBezTo>
                    <a:pt x="0" y="41543"/>
                    <a:pt x="41543" y="0"/>
                    <a:pt x="92789" y="0"/>
                  </a:cubicBezTo>
                  <a:close/>
                </a:path>
              </a:pathLst>
            </a:custGeom>
            <a:solidFill>
              <a:srgbClr val="00172C"/>
            </a:solidFill>
            <a:ln w="38100" cap="rnd">
              <a:solidFill>
                <a:srgbClr val="00172C"/>
              </a:solidFill>
              <a:prstDash val="solid"/>
              <a:round/>
            </a:ln>
          </p:spPr>
          <p:txBody>
            <a:bodyPr/>
            <a:lstStyle/>
            <a:p>
              <a:endParaRPr lang="en-GB"/>
            </a:p>
          </p:txBody>
        </p:sp>
        <p:sp>
          <p:nvSpPr>
            <p:cNvPr id="48" name="TextBox 31">
              <a:extLst>
                <a:ext uri="{FF2B5EF4-FFF2-40B4-BE49-F238E27FC236}">
                  <a16:creationId xmlns:a16="http://schemas.microsoft.com/office/drawing/2014/main" id="{CE029C63-43FC-29A4-F175-95B07718204F}"/>
                </a:ext>
              </a:extLst>
            </p:cNvPr>
            <p:cNvSpPr txBox="1"/>
            <p:nvPr/>
          </p:nvSpPr>
          <p:spPr>
            <a:xfrm>
              <a:off x="0" y="9525"/>
              <a:ext cx="984595" cy="176053"/>
            </a:xfrm>
            <a:prstGeom prst="rect">
              <a:avLst/>
            </a:prstGeom>
          </p:spPr>
          <p:txBody>
            <a:bodyPr lIns="50800" tIns="50800" rIns="50800" bIns="50800" rtlCol="0" anchor="ctr"/>
            <a:lstStyle/>
            <a:p>
              <a:pPr algn="ctr">
                <a:lnSpc>
                  <a:spcPts val="2372"/>
                </a:lnSpc>
              </a:pPr>
              <a:endParaRPr/>
            </a:p>
          </p:txBody>
        </p:sp>
      </p:grpSp>
      <p:sp>
        <p:nvSpPr>
          <p:cNvPr id="49" name="TextBox 45">
            <a:extLst>
              <a:ext uri="{FF2B5EF4-FFF2-40B4-BE49-F238E27FC236}">
                <a16:creationId xmlns:a16="http://schemas.microsoft.com/office/drawing/2014/main" id="{78A50714-5678-1A5A-08B0-6C6BAC1E017B}"/>
              </a:ext>
            </a:extLst>
          </p:cNvPr>
          <p:cNvSpPr txBox="1"/>
          <p:nvPr/>
        </p:nvSpPr>
        <p:spPr>
          <a:xfrm>
            <a:off x="7185388" y="2215800"/>
            <a:ext cx="3307975" cy="313690"/>
          </a:xfrm>
          <a:prstGeom prst="rect">
            <a:avLst/>
          </a:prstGeom>
        </p:spPr>
        <p:txBody>
          <a:bodyPr lIns="0" tIns="0" rIns="0" bIns="0" rtlCol="0" anchor="t">
            <a:spAutoFit/>
          </a:bodyPr>
          <a:lstStyle/>
          <a:p>
            <a:pPr algn="l">
              <a:lnSpc>
                <a:spcPts val="2660"/>
              </a:lnSpc>
            </a:pPr>
            <a:r>
              <a:rPr lang="en-US" sz="1900" spc="30" dirty="0">
                <a:solidFill>
                  <a:srgbClr val="F8FCFF"/>
                </a:solidFill>
                <a:latin typeface="Open Sauce"/>
                <a:ea typeface="Open Sauce"/>
                <a:cs typeface="Open Sauce"/>
                <a:sym typeface="Open Sauce"/>
              </a:rPr>
              <a:t>Strengths</a:t>
            </a:r>
          </a:p>
        </p:txBody>
      </p:sp>
      <p:grpSp>
        <p:nvGrpSpPr>
          <p:cNvPr id="57" name="Group 9">
            <a:extLst>
              <a:ext uri="{FF2B5EF4-FFF2-40B4-BE49-F238E27FC236}">
                <a16:creationId xmlns:a16="http://schemas.microsoft.com/office/drawing/2014/main" id="{70AD9BAB-84D1-4BF9-7961-18A5F5DC7258}"/>
              </a:ext>
            </a:extLst>
          </p:cNvPr>
          <p:cNvGrpSpPr/>
          <p:nvPr/>
        </p:nvGrpSpPr>
        <p:grpSpPr>
          <a:xfrm>
            <a:off x="12823929" y="1866900"/>
            <a:ext cx="5156438" cy="5479218"/>
            <a:chOff x="0" y="0"/>
            <a:chExt cx="1358074" cy="954477"/>
          </a:xfrm>
        </p:grpSpPr>
        <p:sp>
          <p:nvSpPr>
            <p:cNvPr id="58" name="Freeform 10">
              <a:extLst>
                <a:ext uri="{FF2B5EF4-FFF2-40B4-BE49-F238E27FC236}">
                  <a16:creationId xmlns:a16="http://schemas.microsoft.com/office/drawing/2014/main" id="{C839DB51-77CA-19B9-4838-D29EA9EE6949}"/>
                </a:ext>
              </a:extLst>
            </p:cNvPr>
            <p:cNvSpPr/>
            <p:nvPr/>
          </p:nvSpPr>
          <p:spPr>
            <a:xfrm>
              <a:off x="0" y="0"/>
              <a:ext cx="1358074" cy="954477"/>
            </a:xfrm>
            <a:custGeom>
              <a:avLst/>
              <a:gdLst/>
              <a:ahLst/>
              <a:cxnLst/>
              <a:rect l="l" t="t" r="r" b="b"/>
              <a:pathLst>
                <a:path w="1358074" h="954477">
                  <a:moveTo>
                    <a:pt x="54051" y="0"/>
                  </a:moveTo>
                  <a:lnTo>
                    <a:pt x="1304024" y="0"/>
                  </a:lnTo>
                  <a:cubicBezTo>
                    <a:pt x="1318359" y="0"/>
                    <a:pt x="1332107" y="5695"/>
                    <a:pt x="1342243" y="15831"/>
                  </a:cubicBezTo>
                  <a:cubicBezTo>
                    <a:pt x="1352380" y="25968"/>
                    <a:pt x="1358074" y="39716"/>
                    <a:pt x="1358074" y="54051"/>
                  </a:cubicBezTo>
                  <a:lnTo>
                    <a:pt x="1358074" y="900426"/>
                  </a:lnTo>
                  <a:cubicBezTo>
                    <a:pt x="1358074" y="914761"/>
                    <a:pt x="1352380" y="928509"/>
                    <a:pt x="1342243" y="938646"/>
                  </a:cubicBezTo>
                  <a:cubicBezTo>
                    <a:pt x="1332107" y="948782"/>
                    <a:pt x="1318359" y="954477"/>
                    <a:pt x="1304024" y="954477"/>
                  </a:cubicBezTo>
                  <a:lnTo>
                    <a:pt x="54051" y="954477"/>
                  </a:lnTo>
                  <a:cubicBezTo>
                    <a:pt x="39716" y="954477"/>
                    <a:pt x="25968" y="948782"/>
                    <a:pt x="15831" y="938646"/>
                  </a:cubicBezTo>
                  <a:cubicBezTo>
                    <a:pt x="5695" y="928509"/>
                    <a:pt x="0" y="914761"/>
                    <a:pt x="0" y="900426"/>
                  </a:cubicBezTo>
                  <a:lnTo>
                    <a:pt x="0" y="54051"/>
                  </a:lnTo>
                  <a:cubicBezTo>
                    <a:pt x="0" y="39716"/>
                    <a:pt x="5695" y="25968"/>
                    <a:pt x="15831" y="15831"/>
                  </a:cubicBezTo>
                  <a:cubicBezTo>
                    <a:pt x="25968" y="5695"/>
                    <a:pt x="39716" y="0"/>
                    <a:pt x="54051" y="0"/>
                  </a:cubicBezTo>
                  <a:close/>
                </a:path>
              </a:pathLst>
            </a:custGeom>
            <a:solidFill>
              <a:srgbClr val="F8FCFF"/>
            </a:solidFill>
            <a:ln w="38100" cap="rnd">
              <a:solidFill>
                <a:srgbClr val="00172C"/>
              </a:solidFill>
              <a:prstDash val="solid"/>
              <a:round/>
            </a:ln>
          </p:spPr>
          <p:txBody>
            <a:bodyPr/>
            <a:lstStyle/>
            <a:p>
              <a:endParaRPr lang="en-GB"/>
            </a:p>
          </p:txBody>
        </p:sp>
        <p:sp>
          <p:nvSpPr>
            <p:cNvPr id="59" name="TextBox 11">
              <a:extLst>
                <a:ext uri="{FF2B5EF4-FFF2-40B4-BE49-F238E27FC236}">
                  <a16:creationId xmlns:a16="http://schemas.microsoft.com/office/drawing/2014/main" id="{5A8E12F1-0363-B42C-B5ED-D20D98B1666F}"/>
                </a:ext>
              </a:extLst>
            </p:cNvPr>
            <p:cNvSpPr txBox="1"/>
            <p:nvPr/>
          </p:nvSpPr>
          <p:spPr>
            <a:xfrm>
              <a:off x="0" y="9525"/>
              <a:ext cx="1358074" cy="944952"/>
            </a:xfrm>
            <a:prstGeom prst="rect">
              <a:avLst/>
            </a:prstGeom>
          </p:spPr>
          <p:txBody>
            <a:bodyPr lIns="50800" tIns="50800" rIns="50800" bIns="50800" rtlCol="0" anchor="ctr"/>
            <a:lstStyle/>
            <a:p>
              <a:pPr algn="ctr">
                <a:lnSpc>
                  <a:spcPts val="2372"/>
                </a:lnSpc>
              </a:pPr>
              <a:endParaRPr/>
            </a:p>
          </p:txBody>
        </p:sp>
      </p:grpSp>
      <p:sp>
        <p:nvSpPr>
          <p:cNvPr id="60" name="TextBox 39">
            <a:extLst>
              <a:ext uri="{FF2B5EF4-FFF2-40B4-BE49-F238E27FC236}">
                <a16:creationId xmlns:a16="http://schemas.microsoft.com/office/drawing/2014/main" id="{647361D4-8C5B-3A7B-7165-07C6D9B04818}"/>
              </a:ext>
            </a:extLst>
          </p:cNvPr>
          <p:cNvSpPr txBox="1"/>
          <p:nvPr/>
        </p:nvSpPr>
        <p:spPr>
          <a:xfrm>
            <a:off x="12986538" y="3084379"/>
            <a:ext cx="4861969" cy="4098558"/>
          </a:xfrm>
          <a:prstGeom prst="rect">
            <a:avLst/>
          </a:prstGeom>
        </p:spPr>
        <p:txBody>
          <a:bodyPr wrap="square" lIns="0" tIns="0" rIns="0" bIns="0" rtlCol="0" anchor="t">
            <a:spAutoFit/>
          </a:bodyPr>
          <a:lstStyle/>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Customer records may be incomplete or inaccurate.</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Employees may resist using a new system.</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Storing personal information creates privacy risks.</a:t>
            </a:r>
          </a:p>
          <a:p>
            <a:pPr marL="342900" indent="-342900" algn="l">
              <a:lnSpc>
                <a:spcPct val="150000"/>
              </a:lnSpc>
              <a:buFont typeface="Arial" panose="020B0604020202020204" pitchFamily="34" charset="0"/>
              <a:buChar char="•"/>
            </a:pPr>
            <a:r>
              <a:rPr lang="en-US" sz="2000" spc="30" dirty="0">
                <a:latin typeface="Open Sauce"/>
                <a:ea typeface="Open Sauce"/>
                <a:cs typeface="Open Sauce"/>
                <a:sym typeface="Open Sauce"/>
              </a:rPr>
              <a:t>Organisations may become dependent on one software provider.</a:t>
            </a:r>
          </a:p>
        </p:txBody>
      </p:sp>
      <p:grpSp>
        <p:nvGrpSpPr>
          <p:cNvPr id="61" name="Group 29">
            <a:extLst>
              <a:ext uri="{FF2B5EF4-FFF2-40B4-BE49-F238E27FC236}">
                <a16:creationId xmlns:a16="http://schemas.microsoft.com/office/drawing/2014/main" id="{C5E6E9C4-A7FE-EA2C-AE12-9728BDF46EB7}"/>
              </a:ext>
            </a:extLst>
          </p:cNvPr>
          <p:cNvGrpSpPr/>
          <p:nvPr/>
        </p:nvGrpSpPr>
        <p:grpSpPr>
          <a:xfrm>
            <a:off x="12895507" y="2042983"/>
            <a:ext cx="3738385" cy="704616"/>
            <a:chOff x="0" y="0"/>
            <a:chExt cx="984595" cy="185578"/>
          </a:xfrm>
        </p:grpSpPr>
        <p:sp>
          <p:nvSpPr>
            <p:cNvPr id="62" name="Freeform 30">
              <a:extLst>
                <a:ext uri="{FF2B5EF4-FFF2-40B4-BE49-F238E27FC236}">
                  <a16:creationId xmlns:a16="http://schemas.microsoft.com/office/drawing/2014/main" id="{9C77B4AE-B0BA-2104-4920-C98388144959}"/>
                </a:ext>
              </a:extLst>
            </p:cNvPr>
            <p:cNvSpPr/>
            <p:nvPr/>
          </p:nvSpPr>
          <p:spPr>
            <a:xfrm>
              <a:off x="0" y="0"/>
              <a:ext cx="984595" cy="185578"/>
            </a:xfrm>
            <a:custGeom>
              <a:avLst/>
              <a:gdLst/>
              <a:ahLst/>
              <a:cxnLst/>
              <a:rect l="l" t="t" r="r" b="b"/>
              <a:pathLst>
                <a:path w="984595" h="185578">
                  <a:moveTo>
                    <a:pt x="92789" y="0"/>
                  </a:moveTo>
                  <a:lnTo>
                    <a:pt x="891806" y="0"/>
                  </a:lnTo>
                  <a:cubicBezTo>
                    <a:pt x="943052" y="0"/>
                    <a:pt x="984595" y="41543"/>
                    <a:pt x="984595" y="92789"/>
                  </a:cubicBezTo>
                  <a:lnTo>
                    <a:pt x="984595" y="92789"/>
                  </a:lnTo>
                  <a:cubicBezTo>
                    <a:pt x="984595" y="144035"/>
                    <a:pt x="943052" y="185578"/>
                    <a:pt x="891806" y="185578"/>
                  </a:cubicBezTo>
                  <a:lnTo>
                    <a:pt x="92789" y="185578"/>
                  </a:lnTo>
                  <a:cubicBezTo>
                    <a:pt x="41543" y="185578"/>
                    <a:pt x="0" y="144035"/>
                    <a:pt x="0" y="92789"/>
                  </a:cubicBezTo>
                  <a:lnTo>
                    <a:pt x="0" y="92789"/>
                  </a:lnTo>
                  <a:cubicBezTo>
                    <a:pt x="0" y="41543"/>
                    <a:pt x="41543" y="0"/>
                    <a:pt x="92789" y="0"/>
                  </a:cubicBezTo>
                  <a:close/>
                </a:path>
              </a:pathLst>
            </a:custGeom>
            <a:solidFill>
              <a:srgbClr val="00172C"/>
            </a:solidFill>
            <a:ln w="38100" cap="rnd">
              <a:solidFill>
                <a:srgbClr val="00172C"/>
              </a:solidFill>
              <a:prstDash val="solid"/>
              <a:round/>
            </a:ln>
          </p:spPr>
          <p:txBody>
            <a:bodyPr/>
            <a:lstStyle/>
            <a:p>
              <a:endParaRPr lang="en-GB"/>
            </a:p>
          </p:txBody>
        </p:sp>
        <p:sp>
          <p:nvSpPr>
            <p:cNvPr id="63" name="TextBox 31">
              <a:extLst>
                <a:ext uri="{FF2B5EF4-FFF2-40B4-BE49-F238E27FC236}">
                  <a16:creationId xmlns:a16="http://schemas.microsoft.com/office/drawing/2014/main" id="{C5F282DE-8F30-53CD-3CAD-A7553E065107}"/>
                </a:ext>
              </a:extLst>
            </p:cNvPr>
            <p:cNvSpPr txBox="1"/>
            <p:nvPr/>
          </p:nvSpPr>
          <p:spPr>
            <a:xfrm>
              <a:off x="0" y="9525"/>
              <a:ext cx="984595" cy="176053"/>
            </a:xfrm>
            <a:prstGeom prst="rect">
              <a:avLst/>
            </a:prstGeom>
          </p:spPr>
          <p:txBody>
            <a:bodyPr lIns="50800" tIns="50800" rIns="50800" bIns="50800" rtlCol="0" anchor="ctr"/>
            <a:lstStyle/>
            <a:p>
              <a:pPr algn="ctr">
                <a:lnSpc>
                  <a:spcPts val="2372"/>
                </a:lnSpc>
              </a:pPr>
              <a:endParaRPr/>
            </a:p>
          </p:txBody>
        </p:sp>
      </p:grpSp>
      <p:sp>
        <p:nvSpPr>
          <p:cNvPr id="64" name="TextBox 45">
            <a:extLst>
              <a:ext uri="{FF2B5EF4-FFF2-40B4-BE49-F238E27FC236}">
                <a16:creationId xmlns:a16="http://schemas.microsoft.com/office/drawing/2014/main" id="{5F27EDB4-D88B-ACE5-1EC7-4F84CEE3CFE0}"/>
              </a:ext>
            </a:extLst>
          </p:cNvPr>
          <p:cNvSpPr txBox="1"/>
          <p:nvPr/>
        </p:nvSpPr>
        <p:spPr>
          <a:xfrm>
            <a:off x="13222895" y="2208617"/>
            <a:ext cx="3307975" cy="313690"/>
          </a:xfrm>
          <a:prstGeom prst="rect">
            <a:avLst/>
          </a:prstGeom>
        </p:spPr>
        <p:txBody>
          <a:bodyPr lIns="0" tIns="0" rIns="0" bIns="0" rtlCol="0" anchor="t">
            <a:spAutoFit/>
          </a:bodyPr>
          <a:lstStyle/>
          <a:p>
            <a:pPr algn="l">
              <a:lnSpc>
                <a:spcPts val="2660"/>
              </a:lnSpc>
            </a:pPr>
            <a:r>
              <a:rPr lang="en-US" sz="1900" spc="30" dirty="0">
                <a:solidFill>
                  <a:srgbClr val="F8FCFF"/>
                </a:solidFill>
                <a:latin typeface="Open Sauce"/>
                <a:ea typeface="Open Sauce"/>
                <a:cs typeface="Open Sauce"/>
                <a:sym typeface="Open Sauce"/>
              </a:rPr>
              <a:t>Limitations</a:t>
            </a:r>
          </a:p>
        </p:txBody>
      </p:sp>
      <p:sp>
        <p:nvSpPr>
          <p:cNvPr id="65" name="TextBox 39">
            <a:extLst>
              <a:ext uri="{FF2B5EF4-FFF2-40B4-BE49-F238E27FC236}">
                <a16:creationId xmlns:a16="http://schemas.microsoft.com/office/drawing/2014/main" id="{6BCA54CF-5B26-3E3E-AC0F-AEB6C5BB3DF0}"/>
              </a:ext>
            </a:extLst>
          </p:cNvPr>
          <p:cNvSpPr txBox="1"/>
          <p:nvPr/>
        </p:nvSpPr>
        <p:spPr>
          <a:xfrm>
            <a:off x="6786422" y="8365421"/>
            <a:ext cx="10899476" cy="1790234"/>
          </a:xfrm>
          <a:prstGeom prst="rect">
            <a:avLst/>
          </a:prstGeom>
        </p:spPr>
        <p:txBody>
          <a:bodyPr wrap="square" lIns="0" tIns="0" rIns="0" bIns="0" rtlCol="0" anchor="t">
            <a:spAutoFit/>
          </a:bodyPr>
          <a:lstStyle/>
          <a:p>
            <a:pPr algn="l">
              <a:lnSpc>
                <a:spcPct val="150000"/>
              </a:lnSpc>
            </a:pPr>
            <a:r>
              <a:rPr lang="en-US" sz="2000" spc="30" dirty="0">
                <a:latin typeface="Open Sauce"/>
                <a:ea typeface="Open Sauce"/>
                <a:cs typeface="Open Sauce"/>
                <a:sym typeface="Open Sauce"/>
              </a:rPr>
              <a:t> CRM can improve customer relationships, but collecting excessive personal information may damage trust. Businesses must balance personalised services with data protection and responsible information management (Salesforce, n.d.; ICO, 2024b; OECD, 2024).</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grpSp>
        <p:nvGrpSpPr>
          <p:cNvPr id="2" name="Group 2"/>
          <p:cNvGrpSpPr/>
          <p:nvPr/>
        </p:nvGrpSpPr>
        <p:grpSpPr>
          <a:xfrm>
            <a:off x="1136880" y="343029"/>
            <a:ext cx="10492058" cy="1322390"/>
            <a:chOff x="0" y="0"/>
            <a:chExt cx="1160243" cy="252640"/>
          </a:xfrm>
        </p:grpSpPr>
        <p:sp>
          <p:nvSpPr>
            <p:cNvPr id="3" name="Freeform 3"/>
            <p:cNvSpPr/>
            <p:nvPr/>
          </p:nvSpPr>
          <p:spPr>
            <a:xfrm>
              <a:off x="0" y="0"/>
              <a:ext cx="1160243" cy="252640"/>
            </a:xfrm>
            <a:custGeom>
              <a:avLst/>
              <a:gdLst/>
              <a:ahLst/>
              <a:cxnLst/>
              <a:rect l="l" t="t" r="r" b="b"/>
              <a:pathLst>
                <a:path w="1160243" h="252640">
                  <a:moveTo>
                    <a:pt x="126320" y="0"/>
                  </a:moveTo>
                  <a:lnTo>
                    <a:pt x="1033923" y="0"/>
                  </a:lnTo>
                  <a:cubicBezTo>
                    <a:pt x="1103687" y="0"/>
                    <a:pt x="1160243" y="56555"/>
                    <a:pt x="1160243" y="126320"/>
                  </a:cubicBezTo>
                  <a:lnTo>
                    <a:pt x="1160243" y="126320"/>
                  </a:lnTo>
                  <a:cubicBezTo>
                    <a:pt x="1160243" y="196084"/>
                    <a:pt x="1103687" y="252640"/>
                    <a:pt x="1033923" y="252640"/>
                  </a:cubicBezTo>
                  <a:lnTo>
                    <a:pt x="126320" y="252640"/>
                  </a:lnTo>
                  <a:cubicBezTo>
                    <a:pt x="56555" y="252640"/>
                    <a:pt x="0" y="196084"/>
                    <a:pt x="0" y="126320"/>
                  </a:cubicBezTo>
                  <a:lnTo>
                    <a:pt x="0" y="126320"/>
                  </a:lnTo>
                  <a:cubicBezTo>
                    <a:pt x="0" y="56555"/>
                    <a:pt x="56555" y="0"/>
                    <a:pt x="126320" y="0"/>
                  </a:cubicBezTo>
                  <a:close/>
                </a:path>
              </a:pathLst>
            </a:custGeom>
            <a:solidFill>
              <a:srgbClr val="0063C2"/>
            </a:solidFill>
          </p:spPr>
          <p:txBody>
            <a:bodyPr/>
            <a:lstStyle/>
            <a:p>
              <a:endParaRPr lang="en-GB"/>
            </a:p>
          </p:txBody>
        </p:sp>
        <p:sp>
          <p:nvSpPr>
            <p:cNvPr id="4" name="TextBox 4"/>
            <p:cNvSpPr txBox="1"/>
            <p:nvPr/>
          </p:nvSpPr>
          <p:spPr>
            <a:xfrm>
              <a:off x="0" y="-38100"/>
              <a:ext cx="1160243" cy="290740"/>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8" name="TextBox 8"/>
          <p:cNvSpPr txBox="1"/>
          <p:nvPr/>
        </p:nvSpPr>
        <p:spPr>
          <a:xfrm>
            <a:off x="2310007" y="278373"/>
            <a:ext cx="8802511" cy="1387046"/>
          </a:xfrm>
          <a:prstGeom prst="rect">
            <a:avLst/>
          </a:prstGeom>
        </p:spPr>
        <p:txBody>
          <a:bodyPr wrap="square" lIns="0" tIns="0" rIns="0" bIns="0" rtlCol="0" anchor="t">
            <a:spAutoFit/>
          </a:bodyPr>
          <a:lstStyle/>
          <a:p>
            <a:pPr algn="ctr">
              <a:lnSpc>
                <a:spcPct val="150000"/>
              </a:lnSpc>
            </a:pPr>
            <a:r>
              <a:rPr lang="en-US" sz="3200" b="1" spc="23" dirty="0">
                <a:solidFill>
                  <a:srgbClr val="F8FCFF"/>
                </a:solidFill>
                <a:latin typeface="Open Sauce Bold"/>
                <a:ea typeface="Open Sauce Bold"/>
                <a:cs typeface="Open Sauce Bold"/>
                <a:sym typeface="Open Sauce Bold"/>
              </a:rPr>
              <a:t>Business Intelligence (BI): </a:t>
            </a:r>
          </a:p>
          <a:p>
            <a:pPr algn="ctr">
              <a:lnSpc>
                <a:spcPct val="150000"/>
              </a:lnSpc>
            </a:pPr>
            <a:r>
              <a:rPr lang="en-US" sz="3200" b="1" spc="23" dirty="0">
                <a:solidFill>
                  <a:srgbClr val="F8FCFF"/>
                </a:solidFill>
                <a:latin typeface="Open Sauce Bold"/>
                <a:ea typeface="Open Sauce Bold"/>
                <a:cs typeface="Open Sauce Bold"/>
                <a:sym typeface="Open Sauce Bold"/>
              </a:rPr>
              <a:t>Strengths and Limitations</a:t>
            </a:r>
          </a:p>
        </p:txBody>
      </p:sp>
      <p:grpSp>
        <p:nvGrpSpPr>
          <p:cNvPr id="9" name="Group 9"/>
          <p:cNvGrpSpPr/>
          <p:nvPr/>
        </p:nvGrpSpPr>
        <p:grpSpPr>
          <a:xfrm>
            <a:off x="12108626" y="1082573"/>
            <a:ext cx="5150674" cy="8175727"/>
            <a:chOff x="0" y="0"/>
            <a:chExt cx="1356556" cy="2153278"/>
          </a:xfrm>
        </p:grpSpPr>
        <p:sp>
          <p:nvSpPr>
            <p:cNvPr id="10" name="Freeform 10"/>
            <p:cNvSpPr/>
            <p:nvPr/>
          </p:nvSpPr>
          <p:spPr>
            <a:xfrm>
              <a:off x="0" y="0"/>
              <a:ext cx="1356556" cy="2153278"/>
            </a:xfrm>
            <a:custGeom>
              <a:avLst/>
              <a:gdLst/>
              <a:ahLst/>
              <a:cxnLst/>
              <a:rect l="l" t="t" r="r" b="b"/>
              <a:pathLst>
                <a:path w="1356556" h="2153278">
                  <a:moveTo>
                    <a:pt x="54111" y="0"/>
                  </a:moveTo>
                  <a:lnTo>
                    <a:pt x="1302445" y="0"/>
                  </a:lnTo>
                  <a:cubicBezTo>
                    <a:pt x="1316796" y="0"/>
                    <a:pt x="1330560" y="5701"/>
                    <a:pt x="1340707" y="15849"/>
                  </a:cubicBezTo>
                  <a:cubicBezTo>
                    <a:pt x="1350855" y="25997"/>
                    <a:pt x="1356556" y="39760"/>
                    <a:pt x="1356556" y="54111"/>
                  </a:cubicBezTo>
                  <a:lnTo>
                    <a:pt x="1356556" y="2099167"/>
                  </a:lnTo>
                  <a:cubicBezTo>
                    <a:pt x="1356556" y="2113518"/>
                    <a:pt x="1350855" y="2127281"/>
                    <a:pt x="1340707" y="2137429"/>
                  </a:cubicBezTo>
                  <a:cubicBezTo>
                    <a:pt x="1330560" y="2147577"/>
                    <a:pt x="1316796" y="2153278"/>
                    <a:pt x="1302445" y="2153278"/>
                  </a:cubicBezTo>
                  <a:lnTo>
                    <a:pt x="54111" y="2153278"/>
                  </a:lnTo>
                  <a:cubicBezTo>
                    <a:pt x="39760" y="2153278"/>
                    <a:pt x="25997" y="2147577"/>
                    <a:pt x="15849" y="2137429"/>
                  </a:cubicBezTo>
                  <a:cubicBezTo>
                    <a:pt x="5701" y="2127281"/>
                    <a:pt x="0" y="2113518"/>
                    <a:pt x="0" y="2099167"/>
                  </a:cubicBezTo>
                  <a:lnTo>
                    <a:pt x="0" y="54111"/>
                  </a:lnTo>
                  <a:cubicBezTo>
                    <a:pt x="0" y="39760"/>
                    <a:pt x="5701" y="25997"/>
                    <a:pt x="15849" y="15849"/>
                  </a:cubicBezTo>
                  <a:cubicBezTo>
                    <a:pt x="25997" y="5701"/>
                    <a:pt x="39760" y="0"/>
                    <a:pt x="54111" y="0"/>
                  </a:cubicBezTo>
                  <a:close/>
                </a:path>
              </a:pathLst>
            </a:custGeom>
            <a:solidFill>
              <a:srgbClr val="0063C2"/>
            </a:solidFill>
          </p:spPr>
          <p:txBody>
            <a:bodyPr/>
            <a:lstStyle/>
            <a:p>
              <a:endParaRPr lang="en-GB"/>
            </a:p>
          </p:txBody>
        </p:sp>
        <p:sp>
          <p:nvSpPr>
            <p:cNvPr id="11" name="TextBox 11"/>
            <p:cNvSpPr txBox="1"/>
            <p:nvPr/>
          </p:nvSpPr>
          <p:spPr>
            <a:xfrm>
              <a:off x="0" y="9525"/>
              <a:ext cx="1356556" cy="2143753"/>
            </a:xfrm>
            <a:prstGeom prst="rect">
              <a:avLst/>
            </a:prstGeom>
          </p:spPr>
          <p:txBody>
            <a:bodyPr lIns="50800" tIns="50800" rIns="50800" bIns="50800" rtlCol="0" anchor="ctr"/>
            <a:lstStyle/>
            <a:p>
              <a:pPr algn="ctr">
                <a:lnSpc>
                  <a:spcPts val="2372"/>
                </a:lnSpc>
              </a:pPr>
              <a:endParaRPr/>
            </a:p>
          </p:txBody>
        </p:sp>
      </p:grpSp>
      <p:sp>
        <p:nvSpPr>
          <p:cNvPr id="12" name="TextBox 12"/>
          <p:cNvSpPr txBox="1"/>
          <p:nvPr/>
        </p:nvSpPr>
        <p:spPr>
          <a:xfrm>
            <a:off x="12609487" y="4584625"/>
            <a:ext cx="2420022" cy="340799"/>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Critical analysis:</a:t>
            </a:r>
          </a:p>
        </p:txBody>
      </p:sp>
      <p:sp>
        <p:nvSpPr>
          <p:cNvPr id="13" name="TextBox 13"/>
          <p:cNvSpPr txBox="1"/>
          <p:nvPr/>
        </p:nvSpPr>
        <p:spPr>
          <a:xfrm>
            <a:off x="12489743" y="5361577"/>
            <a:ext cx="4312239" cy="3737883"/>
          </a:xfrm>
          <a:prstGeom prst="rect">
            <a:avLst/>
          </a:prstGeom>
        </p:spPr>
        <p:txBody>
          <a:bodyPr lIns="0" tIns="0" rIns="0" bIns="0" rtlCol="0" anchor="t">
            <a:spAutoFit/>
          </a:bodyPr>
          <a:lstStyle/>
          <a:p>
            <a:pPr algn="l">
              <a:lnSpc>
                <a:spcPct val="130000"/>
              </a:lnSpc>
            </a:pPr>
            <a:r>
              <a:rPr lang="en-US" sz="2100" spc="33" dirty="0">
                <a:solidFill>
                  <a:srgbClr val="F8FCFF"/>
                </a:solidFill>
                <a:latin typeface="Open Sauce"/>
                <a:ea typeface="Open Sauce"/>
                <a:cs typeface="Open Sauce"/>
                <a:sym typeface="Open Sauce"/>
              </a:rPr>
              <a:t>BI supports evidence-based decisions, but it cannot guarantee correct decisions. Managers must consider data quality, business context and alternative explanations before taking action (Ng and Nagalingham, 2023; Microsoft, n.d.; NIST, 2023).</a:t>
            </a:r>
          </a:p>
        </p:txBody>
      </p:sp>
      <p:grpSp>
        <p:nvGrpSpPr>
          <p:cNvPr id="14" name="Group 14"/>
          <p:cNvGrpSpPr/>
          <p:nvPr/>
        </p:nvGrpSpPr>
        <p:grpSpPr>
          <a:xfrm>
            <a:off x="6664236" y="3831605"/>
            <a:ext cx="5150674" cy="5426695"/>
            <a:chOff x="0" y="0"/>
            <a:chExt cx="1356556" cy="1429253"/>
          </a:xfrm>
        </p:grpSpPr>
        <p:sp>
          <p:nvSpPr>
            <p:cNvPr id="15" name="Freeform 15"/>
            <p:cNvSpPr/>
            <p:nvPr/>
          </p:nvSpPr>
          <p:spPr>
            <a:xfrm>
              <a:off x="0" y="0"/>
              <a:ext cx="1356556" cy="1429253"/>
            </a:xfrm>
            <a:custGeom>
              <a:avLst/>
              <a:gdLst/>
              <a:ahLst/>
              <a:cxnLst/>
              <a:rect l="l" t="t" r="r" b="b"/>
              <a:pathLst>
                <a:path w="1356556" h="1429253">
                  <a:moveTo>
                    <a:pt x="54111" y="0"/>
                  </a:moveTo>
                  <a:lnTo>
                    <a:pt x="1302445" y="0"/>
                  </a:lnTo>
                  <a:cubicBezTo>
                    <a:pt x="1316796" y="0"/>
                    <a:pt x="1330560" y="5701"/>
                    <a:pt x="1340707" y="15849"/>
                  </a:cubicBezTo>
                  <a:cubicBezTo>
                    <a:pt x="1350855" y="25997"/>
                    <a:pt x="1356556" y="39760"/>
                    <a:pt x="1356556" y="54111"/>
                  </a:cubicBezTo>
                  <a:lnTo>
                    <a:pt x="1356556" y="1375142"/>
                  </a:lnTo>
                  <a:cubicBezTo>
                    <a:pt x="1356556" y="1389493"/>
                    <a:pt x="1350855" y="1403256"/>
                    <a:pt x="1340707" y="1413404"/>
                  </a:cubicBezTo>
                  <a:cubicBezTo>
                    <a:pt x="1330560" y="1423552"/>
                    <a:pt x="1316796" y="1429253"/>
                    <a:pt x="1302445" y="1429253"/>
                  </a:cubicBezTo>
                  <a:lnTo>
                    <a:pt x="54111" y="1429253"/>
                  </a:lnTo>
                  <a:cubicBezTo>
                    <a:pt x="39760" y="1429253"/>
                    <a:pt x="25997" y="1423552"/>
                    <a:pt x="15849" y="1413404"/>
                  </a:cubicBezTo>
                  <a:cubicBezTo>
                    <a:pt x="5701" y="1403256"/>
                    <a:pt x="0" y="1389493"/>
                    <a:pt x="0" y="1375142"/>
                  </a:cubicBezTo>
                  <a:lnTo>
                    <a:pt x="0" y="54111"/>
                  </a:lnTo>
                  <a:cubicBezTo>
                    <a:pt x="0" y="39760"/>
                    <a:pt x="5701" y="25997"/>
                    <a:pt x="15849" y="15849"/>
                  </a:cubicBezTo>
                  <a:cubicBezTo>
                    <a:pt x="25997" y="5701"/>
                    <a:pt x="39760" y="0"/>
                    <a:pt x="54111" y="0"/>
                  </a:cubicBezTo>
                  <a:close/>
                </a:path>
              </a:pathLst>
            </a:custGeom>
            <a:solidFill>
              <a:srgbClr val="00172C"/>
            </a:solidFill>
          </p:spPr>
          <p:txBody>
            <a:bodyPr/>
            <a:lstStyle/>
            <a:p>
              <a:endParaRPr lang="en-GB"/>
            </a:p>
          </p:txBody>
        </p:sp>
        <p:sp>
          <p:nvSpPr>
            <p:cNvPr id="16" name="TextBox 16"/>
            <p:cNvSpPr txBox="1"/>
            <p:nvPr/>
          </p:nvSpPr>
          <p:spPr>
            <a:xfrm>
              <a:off x="0" y="9525"/>
              <a:ext cx="1356556" cy="1419728"/>
            </a:xfrm>
            <a:prstGeom prst="rect">
              <a:avLst/>
            </a:prstGeom>
          </p:spPr>
          <p:txBody>
            <a:bodyPr lIns="50800" tIns="50800" rIns="50800" bIns="50800" rtlCol="0" anchor="ctr"/>
            <a:lstStyle/>
            <a:p>
              <a:pPr algn="ctr">
                <a:lnSpc>
                  <a:spcPts val="2372"/>
                </a:lnSpc>
              </a:pPr>
              <a:endParaRPr/>
            </a:p>
          </p:txBody>
        </p:sp>
      </p:grpSp>
      <p:grpSp>
        <p:nvGrpSpPr>
          <p:cNvPr id="17" name="Group 17"/>
          <p:cNvGrpSpPr/>
          <p:nvPr/>
        </p:nvGrpSpPr>
        <p:grpSpPr>
          <a:xfrm>
            <a:off x="1122714" y="5060293"/>
            <a:ext cx="5150674" cy="4095570"/>
            <a:chOff x="0" y="0"/>
            <a:chExt cx="1356556" cy="1078669"/>
          </a:xfrm>
        </p:grpSpPr>
        <p:sp>
          <p:nvSpPr>
            <p:cNvPr id="18" name="Freeform 18"/>
            <p:cNvSpPr/>
            <p:nvPr/>
          </p:nvSpPr>
          <p:spPr>
            <a:xfrm>
              <a:off x="0" y="0"/>
              <a:ext cx="1356556" cy="1078669"/>
            </a:xfrm>
            <a:custGeom>
              <a:avLst/>
              <a:gdLst/>
              <a:ahLst/>
              <a:cxnLst/>
              <a:rect l="l" t="t" r="r" b="b"/>
              <a:pathLst>
                <a:path w="1356556" h="1078669">
                  <a:moveTo>
                    <a:pt x="54111" y="0"/>
                  </a:moveTo>
                  <a:lnTo>
                    <a:pt x="1302445" y="0"/>
                  </a:lnTo>
                  <a:cubicBezTo>
                    <a:pt x="1316796" y="0"/>
                    <a:pt x="1330560" y="5701"/>
                    <a:pt x="1340707" y="15849"/>
                  </a:cubicBezTo>
                  <a:cubicBezTo>
                    <a:pt x="1350855" y="25997"/>
                    <a:pt x="1356556" y="39760"/>
                    <a:pt x="1356556" y="54111"/>
                  </a:cubicBezTo>
                  <a:lnTo>
                    <a:pt x="1356556" y="1024557"/>
                  </a:lnTo>
                  <a:cubicBezTo>
                    <a:pt x="1356556" y="1038909"/>
                    <a:pt x="1350855" y="1052672"/>
                    <a:pt x="1340707" y="1062820"/>
                  </a:cubicBezTo>
                  <a:cubicBezTo>
                    <a:pt x="1330560" y="1072968"/>
                    <a:pt x="1316796" y="1078669"/>
                    <a:pt x="1302445" y="1078669"/>
                  </a:cubicBezTo>
                  <a:lnTo>
                    <a:pt x="54111" y="1078669"/>
                  </a:lnTo>
                  <a:cubicBezTo>
                    <a:pt x="39760" y="1078669"/>
                    <a:pt x="25997" y="1072968"/>
                    <a:pt x="15849" y="1062820"/>
                  </a:cubicBezTo>
                  <a:cubicBezTo>
                    <a:pt x="5701" y="1052672"/>
                    <a:pt x="0" y="1038909"/>
                    <a:pt x="0" y="1024557"/>
                  </a:cubicBezTo>
                  <a:lnTo>
                    <a:pt x="0" y="54111"/>
                  </a:lnTo>
                  <a:cubicBezTo>
                    <a:pt x="0" y="39760"/>
                    <a:pt x="5701" y="25997"/>
                    <a:pt x="15849" y="15849"/>
                  </a:cubicBezTo>
                  <a:cubicBezTo>
                    <a:pt x="25997" y="5701"/>
                    <a:pt x="39760" y="0"/>
                    <a:pt x="54111" y="0"/>
                  </a:cubicBezTo>
                  <a:close/>
                </a:path>
              </a:pathLst>
            </a:custGeom>
            <a:solidFill>
              <a:srgbClr val="0063C2"/>
            </a:solidFill>
          </p:spPr>
          <p:txBody>
            <a:bodyPr/>
            <a:lstStyle/>
            <a:p>
              <a:endParaRPr lang="en-GB"/>
            </a:p>
          </p:txBody>
        </p:sp>
        <p:sp>
          <p:nvSpPr>
            <p:cNvPr id="19" name="TextBox 19"/>
            <p:cNvSpPr txBox="1"/>
            <p:nvPr/>
          </p:nvSpPr>
          <p:spPr>
            <a:xfrm>
              <a:off x="0" y="9525"/>
              <a:ext cx="1356556" cy="1069144"/>
            </a:xfrm>
            <a:prstGeom prst="rect">
              <a:avLst/>
            </a:prstGeom>
          </p:spPr>
          <p:txBody>
            <a:bodyPr lIns="50800" tIns="50800" rIns="50800" bIns="50800" rtlCol="0" anchor="ctr"/>
            <a:lstStyle/>
            <a:p>
              <a:pPr algn="ctr">
                <a:lnSpc>
                  <a:spcPts val="2372"/>
                </a:lnSpc>
              </a:pPr>
              <a:endParaRPr/>
            </a:p>
          </p:txBody>
        </p:sp>
      </p:grpSp>
      <p:sp>
        <p:nvSpPr>
          <p:cNvPr id="20" name="TextBox 20"/>
          <p:cNvSpPr txBox="1"/>
          <p:nvPr/>
        </p:nvSpPr>
        <p:spPr>
          <a:xfrm>
            <a:off x="1373602" y="5168681"/>
            <a:ext cx="2420022" cy="340799"/>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Strengths</a:t>
            </a:r>
          </a:p>
        </p:txBody>
      </p:sp>
      <p:sp>
        <p:nvSpPr>
          <p:cNvPr id="21" name="TextBox 21"/>
          <p:cNvSpPr txBox="1"/>
          <p:nvPr/>
        </p:nvSpPr>
        <p:spPr>
          <a:xfrm>
            <a:off x="1386302" y="5685065"/>
            <a:ext cx="4798598" cy="3315972"/>
          </a:xfrm>
          <a:prstGeom prst="rect">
            <a:avLst/>
          </a:prstGeom>
        </p:spPr>
        <p:txBody>
          <a:bodyPr wrap="square" lIns="0" tIns="0" rIns="0" bIns="0" rtlCol="0" anchor="t">
            <a:spAutoFit/>
          </a:bodyPr>
          <a:lstStyle/>
          <a:p>
            <a:pPr algn="l">
              <a:lnSpc>
                <a:spcPts val="2940"/>
              </a:lnSpc>
            </a:pPr>
            <a:r>
              <a:rPr lang="en-US" sz="2100" spc="33" dirty="0">
                <a:solidFill>
                  <a:srgbClr val="F8FCFF"/>
                </a:solidFill>
                <a:latin typeface="Open Sauce"/>
                <a:ea typeface="Open Sauce"/>
                <a:cs typeface="Open Sauce"/>
                <a:sym typeface="Open Sauce"/>
              </a:rPr>
              <a:t>Converts business data into understandable charts and dashboards.</a:t>
            </a:r>
          </a:p>
          <a:p>
            <a:pPr algn="l">
              <a:lnSpc>
                <a:spcPts val="2940"/>
              </a:lnSpc>
            </a:pPr>
            <a:r>
              <a:rPr lang="en-US" sz="2100" spc="33" dirty="0">
                <a:solidFill>
                  <a:srgbClr val="F8FCFF"/>
                </a:solidFill>
                <a:latin typeface="Open Sauce"/>
                <a:ea typeface="Open Sauce"/>
                <a:cs typeface="Open Sauce"/>
                <a:sym typeface="Open Sauce"/>
              </a:rPr>
              <a:t>Helps managers identify trends and performance problems.</a:t>
            </a:r>
          </a:p>
          <a:p>
            <a:pPr algn="l">
              <a:lnSpc>
                <a:spcPts val="2940"/>
              </a:lnSpc>
            </a:pPr>
            <a:r>
              <a:rPr lang="en-US" sz="2100" spc="33" dirty="0">
                <a:solidFill>
                  <a:srgbClr val="F8FCFF"/>
                </a:solidFill>
                <a:latin typeface="Open Sauce"/>
                <a:ea typeface="Open Sauce"/>
                <a:cs typeface="Open Sauce"/>
                <a:sym typeface="Open Sauce"/>
              </a:rPr>
              <a:t>Supports faster and more informed decisions.</a:t>
            </a:r>
          </a:p>
          <a:p>
            <a:pPr algn="l">
              <a:lnSpc>
                <a:spcPts val="2940"/>
              </a:lnSpc>
            </a:pPr>
            <a:r>
              <a:rPr lang="en-US" sz="2100" spc="33" dirty="0">
                <a:solidFill>
                  <a:srgbClr val="F8FCFF"/>
                </a:solidFill>
                <a:latin typeface="Open Sauce"/>
                <a:ea typeface="Open Sauce"/>
                <a:cs typeface="Open Sauce"/>
                <a:sym typeface="Open Sauce"/>
              </a:rPr>
              <a:t>Allows organisations to monitor important performance indicators.</a:t>
            </a:r>
          </a:p>
        </p:txBody>
      </p:sp>
      <p:sp>
        <p:nvSpPr>
          <p:cNvPr id="22" name="TextBox 22"/>
          <p:cNvSpPr txBox="1"/>
          <p:nvPr/>
        </p:nvSpPr>
        <p:spPr>
          <a:xfrm>
            <a:off x="6944222" y="4006230"/>
            <a:ext cx="2420022" cy="340799"/>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Limitations</a:t>
            </a:r>
          </a:p>
        </p:txBody>
      </p:sp>
      <p:sp>
        <p:nvSpPr>
          <p:cNvPr id="23" name="TextBox 23"/>
          <p:cNvSpPr txBox="1"/>
          <p:nvPr/>
        </p:nvSpPr>
        <p:spPr>
          <a:xfrm>
            <a:off x="7228620" y="4925424"/>
            <a:ext cx="4090520" cy="3687869"/>
          </a:xfrm>
          <a:prstGeom prst="rect">
            <a:avLst/>
          </a:prstGeom>
        </p:spPr>
        <p:txBody>
          <a:bodyPr lIns="0" tIns="0" rIns="0" bIns="0" rtlCol="0" anchor="t">
            <a:spAutoFit/>
          </a:bodyPr>
          <a:lstStyle/>
          <a:p>
            <a:pPr algn="l">
              <a:lnSpc>
                <a:spcPts val="2940"/>
              </a:lnSpc>
            </a:pPr>
            <a:r>
              <a:rPr lang="en-US" sz="2100" spc="33" dirty="0">
                <a:solidFill>
                  <a:srgbClr val="F8FCFF"/>
                </a:solidFill>
                <a:latin typeface="Open Sauce"/>
                <a:ea typeface="Open Sauce"/>
                <a:cs typeface="Open Sauce"/>
                <a:sym typeface="Open Sauce"/>
              </a:rPr>
              <a:t>Incorrect data can produce misleading results.</a:t>
            </a:r>
          </a:p>
          <a:p>
            <a:pPr algn="l">
              <a:lnSpc>
                <a:spcPts val="2940"/>
              </a:lnSpc>
            </a:pPr>
            <a:r>
              <a:rPr lang="en-US" sz="2100" spc="33" dirty="0">
                <a:solidFill>
                  <a:srgbClr val="F8FCFF"/>
                </a:solidFill>
                <a:latin typeface="Open Sauce"/>
                <a:ea typeface="Open Sauce"/>
                <a:cs typeface="Open Sauce"/>
                <a:sym typeface="Open Sauce"/>
              </a:rPr>
              <a:t>Employees may misunderstand charts or statistics.</a:t>
            </a:r>
          </a:p>
          <a:p>
            <a:pPr algn="l">
              <a:lnSpc>
                <a:spcPts val="2940"/>
              </a:lnSpc>
            </a:pPr>
            <a:r>
              <a:rPr lang="en-US" sz="2100" spc="33" dirty="0">
                <a:solidFill>
                  <a:srgbClr val="F8FCFF"/>
                </a:solidFill>
                <a:latin typeface="Open Sauce"/>
                <a:ea typeface="Open Sauce"/>
                <a:cs typeface="Open Sauce"/>
                <a:sym typeface="Open Sauce"/>
              </a:rPr>
              <a:t>BI software requires technical knowledge and maintenance.</a:t>
            </a:r>
          </a:p>
          <a:p>
            <a:pPr algn="l">
              <a:lnSpc>
                <a:spcPts val="2940"/>
              </a:lnSpc>
            </a:pPr>
            <a:r>
              <a:rPr lang="en-US" sz="2100" spc="33" dirty="0">
                <a:solidFill>
                  <a:srgbClr val="F8FCFF"/>
                </a:solidFill>
                <a:latin typeface="Open Sauce"/>
                <a:ea typeface="Open Sauce"/>
                <a:cs typeface="Open Sauce"/>
                <a:sym typeface="Open Sauce"/>
              </a:rPr>
              <a:t>Data patterns do not always explain why something happened.</a:t>
            </a:r>
          </a:p>
        </p:txBody>
      </p:sp>
      <p:sp>
        <p:nvSpPr>
          <p:cNvPr id="24" name="Freeform 24"/>
          <p:cNvSpPr/>
          <p:nvPr/>
        </p:nvSpPr>
        <p:spPr>
          <a:xfrm>
            <a:off x="14645863" y="1858960"/>
            <a:ext cx="1972645" cy="1972645"/>
          </a:xfrm>
          <a:custGeom>
            <a:avLst/>
            <a:gdLst/>
            <a:ahLst/>
            <a:cxnLst/>
            <a:rect l="l" t="t" r="r" b="b"/>
            <a:pathLst>
              <a:path w="1972645" h="1972645">
                <a:moveTo>
                  <a:pt x="0" y="0"/>
                </a:moveTo>
                <a:lnTo>
                  <a:pt x="1972645" y="0"/>
                </a:lnTo>
                <a:lnTo>
                  <a:pt x="1972645" y="1972645"/>
                </a:lnTo>
                <a:lnTo>
                  <a:pt x="0" y="197264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10" name="TextBox 10"/>
          <p:cNvSpPr txBox="1"/>
          <p:nvPr/>
        </p:nvSpPr>
        <p:spPr>
          <a:xfrm>
            <a:off x="-152400" y="662281"/>
            <a:ext cx="7619511" cy="2769989"/>
          </a:xfrm>
          <a:prstGeom prst="rect">
            <a:avLst/>
          </a:prstGeom>
        </p:spPr>
        <p:txBody>
          <a:bodyPr lIns="0" tIns="0" rIns="0" bIns="0" rtlCol="0" anchor="t">
            <a:spAutoFit/>
          </a:bodyPr>
          <a:lstStyle/>
          <a:p>
            <a:pPr algn="ctr">
              <a:lnSpc>
                <a:spcPts val="7231"/>
              </a:lnSpc>
            </a:pPr>
            <a:r>
              <a:rPr lang="en-US" sz="5800" b="1" spc="-236" dirty="0">
                <a:solidFill>
                  <a:srgbClr val="00172C"/>
                </a:solidFill>
                <a:latin typeface="Open Sauce Bold"/>
                <a:ea typeface="Open Sauce Bold"/>
                <a:cs typeface="Open Sauce Bold"/>
                <a:sym typeface="Open Sauce Bold"/>
              </a:rPr>
              <a:t>United Airlines: Research-Based BI Application</a:t>
            </a:r>
          </a:p>
        </p:txBody>
      </p:sp>
      <p:grpSp>
        <p:nvGrpSpPr>
          <p:cNvPr id="12" name="Group 12"/>
          <p:cNvGrpSpPr/>
          <p:nvPr/>
        </p:nvGrpSpPr>
        <p:grpSpPr>
          <a:xfrm>
            <a:off x="11022556" y="126679"/>
            <a:ext cx="5720556" cy="4606348"/>
            <a:chOff x="0" y="0"/>
            <a:chExt cx="1319163" cy="863102"/>
          </a:xfrm>
        </p:grpSpPr>
        <p:sp>
          <p:nvSpPr>
            <p:cNvPr id="13" name="Freeform 13"/>
            <p:cNvSpPr/>
            <p:nvPr/>
          </p:nvSpPr>
          <p:spPr>
            <a:xfrm>
              <a:off x="0" y="0"/>
              <a:ext cx="1319163" cy="863102"/>
            </a:xfrm>
            <a:custGeom>
              <a:avLst/>
              <a:gdLst/>
              <a:ahLst/>
              <a:cxnLst/>
              <a:rect l="l" t="t" r="r" b="b"/>
              <a:pathLst>
                <a:path w="1319163" h="863102">
                  <a:moveTo>
                    <a:pt x="55645" y="0"/>
                  </a:moveTo>
                  <a:lnTo>
                    <a:pt x="1263518" y="0"/>
                  </a:lnTo>
                  <a:cubicBezTo>
                    <a:pt x="1278276" y="0"/>
                    <a:pt x="1292429" y="5863"/>
                    <a:pt x="1302865" y="16298"/>
                  </a:cubicBezTo>
                  <a:cubicBezTo>
                    <a:pt x="1313300" y="26734"/>
                    <a:pt x="1319163" y="40887"/>
                    <a:pt x="1319163" y="55645"/>
                  </a:cubicBezTo>
                  <a:lnTo>
                    <a:pt x="1319163" y="807457"/>
                  </a:lnTo>
                  <a:cubicBezTo>
                    <a:pt x="1319163" y="822215"/>
                    <a:pt x="1313300" y="836369"/>
                    <a:pt x="1302865" y="846804"/>
                  </a:cubicBezTo>
                  <a:cubicBezTo>
                    <a:pt x="1292429" y="857240"/>
                    <a:pt x="1278276" y="863102"/>
                    <a:pt x="1263518" y="863102"/>
                  </a:cubicBezTo>
                  <a:lnTo>
                    <a:pt x="55645" y="863102"/>
                  </a:lnTo>
                  <a:cubicBezTo>
                    <a:pt x="40887" y="863102"/>
                    <a:pt x="26734" y="857240"/>
                    <a:pt x="16298" y="846804"/>
                  </a:cubicBezTo>
                  <a:cubicBezTo>
                    <a:pt x="5863" y="836369"/>
                    <a:pt x="0" y="822215"/>
                    <a:pt x="0" y="807457"/>
                  </a:cubicBezTo>
                  <a:lnTo>
                    <a:pt x="0" y="55645"/>
                  </a:lnTo>
                  <a:cubicBezTo>
                    <a:pt x="0" y="40887"/>
                    <a:pt x="5863" y="26734"/>
                    <a:pt x="16298" y="16298"/>
                  </a:cubicBezTo>
                  <a:cubicBezTo>
                    <a:pt x="26734" y="5863"/>
                    <a:pt x="40887" y="0"/>
                    <a:pt x="55645" y="0"/>
                  </a:cubicBezTo>
                  <a:close/>
                </a:path>
              </a:pathLst>
            </a:custGeom>
            <a:solidFill>
              <a:srgbClr val="0063C2">
                <a:alpha val="80000"/>
              </a:srgbClr>
            </a:solidFill>
            <a:ln w="47625" cap="rnd">
              <a:solidFill>
                <a:srgbClr val="00172C">
                  <a:alpha val="80000"/>
                </a:srgbClr>
              </a:solidFill>
              <a:prstDash val="solid"/>
              <a:round/>
            </a:ln>
          </p:spPr>
          <p:txBody>
            <a:bodyPr/>
            <a:lstStyle/>
            <a:p>
              <a:endParaRPr lang="en-GB"/>
            </a:p>
          </p:txBody>
        </p:sp>
        <p:sp>
          <p:nvSpPr>
            <p:cNvPr id="14" name="TextBox 14"/>
            <p:cNvSpPr txBox="1"/>
            <p:nvPr/>
          </p:nvSpPr>
          <p:spPr>
            <a:xfrm>
              <a:off x="0" y="9525"/>
              <a:ext cx="1319163" cy="853577"/>
            </a:xfrm>
            <a:prstGeom prst="rect">
              <a:avLst/>
            </a:prstGeom>
          </p:spPr>
          <p:txBody>
            <a:bodyPr lIns="50800" tIns="50800" rIns="50800" bIns="50800" rtlCol="0" anchor="ctr"/>
            <a:lstStyle/>
            <a:p>
              <a:pPr algn="ctr">
                <a:lnSpc>
                  <a:spcPts val="2372"/>
                </a:lnSpc>
              </a:pPr>
              <a:endParaRPr/>
            </a:p>
          </p:txBody>
        </p:sp>
      </p:grpSp>
      <p:sp>
        <p:nvSpPr>
          <p:cNvPr id="15" name="TextBox 15"/>
          <p:cNvSpPr txBox="1"/>
          <p:nvPr/>
        </p:nvSpPr>
        <p:spPr>
          <a:xfrm>
            <a:off x="11592370" y="222371"/>
            <a:ext cx="4943029" cy="984885"/>
          </a:xfrm>
          <a:prstGeom prst="rect">
            <a:avLst/>
          </a:prstGeom>
        </p:spPr>
        <p:txBody>
          <a:bodyPr wrap="square" lIns="0" tIns="0" rIns="0" bIns="0" rtlCol="0" anchor="t">
            <a:spAutoFit/>
          </a:bodyPr>
          <a:lstStyle/>
          <a:p>
            <a:r>
              <a:rPr lang="en-US" sz="3200" dirty="0">
                <a:solidFill>
                  <a:srgbClr val="F8FCFF"/>
                </a:solidFill>
                <a:latin typeface="Open Sauce"/>
                <a:ea typeface="Open Sauce"/>
                <a:cs typeface="Open Sauce"/>
                <a:sym typeface="Open Sauce"/>
              </a:rPr>
              <a:t>Research Findings / </a:t>
            </a:r>
            <a:r>
              <a:rPr lang="en-US" sz="3200">
                <a:solidFill>
                  <a:srgbClr val="F8FCFF"/>
                </a:solidFill>
                <a:latin typeface="Open Sauce"/>
                <a:ea typeface="Open Sauce"/>
                <a:cs typeface="Open Sauce"/>
                <a:sym typeface="Open Sauce"/>
              </a:rPr>
              <a:t>Potential Benefits</a:t>
            </a:r>
            <a:endParaRPr lang="en-US" sz="3200" dirty="0">
              <a:solidFill>
                <a:srgbClr val="F8FCFF"/>
              </a:solidFill>
              <a:latin typeface="Open Sauce"/>
              <a:ea typeface="Open Sauce"/>
              <a:cs typeface="Open Sauce"/>
              <a:sym typeface="Open Sauce"/>
            </a:endParaRPr>
          </a:p>
        </p:txBody>
      </p:sp>
      <p:sp>
        <p:nvSpPr>
          <p:cNvPr id="16" name="TextBox 16"/>
          <p:cNvSpPr txBox="1"/>
          <p:nvPr/>
        </p:nvSpPr>
        <p:spPr>
          <a:xfrm>
            <a:off x="11592370" y="1460793"/>
            <a:ext cx="4943028" cy="2849178"/>
          </a:xfrm>
          <a:prstGeom prst="rect">
            <a:avLst/>
          </a:prstGeom>
        </p:spPr>
        <p:txBody>
          <a:bodyPr wrap="square" lIns="0" tIns="0" rIns="0" bIns="0" rtlCol="0" anchor="t">
            <a:spAutoFit/>
          </a:bodyPr>
          <a:lstStyle/>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Identified customer satisfaction patterns.</a:t>
            </a:r>
          </a:p>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Highlighted common service problems.</a:t>
            </a:r>
          </a:p>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Supported evidence-based improvement recommendations.</a:t>
            </a:r>
          </a:p>
        </p:txBody>
      </p:sp>
      <p:sp>
        <p:nvSpPr>
          <p:cNvPr id="17" name="TextBox 17"/>
          <p:cNvSpPr txBox="1"/>
          <p:nvPr/>
        </p:nvSpPr>
        <p:spPr>
          <a:xfrm>
            <a:off x="694489" y="3908245"/>
            <a:ext cx="6770988" cy="2572179"/>
          </a:xfrm>
          <a:prstGeom prst="rect">
            <a:avLst/>
          </a:prstGeom>
        </p:spPr>
        <p:txBody>
          <a:bodyPr lIns="0" tIns="0" rIns="0" bIns="0" rtlCol="0" anchor="t">
            <a:spAutoFit/>
          </a:bodyPr>
          <a:lstStyle/>
          <a:p>
            <a:pPr algn="just">
              <a:lnSpc>
                <a:spcPts val="2940"/>
              </a:lnSpc>
            </a:pPr>
            <a:r>
              <a:rPr lang="en-US" sz="2100" b="1" spc="33" dirty="0">
                <a:solidFill>
                  <a:srgbClr val="00172C"/>
                </a:solidFill>
                <a:latin typeface="Open Sauce"/>
                <a:ea typeface="Open Sauce"/>
                <a:cs typeface="Open Sauce"/>
                <a:sym typeface="Open Sauce"/>
              </a:rPr>
              <a:t>Business challenge</a:t>
            </a:r>
          </a:p>
          <a:p>
            <a:pPr algn="just">
              <a:lnSpc>
                <a:spcPts val="2940"/>
              </a:lnSpc>
            </a:pPr>
            <a:endParaRPr lang="en-US" sz="2100" spc="33" dirty="0">
              <a:solidFill>
                <a:srgbClr val="00172C"/>
              </a:solidFill>
              <a:latin typeface="Open Sauce"/>
              <a:ea typeface="Open Sauce"/>
              <a:cs typeface="Open Sauce"/>
              <a:sym typeface="Open Sauce"/>
            </a:endParaRPr>
          </a:p>
          <a:p>
            <a:pPr algn="just">
              <a:lnSpc>
                <a:spcPts val="2940"/>
              </a:lnSpc>
            </a:pPr>
            <a:r>
              <a:rPr lang="en-US" sz="2100" spc="33" dirty="0">
                <a:solidFill>
                  <a:srgbClr val="00172C"/>
                </a:solidFill>
                <a:latin typeface="Open Sauce"/>
                <a:ea typeface="Open Sauce"/>
                <a:cs typeface="Open Sauce"/>
                <a:sym typeface="Open Sauce"/>
              </a:rPr>
              <a:t>United Airlines operates in a competitive airline industry where customer satisfaction and service quality are important. Customer opinions are available through online reviews and social media, making them difficult to analyse manually.</a:t>
            </a:r>
          </a:p>
        </p:txBody>
      </p:sp>
      <p:sp>
        <p:nvSpPr>
          <p:cNvPr id="24" name="TextBox 17">
            <a:extLst>
              <a:ext uri="{FF2B5EF4-FFF2-40B4-BE49-F238E27FC236}">
                <a16:creationId xmlns:a16="http://schemas.microsoft.com/office/drawing/2014/main" id="{90F016D2-9198-83CA-14EC-D973BB1AE0CE}"/>
              </a:ext>
            </a:extLst>
          </p:cNvPr>
          <p:cNvSpPr txBox="1"/>
          <p:nvPr/>
        </p:nvSpPr>
        <p:spPr>
          <a:xfrm>
            <a:off x="1353115" y="6795256"/>
            <a:ext cx="6770988" cy="2572179"/>
          </a:xfrm>
          <a:prstGeom prst="rect">
            <a:avLst/>
          </a:prstGeom>
        </p:spPr>
        <p:txBody>
          <a:bodyPr lIns="0" tIns="0" rIns="0" bIns="0" rtlCol="0" anchor="t">
            <a:spAutoFit/>
          </a:bodyPr>
          <a:lstStyle/>
          <a:p>
            <a:pPr algn="just">
              <a:lnSpc>
                <a:spcPts val="2940"/>
              </a:lnSpc>
            </a:pPr>
            <a:r>
              <a:rPr lang="en-US" sz="2100" b="1" spc="33" dirty="0">
                <a:solidFill>
                  <a:srgbClr val="00172C"/>
                </a:solidFill>
                <a:latin typeface="Open Sauce"/>
                <a:ea typeface="Open Sauce"/>
                <a:cs typeface="Open Sauce"/>
                <a:sym typeface="Open Sauce"/>
              </a:rPr>
              <a:t>Information system </a:t>
            </a:r>
          </a:p>
          <a:p>
            <a:pPr algn="just">
              <a:lnSpc>
                <a:spcPts val="2940"/>
              </a:lnSpc>
            </a:pPr>
            <a:endParaRPr lang="en-US" sz="2100" spc="33" dirty="0">
              <a:solidFill>
                <a:srgbClr val="00172C"/>
              </a:solidFill>
              <a:latin typeface="Open Sauce"/>
              <a:ea typeface="Open Sauce"/>
              <a:cs typeface="Open Sauce"/>
              <a:sym typeface="Open Sauce"/>
            </a:endParaRPr>
          </a:p>
          <a:p>
            <a:pPr algn="just">
              <a:lnSpc>
                <a:spcPts val="2940"/>
              </a:lnSpc>
            </a:pPr>
            <a:r>
              <a:rPr lang="en-US" sz="2100" spc="33" dirty="0">
                <a:solidFill>
                  <a:srgbClr val="00172C"/>
                </a:solidFill>
                <a:latin typeface="Open Sauce"/>
                <a:ea typeface="Open Sauce"/>
                <a:cs typeface="Open Sauce"/>
                <a:sym typeface="Open Sauce"/>
              </a:rPr>
              <a:t>Ng and Nagalingham (2023) analysed airline customer feedback and developed Tableau Business Intelligence dashboards. The dashboards examined customer sentiment, recommendations and service concerns.</a:t>
            </a:r>
          </a:p>
        </p:txBody>
      </p:sp>
      <p:grpSp>
        <p:nvGrpSpPr>
          <p:cNvPr id="25" name="Group 12">
            <a:extLst>
              <a:ext uri="{FF2B5EF4-FFF2-40B4-BE49-F238E27FC236}">
                <a16:creationId xmlns:a16="http://schemas.microsoft.com/office/drawing/2014/main" id="{6335D0A1-A9DD-1715-1ADF-31F13347BAAE}"/>
              </a:ext>
            </a:extLst>
          </p:cNvPr>
          <p:cNvGrpSpPr/>
          <p:nvPr/>
        </p:nvGrpSpPr>
        <p:grpSpPr>
          <a:xfrm>
            <a:off x="9269416" y="5143500"/>
            <a:ext cx="7010400" cy="4606348"/>
            <a:chOff x="0" y="0"/>
            <a:chExt cx="1319163" cy="863102"/>
          </a:xfrm>
        </p:grpSpPr>
        <p:sp>
          <p:nvSpPr>
            <p:cNvPr id="26" name="Freeform 13">
              <a:extLst>
                <a:ext uri="{FF2B5EF4-FFF2-40B4-BE49-F238E27FC236}">
                  <a16:creationId xmlns:a16="http://schemas.microsoft.com/office/drawing/2014/main" id="{96EF7204-7695-D6A8-607C-3D59EEE2F15C}"/>
                </a:ext>
              </a:extLst>
            </p:cNvPr>
            <p:cNvSpPr/>
            <p:nvPr/>
          </p:nvSpPr>
          <p:spPr>
            <a:xfrm>
              <a:off x="0" y="0"/>
              <a:ext cx="1319163" cy="863102"/>
            </a:xfrm>
            <a:custGeom>
              <a:avLst/>
              <a:gdLst/>
              <a:ahLst/>
              <a:cxnLst/>
              <a:rect l="l" t="t" r="r" b="b"/>
              <a:pathLst>
                <a:path w="1319163" h="863102">
                  <a:moveTo>
                    <a:pt x="55645" y="0"/>
                  </a:moveTo>
                  <a:lnTo>
                    <a:pt x="1263518" y="0"/>
                  </a:lnTo>
                  <a:cubicBezTo>
                    <a:pt x="1278276" y="0"/>
                    <a:pt x="1292429" y="5863"/>
                    <a:pt x="1302865" y="16298"/>
                  </a:cubicBezTo>
                  <a:cubicBezTo>
                    <a:pt x="1313300" y="26734"/>
                    <a:pt x="1319163" y="40887"/>
                    <a:pt x="1319163" y="55645"/>
                  </a:cubicBezTo>
                  <a:lnTo>
                    <a:pt x="1319163" y="807457"/>
                  </a:lnTo>
                  <a:cubicBezTo>
                    <a:pt x="1319163" y="822215"/>
                    <a:pt x="1313300" y="836369"/>
                    <a:pt x="1302865" y="846804"/>
                  </a:cubicBezTo>
                  <a:cubicBezTo>
                    <a:pt x="1292429" y="857240"/>
                    <a:pt x="1278276" y="863102"/>
                    <a:pt x="1263518" y="863102"/>
                  </a:cubicBezTo>
                  <a:lnTo>
                    <a:pt x="55645" y="863102"/>
                  </a:lnTo>
                  <a:cubicBezTo>
                    <a:pt x="40887" y="863102"/>
                    <a:pt x="26734" y="857240"/>
                    <a:pt x="16298" y="846804"/>
                  </a:cubicBezTo>
                  <a:cubicBezTo>
                    <a:pt x="5863" y="836369"/>
                    <a:pt x="0" y="822215"/>
                    <a:pt x="0" y="807457"/>
                  </a:cubicBezTo>
                  <a:lnTo>
                    <a:pt x="0" y="55645"/>
                  </a:lnTo>
                  <a:cubicBezTo>
                    <a:pt x="0" y="40887"/>
                    <a:pt x="5863" y="26734"/>
                    <a:pt x="16298" y="16298"/>
                  </a:cubicBezTo>
                  <a:cubicBezTo>
                    <a:pt x="26734" y="5863"/>
                    <a:pt x="40887" y="0"/>
                    <a:pt x="55645" y="0"/>
                  </a:cubicBezTo>
                  <a:close/>
                </a:path>
              </a:pathLst>
            </a:custGeom>
            <a:solidFill>
              <a:srgbClr val="0063C2">
                <a:alpha val="80000"/>
              </a:srgbClr>
            </a:solidFill>
            <a:ln w="47625" cap="rnd">
              <a:solidFill>
                <a:srgbClr val="00172C">
                  <a:alpha val="80000"/>
                </a:srgbClr>
              </a:solidFill>
              <a:prstDash val="solid"/>
              <a:round/>
            </a:ln>
          </p:spPr>
          <p:txBody>
            <a:bodyPr/>
            <a:lstStyle/>
            <a:p>
              <a:endParaRPr lang="en-GB"/>
            </a:p>
          </p:txBody>
        </p:sp>
        <p:sp>
          <p:nvSpPr>
            <p:cNvPr id="27" name="TextBox 14">
              <a:extLst>
                <a:ext uri="{FF2B5EF4-FFF2-40B4-BE49-F238E27FC236}">
                  <a16:creationId xmlns:a16="http://schemas.microsoft.com/office/drawing/2014/main" id="{1B54317E-1103-6384-F9A3-93FBD5262CA3}"/>
                </a:ext>
              </a:extLst>
            </p:cNvPr>
            <p:cNvSpPr txBox="1"/>
            <p:nvPr/>
          </p:nvSpPr>
          <p:spPr>
            <a:xfrm>
              <a:off x="0" y="9525"/>
              <a:ext cx="1319163" cy="853577"/>
            </a:xfrm>
            <a:prstGeom prst="rect">
              <a:avLst/>
            </a:prstGeom>
          </p:spPr>
          <p:txBody>
            <a:bodyPr lIns="50800" tIns="50800" rIns="50800" bIns="50800" rtlCol="0" anchor="ctr"/>
            <a:lstStyle/>
            <a:p>
              <a:pPr algn="ctr">
                <a:lnSpc>
                  <a:spcPts val="2372"/>
                </a:lnSpc>
              </a:pPr>
              <a:endParaRPr/>
            </a:p>
          </p:txBody>
        </p:sp>
      </p:grpSp>
      <p:sp>
        <p:nvSpPr>
          <p:cNvPr id="28" name="TextBox 15">
            <a:extLst>
              <a:ext uri="{FF2B5EF4-FFF2-40B4-BE49-F238E27FC236}">
                <a16:creationId xmlns:a16="http://schemas.microsoft.com/office/drawing/2014/main" id="{F2D52319-BB42-B30F-6E7F-14998B437857}"/>
              </a:ext>
            </a:extLst>
          </p:cNvPr>
          <p:cNvSpPr txBox="1"/>
          <p:nvPr/>
        </p:nvSpPr>
        <p:spPr>
          <a:xfrm>
            <a:off x="11022556" y="5447872"/>
            <a:ext cx="3609667" cy="492443"/>
          </a:xfrm>
          <a:prstGeom prst="rect">
            <a:avLst/>
          </a:prstGeom>
        </p:spPr>
        <p:txBody>
          <a:bodyPr wrap="square" lIns="0" tIns="0" rIns="0" bIns="0" rtlCol="0" anchor="t">
            <a:spAutoFit/>
          </a:bodyPr>
          <a:lstStyle/>
          <a:p>
            <a:pPr algn="just"/>
            <a:r>
              <a:rPr lang="en-US" sz="3200" dirty="0">
                <a:solidFill>
                  <a:srgbClr val="F8FCFF"/>
                </a:solidFill>
                <a:latin typeface="Open Sauce"/>
                <a:ea typeface="Open Sauce"/>
                <a:cs typeface="Open Sauce"/>
                <a:sym typeface="Open Sauce"/>
              </a:rPr>
              <a:t>Critical analysis:</a:t>
            </a:r>
          </a:p>
        </p:txBody>
      </p:sp>
      <p:sp>
        <p:nvSpPr>
          <p:cNvPr id="29" name="TextBox 16">
            <a:extLst>
              <a:ext uri="{FF2B5EF4-FFF2-40B4-BE49-F238E27FC236}">
                <a16:creationId xmlns:a16="http://schemas.microsoft.com/office/drawing/2014/main" id="{9EF82614-D811-40B6-4183-F1FEE9107DD1}"/>
              </a:ext>
            </a:extLst>
          </p:cNvPr>
          <p:cNvSpPr txBox="1"/>
          <p:nvPr/>
        </p:nvSpPr>
        <p:spPr>
          <a:xfrm>
            <a:off x="9538040" y="6116952"/>
            <a:ext cx="6589376" cy="2849178"/>
          </a:xfrm>
          <a:prstGeom prst="rect">
            <a:avLst/>
          </a:prstGeom>
        </p:spPr>
        <p:txBody>
          <a:bodyPr wrap="square" lIns="0" tIns="0" rIns="0" bIns="0" rtlCol="0" anchor="t">
            <a:spAutoFit/>
          </a:bodyPr>
          <a:lstStyle/>
          <a:p>
            <a:pPr algn="just">
              <a:lnSpc>
                <a:spcPct val="150000"/>
              </a:lnSpc>
            </a:pPr>
            <a:r>
              <a:rPr lang="en-US" sz="2100" spc="33" dirty="0">
                <a:solidFill>
                  <a:srgbClr val="F8FCFF"/>
                </a:solidFill>
                <a:latin typeface="Open Sauce"/>
                <a:ea typeface="Open Sauce"/>
                <a:cs typeface="Open Sauce"/>
                <a:sym typeface="Open Sauce"/>
              </a:rPr>
              <a:t>The study by Ng and Nagalingham (2023) demonstrates how Business Intelligence could support United Airlines through data analysis and dashboards. However, it does not confirm that the airline implemented the proposed system or achieved measurable business improvements.</a:t>
            </a:r>
          </a:p>
        </p:txBody>
      </p:sp>
      <p:pic>
        <p:nvPicPr>
          <p:cNvPr id="2" name="Picture 1" descr="100 years of flying the friendly skies: The United Airlines fleet in 2026">
            <a:extLst>
              <a:ext uri="{FF2B5EF4-FFF2-40B4-BE49-F238E27FC236}">
                <a16:creationId xmlns:a16="http://schemas.microsoft.com/office/drawing/2014/main" id="{9AD0DE17-51FA-7E4B-BB42-600CD080BF80}"/>
              </a:ext>
            </a:extLst>
          </p:cNvPr>
          <p:cNvPicPr>
            <a:picLocks noChangeAspect="1"/>
          </p:cNvPicPr>
          <p:nvPr/>
        </p:nvPicPr>
        <p:blipFill>
          <a:blip r:embed="rId3"/>
          <a:stretch>
            <a:fillRect/>
          </a:stretch>
        </p:blipFill>
        <p:spPr>
          <a:xfrm>
            <a:off x="7580586" y="919565"/>
            <a:ext cx="3098800" cy="2324100"/>
          </a:xfrm>
          <a:prstGeom prst="rect">
            <a:avLst/>
          </a:prstGeom>
        </p:spPr>
      </p:pic>
      <p:sp>
        <p:nvSpPr>
          <p:cNvPr id="4" name="TextBox 3">
            <a:extLst>
              <a:ext uri="{FF2B5EF4-FFF2-40B4-BE49-F238E27FC236}">
                <a16:creationId xmlns:a16="http://schemas.microsoft.com/office/drawing/2014/main" id="{5049720F-8474-2023-C18D-7C2DF00B9451}"/>
              </a:ext>
            </a:extLst>
          </p:cNvPr>
          <p:cNvSpPr txBox="1"/>
          <p:nvPr/>
        </p:nvSpPr>
        <p:spPr>
          <a:xfrm>
            <a:off x="8737940" y="3294500"/>
            <a:ext cx="1600200" cy="338554"/>
          </a:xfrm>
          <a:prstGeom prst="rect">
            <a:avLst/>
          </a:prstGeom>
          <a:noFill/>
        </p:spPr>
        <p:txBody>
          <a:bodyPr wrap="square">
            <a:spAutoFit/>
          </a:bodyPr>
          <a:lstStyle/>
          <a:p>
            <a:r>
              <a:rPr lang="en-GB" sz="1600" dirty="0">
                <a:latin typeface="Open Sauce" panose="020B0604020202020204" charset="0"/>
              </a:rPr>
              <a:t>(Peters, 2026)</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6" name="Group 6"/>
          <p:cNvGrpSpPr/>
          <p:nvPr/>
        </p:nvGrpSpPr>
        <p:grpSpPr>
          <a:xfrm>
            <a:off x="1028700" y="4000501"/>
            <a:ext cx="3873097" cy="5257800"/>
            <a:chOff x="0" y="0"/>
            <a:chExt cx="1020075" cy="884614"/>
          </a:xfrm>
        </p:grpSpPr>
        <p:sp>
          <p:nvSpPr>
            <p:cNvPr id="7" name="Freeform 7"/>
            <p:cNvSpPr/>
            <p:nvPr/>
          </p:nvSpPr>
          <p:spPr>
            <a:xfrm>
              <a:off x="0" y="0"/>
              <a:ext cx="1020075" cy="884614"/>
            </a:xfrm>
            <a:custGeom>
              <a:avLst/>
              <a:gdLst/>
              <a:ahLst/>
              <a:cxnLst/>
              <a:rect l="l" t="t" r="r" b="b"/>
              <a:pathLst>
                <a:path w="1020075" h="884614">
                  <a:moveTo>
                    <a:pt x="71960" y="0"/>
                  </a:moveTo>
                  <a:lnTo>
                    <a:pt x="948115" y="0"/>
                  </a:lnTo>
                  <a:cubicBezTo>
                    <a:pt x="967200" y="0"/>
                    <a:pt x="985503" y="7582"/>
                    <a:pt x="998998" y="21077"/>
                  </a:cubicBezTo>
                  <a:cubicBezTo>
                    <a:pt x="1012493" y="34572"/>
                    <a:pt x="1020075" y="52875"/>
                    <a:pt x="1020075" y="71960"/>
                  </a:cubicBezTo>
                  <a:lnTo>
                    <a:pt x="1020075" y="812654"/>
                  </a:lnTo>
                  <a:cubicBezTo>
                    <a:pt x="1020075" y="831739"/>
                    <a:pt x="1012493" y="850042"/>
                    <a:pt x="998998" y="863537"/>
                  </a:cubicBezTo>
                  <a:cubicBezTo>
                    <a:pt x="985503" y="877033"/>
                    <a:pt x="967200" y="884614"/>
                    <a:pt x="948115" y="884614"/>
                  </a:cubicBezTo>
                  <a:lnTo>
                    <a:pt x="71960" y="884614"/>
                  </a:lnTo>
                  <a:cubicBezTo>
                    <a:pt x="32218" y="884614"/>
                    <a:pt x="0" y="852396"/>
                    <a:pt x="0" y="812654"/>
                  </a:cubicBezTo>
                  <a:lnTo>
                    <a:pt x="0" y="71960"/>
                  </a:lnTo>
                  <a:cubicBezTo>
                    <a:pt x="0" y="52875"/>
                    <a:pt x="7582" y="34572"/>
                    <a:pt x="21077" y="21077"/>
                  </a:cubicBezTo>
                  <a:cubicBezTo>
                    <a:pt x="34572" y="7582"/>
                    <a:pt x="52875" y="0"/>
                    <a:pt x="71960" y="0"/>
                  </a:cubicBezTo>
                  <a:close/>
                </a:path>
              </a:pathLst>
            </a:custGeom>
            <a:solidFill>
              <a:srgbClr val="00172C"/>
            </a:solidFill>
          </p:spPr>
          <p:txBody>
            <a:bodyPr/>
            <a:lstStyle/>
            <a:p>
              <a:endParaRPr lang="en-GB"/>
            </a:p>
          </p:txBody>
        </p:sp>
        <p:sp>
          <p:nvSpPr>
            <p:cNvPr id="8" name="TextBox 8"/>
            <p:cNvSpPr txBox="1"/>
            <p:nvPr/>
          </p:nvSpPr>
          <p:spPr>
            <a:xfrm>
              <a:off x="0" y="9525"/>
              <a:ext cx="1020075" cy="875089"/>
            </a:xfrm>
            <a:prstGeom prst="rect">
              <a:avLst/>
            </a:prstGeom>
          </p:spPr>
          <p:txBody>
            <a:bodyPr lIns="50800" tIns="50800" rIns="50800" bIns="50800" rtlCol="0" anchor="ctr"/>
            <a:lstStyle/>
            <a:p>
              <a:pPr algn="ctr">
                <a:lnSpc>
                  <a:spcPts val="2372"/>
                </a:lnSpc>
              </a:pPr>
              <a:endParaRPr/>
            </a:p>
          </p:txBody>
        </p:sp>
      </p:grpSp>
      <p:sp>
        <p:nvSpPr>
          <p:cNvPr id="11" name="TextBox 11"/>
          <p:cNvSpPr txBox="1"/>
          <p:nvPr/>
        </p:nvSpPr>
        <p:spPr>
          <a:xfrm>
            <a:off x="1517651" y="4361121"/>
            <a:ext cx="3326379" cy="340799"/>
          </a:xfrm>
          <a:prstGeom prst="rect">
            <a:avLst/>
          </a:prstGeom>
        </p:spPr>
        <p:txBody>
          <a:bodyPr wrap="square"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Business challenge</a:t>
            </a:r>
          </a:p>
        </p:txBody>
      </p:sp>
      <p:grpSp>
        <p:nvGrpSpPr>
          <p:cNvPr id="12" name="Group 12"/>
          <p:cNvGrpSpPr/>
          <p:nvPr/>
        </p:nvGrpSpPr>
        <p:grpSpPr>
          <a:xfrm>
            <a:off x="5080403" y="3589197"/>
            <a:ext cx="3873097" cy="5669104"/>
            <a:chOff x="0" y="0"/>
            <a:chExt cx="1020075" cy="884614"/>
          </a:xfrm>
        </p:grpSpPr>
        <p:sp>
          <p:nvSpPr>
            <p:cNvPr id="13" name="Freeform 13"/>
            <p:cNvSpPr/>
            <p:nvPr/>
          </p:nvSpPr>
          <p:spPr>
            <a:xfrm>
              <a:off x="0" y="0"/>
              <a:ext cx="1020075" cy="884614"/>
            </a:xfrm>
            <a:custGeom>
              <a:avLst/>
              <a:gdLst/>
              <a:ahLst/>
              <a:cxnLst/>
              <a:rect l="l" t="t" r="r" b="b"/>
              <a:pathLst>
                <a:path w="1020075" h="884614">
                  <a:moveTo>
                    <a:pt x="71960" y="0"/>
                  </a:moveTo>
                  <a:lnTo>
                    <a:pt x="948115" y="0"/>
                  </a:lnTo>
                  <a:cubicBezTo>
                    <a:pt x="967200" y="0"/>
                    <a:pt x="985503" y="7582"/>
                    <a:pt x="998998" y="21077"/>
                  </a:cubicBezTo>
                  <a:cubicBezTo>
                    <a:pt x="1012493" y="34572"/>
                    <a:pt x="1020075" y="52875"/>
                    <a:pt x="1020075" y="71960"/>
                  </a:cubicBezTo>
                  <a:lnTo>
                    <a:pt x="1020075" y="812654"/>
                  </a:lnTo>
                  <a:cubicBezTo>
                    <a:pt x="1020075" y="831739"/>
                    <a:pt x="1012493" y="850042"/>
                    <a:pt x="998998" y="863537"/>
                  </a:cubicBezTo>
                  <a:cubicBezTo>
                    <a:pt x="985503" y="877033"/>
                    <a:pt x="967200" y="884614"/>
                    <a:pt x="948115" y="884614"/>
                  </a:cubicBezTo>
                  <a:lnTo>
                    <a:pt x="71960" y="884614"/>
                  </a:lnTo>
                  <a:cubicBezTo>
                    <a:pt x="32218" y="884614"/>
                    <a:pt x="0" y="852396"/>
                    <a:pt x="0" y="812654"/>
                  </a:cubicBezTo>
                  <a:lnTo>
                    <a:pt x="0" y="71960"/>
                  </a:lnTo>
                  <a:cubicBezTo>
                    <a:pt x="0" y="52875"/>
                    <a:pt x="7582" y="34572"/>
                    <a:pt x="21077" y="21077"/>
                  </a:cubicBezTo>
                  <a:cubicBezTo>
                    <a:pt x="34572" y="7582"/>
                    <a:pt x="52875" y="0"/>
                    <a:pt x="71960" y="0"/>
                  </a:cubicBezTo>
                  <a:close/>
                </a:path>
              </a:pathLst>
            </a:custGeom>
            <a:solidFill>
              <a:srgbClr val="0063C2"/>
            </a:solidFill>
          </p:spPr>
          <p:txBody>
            <a:bodyPr/>
            <a:lstStyle/>
            <a:p>
              <a:endParaRPr lang="en-GB"/>
            </a:p>
          </p:txBody>
        </p:sp>
        <p:sp>
          <p:nvSpPr>
            <p:cNvPr id="14" name="TextBox 14"/>
            <p:cNvSpPr txBox="1"/>
            <p:nvPr/>
          </p:nvSpPr>
          <p:spPr>
            <a:xfrm>
              <a:off x="0" y="9525"/>
              <a:ext cx="1020075" cy="875089"/>
            </a:xfrm>
            <a:prstGeom prst="rect">
              <a:avLst/>
            </a:prstGeom>
          </p:spPr>
          <p:txBody>
            <a:bodyPr lIns="50800" tIns="50800" rIns="50800" bIns="50800" rtlCol="0" anchor="ctr"/>
            <a:lstStyle/>
            <a:p>
              <a:pPr algn="ctr">
                <a:lnSpc>
                  <a:spcPts val="2372"/>
                </a:lnSpc>
              </a:pPr>
              <a:endParaRPr/>
            </a:p>
          </p:txBody>
        </p:sp>
      </p:grpSp>
      <p:grpSp>
        <p:nvGrpSpPr>
          <p:cNvPr id="15" name="Group 15"/>
          <p:cNvGrpSpPr/>
          <p:nvPr/>
        </p:nvGrpSpPr>
        <p:grpSpPr>
          <a:xfrm>
            <a:off x="9134475" y="3009901"/>
            <a:ext cx="3873097" cy="6248400"/>
            <a:chOff x="0" y="0"/>
            <a:chExt cx="1020075" cy="884614"/>
          </a:xfrm>
        </p:grpSpPr>
        <p:sp>
          <p:nvSpPr>
            <p:cNvPr id="16" name="Freeform 16"/>
            <p:cNvSpPr/>
            <p:nvPr/>
          </p:nvSpPr>
          <p:spPr>
            <a:xfrm>
              <a:off x="0" y="0"/>
              <a:ext cx="1020075" cy="884614"/>
            </a:xfrm>
            <a:custGeom>
              <a:avLst/>
              <a:gdLst/>
              <a:ahLst/>
              <a:cxnLst/>
              <a:rect l="l" t="t" r="r" b="b"/>
              <a:pathLst>
                <a:path w="1020075" h="884614">
                  <a:moveTo>
                    <a:pt x="71960" y="0"/>
                  </a:moveTo>
                  <a:lnTo>
                    <a:pt x="948115" y="0"/>
                  </a:lnTo>
                  <a:cubicBezTo>
                    <a:pt x="967200" y="0"/>
                    <a:pt x="985503" y="7582"/>
                    <a:pt x="998998" y="21077"/>
                  </a:cubicBezTo>
                  <a:cubicBezTo>
                    <a:pt x="1012493" y="34572"/>
                    <a:pt x="1020075" y="52875"/>
                    <a:pt x="1020075" y="71960"/>
                  </a:cubicBezTo>
                  <a:lnTo>
                    <a:pt x="1020075" y="812654"/>
                  </a:lnTo>
                  <a:cubicBezTo>
                    <a:pt x="1020075" y="831739"/>
                    <a:pt x="1012493" y="850042"/>
                    <a:pt x="998998" y="863537"/>
                  </a:cubicBezTo>
                  <a:cubicBezTo>
                    <a:pt x="985503" y="877033"/>
                    <a:pt x="967200" y="884614"/>
                    <a:pt x="948115" y="884614"/>
                  </a:cubicBezTo>
                  <a:lnTo>
                    <a:pt x="71960" y="884614"/>
                  </a:lnTo>
                  <a:cubicBezTo>
                    <a:pt x="32218" y="884614"/>
                    <a:pt x="0" y="852396"/>
                    <a:pt x="0" y="812654"/>
                  </a:cubicBezTo>
                  <a:lnTo>
                    <a:pt x="0" y="71960"/>
                  </a:lnTo>
                  <a:cubicBezTo>
                    <a:pt x="0" y="52875"/>
                    <a:pt x="7582" y="34572"/>
                    <a:pt x="21077" y="21077"/>
                  </a:cubicBezTo>
                  <a:cubicBezTo>
                    <a:pt x="34572" y="7582"/>
                    <a:pt x="52875" y="0"/>
                    <a:pt x="71960" y="0"/>
                  </a:cubicBezTo>
                  <a:close/>
                </a:path>
              </a:pathLst>
            </a:custGeom>
            <a:solidFill>
              <a:srgbClr val="00172C"/>
            </a:solidFill>
          </p:spPr>
          <p:txBody>
            <a:bodyPr/>
            <a:lstStyle/>
            <a:p>
              <a:endParaRPr lang="en-GB"/>
            </a:p>
          </p:txBody>
        </p:sp>
        <p:sp>
          <p:nvSpPr>
            <p:cNvPr id="17" name="TextBox 17"/>
            <p:cNvSpPr txBox="1"/>
            <p:nvPr/>
          </p:nvSpPr>
          <p:spPr>
            <a:xfrm>
              <a:off x="0" y="9525"/>
              <a:ext cx="1020075" cy="875089"/>
            </a:xfrm>
            <a:prstGeom prst="rect">
              <a:avLst/>
            </a:prstGeom>
          </p:spPr>
          <p:txBody>
            <a:bodyPr lIns="50800" tIns="50800" rIns="50800" bIns="50800" rtlCol="0" anchor="ctr"/>
            <a:lstStyle/>
            <a:p>
              <a:pPr algn="ctr">
                <a:lnSpc>
                  <a:spcPts val="2372"/>
                </a:lnSpc>
              </a:pPr>
              <a:endParaRPr/>
            </a:p>
          </p:txBody>
        </p:sp>
      </p:grpSp>
      <p:grpSp>
        <p:nvGrpSpPr>
          <p:cNvPr id="18" name="Group 18"/>
          <p:cNvGrpSpPr/>
          <p:nvPr/>
        </p:nvGrpSpPr>
        <p:grpSpPr>
          <a:xfrm>
            <a:off x="13186178" y="1866900"/>
            <a:ext cx="3873097" cy="7391400"/>
            <a:chOff x="0" y="-761055"/>
            <a:chExt cx="1020075" cy="1645669"/>
          </a:xfrm>
        </p:grpSpPr>
        <p:sp>
          <p:nvSpPr>
            <p:cNvPr id="19" name="Freeform 19"/>
            <p:cNvSpPr/>
            <p:nvPr/>
          </p:nvSpPr>
          <p:spPr>
            <a:xfrm>
              <a:off x="0" y="-761055"/>
              <a:ext cx="1020075" cy="1645669"/>
            </a:xfrm>
            <a:custGeom>
              <a:avLst/>
              <a:gdLst/>
              <a:ahLst/>
              <a:cxnLst/>
              <a:rect l="l" t="t" r="r" b="b"/>
              <a:pathLst>
                <a:path w="1020075" h="884614">
                  <a:moveTo>
                    <a:pt x="71960" y="0"/>
                  </a:moveTo>
                  <a:lnTo>
                    <a:pt x="948115" y="0"/>
                  </a:lnTo>
                  <a:cubicBezTo>
                    <a:pt x="967200" y="0"/>
                    <a:pt x="985503" y="7582"/>
                    <a:pt x="998998" y="21077"/>
                  </a:cubicBezTo>
                  <a:cubicBezTo>
                    <a:pt x="1012493" y="34572"/>
                    <a:pt x="1020075" y="52875"/>
                    <a:pt x="1020075" y="71960"/>
                  </a:cubicBezTo>
                  <a:lnTo>
                    <a:pt x="1020075" y="812654"/>
                  </a:lnTo>
                  <a:cubicBezTo>
                    <a:pt x="1020075" y="831739"/>
                    <a:pt x="1012493" y="850042"/>
                    <a:pt x="998998" y="863537"/>
                  </a:cubicBezTo>
                  <a:cubicBezTo>
                    <a:pt x="985503" y="877033"/>
                    <a:pt x="967200" y="884614"/>
                    <a:pt x="948115" y="884614"/>
                  </a:cubicBezTo>
                  <a:lnTo>
                    <a:pt x="71960" y="884614"/>
                  </a:lnTo>
                  <a:cubicBezTo>
                    <a:pt x="32218" y="884614"/>
                    <a:pt x="0" y="852396"/>
                    <a:pt x="0" y="812654"/>
                  </a:cubicBezTo>
                  <a:lnTo>
                    <a:pt x="0" y="71960"/>
                  </a:lnTo>
                  <a:cubicBezTo>
                    <a:pt x="0" y="52875"/>
                    <a:pt x="7582" y="34572"/>
                    <a:pt x="21077" y="21077"/>
                  </a:cubicBezTo>
                  <a:cubicBezTo>
                    <a:pt x="34572" y="7582"/>
                    <a:pt x="52875" y="0"/>
                    <a:pt x="71960" y="0"/>
                  </a:cubicBezTo>
                  <a:close/>
                </a:path>
              </a:pathLst>
            </a:custGeom>
            <a:solidFill>
              <a:srgbClr val="0063C2"/>
            </a:solidFill>
          </p:spPr>
          <p:txBody>
            <a:bodyPr/>
            <a:lstStyle/>
            <a:p>
              <a:endParaRPr lang="en-GB" dirty="0"/>
            </a:p>
          </p:txBody>
        </p:sp>
        <p:sp>
          <p:nvSpPr>
            <p:cNvPr id="20" name="TextBox 20"/>
            <p:cNvSpPr txBox="1"/>
            <p:nvPr/>
          </p:nvSpPr>
          <p:spPr>
            <a:xfrm>
              <a:off x="0" y="9525"/>
              <a:ext cx="1020075" cy="875089"/>
            </a:xfrm>
            <a:prstGeom prst="rect">
              <a:avLst/>
            </a:prstGeom>
          </p:spPr>
          <p:txBody>
            <a:bodyPr lIns="50800" tIns="50800" rIns="50800" bIns="50800" rtlCol="0" anchor="ctr"/>
            <a:lstStyle/>
            <a:p>
              <a:pPr algn="ctr">
                <a:lnSpc>
                  <a:spcPts val="2372"/>
                </a:lnSpc>
              </a:pPr>
              <a:endParaRPr/>
            </a:p>
          </p:txBody>
        </p:sp>
      </p:grpSp>
      <p:sp>
        <p:nvSpPr>
          <p:cNvPr id="23" name="TextBox 23"/>
          <p:cNvSpPr txBox="1"/>
          <p:nvPr/>
        </p:nvSpPr>
        <p:spPr>
          <a:xfrm>
            <a:off x="823171" y="319369"/>
            <a:ext cx="15825797" cy="923330"/>
          </a:xfrm>
          <a:prstGeom prst="rect">
            <a:avLst/>
          </a:prstGeom>
        </p:spPr>
        <p:txBody>
          <a:bodyPr wrap="square" lIns="0" tIns="0" rIns="0" bIns="0" rtlCol="0" anchor="t">
            <a:spAutoFit/>
          </a:bodyPr>
          <a:lstStyle/>
          <a:p>
            <a:pPr algn="ctr">
              <a:lnSpc>
                <a:spcPts val="7231"/>
              </a:lnSpc>
            </a:pPr>
            <a:r>
              <a:rPr lang="en-US" sz="6399" b="1" spc="-236" dirty="0">
                <a:solidFill>
                  <a:srgbClr val="00172C"/>
                </a:solidFill>
                <a:latin typeface="Open Sauce Bold"/>
                <a:ea typeface="Open Sauce Bold"/>
                <a:cs typeface="Open Sauce Bold"/>
                <a:sym typeface="Open Sauce Bold"/>
              </a:rPr>
              <a:t>Case Study 2: All Nippon Airways (ANA)</a:t>
            </a:r>
          </a:p>
        </p:txBody>
      </p:sp>
      <p:sp>
        <p:nvSpPr>
          <p:cNvPr id="25" name="TextBox 25"/>
          <p:cNvSpPr txBox="1"/>
          <p:nvPr/>
        </p:nvSpPr>
        <p:spPr>
          <a:xfrm>
            <a:off x="1327199" y="5275047"/>
            <a:ext cx="3302301" cy="3333926"/>
          </a:xfrm>
          <a:prstGeom prst="rect">
            <a:avLst/>
          </a:prstGeom>
        </p:spPr>
        <p:txBody>
          <a:bodyPr lIns="0" tIns="0" rIns="0" bIns="0" rtlCol="0" anchor="t">
            <a:spAutoFit/>
          </a:bodyPr>
          <a:lstStyle/>
          <a:p>
            <a:pPr algn="l">
              <a:lnSpc>
                <a:spcPct val="150000"/>
              </a:lnSpc>
            </a:pPr>
            <a:r>
              <a:rPr lang="en-US" sz="2100" spc="33" dirty="0">
                <a:solidFill>
                  <a:srgbClr val="F8FCFF"/>
                </a:solidFill>
                <a:latin typeface="Open Sauce"/>
                <a:ea typeface="Open Sauce"/>
                <a:cs typeface="Open Sauce"/>
                <a:sym typeface="Open Sauce"/>
              </a:rPr>
              <a:t>All Nippon Airways experienced delays in accessing booking information, limiting its ability to respond quickly to changing market conditions.</a:t>
            </a:r>
          </a:p>
        </p:txBody>
      </p:sp>
      <p:sp>
        <p:nvSpPr>
          <p:cNvPr id="26" name="TextBox 26"/>
          <p:cNvSpPr txBox="1"/>
          <p:nvPr/>
        </p:nvSpPr>
        <p:spPr>
          <a:xfrm>
            <a:off x="5624040" y="3881212"/>
            <a:ext cx="2276920" cy="712696"/>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Information system solution</a:t>
            </a:r>
          </a:p>
        </p:txBody>
      </p:sp>
      <p:sp>
        <p:nvSpPr>
          <p:cNvPr id="27" name="TextBox 27"/>
          <p:cNvSpPr txBox="1"/>
          <p:nvPr/>
        </p:nvSpPr>
        <p:spPr>
          <a:xfrm>
            <a:off x="5598137" y="4973100"/>
            <a:ext cx="3137932" cy="3818674"/>
          </a:xfrm>
          <a:prstGeom prst="rect">
            <a:avLst/>
          </a:prstGeom>
        </p:spPr>
        <p:txBody>
          <a:bodyPr lIns="0" tIns="0" rIns="0" bIns="0" rtlCol="0" anchor="t">
            <a:spAutoFit/>
          </a:bodyPr>
          <a:lstStyle/>
          <a:p>
            <a:pPr algn="l">
              <a:lnSpc>
                <a:spcPct val="150000"/>
              </a:lnSpc>
            </a:pPr>
            <a:r>
              <a:rPr lang="en-US" sz="2100" spc="33" dirty="0">
                <a:solidFill>
                  <a:srgbClr val="F8FCFF"/>
                </a:solidFill>
                <a:latin typeface="Open Sauce"/>
                <a:ea typeface="Open Sauce"/>
                <a:cs typeface="Open Sauce"/>
                <a:sym typeface="Open Sauce"/>
              </a:rPr>
              <a:t>An Amadeus case study describes how ANA used Booking Analytics to obtain more timely information about booking patterns and market demand.</a:t>
            </a:r>
          </a:p>
        </p:txBody>
      </p:sp>
      <p:sp>
        <p:nvSpPr>
          <p:cNvPr id="28" name="TextBox 28"/>
          <p:cNvSpPr txBox="1"/>
          <p:nvPr/>
        </p:nvSpPr>
        <p:spPr>
          <a:xfrm>
            <a:off x="9599149" y="3248398"/>
            <a:ext cx="2276920" cy="340799"/>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Benefits</a:t>
            </a:r>
          </a:p>
        </p:txBody>
      </p:sp>
      <p:sp>
        <p:nvSpPr>
          <p:cNvPr id="29" name="TextBox 29"/>
          <p:cNvSpPr txBox="1"/>
          <p:nvPr/>
        </p:nvSpPr>
        <p:spPr>
          <a:xfrm>
            <a:off x="9599149" y="3787290"/>
            <a:ext cx="3236584" cy="5272918"/>
          </a:xfrm>
          <a:prstGeom prst="rect">
            <a:avLst/>
          </a:prstGeom>
        </p:spPr>
        <p:txBody>
          <a:bodyPr lIns="0" tIns="0" rIns="0" bIns="0" rtlCol="0" anchor="t">
            <a:spAutoFit/>
          </a:bodyPr>
          <a:lstStyle/>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Improved access to booking information.</a:t>
            </a:r>
          </a:p>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Supported quicker commercial decisions.</a:t>
            </a:r>
          </a:p>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Helped managers understand market trends.</a:t>
            </a:r>
          </a:p>
          <a:p>
            <a:pPr marL="342900" indent="-342900" algn="l">
              <a:lnSpc>
                <a:spcPct val="150000"/>
              </a:lnSpc>
              <a:buFont typeface="Arial" panose="020B0604020202020204" pitchFamily="34" charset="0"/>
              <a:buChar char="•"/>
            </a:pPr>
            <a:r>
              <a:rPr lang="en-US" sz="2100" spc="33" dirty="0">
                <a:solidFill>
                  <a:srgbClr val="F8FCFF"/>
                </a:solidFill>
                <a:latin typeface="Open Sauce"/>
                <a:ea typeface="Open Sauce"/>
                <a:cs typeface="Open Sauce"/>
                <a:sym typeface="Open Sauce"/>
              </a:rPr>
              <a:t>Provided information useful for pricing decisions.</a:t>
            </a:r>
          </a:p>
        </p:txBody>
      </p:sp>
      <p:sp>
        <p:nvSpPr>
          <p:cNvPr id="30" name="TextBox 30"/>
          <p:cNvSpPr txBox="1"/>
          <p:nvPr/>
        </p:nvSpPr>
        <p:spPr>
          <a:xfrm>
            <a:off x="13487400" y="2224917"/>
            <a:ext cx="2276920" cy="340799"/>
          </a:xfrm>
          <a:prstGeom prst="rect">
            <a:avLst/>
          </a:prstGeom>
        </p:spPr>
        <p:txBody>
          <a:bodyPr lIns="0" tIns="0" rIns="0" bIns="0" rtlCol="0" anchor="t">
            <a:spAutoFit/>
          </a:bodyPr>
          <a:lstStyle/>
          <a:p>
            <a:pPr algn="l">
              <a:lnSpc>
                <a:spcPts val="2940"/>
              </a:lnSpc>
            </a:pPr>
            <a:r>
              <a:rPr lang="en-US" sz="2100" b="1" dirty="0">
                <a:solidFill>
                  <a:srgbClr val="F8FCFF"/>
                </a:solidFill>
                <a:latin typeface="Open Sauce Bold"/>
                <a:ea typeface="Open Sauce Bold"/>
                <a:cs typeface="Open Sauce Bold"/>
                <a:sym typeface="Open Sauce Bold"/>
              </a:rPr>
              <a:t>Critical analysis:</a:t>
            </a:r>
          </a:p>
        </p:txBody>
      </p:sp>
      <p:sp>
        <p:nvSpPr>
          <p:cNvPr id="31" name="TextBox 31"/>
          <p:cNvSpPr txBox="1"/>
          <p:nvPr/>
        </p:nvSpPr>
        <p:spPr>
          <a:xfrm>
            <a:off x="13639800" y="2896651"/>
            <a:ext cx="3321001" cy="6242415"/>
          </a:xfrm>
          <a:prstGeom prst="rect">
            <a:avLst/>
          </a:prstGeom>
        </p:spPr>
        <p:txBody>
          <a:bodyPr lIns="0" tIns="0" rIns="0" bIns="0" rtlCol="0" anchor="t">
            <a:spAutoFit/>
          </a:bodyPr>
          <a:lstStyle/>
          <a:p>
            <a:pPr algn="l">
              <a:lnSpc>
                <a:spcPct val="150000"/>
              </a:lnSpc>
            </a:pPr>
            <a:r>
              <a:rPr lang="en-US" sz="2100" spc="33" dirty="0">
                <a:solidFill>
                  <a:srgbClr val="F8FCFF"/>
                </a:solidFill>
                <a:latin typeface="Open Sauce"/>
                <a:ea typeface="Open Sauce"/>
                <a:cs typeface="Open Sauce"/>
                <a:sym typeface="Open Sauce"/>
              </a:rPr>
              <a:t>Booking Analytics can support better decisions, but timely information does not automatically guarantee higher profits. Furthermore, supplier-produced case studies may focus mainly on positive outcomes, so independent evidence is important (Amadeus, n.d.; OECD,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8" name="Freeform 8"/>
          <p:cNvSpPr/>
          <p:nvPr/>
        </p:nvSpPr>
        <p:spPr>
          <a:xfrm>
            <a:off x="1766590" y="1253076"/>
            <a:ext cx="510489" cy="510489"/>
          </a:xfrm>
          <a:custGeom>
            <a:avLst/>
            <a:gdLst/>
            <a:ahLst/>
            <a:cxnLst/>
            <a:rect l="l" t="t" r="r" b="b"/>
            <a:pathLst>
              <a:path w="510489" h="510489">
                <a:moveTo>
                  <a:pt x="0" y="0"/>
                </a:moveTo>
                <a:lnTo>
                  <a:pt x="510489" y="0"/>
                </a:lnTo>
                <a:lnTo>
                  <a:pt x="510489" y="510489"/>
                </a:lnTo>
                <a:lnTo>
                  <a:pt x="0" y="510489"/>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grpSp>
        <p:nvGrpSpPr>
          <p:cNvPr id="11" name="Group 11"/>
          <p:cNvGrpSpPr/>
          <p:nvPr/>
        </p:nvGrpSpPr>
        <p:grpSpPr>
          <a:xfrm>
            <a:off x="381000" y="0"/>
            <a:ext cx="16878300" cy="9258300"/>
            <a:chOff x="0" y="0"/>
            <a:chExt cx="2137363" cy="1802189"/>
          </a:xfrm>
        </p:grpSpPr>
        <p:sp>
          <p:nvSpPr>
            <p:cNvPr id="12" name="Freeform 12"/>
            <p:cNvSpPr/>
            <p:nvPr/>
          </p:nvSpPr>
          <p:spPr>
            <a:xfrm>
              <a:off x="0" y="0"/>
              <a:ext cx="2137363" cy="1802189"/>
            </a:xfrm>
            <a:custGeom>
              <a:avLst/>
              <a:gdLst/>
              <a:ahLst/>
              <a:cxnLst/>
              <a:rect l="l" t="t" r="r" b="b"/>
              <a:pathLst>
                <a:path w="2137363" h="1802189">
                  <a:moveTo>
                    <a:pt x="34344" y="0"/>
                  </a:moveTo>
                  <a:lnTo>
                    <a:pt x="2103019" y="0"/>
                  </a:lnTo>
                  <a:cubicBezTo>
                    <a:pt x="2112128" y="0"/>
                    <a:pt x="2120863" y="3618"/>
                    <a:pt x="2127304" y="10059"/>
                  </a:cubicBezTo>
                  <a:cubicBezTo>
                    <a:pt x="2133745" y="16500"/>
                    <a:pt x="2137363" y="25235"/>
                    <a:pt x="2137363" y="34344"/>
                  </a:cubicBezTo>
                  <a:lnTo>
                    <a:pt x="2137363" y="1767845"/>
                  </a:lnTo>
                  <a:cubicBezTo>
                    <a:pt x="2137363" y="1776954"/>
                    <a:pt x="2133745" y="1785689"/>
                    <a:pt x="2127304" y="1792130"/>
                  </a:cubicBezTo>
                  <a:cubicBezTo>
                    <a:pt x="2120863" y="1798570"/>
                    <a:pt x="2112128" y="1802189"/>
                    <a:pt x="2103019" y="1802189"/>
                  </a:cubicBezTo>
                  <a:lnTo>
                    <a:pt x="34344" y="1802189"/>
                  </a:lnTo>
                  <a:cubicBezTo>
                    <a:pt x="25235" y="1802189"/>
                    <a:pt x="16500" y="1798570"/>
                    <a:pt x="10059" y="1792130"/>
                  </a:cubicBezTo>
                  <a:cubicBezTo>
                    <a:pt x="3618" y="1785689"/>
                    <a:pt x="0" y="1776954"/>
                    <a:pt x="0" y="1767845"/>
                  </a:cubicBezTo>
                  <a:lnTo>
                    <a:pt x="0" y="34344"/>
                  </a:lnTo>
                  <a:cubicBezTo>
                    <a:pt x="0" y="25235"/>
                    <a:pt x="3618" y="16500"/>
                    <a:pt x="10059" y="10059"/>
                  </a:cubicBezTo>
                  <a:cubicBezTo>
                    <a:pt x="16500" y="3618"/>
                    <a:pt x="25235" y="0"/>
                    <a:pt x="34344" y="0"/>
                  </a:cubicBezTo>
                  <a:close/>
                </a:path>
              </a:pathLst>
            </a:custGeom>
            <a:solidFill>
              <a:srgbClr val="0063C2"/>
            </a:solidFill>
          </p:spPr>
          <p:txBody>
            <a:bodyPr/>
            <a:lstStyle/>
            <a:p>
              <a:endParaRPr lang="en-GB"/>
            </a:p>
          </p:txBody>
        </p:sp>
        <p:sp>
          <p:nvSpPr>
            <p:cNvPr id="13" name="TextBox 13"/>
            <p:cNvSpPr txBox="1"/>
            <p:nvPr/>
          </p:nvSpPr>
          <p:spPr>
            <a:xfrm>
              <a:off x="0" y="9525"/>
              <a:ext cx="2137363" cy="1792664"/>
            </a:xfrm>
            <a:prstGeom prst="rect">
              <a:avLst/>
            </a:prstGeom>
          </p:spPr>
          <p:txBody>
            <a:bodyPr lIns="50800" tIns="50800" rIns="50800" bIns="50800" rtlCol="0" anchor="ctr"/>
            <a:lstStyle/>
            <a:p>
              <a:pPr algn="ctr">
                <a:lnSpc>
                  <a:spcPts val="2372"/>
                </a:lnSpc>
              </a:pPr>
              <a:endParaRPr/>
            </a:p>
          </p:txBody>
        </p:sp>
      </p:grpSp>
      <p:grpSp>
        <p:nvGrpSpPr>
          <p:cNvPr id="14" name="Group 14"/>
          <p:cNvGrpSpPr/>
          <p:nvPr/>
        </p:nvGrpSpPr>
        <p:grpSpPr>
          <a:xfrm>
            <a:off x="11277600" y="2324100"/>
            <a:ext cx="5383961" cy="6172200"/>
            <a:chOff x="0" y="0"/>
            <a:chExt cx="1838740" cy="830050"/>
          </a:xfrm>
        </p:grpSpPr>
        <p:sp>
          <p:nvSpPr>
            <p:cNvPr id="15" name="Freeform 15"/>
            <p:cNvSpPr/>
            <p:nvPr/>
          </p:nvSpPr>
          <p:spPr>
            <a:xfrm>
              <a:off x="0" y="0"/>
              <a:ext cx="1838740" cy="830050"/>
            </a:xfrm>
            <a:custGeom>
              <a:avLst/>
              <a:gdLst/>
              <a:ahLst/>
              <a:cxnLst/>
              <a:rect l="l" t="t" r="r" b="b"/>
              <a:pathLst>
                <a:path w="1838740" h="830050">
                  <a:moveTo>
                    <a:pt x="39921" y="0"/>
                  </a:moveTo>
                  <a:lnTo>
                    <a:pt x="1798818" y="0"/>
                  </a:lnTo>
                  <a:cubicBezTo>
                    <a:pt x="1809406" y="0"/>
                    <a:pt x="1819560" y="4206"/>
                    <a:pt x="1827047" y="11693"/>
                  </a:cubicBezTo>
                  <a:cubicBezTo>
                    <a:pt x="1834534" y="19179"/>
                    <a:pt x="1838740" y="29334"/>
                    <a:pt x="1838740" y="39921"/>
                  </a:cubicBezTo>
                  <a:lnTo>
                    <a:pt x="1838740" y="790129"/>
                  </a:lnTo>
                  <a:cubicBezTo>
                    <a:pt x="1838740" y="812177"/>
                    <a:pt x="1820866" y="830050"/>
                    <a:pt x="1798818" y="830050"/>
                  </a:cubicBezTo>
                  <a:lnTo>
                    <a:pt x="39921" y="830050"/>
                  </a:lnTo>
                  <a:cubicBezTo>
                    <a:pt x="17873" y="830050"/>
                    <a:pt x="0" y="812177"/>
                    <a:pt x="0" y="790129"/>
                  </a:cubicBezTo>
                  <a:lnTo>
                    <a:pt x="0" y="39921"/>
                  </a:lnTo>
                  <a:cubicBezTo>
                    <a:pt x="0" y="17873"/>
                    <a:pt x="17873" y="0"/>
                    <a:pt x="39921" y="0"/>
                  </a:cubicBezTo>
                  <a:close/>
                </a:path>
              </a:pathLst>
            </a:custGeom>
            <a:solidFill>
              <a:srgbClr val="00172C"/>
            </a:solidFill>
          </p:spPr>
          <p:txBody>
            <a:bodyPr/>
            <a:lstStyle/>
            <a:p>
              <a:endParaRPr lang="en-GB"/>
            </a:p>
          </p:txBody>
        </p:sp>
        <p:sp>
          <p:nvSpPr>
            <p:cNvPr id="16" name="TextBox 16"/>
            <p:cNvSpPr txBox="1"/>
            <p:nvPr/>
          </p:nvSpPr>
          <p:spPr>
            <a:xfrm>
              <a:off x="0" y="9525"/>
              <a:ext cx="1838740" cy="820525"/>
            </a:xfrm>
            <a:prstGeom prst="rect">
              <a:avLst/>
            </a:prstGeom>
          </p:spPr>
          <p:txBody>
            <a:bodyPr lIns="50800" tIns="50800" rIns="50800" bIns="50800" rtlCol="0" anchor="ctr"/>
            <a:lstStyle/>
            <a:p>
              <a:pPr algn="ctr">
                <a:lnSpc>
                  <a:spcPts val="2372"/>
                </a:lnSpc>
              </a:pPr>
              <a:endParaRPr/>
            </a:p>
          </p:txBody>
        </p:sp>
      </p:grpSp>
      <p:sp>
        <p:nvSpPr>
          <p:cNvPr id="18" name="Freeform 18"/>
          <p:cNvSpPr/>
          <p:nvPr/>
        </p:nvSpPr>
        <p:spPr>
          <a:xfrm>
            <a:off x="12625028" y="2580003"/>
            <a:ext cx="511205" cy="511205"/>
          </a:xfrm>
          <a:custGeom>
            <a:avLst/>
            <a:gdLst/>
            <a:ahLst/>
            <a:cxnLst/>
            <a:rect l="l" t="t" r="r" b="b"/>
            <a:pathLst>
              <a:path w="511205" h="511205">
                <a:moveTo>
                  <a:pt x="0" y="0"/>
                </a:moveTo>
                <a:lnTo>
                  <a:pt x="511205" y="0"/>
                </a:lnTo>
                <a:lnTo>
                  <a:pt x="511205" y="511205"/>
                </a:lnTo>
                <a:lnTo>
                  <a:pt x="0" y="511205"/>
                </a:lnTo>
                <a:lnTo>
                  <a:pt x="0" y="0"/>
                </a:lnTo>
                <a:close/>
              </a:path>
            </a:pathLst>
          </a:custGeom>
          <a:blipFill>
            <a:blip>
              <a:extLst>
                <a:ext uri="{96DAC541-7B7A-43D3-8B79-37D633B846F1}">
                  <asvg:svgBlip xmlns:asvg="http://schemas.microsoft.com/office/drawing/2016/SVG/main" r:embed="rId3"/>
                </a:ext>
              </a:extLst>
            </a:blip>
            <a:stretch>
              <a:fillRect/>
            </a:stretch>
          </a:blipFill>
          <a:ln cap="sq">
            <a:noFill/>
            <a:prstDash val="solid"/>
            <a:miter/>
          </a:ln>
        </p:spPr>
        <p:txBody>
          <a:bodyPr/>
          <a:lstStyle/>
          <a:p>
            <a:endParaRPr lang="en-GB"/>
          </a:p>
        </p:txBody>
      </p:sp>
      <p:sp>
        <p:nvSpPr>
          <p:cNvPr id="24" name="TextBox 24"/>
          <p:cNvSpPr txBox="1"/>
          <p:nvPr/>
        </p:nvSpPr>
        <p:spPr>
          <a:xfrm>
            <a:off x="1371600" y="554597"/>
            <a:ext cx="14198201" cy="1949252"/>
          </a:xfrm>
          <a:prstGeom prst="rect">
            <a:avLst/>
          </a:prstGeom>
        </p:spPr>
        <p:txBody>
          <a:bodyPr wrap="square" lIns="0" tIns="0" rIns="0" bIns="0" rtlCol="0" anchor="t">
            <a:spAutoFit/>
          </a:bodyPr>
          <a:lstStyle/>
          <a:p>
            <a:pPr algn="l">
              <a:lnSpc>
                <a:spcPts val="7566"/>
              </a:lnSpc>
            </a:pPr>
            <a:r>
              <a:rPr lang="en-US" sz="6695" b="1" spc="-247" dirty="0">
                <a:solidFill>
                  <a:srgbClr val="F8FCFF"/>
                </a:solidFill>
                <a:latin typeface="Open Sauce Bold"/>
                <a:ea typeface="Open Sauce Bold"/>
                <a:cs typeface="Open Sauce Bold"/>
                <a:sym typeface="Open Sauce Bold"/>
              </a:rPr>
              <a:t>Ethical Considerations and Information Security</a:t>
            </a:r>
          </a:p>
        </p:txBody>
      </p:sp>
      <p:sp>
        <p:nvSpPr>
          <p:cNvPr id="26" name="TextBox 26"/>
          <p:cNvSpPr txBox="1"/>
          <p:nvPr/>
        </p:nvSpPr>
        <p:spPr>
          <a:xfrm>
            <a:off x="13279168" y="2663132"/>
            <a:ext cx="2265233" cy="340799"/>
          </a:xfrm>
          <a:prstGeom prst="rect">
            <a:avLst/>
          </a:prstGeom>
        </p:spPr>
        <p:txBody>
          <a:bodyPr wrap="square" lIns="0" tIns="0" rIns="0" bIns="0" rtlCol="0" anchor="t">
            <a:spAutoFit/>
          </a:bodyPr>
          <a:lstStyle/>
          <a:p>
            <a:pPr algn="l">
              <a:lnSpc>
                <a:spcPts val="2940"/>
              </a:lnSpc>
            </a:pPr>
            <a:r>
              <a:rPr lang="en-US" sz="2100" spc="33" dirty="0">
                <a:solidFill>
                  <a:srgbClr val="F8FCFF"/>
                </a:solidFill>
                <a:latin typeface="Open Sauce"/>
                <a:ea typeface="Open Sauce"/>
                <a:cs typeface="Open Sauce"/>
                <a:sym typeface="Open Sauce"/>
              </a:rPr>
              <a:t>Critical analysis:</a:t>
            </a:r>
          </a:p>
        </p:txBody>
      </p:sp>
      <p:sp>
        <p:nvSpPr>
          <p:cNvPr id="27" name="TextBox 27"/>
          <p:cNvSpPr txBox="1"/>
          <p:nvPr/>
        </p:nvSpPr>
        <p:spPr>
          <a:xfrm>
            <a:off x="11582400" y="3250491"/>
            <a:ext cx="4648199" cy="4303422"/>
          </a:xfrm>
          <a:prstGeom prst="rect">
            <a:avLst/>
          </a:prstGeom>
        </p:spPr>
        <p:txBody>
          <a:bodyPr wrap="square" lIns="0" tIns="0" rIns="0" bIns="0" rtlCol="0" anchor="t">
            <a:spAutoFit/>
          </a:bodyPr>
          <a:lstStyle/>
          <a:p>
            <a:pPr marL="0" lvl="0" indent="0" algn="l">
              <a:lnSpc>
                <a:spcPct val="150000"/>
              </a:lnSpc>
              <a:spcBef>
                <a:spcPct val="0"/>
              </a:spcBef>
            </a:pPr>
            <a:r>
              <a:rPr lang="en-US" sz="2100" strike="noStrike" spc="33" dirty="0">
                <a:solidFill>
                  <a:srgbClr val="F8FCFF"/>
                </a:solidFill>
                <a:latin typeface="Open Sauce"/>
                <a:ea typeface="Open Sauce"/>
                <a:cs typeface="Open Sauce"/>
                <a:sym typeface="Open Sauce"/>
              </a:rPr>
              <a:t>Collecting more information can improve business analysis, but it also increases privacy and security risks. Organisations should balance business benefits with legal responsibilities, fairness and customer trust (ICO, 2024a; ICO, 2024b; NIST, 2023; UNESCO, 2021; ISO, 2022).</a:t>
            </a:r>
          </a:p>
        </p:txBody>
      </p:sp>
      <p:graphicFrame>
        <p:nvGraphicFramePr>
          <p:cNvPr id="28" name="Table 27">
            <a:extLst>
              <a:ext uri="{FF2B5EF4-FFF2-40B4-BE49-F238E27FC236}">
                <a16:creationId xmlns:a16="http://schemas.microsoft.com/office/drawing/2014/main" id="{DE63F4BD-F667-5E51-404E-8D7411EA61FB}"/>
              </a:ext>
            </a:extLst>
          </p:cNvPr>
          <p:cNvGraphicFramePr>
            <a:graphicFrameLocks noGrp="1"/>
          </p:cNvGraphicFramePr>
          <p:nvPr>
            <p:extLst>
              <p:ext uri="{D42A27DB-BD31-4B8C-83A1-F6EECF244321}">
                <p14:modId xmlns:p14="http://schemas.microsoft.com/office/powerpoint/2010/main" val="1211325408"/>
              </p:ext>
            </p:extLst>
          </p:nvPr>
        </p:nvGraphicFramePr>
        <p:xfrm>
          <a:off x="1651839" y="2548913"/>
          <a:ext cx="9029028" cy="6347070"/>
        </p:xfrm>
        <a:graphic>
          <a:graphicData uri="http://schemas.openxmlformats.org/drawingml/2006/table">
            <a:tbl>
              <a:tblPr>
                <a:tableStyleId>{5C22544A-7EE6-4342-B048-85BDC9FD1C3A}</a:tableStyleId>
              </a:tblPr>
              <a:tblGrid>
                <a:gridCol w="3009676">
                  <a:extLst>
                    <a:ext uri="{9D8B030D-6E8A-4147-A177-3AD203B41FA5}">
                      <a16:colId xmlns:a16="http://schemas.microsoft.com/office/drawing/2014/main" val="3806257980"/>
                    </a:ext>
                  </a:extLst>
                </a:gridCol>
                <a:gridCol w="3009676">
                  <a:extLst>
                    <a:ext uri="{9D8B030D-6E8A-4147-A177-3AD203B41FA5}">
                      <a16:colId xmlns:a16="http://schemas.microsoft.com/office/drawing/2014/main" val="576635763"/>
                    </a:ext>
                  </a:extLst>
                </a:gridCol>
                <a:gridCol w="3009676">
                  <a:extLst>
                    <a:ext uri="{9D8B030D-6E8A-4147-A177-3AD203B41FA5}">
                      <a16:colId xmlns:a16="http://schemas.microsoft.com/office/drawing/2014/main" val="2411756424"/>
                    </a:ext>
                  </a:extLst>
                </a:gridCol>
              </a:tblGrid>
              <a:tr h="466304">
                <a:tc>
                  <a:txBody>
                    <a:bodyPr/>
                    <a:lstStyle/>
                    <a:p>
                      <a:pPr>
                        <a:buNone/>
                      </a:pPr>
                      <a:r>
                        <a:rPr lang="en-GB" sz="2100" strike="noStrike" kern="1200" spc="33">
                          <a:solidFill>
                            <a:schemeClr val="bg1"/>
                          </a:solidFill>
                          <a:latin typeface="Open Sauce"/>
                        </a:rPr>
                        <a:t>Ethical concern</a:t>
                      </a:r>
                    </a:p>
                  </a:txBody>
                  <a:tcPr anchor="ctr">
                    <a:solidFill>
                      <a:srgbClr val="003B70"/>
                    </a:solidFill>
                  </a:tcPr>
                </a:tc>
                <a:tc>
                  <a:txBody>
                    <a:bodyPr/>
                    <a:lstStyle/>
                    <a:p>
                      <a:pPr>
                        <a:buNone/>
                      </a:pPr>
                      <a:r>
                        <a:rPr lang="en-GB" sz="2100" strike="noStrike" kern="1200" spc="33">
                          <a:solidFill>
                            <a:schemeClr val="bg1"/>
                          </a:solidFill>
                          <a:latin typeface="Open Sauce"/>
                        </a:rPr>
                        <a:t>Business risk</a:t>
                      </a:r>
                    </a:p>
                  </a:txBody>
                  <a:tcPr anchor="ctr">
                    <a:solidFill>
                      <a:srgbClr val="003B70"/>
                    </a:solidFill>
                  </a:tcPr>
                </a:tc>
                <a:tc>
                  <a:txBody>
                    <a:bodyPr/>
                    <a:lstStyle/>
                    <a:p>
                      <a:pPr>
                        <a:buNone/>
                      </a:pPr>
                      <a:r>
                        <a:rPr lang="en-GB" sz="2100" strike="noStrike" kern="1200" spc="33" dirty="0">
                          <a:solidFill>
                            <a:schemeClr val="bg1"/>
                          </a:solidFill>
                          <a:latin typeface="Open Sauce"/>
                        </a:rPr>
                        <a:t>Recommended solution</a:t>
                      </a:r>
                    </a:p>
                  </a:txBody>
                  <a:tcPr anchor="ctr">
                    <a:solidFill>
                      <a:srgbClr val="003B70"/>
                    </a:solidFill>
                  </a:tcPr>
                </a:tc>
                <a:extLst>
                  <a:ext uri="{0D108BD9-81ED-4DB2-BD59-A6C34878D82A}">
                    <a16:rowId xmlns:a16="http://schemas.microsoft.com/office/drawing/2014/main" val="163303991"/>
                  </a:ext>
                </a:extLst>
              </a:tr>
              <a:tr h="825000">
                <a:tc>
                  <a:txBody>
                    <a:bodyPr/>
                    <a:lstStyle/>
                    <a:p>
                      <a:pPr>
                        <a:buNone/>
                      </a:pPr>
                      <a:r>
                        <a:rPr lang="en-GB" sz="2100" strike="noStrike" kern="1200" spc="33" dirty="0">
                          <a:solidFill>
                            <a:schemeClr val="tx1"/>
                          </a:solidFill>
                          <a:latin typeface="Open Sauce"/>
                        </a:rPr>
                        <a:t>Data privacy</a:t>
                      </a:r>
                    </a:p>
                  </a:txBody>
                  <a:tcPr anchor="ctr">
                    <a:solidFill>
                      <a:srgbClr val="E8F2FC"/>
                    </a:solidFill>
                  </a:tcPr>
                </a:tc>
                <a:tc>
                  <a:txBody>
                    <a:bodyPr/>
                    <a:lstStyle/>
                    <a:p>
                      <a:pPr>
                        <a:buNone/>
                      </a:pPr>
                      <a:r>
                        <a:rPr lang="en-GB" sz="2100" strike="noStrike" kern="1200" spc="33">
                          <a:solidFill>
                            <a:schemeClr val="tx1"/>
                          </a:solidFill>
                          <a:latin typeface="Open Sauce"/>
                        </a:rPr>
                        <a:t>Misuse of customer information</a:t>
                      </a:r>
                    </a:p>
                  </a:txBody>
                  <a:tcPr anchor="ctr">
                    <a:solidFill>
                      <a:srgbClr val="E8F2FC"/>
                    </a:solidFill>
                  </a:tcPr>
                </a:tc>
                <a:tc>
                  <a:txBody>
                    <a:bodyPr/>
                    <a:lstStyle/>
                    <a:p>
                      <a:pPr>
                        <a:buNone/>
                      </a:pPr>
                      <a:r>
                        <a:rPr lang="en-GB" sz="2100" strike="noStrike" kern="1200" spc="33" dirty="0">
                          <a:solidFill>
                            <a:schemeClr val="tx1"/>
                          </a:solidFill>
                          <a:latin typeface="Open Sauce"/>
                        </a:rPr>
                        <a:t>Collect only necessary data</a:t>
                      </a:r>
                    </a:p>
                  </a:txBody>
                  <a:tcPr anchor="ctr">
                    <a:solidFill>
                      <a:srgbClr val="E8F2FC"/>
                    </a:solidFill>
                  </a:tcPr>
                </a:tc>
                <a:extLst>
                  <a:ext uri="{0D108BD9-81ED-4DB2-BD59-A6C34878D82A}">
                    <a16:rowId xmlns:a16="http://schemas.microsoft.com/office/drawing/2014/main" val="3689946803"/>
                  </a:ext>
                </a:extLst>
              </a:tr>
              <a:tr h="1183695">
                <a:tc>
                  <a:txBody>
                    <a:bodyPr/>
                    <a:lstStyle/>
                    <a:p>
                      <a:pPr>
                        <a:buNone/>
                      </a:pPr>
                      <a:r>
                        <a:rPr lang="en-GB" sz="2100" strike="noStrike" kern="1200" spc="33" dirty="0">
                          <a:solidFill>
                            <a:schemeClr val="tx1"/>
                          </a:solidFill>
                          <a:latin typeface="Open Sauce"/>
                        </a:rPr>
                        <a:t>Cybersecurity</a:t>
                      </a:r>
                    </a:p>
                  </a:txBody>
                  <a:tcPr anchor="ctr">
                    <a:solidFill>
                      <a:srgbClr val="FFFFFF"/>
                    </a:solidFill>
                  </a:tcPr>
                </a:tc>
                <a:tc>
                  <a:txBody>
                    <a:bodyPr/>
                    <a:lstStyle/>
                    <a:p>
                      <a:pPr>
                        <a:buNone/>
                      </a:pPr>
                      <a:r>
                        <a:rPr lang="en-GB" sz="2100" strike="noStrike" kern="1200" spc="33" dirty="0">
                          <a:solidFill>
                            <a:schemeClr val="tx1"/>
                          </a:solidFill>
                          <a:latin typeface="Open Sauce"/>
                        </a:rPr>
                        <a:t>Data breaches and financial losses</a:t>
                      </a:r>
                    </a:p>
                  </a:txBody>
                  <a:tcPr anchor="ctr">
                    <a:solidFill>
                      <a:srgbClr val="FFFFFF"/>
                    </a:solidFill>
                  </a:tcPr>
                </a:tc>
                <a:tc>
                  <a:txBody>
                    <a:bodyPr/>
                    <a:lstStyle/>
                    <a:p>
                      <a:pPr>
                        <a:buNone/>
                      </a:pPr>
                      <a:r>
                        <a:rPr lang="en-GB" sz="2100" strike="noStrike" kern="1200" spc="33" dirty="0">
                          <a:solidFill>
                            <a:schemeClr val="tx1"/>
                          </a:solidFill>
                          <a:latin typeface="Open Sauce"/>
                        </a:rPr>
                        <a:t>Strong access controls and multifactor authentication</a:t>
                      </a:r>
                    </a:p>
                  </a:txBody>
                  <a:tcPr anchor="ctr">
                    <a:solidFill>
                      <a:srgbClr val="FFFFFF"/>
                    </a:solidFill>
                  </a:tcPr>
                </a:tc>
                <a:extLst>
                  <a:ext uri="{0D108BD9-81ED-4DB2-BD59-A6C34878D82A}">
                    <a16:rowId xmlns:a16="http://schemas.microsoft.com/office/drawing/2014/main" val="3741052614"/>
                  </a:ext>
                </a:extLst>
              </a:tr>
              <a:tr h="1183695">
                <a:tc>
                  <a:txBody>
                    <a:bodyPr/>
                    <a:lstStyle/>
                    <a:p>
                      <a:pPr>
                        <a:buNone/>
                      </a:pPr>
                      <a:r>
                        <a:rPr lang="en-GB" sz="2100" strike="noStrike" kern="1200" spc="33">
                          <a:solidFill>
                            <a:schemeClr val="tx1"/>
                          </a:solidFill>
                          <a:latin typeface="Open Sauce"/>
                        </a:rPr>
                        <a:t>Employee monitoring</a:t>
                      </a:r>
                    </a:p>
                  </a:txBody>
                  <a:tcPr anchor="ctr">
                    <a:solidFill>
                      <a:srgbClr val="E8F2FC"/>
                    </a:solidFill>
                  </a:tcPr>
                </a:tc>
                <a:tc>
                  <a:txBody>
                    <a:bodyPr/>
                    <a:lstStyle/>
                    <a:p>
                      <a:pPr>
                        <a:buNone/>
                      </a:pPr>
                      <a:r>
                        <a:rPr lang="en-GB" sz="2100" strike="noStrike" kern="1200" spc="33">
                          <a:solidFill>
                            <a:schemeClr val="tx1"/>
                          </a:solidFill>
                          <a:latin typeface="Open Sauce"/>
                        </a:rPr>
                        <a:t>Loss of trust and privacy concerns</a:t>
                      </a:r>
                    </a:p>
                  </a:txBody>
                  <a:tcPr anchor="ctr">
                    <a:solidFill>
                      <a:srgbClr val="E8F2FC"/>
                    </a:solidFill>
                  </a:tcPr>
                </a:tc>
                <a:tc>
                  <a:txBody>
                    <a:bodyPr/>
                    <a:lstStyle/>
                    <a:p>
                      <a:pPr>
                        <a:buNone/>
                      </a:pPr>
                      <a:r>
                        <a:rPr lang="en-GB" sz="2100" strike="noStrike" kern="1200" spc="33" dirty="0">
                          <a:solidFill>
                            <a:schemeClr val="tx1"/>
                          </a:solidFill>
                          <a:latin typeface="Open Sauce"/>
                        </a:rPr>
                        <a:t>Transparent and proportionate monitoring</a:t>
                      </a:r>
                    </a:p>
                  </a:txBody>
                  <a:tcPr anchor="ctr">
                    <a:solidFill>
                      <a:srgbClr val="E8F2FC"/>
                    </a:solidFill>
                  </a:tcPr>
                </a:tc>
                <a:extLst>
                  <a:ext uri="{0D108BD9-81ED-4DB2-BD59-A6C34878D82A}">
                    <a16:rowId xmlns:a16="http://schemas.microsoft.com/office/drawing/2014/main" val="3271301694"/>
                  </a:ext>
                </a:extLst>
              </a:tr>
              <a:tr h="1183695">
                <a:tc>
                  <a:txBody>
                    <a:bodyPr/>
                    <a:lstStyle/>
                    <a:p>
                      <a:pPr marL="0" algn="l" defTabSz="914400" rtl="0" eaLnBrk="1" latinLnBrk="0" hangingPunct="1">
                        <a:buNone/>
                      </a:pPr>
                      <a:r>
                        <a:rPr lang="en-GB" sz="2100" strike="noStrike" kern="1200" spc="33" dirty="0">
                          <a:solidFill>
                            <a:schemeClr val="tx1"/>
                          </a:solidFill>
                          <a:latin typeface="Open Sauce"/>
                          <a:ea typeface="+mn-ea"/>
                          <a:cs typeface="+mn-cs"/>
                        </a:rPr>
                        <a:t>AI bias</a:t>
                      </a:r>
                    </a:p>
                  </a:txBody>
                  <a:tcPr anchor="ctr">
                    <a:solidFill>
                      <a:srgbClr val="FFFFFF"/>
                    </a:solidFill>
                  </a:tcPr>
                </a:tc>
                <a:tc>
                  <a:txBody>
                    <a:bodyPr/>
                    <a:lstStyle/>
                    <a:p>
                      <a:pPr marL="0" algn="l" defTabSz="914400" rtl="0" eaLnBrk="1" latinLnBrk="0" hangingPunct="1">
                        <a:buNone/>
                      </a:pPr>
                      <a:r>
                        <a:rPr lang="en-GB" sz="2100" strike="noStrike" kern="1200" spc="33">
                          <a:solidFill>
                            <a:schemeClr val="tx1"/>
                          </a:solidFill>
                          <a:latin typeface="Open Sauce"/>
                          <a:ea typeface="+mn-ea"/>
                          <a:cs typeface="+mn-cs"/>
                        </a:rPr>
                        <a:t>Unfair or discriminatory decisions</a:t>
                      </a:r>
                    </a:p>
                  </a:txBody>
                  <a:tcPr anchor="ctr">
                    <a:solidFill>
                      <a:srgbClr val="FFFFFF"/>
                    </a:solidFill>
                  </a:tcPr>
                </a:tc>
                <a:tc>
                  <a:txBody>
                    <a:bodyPr/>
                    <a:lstStyle/>
                    <a:p>
                      <a:pPr marL="0" algn="l" defTabSz="914400" rtl="0" eaLnBrk="1" latinLnBrk="0" hangingPunct="1">
                        <a:buNone/>
                      </a:pPr>
                      <a:r>
                        <a:rPr lang="en-GB" sz="2100" strike="noStrike" kern="1200" spc="33" dirty="0">
                          <a:solidFill>
                            <a:schemeClr val="tx1"/>
                          </a:solidFill>
                          <a:latin typeface="Open Sauce"/>
                          <a:ea typeface="+mn-ea"/>
                          <a:cs typeface="+mn-cs"/>
                        </a:rPr>
                        <a:t>Test systems for bias and maintain human oversight</a:t>
                      </a:r>
                    </a:p>
                  </a:txBody>
                  <a:tcPr anchor="ctr">
                    <a:solidFill>
                      <a:srgbClr val="FFFFFF"/>
                    </a:solidFill>
                  </a:tcPr>
                </a:tc>
                <a:extLst>
                  <a:ext uri="{0D108BD9-81ED-4DB2-BD59-A6C34878D82A}">
                    <a16:rowId xmlns:a16="http://schemas.microsoft.com/office/drawing/2014/main" val="885759347"/>
                  </a:ext>
                </a:extLst>
              </a:tr>
              <a:tr h="825000">
                <a:tc>
                  <a:txBody>
                    <a:bodyPr/>
                    <a:lstStyle/>
                    <a:p>
                      <a:pPr>
                        <a:buNone/>
                      </a:pPr>
                      <a:r>
                        <a:rPr lang="en-GB" sz="2100" strike="noStrike" kern="1200" spc="33">
                          <a:solidFill>
                            <a:schemeClr val="tx1"/>
                          </a:solidFill>
                          <a:latin typeface="Open Sauce"/>
                        </a:rPr>
                        <a:t>Data quality</a:t>
                      </a:r>
                    </a:p>
                  </a:txBody>
                  <a:tcPr anchor="ctr">
                    <a:solidFill>
                      <a:srgbClr val="E8F2FC"/>
                    </a:solidFill>
                  </a:tcPr>
                </a:tc>
                <a:tc>
                  <a:txBody>
                    <a:bodyPr/>
                    <a:lstStyle/>
                    <a:p>
                      <a:pPr>
                        <a:buNone/>
                      </a:pPr>
                      <a:r>
                        <a:rPr lang="en-GB" sz="2100" strike="noStrike" kern="1200" spc="33">
                          <a:solidFill>
                            <a:schemeClr val="tx1"/>
                          </a:solidFill>
                          <a:latin typeface="Open Sauce"/>
                        </a:rPr>
                        <a:t>Incorrect business decisions</a:t>
                      </a:r>
                    </a:p>
                  </a:txBody>
                  <a:tcPr anchor="ctr">
                    <a:solidFill>
                      <a:srgbClr val="E8F2FC"/>
                    </a:solidFill>
                  </a:tcPr>
                </a:tc>
                <a:tc>
                  <a:txBody>
                    <a:bodyPr/>
                    <a:lstStyle/>
                    <a:p>
                      <a:pPr>
                        <a:buNone/>
                      </a:pPr>
                      <a:r>
                        <a:rPr lang="en-GB" sz="2100" strike="noStrike" kern="1200" spc="33" dirty="0">
                          <a:solidFill>
                            <a:schemeClr val="tx1"/>
                          </a:solidFill>
                          <a:latin typeface="Open Sauce"/>
                        </a:rPr>
                        <a:t>Regular data checking and governance</a:t>
                      </a:r>
                    </a:p>
                  </a:txBody>
                  <a:tcPr anchor="ctr">
                    <a:solidFill>
                      <a:srgbClr val="E8F2FC"/>
                    </a:solidFill>
                  </a:tcPr>
                </a:tc>
                <a:extLst>
                  <a:ext uri="{0D108BD9-81ED-4DB2-BD59-A6C34878D82A}">
                    <a16:rowId xmlns:a16="http://schemas.microsoft.com/office/drawing/2014/main" val="4386920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p:cNvGrpSpPr/>
        <p:nvPr/>
      </p:nvGrpSpPr>
      <p:grpSpPr>
        <a:xfrm>
          <a:off x="0" y="0"/>
          <a:ext cx="0" cy="0"/>
          <a:chOff x="0" y="0"/>
          <a:chExt cx="0" cy="0"/>
        </a:xfrm>
      </p:grpSpPr>
      <p:sp>
        <p:nvSpPr>
          <p:cNvPr id="5" name="Freeform 5"/>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8" name="AutoShape 8"/>
          <p:cNvSpPr/>
          <p:nvPr/>
        </p:nvSpPr>
        <p:spPr>
          <a:xfrm>
            <a:off x="1016184" y="7918297"/>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9" name="Freeform 9"/>
          <p:cNvSpPr/>
          <p:nvPr/>
        </p:nvSpPr>
        <p:spPr>
          <a:xfrm>
            <a:off x="367166" y="7200900"/>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AutoShape 10"/>
          <p:cNvSpPr/>
          <p:nvPr/>
        </p:nvSpPr>
        <p:spPr>
          <a:xfrm>
            <a:off x="1016184" y="8807932"/>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11" name="Freeform 11"/>
          <p:cNvSpPr/>
          <p:nvPr/>
        </p:nvSpPr>
        <p:spPr>
          <a:xfrm>
            <a:off x="379866" y="8135649"/>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AutoShape 12"/>
          <p:cNvSpPr/>
          <p:nvPr/>
        </p:nvSpPr>
        <p:spPr>
          <a:xfrm>
            <a:off x="1016184" y="9697567"/>
            <a:ext cx="7837843" cy="0"/>
          </a:xfrm>
          <a:prstGeom prst="line">
            <a:avLst/>
          </a:prstGeom>
          <a:ln w="38100" cap="flat">
            <a:solidFill>
              <a:srgbClr val="00172C"/>
            </a:solidFill>
            <a:prstDash val="solid"/>
            <a:headEnd type="none" w="sm" len="sm"/>
            <a:tailEnd type="none" w="sm" len="sm"/>
          </a:ln>
        </p:spPr>
        <p:txBody>
          <a:bodyPr/>
          <a:lstStyle/>
          <a:p>
            <a:endParaRPr lang="en-GB"/>
          </a:p>
        </p:txBody>
      </p:sp>
      <p:sp>
        <p:nvSpPr>
          <p:cNvPr id="13" name="Freeform 13"/>
          <p:cNvSpPr/>
          <p:nvPr/>
        </p:nvSpPr>
        <p:spPr>
          <a:xfrm>
            <a:off x="367165" y="9032116"/>
            <a:ext cx="436851" cy="436851"/>
          </a:xfrm>
          <a:custGeom>
            <a:avLst/>
            <a:gdLst/>
            <a:ahLst/>
            <a:cxnLst/>
            <a:rect l="l" t="t" r="r" b="b"/>
            <a:pathLst>
              <a:path w="436851" h="436851">
                <a:moveTo>
                  <a:pt x="0" y="0"/>
                </a:moveTo>
                <a:lnTo>
                  <a:pt x="436851" y="0"/>
                </a:lnTo>
                <a:lnTo>
                  <a:pt x="436851" y="436851"/>
                </a:lnTo>
                <a:lnTo>
                  <a:pt x="0" y="436851"/>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1" name="Freeform 21"/>
          <p:cNvSpPr/>
          <p:nvPr/>
        </p:nvSpPr>
        <p:spPr>
          <a:xfrm rot="-2119908">
            <a:off x="14696337" y="6631431"/>
            <a:ext cx="2089866" cy="2002472"/>
          </a:xfrm>
          <a:custGeom>
            <a:avLst/>
            <a:gdLst/>
            <a:ahLst/>
            <a:cxnLst/>
            <a:rect l="l" t="t" r="r" b="b"/>
            <a:pathLst>
              <a:path w="2089866" h="2002472">
                <a:moveTo>
                  <a:pt x="0" y="0"/>
                </a:moveTo>
                <a:lnTo>
                  <a:pt x="2089866" y="0"/>
                </a:lnTo>
                <a:lnTo>
                  <a:pt x="2089866" y="2002472"/>
                </a:lnTo>
                <a:lnTo>
                  <a:pt x="0" y="2002472"/>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2" name="TextBox 22"/>
          <p:cNvSpPr txBox="1"/>
          <p:nvPr/>
        </p:nvSpPr>
        <p:spPr>
          <a:xfrm>
            <a:off x="2094089" y="609852"/>
            <a:ext cx="14649023" cy="923330"/>
          </a:xfrm>
          <a:prstGeom prst="rect">
            <a:avLst/>
          </a:prstGeom>
        </p:spPr>
        <p:txBody>
          <a:bodyPr wrap="square" lIns="0" tIns="0" rIns="0" bIns="0" rtlCol="0" anchor="t">
            <a:spAutoFit/>
          </a:bodyPr>
          <a:lstStyle/>
          <a:p>
            <a:pPr algn="l">
              <a:lnSpc>
                <a:spcPts val="7231"/>
              </a:lnSpc>
            </a:pPr>
            <a:r>
              <a:rPr lang="en-US" sz="6399" b="1" spc="-236" dirty="0">
                <a:solidFill>
                  <a:srgbClr val="00172C"/>
                </a:solidFill>
                <a:latin typeface="Open Sauce Bold"/>
                <a:ea typeface="Open Sauce Bold"/>
                <a:cs typeface="Open Sauce Bold"/>
                <a:sym typeface="Open Sauce Bold"/>
              </a:rPr>
              <a:t>Comparison and Recommendations</a:t>
            </a:r>
          </a:p>
        </p:txBody>
      </p:sp>
      <p:sp>
        <p:nvSpPr>
          <p:cNvPr id="23" name="TextBox 23"/>
          <p:cNvSpPr txBox="1"/>
          <p:nvPr/>
        </p:nvSpPr>
        <p:spPr>
          <a:xfrm>
            <a:off x="12009871" y="3961285"/>
            <a:ext cx="5175599" cy="4788170"/>
          </a:xfrm>
          <a:prstGeom prst="rect">
            <a:avLst/>
          </a:prstGeom>
        </p:spPr>
        <p:txBody>
          <a:bodyPr wrap="square" lIns="0" tIns="0" rIns="0" bIns="0" rtlCol="0" anchor="t">
            <a:spAutoFit/>
          </a:bodyPr>
          <a:lstStyle/>
          <a:p>
            <a:pPr algn="ctr">
              <a:lnSpc>
                <a:spcPct val="150000"/>
              </a:lnSpc>
            </a:pPr>
            <a:r>
              <a:rPr lang="en-US" sz="2100" b="1" spc="33" dirty="0">
                <a:solidFill>
                  <a:srgbClr val="19375F"/>
                </a:solidFill>
                <a:latin typeface="Open Sauce"/>
                <a:ea typeface="Open Sauce"/>
                <a:cs typeface="Open Sauce"/>
                <a:sym typeface="Open Sauce"/>
              </a:rPr>
              <a:t>Critical analysis: </a:t>
            </a:r>
          </a:p>
          <a:p>
            <a:pPr algn="l">
              <a:lnSpc>
                <a:spcPct val="150000"/>
              </a:lnSpc>
            </a:pPr>
            <a:r>
              <a:rPr lang="en-US" sz="2100" spc="33" dirty="0">
                <a:solidFill>
                  <a:srgbClr val="00172C"/>
                </a:solidFill>
                <a:latin typeface="Open Sauce"/>
                <a:ea typeface="Open Sauce"/>
                <a:cs typeface="Open Sauce"/>
                <a:sym typeface="Open Sauce"/>
              </a:rPr>
              <a:t>We recommend CRM first because improving customer service is a priority for this growing business. However, if stock and operational problems are more serious, ERP should come first. The best choice depends on business needs, costs and staff skills (Laudon and Laudon, 2022; OECD, 2024).</a:t>
            </a:r>
          </a:p>
        </p:txBody>
      </p:sp>
      <p:sp>
        <p:nvSpPr>
          <p:cNvPr id="26" name="TextBox 26"/>
          <p:cNvSpPr txBox="1"/>
          <p:nvPr/>
        </p:nvSpPr>
        <p:spPr>
          <a:xfrm>
            <a:off x="1028700" y="7238212"/>
            <a:ext cx="941070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CRM First: Improve customer service and relationships.</a:t>
            </a:r>
          </a:p>
        </p:txBody>
      </p:sp>
      <p:sp>
        <p:nvSpPr>
          <p:cNvPr id="27" name="TextBox 27"/>
          <p:cNvSpPr txBox="1"/>
          <p:nvPr/>
        </p:nvSpPr>
        <p:spPr>
          <a:xfrm>
            <a:off x="1028700" y="8127847"/>
            <a:ext cx="1047750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ERP Next: Connect business operations and reduce repeated work.</a:t>
            </a:r>
          </a:p>
        </p:txBody>
      </p:sp>
      <p:sp>
        <p:nvSpPr>
          <p:cNvPr id="28" name="TextBox 28"/>
          <p:cNvSpPr txBox="1"/>
          <p:nvPr/>
        </p:nvSpPr>
        <p:spPr>
          <a:xfrm>
            <a:off x="1028699" y="9017482"/>
            <a:ext cx="13268370" cy="340799"/>
          </a:xfrm>
          <a:prstGeom prst="rect">
            <a:avLst/>
          </a:prstGeom>
        </p:spPr>
        <p:txBody>
          <a:bodyPr wrap="square" lIns="0" tIns="0" rIns="0" bIns="0" rtlCol="0" anchor="t">
            <a:spAutoFit/>
          </a:bodyPr>
          <a:lstStyle/>
          <a:p>
            <a:pPr algn="l">
              <a:lnSpc>
                <a:spcPts val="2940"/>
              </a:lnSpc>
            </a:pPr>
            <a:r>
              <a:rPr lang="en-US" sz="2100" b="1" dirty="0">
                <a:solidFill>
                  <a:srgbClr val="0063C2"/>
                </a:solidFill>
                <a:latin typeface="Open Sauce Bold"/>
                <a:ea typeface="Open Sauce Bold"/>
                <a:cs typeface="Open Sauce Bold"/>
                <a:sym typeface="Open Sauce Bold"/>
              </a:rPr>
              <a:t>BI Later: </a:t>
            </a:r>
            <a:r>
              <a:rPr lang="en-US" sz="2100" b="1" dirty="0" err="1">
                <a:solidFill>
                  <a:srgbClr val="0063C2"/>
                </a:solidFill>
                <a:latin typeface="Open Sauce Bold"/>
                <a:ea typeface="Open Sauce Bold"/>
                <a:cs typeface="Open Sauce Bold"/>
                <a:sym typeface="Open Sauce Bold"/>
              </a:rPr>
              <a:t>Analyse</a:t>
            </a:r>
            <a:r>
              <a:rPr lang="en-US" sz="2100" b="1" dirty="0">
                <a:solidFill>
                  <a:srgbClr val="0063C2"/>
                </a:solidFill>
                <a:latin typeface="Open Sauce Bold"/>
                <a:ea typeface="Open Sauce Bold"/>
                <a:cs typeface="Open Sauce Bold"/>
                <a:sym typeface="Open Sauce Bold"/>
              </a:rPr>
              <a:t> reliable data to support better decisions.</a:t>
            </a:r>
          </a:p>
        </p:txBody>
      </p:sp>
      <p:pic>
        <p:nvPicPr>
          <p:cNvPr id="30" name="Picture 29" descr="The diagram illustrates the integration of ERP, CRM, and BI systems, emphasizing their roles in enhancing business operations, customer relations, decision-making, and data management, while highlighting implementation challenges, data privacy, and associated costs.&#10;&#10;AI-generated content may be incorrect.">
            <a:extLst>
              <a:ext uri="{FF2B5EF4-FFF2-40B4-BE49-F238E27FC236}">
                <a16:creationId xmlns:a16="http://schemas.microsoft.com/office/drawing/2014/main" id="{C744F42B-13FE-0B8D-7D88-18EC4B4EB720}"/>
              </a:ext>
            </a:extLst>
          </p:cNvPr>
          <p:cNvPicPr>
            <a:picLocks noChangeAspect="1"/>
          </p:cNvPicPr>
          <p:nvPr/>
        </p:nvPicPr>
        <p:blipFill>
          <a:blip r:embed="rId5"/>
          <a:srcRect t="4520" b="8392"/>
          <a:stretch>
            <a:fillRect/>
          </a:stretch>
        </p:blipFill>
        <p:spPr>
          <a:xfrm>
            <a:off x="1309011" y="1988528"/>
            <a:ext cx="9916877" cy="3690397"/>
          </a:xfrm>
          <a:prstGeom prst="rect">
            <a:avLst/>
          </a:prstGeom>
        </p:spPr>
      </p:pic>
      <p:sp>
        <p:nvSpPr>
          <p:cNvPr id="31" name="TextBox 23">
            <a:extLst>
              <a:ext uri="{FF2B5EF4-FFF2-40B4-BE49-F238E27FC236}">
                <a16:creationId xmlns:a16="http://schemas.microsoft.com/office/drawing/2014/main" id="{F6DDAD1E-6E4C-0F29-F9DE-A34FE79C480D}"/>
              </a:ext>
            </a:extLst>
          </p:cNvPr>
          <p:cNvSpPr txBox="1"/>
          <p:nvPr/>
        </p:nvSpPr>
        <p:spPr>
          <a:xfrm>
            <a:off x="533051" y="6367958"/>
            <a:ext cx="5175599" cy="425437"/>
          </a:xfrm>
          <a:prstGeom prst="rect">
            <a:avLst/>
          </a:prstGeom>
        </p:spPr>
        <p:txBody>
          <a:bodyPr wrap="square" lIns="0" tIns="0" rIns="0" bIns="0" rtlCol="0" anchor="t">
            <a:spAutoFit/>
          </a:bodyPr>
          <a:lstStyle/>
          <a:p>
            <a:pPr algn="l">
              <a:lnSpc>
                <a:spcPct val="150000"/>
              </a:lnSpc>
            </a:pPr>
            <a:r>
              <a:rPr lang="en-US" sz="2100" b="1" spc="33" dirty="0">
                <a:solidFill>
                  <a:srgbClr val="00172C"/>
                </a:solidFill>
                <a:latin typeface="Open Sauce"/>
                <a:ea typeface="Open Sauce"/>
                <a:cs typeface="Open Sauce"/>
                <a:sym typeface="Open Sauce"/>
              </a:rPr>
              <a:t>Recommendations-</a:t>
            </a:r>
          </a:p>
        </p:txBody>
      </p:sp>
      <p:sp>
        <p:nvSpPr>
          <p:cNvPr id="33" name="TextBox 23">
            <a:extLst>
              <a:ext uri="{FF2B5EF4-FFF2-40B4-BE49-F238E27FC236}">
                <a16:creationId xmlns:a16="http://schemas.microsoft.com/office/drawing/2014/main" id="{251CD299-C00C-2667-97F0-055657122DBF}"/>
              </a:ext>
            </a:extLst>
          </p:cNvPr>
          <p:cNvSpPr txBox="1"/>
          <p:nvPr/>
        </p:nvSpPr>
        <p:spPr>
          <a:xfrm>
            <a:off x="9168488" y="5588314"/>
            <a:ext cx="2057400" cy="364715"/>
          </a:xfrm>
          <a:prstGeom prst="rect">
            <a:avLst/>
          </a:prstGeom>
        </p:spPr>
        <p:txBody>
          <a:bodyPr wrap="square" lIns="0" tIns="0" rIns="0" bIns="0" rtlCol="0" anchor="t">
            <a:spAutoFit/>
          </a:bodyPr>
          <a:lstStyle/>
          <a:p>
            <a:pPr algn="l">
              <a:lnSpc>
                <a:spcPct val="150000"/>
              </a:lnSpc>
            </a:pPr>
            <a:r>
              <a:rPr lang="en-US" spc="33" dirty="0">
                <a:solidFill>
                  <a:srgbClr val="00172C"/>
                </a:solidFill>
                <a:latin typeface="Open Sauce"/>
                <a:ea typeface="Open Sauce"/>
                <a:cs typeface="Open Sauce"/>
                <a:sym typeface="Open Sauce"/>
              </a:rPr>
              <a:t>(Canva, 2026)</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a:extLst>
            <a:ext uri="{FF2B5EF4-FFF2-40B4-BE49-F238E27FC236}">
              <a16:creationId xmlns:a16="http://schemas.microsoft.com/office/drawing/2014/main" id="{4FC91CDD-8E5E-ECAF-EEB2-7B2395DAB1C7}"/>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B9AD2951-F8A8-0187-49AC-86A5E34801AB}"/>
              </a:ext>
            </a:extLst>
          </p:cNvPr>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3274455-9920-805B-9FEF-80B95F8796A7}"/>
              </a:ext>
            </a:extLst>
          </p:cNvPr>
          <p:cNvSpPr/>
          <p:nvPr/>
        </p:nvSpPr>
        <p:spPr>
          <a:xfrm rot="-2119908">
            <a:off x="14696337" y="6631431"/>
            <a:ext cx="2089866" cy="2002472"/>
          </a:xfrm>
          <a:custGeom>
            <a:avLst/>
            <a:gdLst/>
            <a:ahLst/>
            <a:cxnLst/>
            <a:rect l="l" t="t" r="r" b="b"/>
            <a:pathLst>
              <a:path w="2089866" h="2002472">
                <a:moveTo>
                  <a:pt x="0" y="0"/>
                </a:moveTo>
                <a:lnTo>
                  <a:pt x="2089866" y="0"/>
                </a:lnTo>
                <a:lnTo>
                  <a:pt x="2089866" y="2002472"/>
                </a:lnTo>
                <a:lnTo>
                  <a:pt x="0" y="20024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2" name="TextBox 22">
            <a:extLst>
              <a:ext uri="{FF2B5EF4-FFF2-40B4-BE49-F238E27FC236}">
                <a16:creationId xmlns:a16="http://schemas.microsoft.com/office/drawing/2014/main" id="{01892E29-D375-2C55-6DD7-7B2A31E95010}"/>
              </a:ext>
            </a:extLst>
          </p:cNvPr>
          <p:cNvSpPr txBox="1"/>
          <p:nvPr/>
        </p:nvSpPr>
        <p:spPr>
          <a:xfrm>
            <a:off x="2094089" y="609852"/>
            <a:ext cx="14649023" cy="923330"/>
          </a:xfrm>
          <a:prstGeom prst="rect">
            <a:avLst/>
          </a:prstGeom>
        </p:spPr>
        <p:txBody>
          <a:bodyPr wrap="square" lIns="0" tIns="0" rIns="0" bIns="0" rtlCol="0" anchor="t">
            <a:spAutoFit/>
          </a:bodyPr>
          <a:lstStyle/>
          <a:p>
            <a:pPr algn="l">
              <a:lnSpc>
                <a:spcPts val="7231"/>
              </a:lnSpc>
            </a:pPr>
            <a:r>
              <a:rPr lang="en-US" sz="6399" b="1" spc="-236" dirty="0">
                <a:solidFill>
                  <a:srgbClr val="00172C"/>
                </a:solidFill>
                <a:latin typeface="Open Sauce Bold"/>
                <a:ea typeface="Open Sauce Bold"/>
                <a:cs typeface="Open Sauce Bold"/>
                <a:sym typeface="Open Sauce Bold"/>
              </a:rPr>
              <a:t>Implementation and Conclusion</a:t>
            </a:r>
          </a:p>
        </p:txBody>
      </p:sp>
      <p:sp>
        <p:nvSpPr>
          <p:cNvPr id="23" name="TextBox 23">
            <a:extLst>
              <a:ext uri="{FF2B5EF4-FFF2-40B4-BE49-F238E27FC236}">
                <a16:creationId xmlns:a16="http://schemas.microsoft.com/office/drawing/2014/main" id="{4C002DE0-1585-5C21-8514-3D6193BDFE41}"/>
              </a:ext>
            </a:extLst>
          </p:cNvPr>
          <p:cNvSpPr txBox="1"/>
          <p:nvPr/>
        </p:nvSpPr>
        <p:spPr>
          <a:xfrm>
            <a:off x="1115231" y="7473462"/>
            <a:ext cx="6276170" cy="1879682"/>
          </a:xfrm>
          <a:prstGeom prst="rect">
            <a:avLst/>
          </a:prstGeom>
        </p:spPr>
        <p:txBody>
          <a:bodyPr wrap="square" lIns="0" tIns="0" rIns="0" bIns="0" rtlCol="0" anchor="t">
            <a:spAutoFit/>
          </a:bodyPr>
          <a:lstStyle/>
          <a:p>
            <a:pPr algn="l">
              <a:lnSpc>
                <a:spcPct val="150000"/>
              </a:lnSpc>
            </a:pPr>
            <a:r>
              <a:rPr lang="en-US" sz="2100" b="1" spc="33" dirty="0">
                <a:solidFill>
                  <a:srgbClr val="00172C"/>
                </a:solidFill>
                <a:latin typeface="Open Sauce"/>
                <a:ea typeface="Open Sauce"/>
                <a:cs typeface="Open Sauce"/>
                <a:sym typeface="Open Sauce"/>
              </a:rPr>
              <a:t>Conclusion</a:t>
            </a:r>
          </a:p>
          <a:p>
            <a:pPr algn="l">
              <a:lnSpc>
                <a:spcPct val="150000"/>
              </a:lnSpc>
            </a:pPr>
            <a:r>
              <a:rPr lang="en-US" sz="2100" spc="33" dirty="0">
                <a:solidFill>
                  <a:srgbClr val="00172C"/>
                </a:solidFill>
                <a:latin typeface="Open Sauce"/>
                <a:ea typeface="Open Sauce"/>
                <a:cs typeface="Open Sauce"/>
                <a:sym typeface="Open Sauce"/>
              </a:rPr>
              <a:t>ERP improves operations.</a:t>
            </a:r>
          </a:p>
          <a:p>
            <a:pPr algn="l">
              <a:lnSpc>
                <a:spcPct val="150000"/>
              </a:lnSpc>
            </a:pPr>
            <a:r>
              <a:rPr lang="en-US" sz="2100" spc="33" dirty="0">
                <a:solidFill>
                  <a:srgbClr val="00172C"/>
                </a:solidFill>
                <a:latin typeface="Open Sauce"/>
                <a:ea typeface="Open Sauce"/>
                <a:cs typeface="Open Sauce"/>
                <a:sym typeface="Open Sauce"/>
              </a:rPr>
              <a:t>CRM strengthens customer relationships.</a:t>
            </a:r>
          </a:p>
          <a:p>
            <a:pPr algn="l">
              <a:lnSpc>
                <a:spcPct val="150000"/>
              </a:lnSpc>
            </a:pPr>
            <a:r>
              <a:rPr lang="en-US" sz="2100" spc="33" dirty="0">
                <a:solidFill>
                  <a:srgbClr val="00172C"/>
                </a:solidFill>
                <a:latin typeface="Open Sauce"/>
                <a:ea typeface="Open Sauce"/>
                <a:cs typeface="Open Sauce"/>
                <a:sym typeface="Open Sauce"/>
              </a:rPr>
              <a:t>BI supports informed decisions.</a:t>
            </a:r>
          </a:p>
        </p:txBody>
      </p:sp>
      <p:pic>
        <p:nvPicPr>
          <p:cNvPr id="14" name="Picture 13" descr="The diagram outlines a step-by-step process for implementing a new system, starting with assessing business needs, conducting a pilot and training staff, monitoring performance, analyzing current processes, and then planning for full rollout, while continuously collecting feedback and resolving issues.&#10;&#10;AI-generated content may be incorrect.">
            <a:extLst>
              <a:ext uri="{FF2B5EF4-FFF2-40B4-BE49-F238E27FC236}">
                <a16:creationId xmlns:a16="http://schemas.microsoft.com/office/drawing/2014/main" id="{1F062CE1-55A8-A5A1-09B2-37E63ADCE60D}"/>
              </a:ext>
            </a:extLst>
          </p:cNvPr>
          <p:cNvPicPr>
            <a:picLocks noChangeAspect="1"/>
          </p:cNvPicPr>
          <p:nvPr/>
        </p:nvPicPr>
        <p:blipFill>
          <a:blip r:embed="rId4"/>
          <a:srcRect l="875" t="4229" r="922" b="2803"/>
          <a:stretch>
            <a:fillRect/>
          </a:stretch>
        </p:blipFill>
        <p:spPr>
          <a:xfrm>
            <a:off x="2094089" y="2278033"/>
            <a:ext cx="13563600" cy="4801834"/>
          </a:xfrm>
          <a:prstGeom prst="rect">
            <a:avLst/>
          </a:prstGeom>
        </p:spPr>
      </p:pic>
      <p:sp>
        <p:nvSpPr>
          <p:cNvPr id="15" name="TextBox 23">
            <a:extLst>
              <a:ext uri="{FF2B5EF4-FFF2-40B4-BE49-F238E27FC236}">
                <a16:creationId xmlns:a16="http://schemas.microsoft.com/office/drawing/2014/main" id="{F35D2C90-A271-B925-E12A-BFCF1234E218}"/>
              </a:ext>
            </a:extLst>
          </p:cNvPr>
          <p:cNvSpPr txBox="1"/>
          <p:nvPr/>
        </p:nvSpPr>
        <p:spPr>
          <a:xfrm>
            <a:off x="9753600" y="7773988"/>
            <a:ext cx="6705600" cy="1394934"/>
          </a:xfrm>
          <a:prstGeom prst="rect">
            <a:avLst/>
          </a:prstGeom>
        </p:spPr>
        <p:txBody>
          <a:bodyPr wrap="square" lIns="0" tIns="0" rIns="0" bIns="0" rtlCol="0" anchor="t">
            <a:spAutoFit/>
          </a:bodyPr>
          <a:lstStyle/>
          <a:p>
            <a:pPr algn="r">
              <a:lnSpc>
                <a:spcPct val="150000"/>
              </a:lnSpc>
            </a:pPr>
            <a:r>
              <a:rPr lang="en-US" sz="2100" b="1" spc="33" dirty="0">
                <a:solidFill>
                  <a:srgbClr val="00172C"/>
                </a:solidFill>
                <a:latin typeface="Open Sauce"/>
                <a:ea typeface="Open Sauce"/>
                <a:cs typeface="Open Sauce"/>
                <a:sym typeface="Open Sauce"/>
              </a:rPr>
              <a:t>Critical analysis: </a:t>
            </a:r>
          </a:p>
          <a:p>
            <a:pPr algn="r">
              <a:lnSpc>
                <a:spcPct val="150000"/>
              </a:lnSpc>
            </a:pPr>
            <a:r>
              <a:rPr lang="en-US" sz="2100" spc="33" dirty="0">
                <a:solidFill>
                  <a:srgbClr val="00172C"/>
                </a:solidFill>
                <a:latin typeface="Open Sauce"/>
                <a:ea typeface="Open Sauce"/>
                <a:cs typeface="Open Sauce"/>
                <a:sym typeface="Open Sauce"/>
              </a:rPr>
              <a:t>Success requires reliable data, employee training and strong security (NIST, 2024; ISO, 2022).</a:t>
            </a:r>
          </a:p>
        </p:txBody>
      </p:sp>
      <p:sp>
        <p:nvSpPr>
          <p:cNvPr id="16" name="TextBox 23">
            <a:extLst>
              <a:ext uri="{FF2B5EF4-FFF2-40B4-BE49-F238E27FC236}">
                <a16:creationId xmlns:a16="http://schemas.microsoft.com/office/drawing/2014/main" id="{CBA6BA3A-7C02-8606-1560-74086866C1C1}"/>
              </a:ext>
            </a:extLst>
          </p:cNvPr>
          <p:cNvSpPr txBox="1"/>
          <p:nvPr/>
        </p:nvSpPr>
        <p:spPr>
          <a:xfrm>
            <a:off x="14020800" y="6960215"/>
            <a:ext cx="2057400" cy="405239"/>
          </a:xfrm>
          <a:prstGeom prst="rect">
            <a:avLst/>
          </a:prstGeom>
        </p:spPr>
        <p:txBody>
          <a:bodyPr wrap="square" lIns="0" tIns="0" rIns="0" bIns="0" rtlCol="0" anchor="t">
            <a:spAutoFit/>
          </a:bodyPr>
          <a:lstStyle/>
          <a:p>
            <a:pPr algn="l">
              <a:lnSpc>
                <a:spcPct val="150000"/>
              </a:lnSpc>
            </a:pPr>
            <a:r>
              <a:rPr lang="en-US" sz="2000" spc="33" dirty="0">
                <a:solidFill>
                  <a:srgbClr val="00172C"/>
                </a:solidFill>
                <a:latin typeface="Open Sauce"/>
                <a:ea typeface="Open Sauce"/>
                <a:cs typeface="Open Sauce"/>
                <a:sym typeface="Open Sauce"/>
              </a:rPr>
              <a:t>(Canva, 2026)</a:t>
            </a:r>
          </a:p>
        </p:txBody>
      </p:sp>
      <p:sp>
        <p:nvSpPr>
          <p:cNvPr id="17" name="TextBox 23">
            <a:extLst>
              <a:ext uri="{FF2B5EF4-FFF2-40B4-BE49-F238E27FC236}">
                <a16:creationId xmlns:a16="http://schemas.microsoft.com/office/drawing/2014/main" id="{EB983AC4-9F85-852F-BD81-8D32899F5C4E}"/>
              </a:ext>
            </a:extLst>
          </p:cNvPr>
          <p:cNvSpPr txBox="1"/>
          <p:nvPr/>
        </p:nvSpPr>
        <p:spPr>
          <a:xfrm>
            <a:off x="7086600" y="1643141"/>
            <a:ext cx="6276170" cy="567271"/>
          </a:xfrm>
          <a:prstGeom prst="rect">
            <a:avLst/>
          </a:prstGeom>
        </p:spPr>
        <p:txBody>
          <a:bodyPr wrap="square" lIns="0" tIns="0" rIns="0" bIns="0" rtlCol="0" anchor="t">
            <a:spAutoFit/>
          </a:bodyPr>
          <a:lstStyle/>
          <a:p>
            <a:pPr algn="l">
              <a:lnSpc>
                <a:spcPct val="150000"/>
              </a:lnSpc>
            </a:pPr>
            <a:r>
              <a:rPr lang="en-US" sz="2800" b="1" spc="33" dirty="0">
                <a:solidFill>
                  <a:srgbClr val="00172C"/>
                </a:solidFill>
                <a:latin typeface="Open Sauce"/>
                <a:ea typeface="Open Sauce"/>
                <a:cs typeface="Open Sauce"/>
                <a:sym typeface="Open Sauce"/>
              </a:rPr>
              <a:t>Implementation Plan</a:t>
            </a:r>
            <a:endParaRPr lang="en-US" sz="2800" spc="33" dirty="0">
              <a:solidFill>
                <a:srgbClr val="00172C"/>
              </a:solidFill>
              <a:latin typeface="Open Sauce"/>
              <a:ea typeface="Open Sauce"/>
              <a:cs typeface="Open Sauce"/>
              <a:sym typeface="Open Sauce"/>
            </a:endParaRPr>
          </a:p>
        </p:txBody>
      </p:sp>
    </p:spTree>
    <p:extLst>
      <p:ext uri="{BB962C8B-B14F-4D97-AF65-F5344CB8AC3E}">
        <p14:creationId xmlns:p14="http://schemas.microsoft.com/office/powerpoint/2010/main" val="6794643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a:extLst>
            <a:ext uri="{FF2B5EF4-FFF2-40B4-BE49-F238E27FC236}">
              <a16:creationId xmlns:a16="http://schemas.microsoft.com/office/drawing/2014/main" id="{1C330872-FFCE-ED53-EA56-EB074D8590D5}"/>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B3254C9B-454A-264A-943C-3FACB8F3F511}"/>
              </a:ext>
            </a:extLst>
          </p:cNvPr>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5AFB45A7-5250-2C80-BD33-0BA189074F3F}"/>
              </a:ext>
            </a:extLst>
          </p:cNvPr>
          <p:cNvSpPr/>
          <p:nvPr/>
        </p:nvSpPr>
        <p:spPr>
          <a:xfrm rot="-2119908">
            <a:off x="14696337" y="6631431"/>
            <a:ext cx="2089866" cy="2002472"/>
          </a:xfrm>
          <a:custGeom>
            <a:avLst/>
            <a:gdLst/>
            <a:ahLst/>
            <a:cxnLst/>
            <a:rect l="l" t="t" r="r" b="b"/>
            <a:pathLst>
              <a:path w="2089866" h="2002472">
                <a:moveTo>
                  <a:pt x="0" y="0"/>
                </a:moveTo>
                <a:lnTo>
                  <a:pt x="2089866" y="0"/>
                </a:lnTo>
                <a:lnTo>
                  <a:pt x="2089866" y="2002472"/>
                </a:lnTo>
                <a:lnTo>
                  <a:pt x="0" y="20024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2" name="TextBox 22">
            <a:extLst>
              <a:ext uri="{FF2B5EF4-FFF2-40B4-BE49-F238E27FC236}">
                <a16:creationId xmlns:a16="http://schemas.microsoft.com/office/drawing/2014/main" id="{64235140-F3FC-1911-F606-82C45985D417}"/>
              </a:ext>
            </a:extLst>
          </p:cNvPr>
          <p:cNvSpPr txBox="1"/>
          <p:nvPr/>
        </p:nvSpPr>
        <p:spPr>
          <a:xfrm>
            <a:off x="1901998" y="627349"/>
            <a:ext cx="12042601" cy="1938992"/>
          </a:xfrm>
          <a:prstGeom prst="rect">
            <a:avLst/>
          </a:prstGeom>
        </p:spPr>
        <p:txBody>
          <a:bodyPr wrap="square" lIns="0" tIns="0" rIns="0" bIns="0" rtlCol="0" anchor="t">
            <a:spAutoFit/>
          </a:bodyPr>
          <a:lstStyle/>
          <a:p>
            <a:pPr>
              <a:lnSpc>
                <a:spcPct val="100000"/>
              </a:lnSpc>
            </a:pPr>
            <a:r>
              <a:rPr lang="en-GB" sz="6600" b="1" dirty="0">
                <a:solidFill>
                  <a:srgbClr val="19375F"/>
                </a:solidFill>
                <a:latin typeface="Open Sauce" panose="020B0604020202020204" charset="0"/>
              </a:rPr>
              <a:t>Group Contribution Log:</a:t>
            </a:r>
          </a:p>
          <a:p>
            <a:pPr algn="l">
              <a:lnSpc>
                <a:spcPts val="7231"/>
              </a:lnSpc>
            </a:pPr>
            <a:endParaRPr lang="en-US" sz="6399" b="1" spc="-236" dirty="0">
              <a:solidFill>
                <a:srgbClr val="19375F"/>
              </a:solidFill>
              <a:latin typeface="Open Sauce" panose="020B0604020202020204" charset="0"/>
              <a:ea typeface="Open Sauce Bold"/>
              <a:cs typeface="Open Sauce Bold"/>
              <a:sym typeface="Open Sauce Bold"/>
            </a:endParaRPr>
          </a:p>
        </p:txBody>
      </p:sp>
      <p:sp>
        <p:nvSpPr>
          <p:cNvPr id="2" name="TextBox 22">
            <a:extLst>
              <a:ext uri="{FF2B5EF4-FFF2-40B4-BE49-F238E27FC236}">
                <a16:creationId xmlns:a16="http://schemas.microsoft.com/office/drawing/2014/main" id="{D3E08222-9050-30D0-A241-E7B9C7B26B8C}"/>
              </a:ext>
            </a:extLst>
          </p:cNvPr>
          <p:cNvSpPr txBox="1"/>
          <p:nvPr/>
        </p:nvSpPr>
        <p:spPr>
          <a:xfrm>
            <a:off x="2819400" y="2136462"/>
            <a:ext cx="12268200" cy="1354217"/>
          </a:xfrm>
          <a:prstGeom prst="rect">
            <a:avLst/>
          </a:prstGeom>
        </p:spPr>
        <p:txBody>
          <a:bodyPr wrap="square" lIns="0" tIns="0" rIns="0" bIns="0" rtlCol="0" anchor="t">
            <a:spAutoFit/>
          </a:bodyPr>
          <a:lstStyle/>
          <a:p>
            <a:pPr algn="ctr">
              <a:lnSpc>
                <a:spcPct val="100000"/>
              </a:lnSpc>
            </a:pPr>
            <a:r>
              <a:rPr lang="en-US" sz="4400" b="1" dirty="0">
                <a:solidFill>
                  <a:srgbClr val="64748B"/>
                </a:solidFill>
                <a:latin typeface="Open Sauce" panose="020B0604020202020204" charset="0"/>
              </a:rPr>
              <a:t>LCLM5004 – Component 1: Group Presentation</a:t>
            </a:r>
            <a:endParaRPr lang="en-US" sz="4400" b="1" spc="-236" dirty="0">
              <a:solidFill>
                <a:srgbClr val="64748B"/>
              </a:solidFill>
              <a:latin typeface="Open Sauce" panose="020B0604020202020204" charset="0"/>
              <a:ea typeface="Open Sauce Bold"/>
              <a:cs typeface="Open Sauce Bold"/>
              <a:sym typeface="Open Sauce Bold"/>
            </a:endParaRPr>
          </a:p>
        </p:txBody>
      </p:sp>
      <p:graphicFrame>
        <p:nvGraphicFramePr>
          <p:cNvPr id="3" name="Table 2">
            <a:extLst>
              <a:ext uri="{FF2B5EF4-FFF2-40B4-BE49-F238E27FC236}">
                <a16:creationId xmlns:a16="http://schemas.microsoft.com/office/drawing/2014/main" id="{A6C41FFD-787B-5B3A-168C-912527093517}"/>
              </a:ext>
            </a:extLst>
          </p:cNvPr>
          <p:cNvGraphicFramePr>
            <a:graphicFrameLocks noGrp="1"/>
          </p:cNvGraphicFramePr>
          <p:nvPr>
            <p:extLst>
              <p:ext uri="{D42A27DB-BD31-4B8C-83A1-F6EECF244321}">
                <p14:modId xmlns:p14="http://schemas.microsoft.com/office/powerpoint/2010/main" val="1694262737"/>
              </p:ext>
            </p:extLst>
          </p:nvPr>
        </p:nvGraphicFramePr>
        <p:xfrm>
          <a:off x="3124200" y="4305300"/>
          <a:ext cx="9753600" cy="3938016"/>
        </p:xfrm>
        <a:graphic>
          <a:graphicData uri="http://schemas.openxmlformats.org/drawingml/2006/table">
            <a:tbl>
              <a:tblPr>
                <a:tableStyleId>{5C22544A-7EE6-4342-B048-85BDC9FD1C3A}</a:tableStyleId>
              </a:tblPr>
              <a:tblGrid>
                <a:gridCol w="3251200">
                  <a:extLst>
                    <a:ext uri="{9D8B030D-6E8A-4147-A177-3AD203B41FA5}">
                      <a16:colId xmlns:a16="http://schemas.microsoft.com/office/drawing/2014/main" val="2121423420"/>
                    </a:ext>
                  </a:extLst>
                </a:gridCol>
                <a:gridCol w="3251200">
                  <a:extLst>
                    <a:ext uri="{9D8B030D-6E8A-4147-A177-3AD203B41FA5}">
                      <a16:colId xmlns:a16="http://schemas.microsoft.com/office/drawing/2014/main" val="1192964342"/>
                    </a:ext>
                  </a:extLst>
                </a:gridCol>
                <a:gridCol w="3251200">
                  <a:extLst>
                    <a:ext uri="{9D8B030D-6E8A-4147-A177-3AD203B41FA5}">
                      <a16:colId xmlns:a16="http://schemas.microsoft.com/office/drawing/2014/main" val="770955779"/>
                    </a:ext>
                  </a:extLst>
                </a:gridCol>
              </a:tblGrid>
              <a:tr h="0">
                <a:tc>
                  <a:txBody>
                    <a:bodyPr/>
                    <a:lstStyle/>
                    <a:p>
                      <a:pPr>
                        <a:lnSpc>
                          <a:spcPct val="150000"/>
                        </a:lnSpc>
                        <a:buNone/>
                      </a:pPr>
                      <a:r>
                        <a:rPr lang="en-GB" sz="2400" dirty="0">
                          <a:solidFill>
                            <a:schemeClr val="bg1"/>
                          </a:solidFill>
                          <a:latin typeface="Open Sauce" panose="020B0604020202020204" charset="0"/>
                        </a:rPr>
                        <a:t>Member</a:t>
                      </a:r>
                    </a:p>
                  </a:txBody>
                  <a:tcPr anchor="ctr">
                    <a:solidFill>
                      <a:srgbClr val="19375F"/>
                    </a:solidFill>
                  </a:tcPr>
                </a:tc>
                <a:tc>
                  <a:txBody>
                    <a:bodyPr/>
                    <a:lstStyle/>
                    <a:p>
                      <a:pPr>
                        <a:lnSpc>
                          <a:spcPct val="150000"/>
                        </a:lnSpc>
                        <a:buNone/>
                      </a:pPr>
                      <a:r>
                        <a:rPr lang="en-GB" sz="2400" dirty="0">
                          <a:solidFill>
                            <a:schemeClr val="bg1"/>
                          </a:solidFill>
                          <a:latin typeface="Open Sauce" panose="020B0604020202020204" charset="0"/>
                        </a:rPr>
                        <a:t>Slides</a:t>
                      </a:r>
                    </a:p>
                  </a:txBody>
                  <a:tcPr anchor="ctr">
                    <a:solidFill>
                      <a:srgbClr val="19375F"/>
                    </a:solidFill>
                  </a:tcPr>
                </a:tc>
                <a:tc>
                  <a:txBody>
                    <a:bodyPr/>
                    <a:lstStyle/>
                    <a:p>
                      <a:pPr>
                        <a:lnSpc>
                          <a:spcPct val="150000"/>
                        </a:lnSpc>
                        <a:buNone/>
                      </a:pPr>
                      <a:r>
                        <a:rPr lang="en-GB" sz="2400" dirty="0">
                          <a:solidFill>
                            <a:schemeClr val="bg1"/>
                          </a:solidFill>
                          <a:latin typeface="Open Sauce" panose="020B0604020202020204" charset="0"/>
                        </a:rPr>
                        <a:t>Contribution</a:t>
                      </a:r>
                    </a:p>
                  </a:txBody>
                  <a:tcPr anchor="ctr">
                    <a:solidFill>
                      <a:srgbClr val="19375F"/>
                    </a:solidFill>
                  </a:tcPr>
                </a:tc>
                <a:extLst>
                  <a:ext uri="{0D108BD9-81ED-4DB2-BD59-A6C34878D82A}">
                    <a16:rowId xmlns:a16="http://schemas.microsoft.com/office/drawing/2014/main" val="3605605846"/>
                  </a:ext>
                </a:extLst>
              </a:tr>
              <a:tr h="0">
                <a:tc>
                  <a:txBody>
                    <a:bodyPr/>
                    <a:lstStyle/>
                    <a:p>
                      <a:pPr>
                        <a:lnSpc>
                          <a:spcPct val="150000"/>
                        </a:lnSpc>
                        <a:buNone/>
                      </a:pPr>
                      <a:r>
                        <a:rPr lang="en-GB" sz="2400" dirty="0">
                          <a:latin typeface="Open Sauce" panose="020B0604020202020204" charset="0"/>
                        </a:rPr>
                        <a:t>Orett Freckelton</a:t>
                      </a:r>
                    </a:p>
                  </a:txBody>
                  <a:tcPr anchor="ctr">
                    <a:solidFill>
                      <a:srgbClr val="E6EFF9"/>
                    </a:solidFill>
                  </a:tcPr>
                </a:tc>
                <a:tc>
                  <a:txBody>
                    <a:bodyPr/>
                    <a:lstStyle/>
                    <a:p>
                      <a:pPr>
                        <a:lnSpc>
                          <a:spcPct val="150000"/>
                        </a:lnSpc>
                        <a:buNone/>
                      </a:pPr>
                      <a:r>
                        <a:rPr lang="en-GB" sz="2400">
                          <a:latin typeface="Open Sauce" panose="020B0604020202020204" charset="0"/>
                        </a:rPr>
                        <a:t>1–4</a:t>
                      </a:r>
                    </a:p>
                  </a:txBody>
                  <a:tcPr anchor="ctr">
                    <a:solidFill>
                      <a:srgbClr val="E6EFF9"/>
                    </a:solidFill>
                  </a:tcPr>
                </a:tc>
                <a:tc>
                  <a:txBody>
                    <a:bodyPr/>
                    <a:lstStyle/>
                    <a:p>
                      <a:pPr>
                        <a:lnSpc>
                          <a:spcPct val="150000"/>
                        </a:lnSpc>
                        <a:buNone/>
                      </a:pPr>
                      <a:r>
                        <a:rPr lang="en-GB" sz="2400" dirty="0">
                          <a:latin typeface="Open Sauce" panose="020B0604020202020204" charset="0"/>
                        </a:rPr>
                        <a:t>Introduction and systems overview</a:t>
                      </a:r>
                    </a:p>
                  </a:txBody>
                  <a:tcPr anchor="ctr">
                    <a:solidFill>
                      <a:srgbClr val="E6EFF9"/>
                    </a:solidFill>
                  </a:tcPr>
                </a:tc>
                <a:extLst>
                  <a:ext uri="{0D108BD9-81ED-4DB2-BD59-A6C34878D82A}">
                    <a16:rowId xmlns:a16="http://schemas.microsoft.com/office/drawing/2014/main" val="2840562296"/>
                  </a:ext>
                </a:extLst>
              </a:tr>
              <a:tr h="0">
                <a:tc>
                  <a:txBody>
                    <a:bodyPr/>
                    <a:lstStyle/>
                    <a:p>
                      <a:pPr>
                        <a:lnSpc>
                          <a:spcPct val="150000"/>
                        </a:lnSpc>
                        <a:buNone/>
                      </a:pPr>
                      <a:r>
                        <a:rPr lang="en-GB" sz="2400">
                          <a:latin typeface="Open Sauce" panose="020B0604020202020204" charset="0"/>
                        </a:rPr>
                        <a:t>Gabor</a:t>
                      </a:r>
                    </a:p>
                  </a:txBody>
                  <a:tcPr anchor="ctr">
                    <a:solidFill>
                      <a:srgbClr val="FFFFFF"/>
                    </a:solidFill>
                  </a:tcPr>
                </a:tc>
                <a:tc>
                  <a:txBody>
                    <a:bodyPr/>
                    <a:lstStyle/>
                    <a:p>
                      <a:pPr>
                        <a:lnSpc>
                          <a:spcPct val="150000"/>
                        </a:lnSpc>
                        <a:buNone/>
                      </a:pPr>
                      <a:r>
                        <a:rPr lang="en-GB" sz="2400" dirty="0">
                          <a:latin typeface="Open Sauce" panose="020B0604020202020204" charset="0"/>
                        </a:rPr>
                        <a:t>5–8</a:t>
                      </a:r>
                    </a:p>
                  </a:txBody>
                  <a:tcPr anchor="ctr">
                    <a:solidFill>
                      <a:srgbClr val="FFFFFF"/>
                    </a:solidFill>
                  </a:tcPr>
                </a:tc>
                <a:tc>
                  <a:txBody>
                    <a:bodyPr/>
                    <a:lstStyle/>
                    <a:p>
                      <a:pPr>
                        <a:lnSpc>
                          <a:spcPct val="150000"/>
                        </a:lnSpc>
                        <a:buNone/>
                      </a:pPr>
                      <a:r>
                        <a:rPr lang="en-GB" sz="2400" dirty="0">
                          <a:latin typeface="Open Sauce" panose="020B0604020202020204" charset="0"/>
                        </a:rPr>
                        <a:t>ERP, CRM, BI and United Airlines</a:t>
                      </a:r>
                    </a:p>
                  </a:txBody>
                  <a:tcPr anchor="ctr">
                    <a:solidFill>
                      <a:srgbClr val="FFFFFF"/>
                    </a:solidFill>
                  </a:tcPr>
                </a:tc>
                <a:extLst>
                  <a:ext uri="{0D108BD9-81ED-4DB2-BD59-A6C34878D82A}">
                    <a16:rowId xmlns:a16="http://schemas.microsoft.com/office/drawing/2014/main" val="627914092"/>
                  </a:ext>
                </a:extLst>
              </a:tr>
              <a:tr h="0">
                <a:tc>
                  <a:txBody>
                    <a:bodyPr/>
                    <a:lstStyle/>
                    <a:p>
                      <a:pPr>
                        <a:lnSpc>
                          <a:spcPct val="150000"/>
                        </a:lnSpc>
                        <a:buNone/>
                      </a:pPr>
                      <a:r>
                        <a:rPr lang="en-GB" sz="2400">
                          <a:latin typeface="Open Sauce" panose="020B0604020202020204" charset="0"/>
                        </a:rPr>
                        <a:t>Third member</a:t>
                      </a:r>
                    </a:p>
                  </a:txBody>
                  <a:tcPr anchor="ctr">
                    <a:solidFill>
                      <a:srgbClr val="E6EFF9"/>
                    </a:solidFill>
                  </a:tcPr>
                </a:tc>
                <a:tc>
                  <a:txBody>
                    <a:bodyPr/>
                    <a:lstStyle/>
                    <a:p>
                      <a:pPr>
                        <a:lnSpc>
                          <a:spcPct val="150000"/>
                        </a:lnSpc>
                        <a:buNone/>
                      </a:pPr>
                      <a:r>
                        <a:rPr lang="en-GB" sz="2400">
                          <a:latin typeface="Open Sauce" panose="020B0604020202020204" charset="0"/>
                        </a:rPr>
                        <a:t>9–12</a:t>
                      </a:r>
                    </a:p>
                  </a:txBody>
                  <a:tcPr anchor="ctr">
                    <a:solidFill>
                      <a:srgbClr val="E6EFF9"/>
                    </a:solidFill>
                  </a:tcPr>
                </a:tc>
                <a:tc>
                  <a:txBody>
                    <a:bodyPr/>
                    <a:lstStyle/>
                    <a:p>
                      <a:pPr>
                        <a:lnSpc>
                          <a:spcPct val="150000"/>
                        </a:lnSpc>
                        <a:buNone/>
                      </a:pPr>
                      <a:r>
                        <a:rPr lang="en-GB" sz="2400" dirty="0">
                          <a:latin typeface="Open Sauce" panose="020B0604020202020204" charset="0"/>
                        </a:rPr>
                        <a:t>ANA, ethics and recommendations</a:t>
                      </a:r>
                    </a:p>
                  </a:txBody>
                  <a:tcPr anchor="ctr">
                    <a:solidFill>
                      <a:srgbClr val="E6EFF9"/>
                    </a:solidFill>
                  </a:tcPr>
                </a:tc>
                <a:extLst>
                  <a:ext uri="{0D108BD9-81ED-4DB2-BD59-A6C34878D82A}">
                    <a16:rowId xmlns:a16="http://schemas.microsoft.com/office/drawing/2014/main" val="1759183128"/>
                  </a:ext>
                </a:extLst>
              </a:tr>
            </a:tbl>
          </a:graphicData>
        </a:graphic>
      </p:graphicFrame>
    </p:spTree>
    <p:extLst>
      <p:ext uri="{BB962C8B-B14F-4D97-AF65-F5344CB8AC3E}">
        <p14:creationId xmlns:p14="http://schemas.microsoft.com/office/powerpoint/2010/main" val="40453579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8FCFF"/>
        </a:solidFill>
        <a:effectLst/>
      </p:bgPr>
    </p:bg>
    <p:spTree>
      <p:nvGrpSpPr>
        <p:cNvPr id="1" name="">
          <a:extLst>
            <a:ext uri="{FF2B5EF4-FFF2-40B4-BE49-F238E27FC236}">
              <a16:creationId xmlns:a16="http://schemas.microsoft.com/office/drawing/2014/main" id="{8FEFCC69-0FB0-7511-9F66-2F529C8DD04B}"/>
            </a:ext>
          </a:extLst>
        </p:cNvPr>
        <p:cNvGrpSpPr/>
        <p:nvPr/>
      </p:nvGrpSpPr>
      <p:grpSpPr>
        <a:xfrm>
          <a:off x="0" y="0"/>
          <a:ext cx="0" cy="0"/>
          <a:chOff x="0" y="0"/>
          <a:chExt cx="0" cy="0"/>
        </a:xfrm>
      </p:grpSpPr>
      <p:sp>
        <p:nvSpPr>
          <p:cNvPr id="5" name="Freeform 5">
            <a:extLst>
              <a:ext uri="{FF2B5EF4-FFF2-40B4-BE49-F238E27FC236}">
                <a16:creationId xmlns:a16="http://schemas.microsoft.com/office/drawing/2014/main" id="{86C9F9DF-A4A9-77A6-68F8-28B6A97E0D20}"/>
              </a:ext>
            </a:extLst>
          </p:cNvPr>
          <p:cNvSpPr/>
          <p:nvPr/>
        </p:nvSpPr>
        <p:spPr>
          <a:xfrm>
            <a:off x="1544888" y="850145"/>
            <a:ext cx="357111" cy="357111"/>
          </a:xfrm>
          <a:custGeom>
            <a:avLst/>
            <a:gdLst/>
            <a:ahLst/>
            <a:cxnLst/>
            <a:rect l="l" t="t" r="r" b="b"/>
            <a:pathLst>
              <a:path w="357111" h="357111">
                <a:moveTo>
                  <a:pt x="0" y="0"/>
                </a:moveTo>
                <a:lnTo>
                  <a:pt x="357110" y="0"/>
                </a:lnTo>
                <a:lnTo>
                  <a:pt x="357110" y="357110"/>
                </a:lnTo>
                <a:lnTo>
                  <a:pt x="0" y="35711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a:p>
        </p:txBody>
      </p:sp>
      <p:sp>
        <p:nvSpPr>
          <p:cNvPr id="21" name="Freeform 21">
            <a:extLst>
              <a:ext uri="{FF2B5EF4-FFF2-40B4-BE49-F238E27FC236}">
                <a16:creationId xmlns:a16="http://schemas.microsoft.com/office/drawing/2014/main" id="{3F0B0B95-C9BD-5EB8-0E6D-D8C8D7858928}"/>
              </a:ext>
            </a:extLst>
          </p:cNvPr>
          <p:cNvSpPr/>
          <p:nvPr/>
        </p:nvSpPr>
        <p:spPr>
          <a:xfrm rot="-2119908">
            <a:off x="14696337" y="6631431"/>
            <a:ext cx="2089866" cy="2002472"/>
          </a:xfrm>
          <a:custGeom>
            <a:avLst/>
            <a:gdLst/>
            <a:ahLst/>
            <a:cxnLst/>
            <a:rect l="l" t="t" r="r" b="b"/>
            <a:pathLst>
              <a:path w="2089866" h="2002472">
                <a:moveTo>
                  <a:pt x="0" y="0"/>
                </a:moveTo>
                <a:lnTo>
                  <a:pt x="2089866" y="0"/>
                </a:lnTo>
                <a:lnTo>
                  <a:pt x="2089866" y="2002472"/>
                </a:lnTo>
                <a:lnTo>
                  <a:pt x="0" y="200247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22" name="TextBox 22">
            <a:extLst>
              <a:ext uri="{FF2B5EF4-FFF2-40B4-BE49-F238E27FC236}">
                <a16:creationId xmlns:a16="http://schemas.microsoft.com/office/drawing/2014/main" id="{AF9426FA-65A9-75DD-6699-1352D3D2987E}"/>
              </a:ext>
            </a:extLst>
          </p:cNvPr>
          <p:cNvSpPr txBox="1"/>
          <p:nvPr/>
        </p:nvSpPr>
        <p:spPr>
          <a:xfrm>
            <a:off x="2819400" y="130770"/>
            <a:ext cx="5486400" cy="923330"/>
          </a:xfrm>
          <a:prstGeom prst="rect">
            <a:avLst/>
          </a:prstGeom>
        </p:spPr>
        <p:txBody>
          <a:bodyPr wrap="square" lIns="0" tIns="0" rIns="0" bIns="0" rtlCol="0" anchor="t">
            <a:spAutoFit/>
          </a:bodyPr>
          <a:lstStyle/>
          <a:p>
            <a:pPr algn="l">
              <a:lnSpc>
                <a:spcPts val="7231"/>
              </a:lnSpc>
            </a:pPr>
            <a:r>
              <a:rPr lang="en-US" sz="6399" b="1" spc="-236" dirty="0">
                <a:solidFill>
                  <a:srgbClr val="00172C"/>
                </a:solidFill>
                <a:latin typeface="Open Sauce Bold"/>
                <a:ea typeface="Open Sauce Bold"/>
                <a:cs typeface="Open Sauce Bold"/>
                <a:sym typeface="Open Sauce Bold"/>
              </a:rPr>
              <a:t>References:</a:t>
            </a:r>
          </a:p>
        </p:txBody>
      </p:sp>
      <p:sp>
        <p:nvSpPr>
          <p:cNvPr id="23" name="TextBox 23">
            <a:extLst>
              <a:ext uri="{FF2B5EF4-FFF2-40B4-BE49-F238E27FC236}">
                <a16:creationId xmlns:a16="http://schemas.microsoft.com/office/drawing/2014/main" id="{F1A31C24-4AC9-44B5-EEEB-B77F3189CEFC}"/>
              </a:ext>
            </a:extLst>
          </p:cNvPr>
          <p:cNvSpPr txBox="1"/>
          <p:nvPr/>
        </p:nvSpPr>
        <p:spPr>
          <a:xfrm>
            <a:off x="457201" y="1207256"/>
            <a:ext cx="17830799" cy="8636531"/>
          </a:xfrm>
          <a:prstGeom prst="rect">
            <a:avLst/>
          </a:prstGeom>
        </p:spPr>
        <p:txBody>
          <a:bodyPr wrap="square" lIns="0" tIns="0" rIns="0" bIns="0" rtlCol="0" anchor="t">
            <a:spAutoFit/>
          </a:bodyPr>
          <a:lstStyle/>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Amadeus (n.d.) All Nippon Airways: Travel Intelligence case study. Available at: </a:t>
            </a:r>
            <a:r>
              <a:rPr lang="en-GB" sz="1500" dirty="0">
                <a:latin typeface="Arial" panose="020B0604020202020204" pitchFamily="34" charset="0"/>
                <a:cs typeface="Arial" panose="020B0604020202020204" pitchFamily="34" charset="0"/>
                <a:hlinkClick r:id="rId4"/>
              </a:rPr>
              <a:t>https://amadeus.com/documents/en/airlines/case-study/all-nippon-airways-amadeus-booking-analytics.pdf</a:t>
            </a:r>
            <a:r>
              <a:rPr lang="en-GB" sz="1500" dirty="0">
                <a:latin typeface="Arial" panose="020B0604020202020204" pitchFamily="34" charset="0"/>
                <a:cs typeface="Arial" panose="020B0604020202020204" pitchFamily="34" charset="0"/>
              </a:rPr>
              <a:t> (Accessed: 5 October 2026).</a:t>
            </a:r>
          </a:p>
          <a:p>
            <a:pPr marL="285750" indent="-285750">
              <a:lnSpc>
                <a:spcPct val="10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Canva (2026) Canva: Online graphic design platform. Available at: </a:t>
            </a:r>
            <a:r>
              <a:rPr lang="en-GB" sz="1600" dirty="0">
                <a:latin typeface="Arial" panose="020B0604020202020204" pitchFamily="34" charset="0"/>
                <a:cs typeface="Arial" panose="020B0604020202020204" pitchFamily="34" charset="0"/>
                <a:hlinkClick r:id="rId5"/>
              </a:rPr>
              <a:t>https://www.canva.com/</a:t>
            </a:r>
            <a:r>
              <a:rPr lang="en-GB" sz="1600" dirty="0">
                <a:latin typeface="Arial" panose="020B0604020202020204" pitchFamily="34" charset="0"/>
                <a:cs typeface="Arial" panose="020B0604020202020204" pitchFamily="34" charset="0"/>
              </a:rPr>
              <a:t> (Accessed: 11 October 2026).</a:t>
            </a:r>
            <a:endParaRPr lang="en-GB" sz="15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Information Commissioner's Office (ICO) (2024a) Employment practices and monitoring at work. Available at: </a:t>
            </a:r>
            <a:r>
              <a:rPr lang="en-GB" sz="1500" dirty="0">
                <a:latin typeface="Arial" panose="020B0604020202020204" pitchFamily="34" charset="0"/>
                <a:cs typeface="Arial" panose="020B0604020202020204" pitchFamily="34" charset="0"/>
                <a:hlinkClick r:id="rId6"/>
              </a:rPr>
              <a:t>https://ico.org.uk/for-organisations/uk-gdpr-guidance-and-resources/employment/</a:t>
            </a:r>
            <a:r>
              <a:rPr lang="en-GB" sz="1500" dirty="0">
                <a:latin typeface="Arial" panose="020B0604020202020204" pitchFamily="34" charset="0"/>
                <a:cs typeface="Arial" panose="020B0604020202020204" pitchFamily="34" charset="0"/>
              </a:rPr>
              <a:t> (Accessed: 8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Information Commissioner's Office (ICO) (2024b) Guide to the UK GDPR. Available at: </a:t>
            </a:r>
            <a:r>
              <a:rPr lang="en-GB" sz="1500" dirty="0">
                <a:latin typeface="Arial" panose="020B0604020202020204" pitchFamily="34" charset="0"/>
                <a:cs typeface="Arial" panose="020B0604020202020204" pitchFamily="34" charset="0"/>
                <a:hlinkClick r:id="rId7"/>
              </a:rPr>
              <a:t>https://ico.org.uk/for-organisations/uk-gdpr-guidance-and-resources/</a:t>
            </a:r>
            <a:r>
              <a:rPr lang="en-GB" sz="1500" dirty="0">
                <a:latin typeface="Arial" panose="020B0604020202020204" pitchFamily="34" charset="0"/>
                <a:cs typeface="Arial" panose="020B0604020202020204" pitchFamily="34" charset="0"/>
              </a:rPr>
              <a:t> (Accessed: 9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International Organization for Standardization (ISO) (2022) ISO/IEC 27001:2022 Information security, cybersecurity and privacy protection – Information security management systems – Requirements. Available at: </a:t>
            </a:r>
            <a:r>
              <a:rPr lang="en-GB" sz="1500" dirty="0">
                <a:latin typeface="Arial" panose="020B0604020202020204" pitchFamily="34" charset="0"/>
                <a:cs typeface="Arial" panose="020B0604020202020204" pitchFamily="34" charset="0"/>
                <a:hlinkClick r:id="rId8"/>
              </a:rPr>
              <a:t>https://www.iso.org/standard/27001</a:t>
            </a:r>
            <a:r>
              <a:rPr lang="en-GB" sz="1500" dirty="0">
                <a:latin typeface="Arial" panose="020B0604020202020204" pitchFamily="34" charset="0"/>
                <a:cs typeface="Arial" panose="020B0604020202020204" pitchFamily="34" charset="0"/>
              </a:rPr>
              <a:t> (Accessed: 5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Laudon, K.C. and Laudon, J.P. (2022) </a:t>
            </a:r>
            <a:r>
              <a:rPr lang="en-GB" sz="1500" i="1" dirty="0">
                <a:latin typeface="Arial" panose="020B0604020202020204" pitchFamily="34" charset="0"/>
                <a:cs typeface="Arial" panose="020B0604020202020204" pitchFamily="34" charset="0"/>
              </a:rPr>
              <a:t>Management Information Systems: Managing the Digital Firm</a:t>
            </a:r>
            <a:r>
              <a:rPr lang="en-GB" sz="1500" dirty="0">
                <a:latin typeface="Arial" panose="020B0604020202020204" pitchFamily="34" charset="0"/>
                <a:cs typeface="Arial" panose="020B0604020202020204" pitchFamily="34" charset="0"/>
              </a:rPr>
              <a:t>. 17th edn. Pearson.</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Microsoft (n.d.) What is business intelligence? Available at: </a:t>
            </a:r>
            <a:r>
              <a:rPr lang="en-GB" sz="1500" dirty="0">
                <a:latin typeface="Arial" panose="020B0604020202020204" pitchFamily="34" charset="0"/>
                <a:cs typeface="Arial" panose="020B0604020202020204" pitchFamily="34" charset="0"/>
                <a:hlinkClick r:id="rId9"/>
              </a:rPr>
              <a:t>https://www.microsoft.com/en-us/power-platform/products/power-bi/topics/business-intelligence/what-is-business-intelligence</a:t>
            </a:r>
            <a:r>
              <a:rPr lang="en-GB" sz="1500" dirty="0">
                <a:latin typeface="Arial" panose="020B0604020202020204" pitchFamily="34" charset="0"/>
                <a:cs typeface="Arial" panose="020B0604020202020204" pitchFamily="34" charset="0"/>
              </a:rPr>
              <a:t> (Accessed: 6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Ng, I. and Nagalingham, S. (2023) ‘Implementation of business intelligence solution for United Airlines’, International Journal of Advanced Computer Science and Applications, 14(1), pp. 843–852. Available at: </a:t>
            </a:r>
            <a:r>
              <a:rPr lang="en-GB" sz="1500" dirty="0">
                <a:latin typeface="Arial" panose="020B0604020202020204" pitchFamily="34" charset="0"/>
                <a:cs typeface="Arial" panose="020B0604020202020204" pitchFamily="34" charset="0"/>
                <a:hlinkClick r:id="rId10"/>
              </a:rPr>
              <a:t>https://doi.org/10.14569/IJACSA.2023.0140192 </a:t>
            </a:r>
            <a:endParaRPr lang="en-GB" sz="15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National Institute of Standards and Technology (NIST) (2023) Artificial Intelligence Risk Management Framework (AI RMF 1.0). NIST AI 100-1. Available at: </a:t>
            </a:r>
            <a:r>
              <a:rPr lang="en-GB" sz="1500" dirty="0">
                <a:latin typeface="Arial" panose="020B0604020202020204" pitchFamily="34" charset="0"/>
                <a:cs typeface="Arial" panose="020B0604020202020204" pitchFamily="34" charset="0"/>
                <a:hlinkClick r:id="rId11"/>
              </a:rPr>
              <a:t>https://doi.org/10.6028/NIST.AI.100-1</a:t>
            </a:r>
            <a:r>
              <a:rPr lang="en-GB" sz="1500" dirty="0">
                <a:latin typeface="Arial" panose="020B0604020202020204" pitchFamily="34" charset="0"/>
                <a:cs typeface="Arial" panose="020B0604020202020204" pitchFamily="34" charset="0"/>
              </a:rPr>
              <a:t> (Accessed: 8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National Institute of Standards and Technology (NIST) (2024) The NIST Cybersecurity Framework (CSF) 2.0. NIST CSWP 29. Available at: </a:t>
            </a:r>
            <a:r>
              <a:rPr lang="en-GB" sz="1500" dirty="0">
                <a:latin typeface="Arial" panose="020B0604020202020204" pitchFamily="34" charset="0"/>
                <a:cs typeface="Arial" panose="020B0604020202020204" pitchFamily="34" charset="0"/>
                <a:hlinkClick r:id="rId12"/>
              </a:rPr>
              <a:t>https://doi.org/10.6028/NIST.CSWP.29</a:t>
            </a:r>
            <a:r>
              <a:rPr lang="en-GB" sz="1500" dirty="0">
                <a:latin typeface="Arial" panose="020B0604020202020204" pitchFamily="34" charset="0"/>
                <a:cs typeface="Arial" panose="020B0604020202020204" pitchFamily="34" charset="0"/>
              </a:rPr>
              <a:t> (Accessed: 9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Organisation for Economic Co-operation and Development (OECD) (2024) </a:t>
            </a:r>
            <a:r>
              <a:rPr lang="en-GB" sz="1500" i="1" dirty="0">
                <a:latin typeface="Arial" panose="020B0604020202020204" pitchFamily="34" charset="0"/>
                <a:cs typeface="Arial" panose="020B0604020202020204" pitchFamily="34" charset="0"/>
              </a:rPr>
              <a:t>OECD Digital Economy Outlook 2024 (Volume 1)</a:t>
            </a:r>
            <a:r>
              <a:rPr lang="en-GB" sz="1500" dirty="0">
                <a:latin typeface="Arial" panose="020B0604020202020204" pitchFamily="34" charset="0"/>
                <a:cs typeface="Arial" panose="020B0604020202020204" pitchFamily="34" charset="0"/>
              </a:rPr>
              <a:t>: Embracing the Technology Frontier. Paris: OECD Publishing. Available at: </a:t>
            </a:r>
            <a:r>
              <a:rPr lang="en-GB" sz="1500" dirty="0">
                <a:latin typeface="Arial" panose="020B0604020202020204" pitchFamily="34" charset="0"/>
                <a:cs typeface="Arial" panose="020B0604020202020204" pitchFamily="34" charset="0"/>
                <a:hlinkClick r:id="rId13"/>
              </a:rPr>
              <a:t>https://www.oecd.org/en/publications/oecd-digital-economy-outlook-2024-volume-1_a1689dc5-en.html</a:t>
            </a:r>
            <a:r>
              <a:rPr lang="en-GB" sz="1500" dirty="0">
                <a:latin typeface="Arial" panose="020B0604020202020204" pitchFamily="34" charset="0"/>
                <a:cs typeface="Arial" panose="020B0604020202020204" pitchFamily="34" charset="0"/>
              </a:rPr>
              <a:t> (Accessed: 10 October 2026).</a:t>
            </a:r>
          </a:p>
          <a:p>
            <a:pPr marL="285750" indent="-285750">
              <a:lnSpc>
                <a:spcPct val="150000"/>
              </a:lnSpc>
              <a:buFont typeface="Arial" panose="020B0604020202020204" pitchFamily="34" charset="0"/>
              <a:buChar char="•"/>
            </a:pPr>
            <a:r>
              <a:rPr lang="en-GB" sz="1600" dirty="0"/>
              <a:t>Panorama Consulting Group (2024) </a:t>
            </a:r>
            <a:r>
              <a:rPr lang="en-GB" sz="1600" i="1" dirty="0"/>
              <a:t>The 2024 ERP Report</a:t>
            </a:r>
            <a:r>
              <a:rPr lang="en-GB" sz="1600" dirty="0"/>
              <a:t>. Available at: </a:t>
            </a:r>
            <a:r>
              <a:rPr lang="en-GB" sz="1600" dirty="0">
                <a:hlinkClick r:id="rId14"/>
              </a:rPr>
              <a:t>https://4439340.fs1.hubspotusercontent-na1.net/hubfs/4439340/Reports/ERP%20Report/2024-erp-report-panorama-consulting-group.pdf</a:t>
            </a:r>
            <a:r>
              <a:rPr lang="en-GB" sz="1600" dirty="0"/>
              <a:t> </a:t>
            </a:r>
            <a:r>
              <a:rPr lang="en-GB" sz="1500" dirty="0">
                <a:latin typeface="Arial" panose="020B0604020202020204" pitchFamily="34" charset="0"/>
                <a:cs typeface="Arial" panose="020B0604020202020204" pitchFamily="34" charset="0"/>
              </a:rPr>
              <a:t>(Accessed: 8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Peters, L. (2026) ‘United Airlines at 100 and its fleet of 1000+ aircraft’, Aerospace Global News, 18 April. Available at: </a:t>
            </a:r>
            <a:r>
              <a:rPr lang="en-GB" sz="1500" dirty="0">
                <a:latin typeface="Arial" panose="020B0604020202020204" pitchFamily="34" charset="0"/>
                <a:cs typeface="Arial" panose="020B0604020202020204" pitchFamily="34" charset="0"/>
                <a:hlinkClick r:id="rId15"/>
              </a:rPr>
              <a:t>https://aerospaceglobalnews.com/news/united-airlines-centenary-fleet-review-2026/</a:t>
            </a:r>
            <a:r>
              <a:rPr lang="en-GB" sz="1500" dirty="0">
                <a:latin typeface="Arial" panose="020B0604020202020204" pitchFamily="34" charset="0"/>
                <a:cs typeface="Arial" panose="020B0604020202020204" pitchFamily="34" charset="0"/>
              </a:rPr>
              <a:t> (Accessed: 11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Salesforce (n.d.) What is CRM? Available at: </a:t>
            </a:r>
            <a:r>
              <a:rPr lang="en-GB" sz="1500" dirty="0">
                <a:latin typeface="Arial" panose="020B0604020202020204" pitchFamily="34" charset="0"/>
                <a:cs typeface="Arial" panose="020B0604020202020204" pitchFamily="34" charset="0"/>
                <a:hlinkClick r:id="rId16"/>
              </a:rPr>
              <a:t>https://www.salesforce.com/crm/what-is-crm/</a:t>
            </a:r>
            <a:r>
              <a:rPr lang="en-GB" sz="1500" dirty="0">
                <a:latin typeface="Arial" panose="020B0604020202020204" pitchFamily="34" charset="0"/>
                <a:cs typeface="Arial" panose="020B0604020202020204" pitchFamily="34" charset="0"/>
              </a:rPr>
              <a:t> (Accessed: 6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SAP (n.d.) What is ERP? Available at: </a:t>
            </a:r>
            <a:r>
              <a:rPr lang="en-GB" sz="1500" dirty="0">
                <a:latin typeface="Arial" panose="020B0604020202020204" pitchFamily="34" charset="0"/>
                <a:cs typeface="Arial" panose="020B0604020202020204" pitchFamily="34" charset="0"/>
                <a:hlinkClick r:id="rId17"/>
              </a:rPr>
              <a:t>https://www.sap.com/products/erp/what-is-erp.html</a:t>
            </a:r>
            <a:r>
              <a:rPr lang="en-GB" sz="1500" dirty="0">
                <a:latin typeface="Arial" panose="020B0604020202020204" pitchFamily="34" charset="0"/>
                <a:cs typeface="Arial" panose="020B0604020202020204" pitchFamily="34" charset="0"/>
              </a:rPr>
              <a:t> (Accessed: 7 October 2026).</a:t>
            </a:r>
          </a:p>
          <a:p>
            <a:pPr marL="285750" indent="-285750">
              <a:lnSpc>
                <a:spcPct val="150000"/>
              </a:lnSpc>
              <a:buFont typeface="Arial" panose="020B0604020202020204" pitchFamily="34" charset="0"/>
              <a:buChar char="•"/>
            </a:pPr>
            <a:r>
              <a:rPr lang="en-GB" sz="1500" dirty="0">
                <a:latin typeface="Arial" panose="020B0604020202020204" pitchFamily="34" charset="0"/>
                <a:cs typeface="Arial" panose="020B0604020202020204" pitchFamily="34" charset="0"/>
              </a:rPr>
              <a:t>UNESCO (2021) Recommendation on the Ethics of Artificial Intelligence. Available at: </a:t>
            </a:r>
            <a:r>
              <a:rPr lang="en-GB" sz="1500" dirty="0">
                <a:latin typeface="Arial" panose="020B0604020202020204" pitchFamily="34" charset="0"/>
                <a:cs typeface="Arial" panose="020B0604020202020204" pitchFamily="34" charset="0"/>
                <a:hlinkClick r:id="rId18"/>
              </a:rPr>
              <a:t>https://www.unesco.org/en/artificial-intelligence/recommendation-ethics</a:t>
            </a:r>
            <a:r>
              <a:rPr lang="en-GB" sz="1500" dirty="0">
                <a:latin typeface="Arial" panose="020B0604020202020204" pitchFamily="34" charset="0"/>
                <a:cs typeface="Arial" panose="020B0604020202020204" pitchFamily="34" charset="0"/>
              </a:rPr>
              <a:t> (Accessed: 10 October 2026).</a:t>
            </a:r>
          </a:p>
        </p:txBody>
      </p:sp>
    </p:spTree>
    <p:extLst>
      <p:ext uri="{BB962C8B-B14F-4D97-AF65-F5344CB8AC3E}">
        <p14:creationId xmlns:p14="http://schemas.microsoft.com/office/powerpoint/2010/main" val="20550776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1957</Words>
  <Application>Microsoft Office PowerPoint</Application>
  <PresentationFormat>Custom</PresentationFormat>
  <Paragraphs>181</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Open Sauce Bold</vt:lpstr>
      <vt:lpstr>Arial</vt:lpstr>
      <vt:lpstr>Open Sauce</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White Modern Technology Consulting Presentation</dc:title>
  <cp:lastModifiedBy>Iftekhar Rashid</cp:lastModifiedBy>
  <cp:revision>18</cp:revision>
  <dcterms:created xsi:type="dcterms:W3CDTF">2006-08-16T00:00:00Z</dcterms:created>
  <dcterms:modified xsi:type="dcterms:W3CDTF">2026-10-11T19:10:33Z</dcterms:modified>
  <dc:identifier>DAHXpGnco3g</dc:identifier>
</cp:coreProperties>
</file>