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258" r:id="rId3"/>
    <p:sldId id="257" r:id="rId4"/>
    <p:sldId id="343" r:id="rId5"/>
    <p:sldId id="310" r:id="rId6"/>
    <p:sldId id="311" r:id="rId7"/>
    <p:sldId id="312" r:id="rId8"/>
    <p:sldId id="313" r:id="rId9"/>
    <p:sldId id="314" r:id="rId10"/>
    <p:sldId id="315" r:id="rId11"/>
    <p:sldId id="316" r:id="rId12"/>
    <p:sldId id="322" r:id="rId13"/>
    <p:sldId id="324" r:id="rId14"/>
    <p:sldId id="326" r:id="rId15"/>
    <p:sldId id="317" r:id="rId16"/>
    <p:sldId id="319" r:id="rId17"/>
    <p:sldId id="330" r:id="rId18"/>
    <p:sldId id="331" r:id="rId19"/>
    <p:sldId id="332" r:id="rId20"/>
    <p:sldId id="325" r:id="rId21"/>
    <p:sldId id="320" r:id="rId22"/>
    <p:sldId id="327" r:id="rId23"/>
    <p:sldId id="321" r:id="rId24"/>
    <p:sldId id="328" r:id="rId25"/>
    <p:sldId id="329" r:id="rId26"/>
    <p:sldId id="334" r:id="rId27"/>
    <p:sldId id="335" r:id="rId28"/>
    <p:sldId id="338" r:id="rId29"/>
    <p:sldId id="339" r:id="rId30"/>
    <p:sldId id="337" r:id="rId31"/>
    <p:sldId id="340" r:id="rId32"/>
    <p:sldId id="333" r:id="rId33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20" autoAdjust="0"/>
    <p:restoredTop sz="94660"/>
  </p:normalViewPr>
  <p:slideViewPr>
    <p:cSldViewPr>
      <p:cViewPr varScale="1">
        <p:scale>
          <a:sx n="103" d="100"/>
          <a:sy n="103" d="100"/>
        </p:scale>
        <p:origin x="16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0D1B-04E6-4AC8-946A-34E3588DBA34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5D248-116B-48BE-BA2A-9060C71AC0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1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420CE31-B1F1-4251-A86F-6CC390AB4F25}" type="slidenum">
              <a:rPr lang="en-GB" altLang="en-US" smtClean="0"/>
              <a:pPr eaLnBrk="1" hangingPunct="1">
                <a:spcBef>
                  <a:spcPct val="0"/>
                </a:spcBef>
              </a:pPr>
              <a:t>5</a:t>
            </a:fld>
            <a:endParaRPr lang="en-GB" altLang="en-US" smtClean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721208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85F62B8-50EC-4024-B358-9CDC232141B9}" type="slidenum">
              <a:rPr lang="en-GB" altLang="en-US" smtClean="0"/>
              <a:pPr eaLnBrk="1" hangingPunct="1">
                <a:spcBef>
                  <a:spcPct val="0"/>
                </a:spcBef>
              </a:pPr>
              <a:t>6</a:t>
            </a:fld>
            <a:endParaRPr lang="en-GB" altLang="en-US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/>
              <a:t>Our social, cultural and spiritual selves also develop as we become adult, and continue to do so throughout our lives.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046889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2A9940E-C349-4BC5-A4F4-FA87AE797471}" type="slidenum">
              <a:rPr lang="en-GB" altLang="en-US" smtClean="0"/>
              <a:pPr eaLnBrk="1" hangingPunct="1">
                <a:spcBef>
                  <a:spcPct val="0"/>
                </a:spcBef>
              </a:pPr>
              <a:t>7</a:t>
            </a:fld>
            <a:endParaRPr lang="en-GB" altLang="en-US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45208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A6457A-C3BC-4A70-B36B-7A9D1E7340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114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ECES4004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Development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2/ Session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294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Physical development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188010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1 / </a:t>
            </a:r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 1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Arddangos</a:t>
            </a:r>
            <a:r>
              <a:rPr lang="en-GB" dirty="0" smtClean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cysyniadau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ffisiolegol</a:t>
            </a:r>
            <a:r>
              <a:rPr lang="en-GB" dirty="0"/>
              <a:t> a </a:t>
            </a:r>
            <a:r>
              <a:rPr lang="en-GB" dirty="0" err="1"/>
              <a:t>seicolegol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i="1" dirty="0" smtClean="0"/>
              <a:t>Demonstrate </a:t>
            </a:r>
            <a:r>
              <a:rPr lang="en-US" i="1" dirty="0"/>
              <a:t>an understanding of the theories and concepts that determine physiological and psychological development of an individual </a:t>
            </a:r>
            <a:endParaRPr lang="en-GB" i="1" dirty="0"/>
          </a:p>
        </p:txBody>
      </p:sp>
      <p:pic>
        <p:nvPicPr>
          <p:cNvPr id="1026" name="Picture 2" descr="C:\Users\l.roberts\AppData\Local\Microsoft\Windows\Temporary Internet Files\Content.IE5\6IDJCSBB\img_4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5229200"/>
            <a:ext cx="464820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896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264871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(100%) </a:t>
            </a: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4 Blog / 4 Blog entries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(3000 words) </a:t>
            </a: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666999"/>
            <a:ext cx="4038600" cy="3687925"/>
          </a:xfrm>
        </p:spPr>
        <p:txBody>
          <a:bodyPr>
            <a:norm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/>
              <a:buChar char="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bedwar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blog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plant</a:t>
            </a: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/>
              <a:buChar char="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Sicrhewch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2666999"/>
            <a:ext cx="4038600" cy="3687925"/>
          </a:xfrm>
        </p:spPr>
        <p:txBody>
          <a:bodyPr>
            <a:norm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Write four blogs outlining different aspects of child development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Ensure you consider all learning outcomes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041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fr-CA" altLang="en-US" sz="3200" dirty="0" smtClean="0">
                <a:solidFill>
                  <a:schemeClr val="tx1"/>
                </a:solidFill>
              </a:rPr>
              <a:t>Common </a:t>
            </a:r>
            <a:r>
              <a:rPr lang="fr-CA" altLang="en-US" sz="3200" dirty="0" err="1" smtClean="0">
                <a:solidFill>
                  <a:schemeClr val="tx1"/>
                </a:solidFill>
              </a:rPr>
              <a:t>Core</a:t>
            </a:r>
            <a:r>
              <a:rPr lang="fr-CA" altLang="en-US" sz="3200" dirty="0" smtClean="0">
                <a:solidFill>
                  <a:schemeClr val="tx1"/>
                </a:solidFill>
              </a:rPr>
              <a:t> (CWDC, 2010)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err="1" smtClean="0"/>
              <a:t>Ffactorau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sydd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effeithio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dyfiant</a:t>
            </a:r>
            <a:r>
              <a:rPr lang="en-GB" altLang="en-US" dirty="0" smtClean="0"/>
              <a:t> a </a:t>
            </a:r>
            <a:r>
              <a:rPr lang="en-GB" altLang="en-US" dirty="0" err="1" smtClean="0"/>
              <a:t>datblygiad</a:t>
            </a:r>
            <a:r>
              <a:rPr lang="en-GB" altLang="en-US" dirty="0" smtClean="0"/>
              <a:t>…..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 smtClean="0"/>
              <a:t>Bwyd</a:t>
            </a:r>
            <a:endParaRPr lang="en-GB" altLang="en-US" dirty="0" smtClean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smtClean="0"/>
              <a:t>Tai 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 smtClean="0"/>
              <a:t>Amgylchedd</a:t>
            </a:r>
            <a:r>
              <a:rPr lang="en-GB" altLang="en-US" dirty="0" smtClean="0"/>
              <a:t> 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 smtClean="0"/>
              <a:t>Mynediad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ofal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iechyd</a:t>
            </a:r>
            <a:endParaRPr lang="en-GB" altLang="en-US" dirty="0" smtClean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 smtClean="0"/>
              <a:t>Tlodi</a:t>
            </a:r>
            <a:endParaRPr lang="en-GB" altLang="en-US" dirty="0" smtClean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 smtClean="0">
              <a:solidFill>
                <a:schemeClr val="accent2"/>
              </a:solidFill>
            </a:endParaRPr>
          </a:p>
        </p:txBody>
      </p:sp>
      <p:sp>
        <p:nvSpPr>
          <p:cNvPr id="5124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i="1" dirty="0" smtClean="0"/>
              <a:t>Factors that influence growth and development...</a:t>
            </a:r>
          </a:p>
          <a:p>
            <a:endParaRPr lang="en-US" altLang="en-US" i="1" dirty="0" smtClean="0"/>
          </a:p>
          <a:p>
            <a:r>
              <a:rPr lang="en-US" altLang="en-US" i="1" dirty="0" smtClean="0"/>
              <a:t>Diet</a:t>
            </a:r>
          </a:p>
          <a:p>
            <a:r>
              <a:rPr lang="en-US" altLang="en-US" i="1" dirty="0" smtClean="0"/>
              <a:t>Housing</a:t>
            </a:r>
          </a:p>
          <a:p>
            <a:r>
              <a:rPr lang="en-US" altLang="en-US" i="1" dirty="0" smtClean="0"/>
              <a:t>Environment</a:t>
            </a:r>
          </a:p>
          <a:p>
            <a:r>
              <a:rPr lang="en-US" altLang="en-US" i="1" dirty="0" smtClean="0"/>
              <a:t>Access to healthcare</a:t>
            </a:r>
          </a:p>
          <a:p>
            <a:r>
              <a:rPr lang="en-US" altLang="en-US" i="1" dirty="0" smtClean="0"/>
              <a:t>Poverty </a:t>
            </a:r>
          </a:p>
          <a:p>
            <a:endParaRPr lang="en-GB" altLang="en-US" dirty="0" smtClean="0"/>
          </a:p>
        </p:txBody>
      </p:sp>
      <p:pic>
        <p:nvPicPr>
          <p:cNvPr id="5125" name="Picture 5" descr="C:\Documents and Settings\ESSIuser1\Local Settings\Temporary Internet Files\Content.IE5\ZU6JY6EX\MM9003544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437112"/>
            <a:ext cx="1385888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10" descr="C:\Documents and Settings\ESSIuser1\Local Settings\Temporary Internet Files\Content.IE5\E6PC8TJF\MM90028363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888" y="2859088"/>
            <a:ext cx="128270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011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440160"/>
          </a:xfrm>
        </p:spPr>
        <p:txBody>
          <a:bodyPr/>
          <a:lstStyle/>
          <a:p>
            <a:pPr algn="r" eaLnBrk="1" hangingPunct="1"/>
            <a:r>
              <a:rPr lang="fr-CA" altLang="en-US" sz="3600" dirty="0" smtClean="0">
                <a:solidFill>
                  <a:schemeClr val="tx1"/>
                </a:solidFill>
              </a:rPr>
              <a:t>Y </a:t>
            </a:r>
            <a:r>
              <a:rPr lang="fr-CA" altLang="en-US" sz="3600" dirty="0" err="1" smtClean="0">
                <a:solidFill>
                  <a:schemeClr val="tx1"/>
                </a:solidFill>
              </a:rPr>
              <a:t>Plentyn</a:t>
            </a:r>
            <a:r>
              <a:rPr lang="fr-CA" altLang="en-US" sz="3600" dirty="0" smtClean="0">
                <a:solidFill>
                  <a:schemeClr val="tx1"/>
                </a:solidFill>
              </a:rPr>
              <a:t> </a:t>
            </a:r>
            <a:r>
              <a:rPr lang="fr-CA" altLang="en-US" sz="3600" dirty="0" err="1" smtClean="0">
                <a:solidFill>
                  <a:schemeClr val="tx1"/>
                </a:solidFill>
              </a:rPr>
              <a:t>Cyfan</a:t>
            </a:r>
            <a:r>
              <a:rPr lang="fr-CA" altLang="en-US" sz="3600" dirty="0" smtClean="0">
                <a:solidFill>
                  <a:schemeClr val="tx1"/>
                </a:solidFill>
              </a:rPr>
              <a:t> </a:t>
            </a:r>
            <a:r>
              <a:rPr lang="fr-CA" altLang="en-US" sz="2000" dirty="0" smtClean="0">
                <a:solidFill>
                  <a:schemeClr val="tx1"/>
                </a:solidFill>
              </a:rPr>
              <a:t>( </a:t>
            </a:r>
            <a:r>
              <a:rPr lang="fr-CA" altLang="en-US" sz="2000" dirty="0" err="1" smtClean="0">
                <a:solidFill>
                  <a:schemeClr val="tx1"/>
                </a:solidFill>
              </a:rPr>
              <a:t>agwedd</a:t>
            </a:r>
            <a:r>
              <a:rPr lang="fr-CA" altLang="en-US" sz="2000" dirty="0" smtClean="0">
                <a:solidFill>
                  <a:schemeClr val="tx1"/>
                </a:solidFill>
              </a:rPr>
              <a:t> </a:t>
            </a:r>
            <a:r>
              <a:rPr lang="fr-CA" altLang="en-US" sz="2000" dirty="0" err="1" smtClean="0">
                <a:solidFill>
                  <a:schemeClr val="tx1"/>
                </a:solidFill>
              </a:rPr>
              <a:t>cyfannol</a:t>
            </a:r>
            <a:r>
              <a:rPr lang="fr-CA" altLang="en-US" sz="2000" dirty="0" smtClean="0">
                <a:solidFill>
                  <a:schemeClr val="tx1"/>
                </a:solidFill>
              </a:rPr>
              <a:t>) </a:t>
            </a:r>
            <a:r>
              <a:rPr lang="fr-CA" altLang="en-US" sz="3600" dirty="0" smtClean="0">
                <a:solidFill>
                  <a:schemeClr val="tx1"/>
                </a:solidFill>
              </a:rPr>
              <a:t/>
            </a:r>
            <a:br>
              <a:rPr lang="fr-CA" altLang="en-US" sz="3600" dirty="0" smtClean="0">
                <a:solidFill>
                  <a:schemeClr val="tx1"/>
                </a:solidFill>
              </a:rPr>
            </a:br>
            <a:r>
              <a:rPr lang="fr-CA" altLang="en-US" sz="3600" i="1" dirty="0" smtClean="0">
                <a:solidFill>
                  <a:schemeClr val="tx1"/>
                </a:solidFill>
              </a:rPr>
              <a:t>The Child as a </a:t>
            </a:r>
            <a:r>
              <a:rPr lang="fr-CA" altLang="en-US" sz="3600" i="1" dirty="0" err="1" smtClean="0">
                <a:solidFill>
                  <a:schemeClr val="tx1"/>
                </a:solidFill>
              </a:rPr>
              <a:t>Whole</a:t>
            </a:r>
            <a:r>
              <a:rPr lang="fr-CA" altLang="en-US" sz="3600" i="1" dirty="0" smtClean="0">
                <a:solidFill>
                  <a:schemeClr val="tx1"/>
                </a:solidFill>
              </a:rPr>
              <a:t> </a:t>
            </a:r>
            <a:r>
              <a:rPr lang="fr-CA" altLang="en-US" sz="1800" i="1" dirty="0" smtClean="0">
                <a:solidFill>
                  <a:schemeClr val="tx1"/>
                </a:solidFill>
              </a:rPr>
              <a:t>(</a:t>
            </a:r>
            <a:r>
              <a:rPr lang="fr-CA" altLang="en-US" sz="1800" i="1" dirty="0" err="1" smtClean="0">
                <a:solidFill>
                  <a:schemeClr val="tx1"/>
                </a:solidFill>
              </a:rPr>
              <a:t>holistic</a:t>
            </a:r>
            <a:r>
              <a:rPr lang="fr-CA" altLang="en-US" sz="1800" i="1" dirty="0" smtClean="0">
                <a:solidFill>
                  <a:schemeClr val="tx1"/>
                </a:solidFill>
              </a:rPr>
              <a:t> </a:t>
            </a:r>
            <a:r>
              <a:rPr lang="fr-CA" altLang="en-US" sz="1800" i="1" dirty="0" err="1" smtClean="0">
                <a:solidFill>
                  <a:schemeClr val="tx1"/>
                </a:solidFill>
              </a:rPr>
              <a:t>view</a:t>
            </a:r>
            <a:r>
              <a:rPr lang="fr-CA" altLang="en-US" sz="1800" i="1" dirty="0" smtClean="0">
                <a:solidFill>
                  <a:schemeClr val="tx1"/>
                </a:solidFill>
              </a:rPr>
              <a:t>)</a:t>
            </a:r>
            <a:endParaRPr lang="en-GB" altLang="en-US" sz="1800" i="1" dirty="0" smtClean="0">
              <a:solidFill>
                <a:schemeClr val="tx1"/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288" y="1844824"/>
            <a:ext cx="4038600" cy="4094014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fr-CA" altLang="en-US" dirty="0" err="1" smtClean="0"/>
              <a:t>Effaith</a:t>
            </a:r>
            <a:r>
              <a:rPr lang="fr-CA" altLang="en-US" dirty="0" smtClean="0"/>
              <a:t> y </a:t>
            </a:r>
            <a:r>
              <a:rPr lang="fr-CA" altLang="en-US" dirty="0" err="1" smtClean="0"/>
              <a:t>ffactorau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ar</a:t>
            </a:r>
            <a:r>
              <a:rPr lang="fr-CA" altLang="en-US" dirty="0" smtClean="0"/>
              <a:t> eu </a:t>
            </a:r>
            <a:r>
              <a:rPr lang="fr-CA" altLang="en-US" dirty="0" err="1" smtClean="0"/>
              <a:t>gilydd</a:t>
            </a:r>
            <a:r>
              <a:rPr lang="fr-CA" altLang="en-US" dirty="0" smtClean="0"/>
              <a:t> – y </a:t>
            </a:r>
            <a:r>
              <a:rPr lang="fr-CA" altLang="en-US" dirty="0" err="1" smtClean="0"/>
              <a:t>plentyn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cyfan</a:t>
            </a:r>
            <a:r>
              <a:rPr lang="fr-CA" altLang="en-US" dirty="0" smtClean="0"/>
              <a:t>. </a:t>
            </a:r>
            <a:r>
              <a:rPr lang="fr-CA" altLang="en-US" dirty="0" err="1" smtClean="0"/>
              <a:t>Angen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edrych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ar</a:t>
            </a:r>
            <a:r>
              <a:rPr lang="fr-CA" altLang="en-US" dirty="0" smtClean="0"/>
              <a:t> y </a:t>
            </a:r>
            <a:r>
              <a:rPr lang="fr-CA" altLang="en-US" dirty="0" err="1" smtClean="0"/>
              <a:t>rhannau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ar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wahan</a:t>
            </a:r>
            <a:endParaRPr lang="fr-CA" altLang="en-US" dirty="0" smtClean="0"/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fr-CA" altLang="en-US" dirty="0" err="1" smtClean="0"/>
              <a:t>Cydbwysedd</a:t>
            </a:r>
            <a:r>
              <a:rPr lang="fr-CA" altLang="en-US" dirty="0" smtClean="0"/>
              <a:t>- os na, </a:t>
            </a:r>
            <a:r>
              <a:rPr lang="fr-CA" altLang="en-US" dirty="0" err="1" smtClean="0"/>
              <a:t>mae’r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plentyn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yn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medru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bod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yn</a:t>
            </a:r>
            <a:r>
              <a:rPr lang="fr-CA" altLang="en-US" dirty="0" smtClean="0"/>
              <a:t> </a:t>
            </a:r>
            <a:r>
              <a:rPr lang="fr-CA" altLang="en-US" dirty="0" err="1" smtClean="0"/>
              <a:t>rhwystredig</a:t>
            </a:r>
            <a:endParaRPr lang="fr-CA" altLang="en-US" dirty="0" smtClean="0"/>
          </a:p>
          <a:p>
            <a:pPr eaLnBrk="1" hangingPunct="1">
              <a:defRPr/>
            </a:pPr>
            <a:endParaRPr lang="en-GB" altLang="en-US" dirty="0" smtClean="0"/>
          </a:p>
        </p:txBody>
      </p:sp>
      <p:sp>
        <p:nvSpPr>
          <p:cNvPr id="6148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i="1" dirty="0" smtClean="0"/>
              <a:t>Each influences the other – multifaceted = look at pupils as whole human beings, but to do this we must look at each facet separately. </a:t>
            </a:r>
          </a:p>
          <a:p>
            <a:r>
              <a:rPr lang="en-US" altLang="en-US" i="1" dirty="0" smtClean="0"/>
              <a:t>Equilibrium – if not, the pupil could become frustrated</a:t>
            </a:r>
            <a:r>
              <a:rPr lang="en-US" altLang="en-US" i="1" dirty="0"/>
              <a:t> </a:t>
            </a:r>
            <a:r>
              <a:rPr lang="en-US" altLang="en-US" i="1" dirty="0" smtClean="0"/>
              <a:t>and have difficulties</a:t>
            </a:r>
          </a:p>
          <a:p>
            <a:endParaRPr lang="en-GB" altLang="en-US" dirty="0" smtClean="0"/>
          </a:p>
        </p:txBody>
      </p:sp>
      <p:pic>
        <p:nvPicPr>
          <p:cNvPr id="6149" name="Picture 7" descr="ANd9GcS7b6V5o53YenKBu-Oa8Xrk6HzY3AdkjeE7F9zA1kVvGMNb5ou5N4JWhnY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988" y="5084763"/>
            <a:ext cx="2339976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5323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sz="3600" dirty="0" err="1">
                <a:solidFill>
                  <a:schemeClr val="tx1"/>
                </a:solidFill>
              </a:rPr>
              <a:t>Dylanwadau</a:t>
            </a:r>
            <a:r>
              <a:rPr lang="en-GB" altLang="en-US" sz="3600" dirty="0">
                <a:solidFill>
                  <a:schemeClr val="tx1"/>
                </a:solidFill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</a:rPr>
              <a:t>ar</a:t>
            </a:r>
            <a:r>
              <a:rPr lang="en-GB" altLang="en-US" sz="3600" dirty="0">
                <a:solidFill>
                  <a:schemeClr val="tx1"/>
                </a:solidFill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</a:rPr>
              <a:t>ddatblygiad</a:t>
            </a:r>
            <a:r>
              <a:rPr lang="en-GB" altLang="en-US" sz="3600" dirty="0">
                <a:solidFill>
                  <a:schemeClr val="tx1"/>
                </a:solidFill>
              </a:rPr>
              <a:t> </a:t>
            </a:r>
            <a:r>
              <a:rPr lang="en-GB" altLang="en-US" sz="3600" dirty="0" smtClean="0">
                <a:solidFill>
                  <a:schemeClr val="tx1"/>
                </a:solidFill>
              </a:rPr>
              <a:t/>
            </a:r>
            <a:br>
              <a:rPr lang="en-GB" altLang="en-US" sz="3600" dirty="0" smtClean="0">
                <a:solidFill>
                  <a:schemeClr val="tx1"/>
                </a:solidFill>
              </a:rPr>
            </a:br>
            <a:r>
              <a:rPr lang="en-GB" altLang="en-US" sz="3600" i="1" dirty="0" smtClean="0">
                <a:solidFill>
                  <a:schemeClr val="tx1"/>
                </a:solidFill>
              </a:rPr>
              <a:t>Influences on development</a:t>
            </a:r>
            <a:r>
              <a:rPr lang="en-GB" altLang="en-US" sz="3600" dirty="0" smtClean="0">
                <a:solidFill>
                  <a:schemeClr val="tx1"/>
                </a:solidFill>
              </a:rPr>
              <a:t/>
            </a:r>
            <a:br>
              <a:rPr lang="en-GB" altLang="en-US" sz="3600" dirty="0" smtClean="0">
                <a:solidFill>
                  <a:schemeClr val="tx1"/>
                </a:solidFill>
              </a:rPr>
            </a:br>
            <a:endParaRPr lang="en-GB" altLang="en-US" sz="3600" dirty="0" smtClean="0">
              <a:solidFill>
                <a:schemeClr val="tx1"/>
              </a:solidFill>
            </a:endParaRPr>
          </a:p>
        </p:txBody>
      </p:sp>
      <p:sp>
        <p:nvSpPr>
          <p:cNvPr id="153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2816"/>
            <a:ext cx="4038600" cy="4353347"/>
          </a:xfrm>
        </p:spPr>
        <p:txBody>
          <a:bodyPr/>
          <a:lstStyle/>
          <a:p>
            <a:pPr eaLnBrk="1" hangingPunct="1"/>
            <a:r>
              <a:rPr lang="en-GB" altLang="en-US" dirty="0" err="1" smtClean="0"/>
              <a:t>Aeddfediad</a:t>
            </a:r>
            <a:r>
              <a:rPr lang="en-GB" altLang="en-US" dirty="0" smtClean="0"/>
              <a:t>- </a:t>
            </a:r>
            <a:r>
              <a:rPr lang="en-GB" altLang="en-US" dirty="0" err="1" smtClean="0"/>
              <a:t>datblygiad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ymennydd</a:t>
            </a:r>
            <a:r>
              <a:rPr lang="en-GB" altLang="en-US" dirty="0" smtClean="0"/>
              <a:t> o </a:t>
            </a:r>
            <a:r>
              <a:rPr lang="en-GB" altLang="en-US" dirty="0" err="1" smtClean="0"/>
              <a:t>enedigaeth</a:t>
            </a:r>
            <a:endParaRPr lang="en-GB" altLang="en-US" dirty="0" smtClean="0"/>
          </a:p>
          <a:p>
            <a:pPr eaLnBrk="1" hangingPunct="1"/>
            <a:r>
              <a:rPr lang="en-GB" altLang="en-US" dirty="0" err="1" smtClean="0"/>
              <a:t>Cydbwysoli</a:t>
            </a:r>
            <a:r>
              <a:rPr lang="en-GB" altLang="en-US" dirty="0" smtClean="0"/>
              <a:t>- </a:t>
            </a:r>
            <a:r>
              <a:rPr lang="en-GB" altLang="en-US" dirty="0" err="1" smtClean="0"/>
              <a:t>ymateb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cynhenid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wrthdarorhwng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sgema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presennol</a:t>
            </a:r>
            <a:r>
              <a:rPr lang="en-GB" altLang="en-US" dirty="0" smtClean="0"/>
              <a:t> y </a:t>
            </a:r>
            <a:r>
              <a:rPr lang="en-GB" altLang="en-US" dirty="0" err="1" smtClean="0"/>
              <a:t>plentyn</a:t>
            </a:r>
            <a:r>
              <a:rPr lang="en-GB" altLang="en-US" dirty="0" smtClean="0"/>
              <a:t> a </a:t>
            </a:r>
            <a:r>
              <a:rPr lang="en-GB" altLang="en-US" dirty="0" err="1" smtClean="0"/>
              <a:t>heriau’r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amgylchedd</a:t>
            </a:r>
            <a:endParaRPr lang="en-GB" altLang="en-US" dirty="0" smtClean="0"/>
          </a:p>
        </p:txBody>
      </p:sp>
      <p:sp>
        <p:nvSpPr>
          <p:cNvPr id="717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700807"/>
            <a:ext cx="4038600" cy="4425355"/>
          </a:xfrm>
        </p:spPr>
        <p:txBody>
          <a:bodyPr/>
          <a:lstStyle/>
          <a:p>
            <a:r>
              <a:rPr lang="en-US" altLang="en-US" i="1" dirty="0" smtClean="0"/>
              <a:t>Maturation – the development of the brain from birth onwards </a:t>
            </a:r>
          </a:p>
          <a:p>
            <a:r>
              <a:rPr lang="en-US" altLang="en-US" i="1" dirty="0" smtClean="0"/>
              <a:t>Equilibration – an inborn/innate response to conflict between the child’s current schema and the challenges of the environment (cognitive conflict)</a:t>
            </a:r>
          </a:p>
          <a:p>
            <a:endParaRPr lang="en-GB" altLang="en-US" dirty="0" smtClean="0"/>
          </a:p>
        </p:txBody>
      </p:sp>
      <p:pic>
        <p:nvPicPr>
          <p:cNvPr id="7173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5013325"/>
            <a:ext cx="2341562" cy="170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079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8195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 smtClean="0"/>
              <a:t>Trosglwyddo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cymdeithasol</a:t>
            </a:r>
            <a:r>
              <a:rPr lang="en-GB" altLang="en-US" dirty="0" smtClean="0"/>
              <a:t>- </a:t>
            </a:r>
            <a:r>
              <a:rPr lang="en-GB" altLang="en-US" dirty="0" err="1" smtClean="0"/>
              <a:t>pobl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eraill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darparu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gwybodaeth</a:t>
            </a:r>
            <a:r>
              <a:rPr lang="en-GB" altLang="en-US" dirty="0" smtClean="0"/>
              <a:t> a </a:t>
            </a:r>
            <a:r>
              <a:rPr lang="en-GB" altLang="en-US" dirty="0" err="1" smtClean="0"/>
              <a:t>chyfleodd</a:t>
            </a:r>
            <a:endParaRPr lang="en-GB" altLang="en-US" dirty="0" smtClean="0"/>
          </a:p>
          <a:p>
            <a:r>
              <a:rPr lang="en-GB" altLang="en-US" dirty="0" err="1" smtClean="0"/>
              <a:t>Profiad</a:t>
            </a:r>
            <a:r>
              <a:rPr lang="en-GB" altLang="en-US" dirty="0" smtClean="0"/>
              <a:t>- </a:t>
            </a:r>
            <a:r>
              <a:rPr lang="en-GB" altLang="en-US" dirty="0" err="1" smtClean="0"/>
              <a:t>cyfle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i’r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plentyn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ymateb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i’r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byd</a:t>
            </a:r>
            <a:endParaRPr lang="en-GB" altLang="en-US" dirty="0" smtClean="0"/>
          </a:p>
        </p:txBody>
      </p:sp>
      <p:sp>
        <p:nvSpPr>
          <p:cNvPr id="8196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i="1" dirty="0" smtClean="0"/>
              <a:t>Social transmission – other people provide the child with information and opportunities</a:t>
            </a:r>
          </a:p>
          <a:p>
            <a:r>
              <a:rPr lang="en-US" altLang="en-US" i="1" dirty="0" smtClean="0"/>
              <a:t>Experience – child’s own opportunity to act on the world</a:t>
            </a:r>
          </a:p>
          <a:p>
            <a:endParaRPr lang="en-GB" altLang="en-US" dirty="0" smtClean="0"/>
          </a:p>
        </p:txBody>
      </p:sp>
      <p:pic>
        <p:nvPicPr>
          <p:cNvPr id="819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5084763"/>
            <a:ext cx="2341562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03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2088232"/>
          </a:xfrm>
        </p:spPr>
        <p:txBody>
          <a:bodyPr>
            <a:normAutofit/>
          </a:bodyPr>
          <a:lstStyle/>
          <a:p>
            <a:pPr algn="r"/>
            <a:r>
              <a:rPr lang="en-GB" altLang="en-US" sz="4000" dirty="0" err="1" smtClean="0"/>
              <a:t>Datblygiad</a:t>
            </a:r>
            <a:r>
              <a:rPr lang="en-GB" altLang="en-US" sz="4000" dirty="0" smtClean="0"/>
              <a:t> </a:t>
            </a:r>
            <a:r>
              <a:rPr lang="en-GB" altLang="en-US" sz="4000" dirty="0" err="1" smtClean="0"/>
              <a:t>corfforol</a:t>
            </a:r>
            <a:r>
              <a:rPr lang="en-GB" altLang="en-US" sz="4000" dirty="0" smtClean="0"/>
              <a:t/>
            </a:r>
            <a:br>
              <a:rPr lang="en-GB" altLang="en-US" sz="4000" dirty="0" smtClean="0"/>
            </a:br>
            <a:r>
              <a:rPr lang="en-GB" altLang="en-US" sz="4000" i="1" dirty="0">
                <a:solidFill>
                  <a:srgbClr val="323232"/>
                </a:solidFill>
              </a:rPr>
              <a:t>Physical development</a:t>
            </a:r>
            <a:r>
              <a:rPr lang="en-GB" altLang="en-US" sz="4000" dirty="0">
                <a:solidFill>
                  <a:srgbClr val="323232"/>
                </a:solidFill>
              </a:rPr>
              <a:t/>
            </a:r>
            <a:br>
              <a:rPr lang="en-GB" altLang="en-US" sz="4000" dirty="0">
                <a:solidFill>
                  <a:srgbClr val="323232"/>
                </a:solidFill>
              </a:rPr>
            </a:br>
            <a:endParaRPr lang="en-GB" altLang="en-US" sz="40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err="1" smtClean="0"/>
              <a:t>Datblygiad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dramatig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ym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mlwyddyn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cyntaf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bywyd</a:t>
            </a:r>
            <a:r>
              <a:rPr lang="en-GB" altLang="en-US" sz="2400" dirty="0" smtClean="0"/>
              <a:t>- </a:t>
            </a:r>
            <a:r>
              <a:rPr lang="en-GB" altLang="en-US" sz="2400" dirty="0" err="1" smtClean="0"/>
              <a:t>archwilio’r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amgylchedd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wrth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edrych</a:t>
            </a:r>
            <a:r>
              <a:rPr lang="en-GB" altLang="en-US" sz="2400" dirty="0" smtClean="0"/>
              <a:t> a </a:t>
            </a:r>
            <a:r>
              <a:rPr lang="en-GB" altLang="en-US" sz="2400" dirty="0" err="1" smtClean="0"/>
              <a:t>symud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ynddo</a:t>
            </a:r>
            <a:endParaRPr lang="en-GB" altLang="en-US" sz="2400" dirty="0" smtClean="0"/>
          </a:p>
          <a:p>
            <a:pPr eaLnBrk="1" hangingPunct="1"/>
            <a:r>
              <a:rPr lang="en-GB" altLang="en-US" sz="2400" dirty="0" err="1" smtClean="0"/>
              <a:t>Babanod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canfod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er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mwyn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cael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gwybodaeth</a:t>
            </a:r>
            <a:r>
              <a:rPr lang="en-GB" altLang="en-US" sz="2400" dirty="0" smtClean="0"/>
              <a:t> am </a:t>
            </a:r>
            <a:r>
              <a:rPr lang="en-GB" altLang="en-US" sz="2400" dirty="0" err="1" smtClean="0"/>
              <a:t>sut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ymddwyn</a:t>
            </a:r>
            <a:r>
              <a:rPr lang="en-GB" altLang="en-US" sz="2400" dirty="0" smtClean="0"/>
              <a:t> a </a:t>
            </a:r>
            <a:r>
              <a:rPr lang="en-GB" altLang="en-US" sz="2400" dirty="0" err="1" smtClean="0"/>
              <a:t>wedyn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ymddwyn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er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mwyn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cael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mwy</a:t>
            </a:r>
            <a:r>
              <a:rPr lang="en-GB" altLang="en-US" sz="2400" dirty="0" smtClean="0"/>
              <a:t> o </a:t>
            </a:r>
            <a:r>
              <a:rPr lang="en-GB" altLang="en-US" sz="2400" dirty="0" err="1" smtClean="0"/>
              <a:t>wybodaeth</a:t>
            </a:r>
            <a:endParaRPr lang="en-GB" altLang="en-US" sz="2400" dirty="0" smtClean="0"/>
          </a:p>
        </p:txBody>
      </p:sp>
      <p:sp>
        <p:nvSpPr>
          <p:cNvPr id="9220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796479"/>
            <a:ext cx="4038600" cy="4329683"/>
          </a:xfrm>
        </p:spPr>
        <p:txBody>
          <a:bodyPr/>
          <a:lstStyle/>
          <a:p>
            <a:r>
              <a:rPr lang="en-US" altLang="en-US" sz="2400" i="1" dirty="0" smtClean="0"/>
              <a:t>One of the most dramatic developments of the first year of life – exploring their environments by looking and moving around it.</a:t>
            </a:r>
          </a:p>
          <a:p>
            <a:r>
              <a:rPr lang="en-US" altLang="en-US" sz="2400" i="1" dirty="0" smtClean="0"/>
              <a:t>Infants perceive in order to obtain information about how to act and then act in order obtain more information.</a:t>
            </a:r>
          </a:p>
          <a:p>
            <a:endParaRPr lang="en-GB" altLang="en-US" sz="2400" dirty="0" smtClean="0"/>
          </a:p>
        </p:txBody>
      </p:sp>
      <p:pic>
        <p:nvPicPr>
          <p:cNvPr id="1026" name="Picture 2" descr="C:\Users\l.roberts\AppData\Local\Microsoft\Windows\Temporary Internet Files\Content.IE5\EME09GLO\2302743171_6b5fd5210c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3096344" cy="160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2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altLang="en-US" sz="2800" dirty="0" smtClean="0"/>
              <a:t>Diet, exercise and environmental factors affect growth</a:t>
            </a:r>
            <a:endParaRPr lang="en-GB" altLang="en-US" sz="2800" dirty="0" smtClean="0"/>
          </a:p>
        </p:txBody>
      </p:sp>
      <p:sp>
        <p:nvSpPr>
          <p:cNvPr id="11267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 smtClean="0"/>
              <a:t>Rydym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byw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hirach</a:t>
            </a:r>
            <a:r>
              <a:rPr lang="en-GB" altLang="en-US" dirty="0" smtClean="0"/>
              <a:t>,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dalach</a:t>
            </a:r>
            <a:endParaRPr lang="en-GB" altLang="en-US" dirty="0" smtClean="0"/>
          </a:p>
          <a:p>
            <a:r>
              <a:rPr lang="en-GB" altLang="en-US" dirty="0" err="1" smtClean="0"/>
              <a:t>Deall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salwch</a:t>
            </a:r>
            <a:r>
              <a:rPr lang="en-GB" altLang="en-US" dirty="0" smtClean="0"/>
              <a:t>, </a:t>
            </a:r>
            <a:r>
              <a:rPr lang="en-GB" altLang="en-US" dirty="0" err="1" smtClean="0"/>
              <a:t>ei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achos</a:t>
            </a:r>
            <a:r>
              <a:rPr lang="en-GB" altLang="en-US" dirty="0" smtClean="0"/>
              <a:t>, </a:t>
            </a:r>
            <a:r>
              <a:rPr lang="en-GB" altLang="en-US" dirty="0" err="1" smtClean="0"/>
              <a:t>ei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wellhâd</a:t>
            </a:r>
            <a:endParaRPr lang="en-GB" altLang="en-US" dirty="0" smtClean="0"/>
          </a:p>
        </p:txBody>
      </p:sp>
      <p:sp>
        <p:nvSpPr>
          <p:cNvPr id="11268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i="1" dirty="0" smtClean="0"/>
              <a:t>We live longer, inches taller</a:t>
            </a:r>
          </a:p>
          <a:p>
            <a:r>
              <a:rPr lang="en-US" altLang="en-US" sz="2400" i="1" dirty="0" smtClean="0"/>
              <a:t>Understanding of disease, its causes and many cures have contributed to this longevity</a:t>
            </a:r>
          </a:p>
          <a:p>
            <a:endParaRPr lang="en-US" altLang="en-US" sz="2400" i="1" dirty="0" smtClean="0"/>
          </a:p>
          <a:p>
            <a:endParaRPr lang="en-GB" altLang="en-US" dirty="0" smtClean="0"/>
          </a:p>
        </p:txBody>
      </p:sp>
      <p:pic>
        <p:nvPicPr>
          <p:cNvPr id="11269" name="Picture 13" descr="ANd9GcQ9R9nrnuqm_bt_BWtgEGZox2F0FKnHiaJUVJ3gD0_1rMIN2-q2t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21088"/>
            <a:ext cx="1857375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680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6"/>
          <p:cNvSpPr>
            <a:spLocks noGrp="1"/>
          </p:cNvSpPr>
          <p:nvPr>
            <p:ph type="title"/>
          </p:nvPr>
        </p:nvSpPr>
        <p:spPr>
          <a:xfrm>
            <a:off x="611560" y="586162"/>
            <a:ext cx="853244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 err="1" smtClean="0"/>
              <a:t>Normau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Corfforol</a:t>
            </a:r>
            <a:r>
              <a:rPr lang="en-GB" altLang="en-US" dirty="0" smtClean="0"/>
              <a:t> 1   </a:t>
            </a:r>
            <a:br>
              <a:rPr lang="en-GB" altLang="en-US" dirty="0" smtClean="0"/>
            </a:br>
            <a:r>
              <a:rPr lang="en-GB" altLang="en-US" i="1" dirty="0" smtClean="0"/>
              <a:t>Physical Norms 1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 smtClean="0"/>
              <a:t>Eistedd</a:t>
            </a:r>
            <a:r>
              <a:rPr lang="en-GB" altLang="en-US" sz="2400" kern="1200" dirty="0" smtClean="0"/>
              <a:t> </a:t>
            </a:r>
            <a:r>
              <a:rPr lang="en-GB" altLang="en-US" sz="2400" kern="1200" dirty="0" err="1" smtClean="0"/>
              <a:t>lan</a:t>
            </a:r>
            <a:endParaRPr lang="en-GB" altLang="en-US" sz="2400" kern="1200" dirty="0" smtClean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 smtClean="0"/>
              <a:t>Troi</a:t>
            </a:r>
            <a:r>
              <a:rPr lang="en-GB" altLang="en-US" sz="2400" kern="1200" dirty="0" smtClean="0"/>
              <a:t> </a:t>
            </a:r>
            <a:r>
              <a:rPr lang="en-GB" altLang="en-US" sz="2400" kern="1200" dirty="0" err="1" smtClean="0"/>
              <a:t>drosodd</a:t>
            </a:r>
            <a:endParaRPr lang="en-GB" altLang="en-US" sz="2400" kern="1200" dirty="0" smtClean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 smtClean="0"/>
              <a:t>Cropian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 smtClean="0"/>
              <a:t>Sefyll</a:t>
            </a:r>
            <a:r>
              <a:rPr lang="en-GB" altLang="en-US" sz="2400" kern="1200" dirty="0" smtClean="0"/>
              <a:t> </a:t>
            </a:r>
            <a:r>
              <a:rPr lang="en-GB" altLang="en-US" sz="2400" kern="1200" dirty="0" err="1" smtClean="0"/>
              <a:t>yn</a:t>
            </a:r>
            <a:r>
              <a:rPr lang="en-GB" altLang="en-US" sz="2400" kern="1200" dirty="0" smtClean="0"/>
              <a:t> </a:t>
            </a:r>
            <a:r>
              <a:rPr lang="en-GB" altLang="en-US" sz="2400" kern="1200" dirty="0" err="1" smtClean="0"/>
              <a:t>annibynnol</a:t>
            </a:r>
            <a:endParaRPr lang="en-GB" altLang="en-US" sz="2400" kern="1200" dirty="0" smtClean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 smtClean="0"/>
              <a:t>Cerdded</a:t>
            </a:r>
            <a:r>
              <a:rPr lang="en-GB" altLang="en-US" sz="2400" kern="1200" dirty="0" smtClean="0"/>
              <a:t> </a:t>
            </a:r>
            <a:r>
              <a:rPr lang="en-GB" altLang="en-US" sz="2400" kern="1200" dirty="0" err="1" smtClean="0"/>
              <a:t>yn</a:t>
            </a:r>
            <a:r>
              <a:rPr lang="en-GB" altLang="en-US" sz="2400" kern="1200" dirty="0" smtClean="0"/>
              <a:t> </a:t>
            </a:r>
            <a:r>
              <a:rPr lang="en-GB" altLang="en-US" sz="2400" kern="1200" dirty="0" err="1" smtClean="0"/>
              <a:t>annibynnol</a:t>
            </a:r>
            <a:endParaRPr lang="en-GB" altLang="en-US" sz="2400" kern="1200" dirty="0" smtClean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 smtClean="0"/>
              <a:t>Cicio</a:t>
            </a:r>
            <a:r>
              <a:rPr lang="en-GB" altLang="en-US" sz="2400" kern="1200" dirty="0" smtClean="0"/>
              <a:t> </a:t>
            </a:r>
            <a:r>
              <a:rPr lang="en-GB" altLang="en-US" sz="2400" kern="1200" dirty="0" err="1" smtClean="0"/>
              <a:t>pel</a:t>
            </a:r>
            <a:endParaRPr lang="en-GB" altLang="en-US" sz="2400" kern="1200" dirty="0" smtClean="0"/>
          </a:p>
          <a:p>
            <a:pPr>
              <a:defRPr/>
            </a:pP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Sit up on their own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Turn over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Crawl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Stand up unaided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Walk unaided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Kick a </a:t>
            </a:r>
            <a:r>
              <a:rPr lang="en-GB" altLang="en-US" sz="2400" kern="1200" dirty="0" smtClean="0"/>
              <a:t>ball</a:t>
            </a:r>
            <a:endParaRPr lang="en-GB" altLang="en-US" sz="2400" kern="1200" dirty="0"/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2341562" cy="17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l.roberts\AppData\Local\Microsoft\Windows\Temporary Internet Files\Content.IE5\6IDJCSBB\2137298474_483c1dba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8"/>
            <a:ext cx="2448272" cy="238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93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altLang="en-US" sz="4500" dirty="0" err="1">
                <a:solidFill>
                  <a:srgbClr val="323232"/>
                </a:solidFill>
              </a:rPr>
              <a:t>Normau</a:t>
            </a:r>
            <a:r>
              <a:rPr lang="en-GB" altLang="en-US" sz="4500" dirty="0">
                <a:solidFill>
                  <a:srgbClr val="323232"/>
                </a:solidFill>
              </a:rPr>
              <a:t> </a:t>
            </a:r>
            <a:r>
              <a:rPr lang="en-GB" altLang="en-US" sz="4500" dirty="0" err="1">
                <a:solidFill>
                  <a:srgbClr val="323232"/>
                </a:solidFill>
              </a:rPr>
              <a:t>Corfforol</a:t>
            </a:r>
            <a:r>
              <a:rPr lang="en-GB" altLang="en-US" sz="4500" dirty="0">
                <a:solidFill>
                  <a:srgbClr val="323232"/>
                </a:solidFill>
              </a:rPr>
              <a:t> 1   </a:t>
            </a:r>
            <a:br>
              <a:rPr lang="en-GB" altLang="en-US" sz="4500" dirty="0">
                <a:solidFill>
                  <a:srgbClr val="323232"/>
                </a:solidFill>
              </a:rPr>
            </a:br>
            <a:r>
              <a:rPr lang="en-GB" altLang="en-US" sz="4500" i="1" dirty="0">
                <a:solidFill>
                  <a:srgbClr val="323232"/>
                </a:solidFill>
              </a:rPr>
              <a:t>Physical Norms 1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Reidio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beic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Dal </a:t>
            </a:r>
            <a:r>
              <a:rPr lang="en-GB" altLang="en-US" sz="2400" dirty="0" err="1">
                <a:solidFill>
                  <a:prstClr val="black"/>
                </a:solidFill>
              </a:rPr>
              <a:t>pensil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Tynnu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llun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siap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Tynnu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llun</a:t>
            </a:r>
            <a:r>
              <a:rPr lang="en-GB" altLang="en-US" sz="2400" dirty="0">
                <a:solidFill>
                  <a:prstClr val="black"/>
                </a:solidFill>
              </a:rPr>
              <a:t> person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Ysgrifennu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enw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Dal </a:t>
            </a:r>
            <a:r>
              <a:rPr lang="en-GB" altLang="en-US" sz="2400" dirty="0" err="1">
                <a:solidFill>
                  <a:prstClr val="black"/>
                </a:solidFill>
              </a:rPr>
              <a:t>pel</a:t>
            </a:r>
            <a:r>
              <a:rPr lang="en-GB" altLang="en-US" sz="2400" dirty="0">
                <a:solidFill>
                  <a:prstClr val="black"/>
                </a:solidFill>
              </a:rPr>
              <a:t> ag un </a:t>
            </a:r>
            <a:r>
              <a:rPr lang="en-GB" altLang="en-US" sz="2400" dirty="0" err="1">
                <a:solidFill>
                  <a:prstClr val="black"/>
                </a:solidFill>
              </a:rPr>
              <a:t>llaw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Defnyddio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rhaff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sgipio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Clymu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lasys</a:t>
            </a:r>
            <a:endParaRPr lang="en-GB" altLang="en-US" sz="2400" dirty="0">
              <a:solidFill>
                <a:prstClr val="black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Ride a bike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Hold a pencil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Draw a shape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Draw a recognisable person 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Write their name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Catch a ball with one hand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Use a skipping rope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Tie their own shoelaces</a:t>
            </a:r>
          </a:p>
          <a:p>
            <a:pPr lvl="0">
              <a:buClr>
                <a:srgbClr val="1B587C"/>
              </a:buClr>
              <a:defRPr/>
            </a:pPr>
            <a:endParaRPr lang="en-GB" sz="2400" i="1" dirty="0">
              <a:solidFill>
                <a:prstClr val="black"/>
              </a:solidFill>
            </a:endParaRPr>
          </a:p>
          <a:p>
            <a:endParaRPr lang="cy-GB" sz="2400" i="1" dirty="0"/>
          </a:p>
        </p:txBody>
      </p:sp>
      <p:pic>
        <p:nvPicPr>
          <p:cNvPr id="3075" name="Picture 3" descr="C:\Users\l.roberts\AppData\Local\Microsoft\Windows\Temporary Internet Files\Content.IE5\S9T0P2O1\Jump_Rope_Gir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611" y="4869160"/>
            <a:ext cx="1720405" cy="179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4311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 sz="quarter"/>
          </p:nvPr>
        </p:nvSpPr>
        <p:spPr>
          <a:xfrm>
            <a:off x="571500" y="-214313"/>
            <a:ext cx="8229600" cy="1143001"/>
          </a:xfrm>
        </p:spPr>
        <p:txBody>
          <a:bodyPr/>
          <a:lstStyle/>
          <a:p>
            <a:r>
              <a:rPr lang="en-US" altLang="en-US" sz="3200" dirty="0" smtClean="0">
                <a:solidFill>
                  <a:schemeClr val="tx1"/>
                </a:solidFill>
              </a:rPr>
              <a:t>Motor Milestones</a:t>
            </a:r>
            <a:endParaRPr lang="en-GB" altLang="en-US" sz="3200" dirty="0" smtClean="0">
              <a:solidFill>
                <a:schemeClr val="tx1"/>
              </a:solidFill>
            </a:endParaRPr>
          </a:p>
        </p:txBody>
      </p:sp>
      <p:sp>
        <p:nvSpPr>
          <p:cNvPr id="14340" name="Rectangle 7"/>
          <p:cNvSpPr>
            <a:spLocks noChangeArrowheads="1"/>
          </p:cNvSpPr>
          <p:nvPr/>
        </p:nvSpPr>
        <p:spPr bwMode="auto">
          <a:xfrm>
            <a:off x="428625" y="857250"/>
            <a:ext cx="8715375" cy="133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en-US" sz="2400" dirty="0">
                <a:solidFill>
                  <a:schemeClr val="accent2"/>
                </a:solidFill>
              </a:rPr>
              <a:t>  </a:t>
            </a:r>
            <a:r>
              <a:rPr lang="en-US" altLang="en-US" sz="2400" dirty="0"/>
              <a:t>Early motor actions of the infant are limited to reflexes  </a:t>
            </a:r>
          </a:p>
          <a:p>
            <a:pPr eaLnBrk="1" hangingPunct="1">
              <a:spcBef>
                <a:spcPct val="0"/>
              </a:spcBef>
            </a:pPr>
            <a:endParaRPr lang="en-US" altLang="en-US" sz="900" dirty="0"/>
          </a:p>
          <a:p>
            <a:pPr eaLnBrk="1" hangingPunct="1">
              <a:spcBef>
                <a:spcPct val="0"/>
              </a:spcBef>
            </a:pPr>
            <a:r>
              <a:rPr lang="en-US" altLang="en-US" sz="2400" dirty="0"/>
              <a:t>  Myelination and further brain development allow for crawling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/>
              <a:t>   and then walking</a:t>
            </a:r>
          </a:p>
        </p:txBody>
      </p:sp>
      <p:pic>
        <p:nvPicPr>
          <p:cNvPr id="1026" name="Picture 2" descr="C:\Users\l.roberts\AppData\Local\Microsoft\Windows\Temporary Internet Files\Content.IE5\FX8L93BW\000f2121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2528887"/>
            <a:ext cx="8607871" cy="4068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80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/ Task</a:t>
            </a:r>
            <a:endParaRPr lang="cy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fedrai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impact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ddatblygiad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endParaRPr lang="en-GB" dirty="0" smtClean="0"/>
          </a:p>
          <a:p>
            <a:r>
              <a:rPr lang="en-GB" dirty="0" err="1" smtClean="0"/>
              <a:t>Adrodd</a:t>
            </a:r>
            <a:r>
              <a:rPr lang="en-GB" dirty="0" smtClean="0"/>
              <a:t> ‘</a:t>
            </a:r>
            <a:r>
              <a:rPr lang="en-GB" dirty="0" err="1" smtClean="0"/>
              <a:t>nôl</a:t>
            </a:r>
            <a:endParaRPr lang="en-GB" dirty="0" smtClean="0"/>
          </a:p>
          <a:p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In your groups, discuss what could impact physical development</a:t>
            </a:r>
          </a:p>
          <a:p>
            <a:r>
              <a:rPr lang="en-GB" i="1" dirty="0" smtClean="0"/>
              <a:t>Feedback</a:t>
            </a:r>
            <a:endParaRPr lang="cy-GB" i="1" dirty="0"/>
          </a:p>
        </p:txBody>
      </p:sp>
      <p:pic>
        <p:nvPicPr>
          <p:cNvPr id="5122" name="Picture 2" descr="C:\Users\l.roberts\AppData\Local\Microsoft\Windows\Temporary Internet Files\Content.IE5\VGH11Z05\Little_girl_running_2_by_White_Fu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53136"/>
            <a:ext cx="352839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945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6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44792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 smtClean="0"/>
              <a:t> </a:t>
            </a:r>
            <a:r>
              <a:rPr lang="en-GB" altLang="en-US" dirty="0" err="1"/>
              <a:t>Sgiliau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i="1" dirty="0" smtClean="0"/>
              <a:t>Physical Skills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13315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 err="1" smtClean="0"/>
              <a:t>Camau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datblygiadol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cael</a:t>
            </a:r>
            <a:r>
              <a:rPr lang="en-GB" altLang="en-US" dirty="0" smtClean="0"/>
              <a:t> impact </a:t>
            </a:r>
            <a:r>
              <a:rPr lang="en-GB" altLang="en-US" dirty="0" err="1" smtClean="0"/>
              <a:t>e.e</a:t>
            </a:r>
            <a:r>
              <a:rPr lang="en-GB" altLang="en-US" dirty="0" smtClean="0"/>
              <a:t>. </a:t>
            </a:r>
            <a:r>
              <a:rPr lang="en-GB" altLang="en-US" dirty="0" err="1" smtClean="0"/>
              <a:t>misglwyf</a:t>
            </a:r>
            <a:r>
              <a:rPr lang="en-GB" altLang="en-US" dirty="0" smtClean="0"/>
              <a:t>, plant </a:t>
            </a:r>
            <a:r>
              <a:rPr lang="en-GB" altLang="en-US" dirty="0" err="1" smtClean="0"/>
              <a:t>tal</a:t>
            </a:r>
            <a:endParaRPr lang="en-GB" altLang="en-US" dirty="0" smtClean="0"/>
          </a:p>
          <a:p>
            <a:r>
              <a:rPr lang="en-GB" altLang="en-US" dirty="0" err="1" smtClean="0"/>
              <a:t>Efallai</a:t>
            </a:r>
            <a:r>
              <a:rPr lang="en-GB" altLang="en-US" dirty="0" smtClean="0"/>
              <a:t> bod </a:t>
            </a:r>
            <a:r>
              <a:rPr lang="en-GB" altLang="en-US" dirty="0" err="1" smtClean="0"/>
              <a:t>anghenion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corfforol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penodol</a:t>
            </a:r>
            <a:r>
              <a:rPr lang="en-GB" altLang="en-US" dirty="0" smtClean="0"/>
              <a:t>- </a:t>
            </a:r>
            <a:r>
              <a:rPr lang="en-GB" altLang="en-US" dirty="0" err="1" smtClean="0"/>
              <a:t>angen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deall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sut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ddelio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gyda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hyn</a:t>
            </a:r>
            <a:endParaRPr lang="en-GB" alt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400" i="1" kern="1200" dirty="0" smtClean="0"/>
              <a:t>There </a:t>
            </a:r>
            <a:r>
              <a:rPr lang="en-GB" altLang="en-US" sz="2400" i="1" kern="1200" dirty="0"/>
              <a:t>are important physical development stages –impact on your work (menstruation, tall children</a:t>
            </a:r>
            <a:r>
              <a:rPr lang="en-GB" altLang="en-US" sz="2400" i="1" kern="1200" dirty="0" smtClean="0"/>
              <a:t>)</a:t>
            </a:r>
            <a:endParaRPr lang="en-GB" altLang="en-US" sz="2400" i="1" kern="1200" dirty="0"/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400" i="1" kern="1200" dirty="0"/>
              <a:t>Some may have particular physical needs – need to understand how best to deal with </a:t>
            </a:r>
            <a:r>
              <a:rPr lang="en-GB" altLang="en-US" sz="2400" i="1" kern="1200" dirty="0" smtClean="0"/>
              <a:t>them</a:t>
            </a:r>
            <a:endParaRPr lang="en-GB" altLang="en-US" sz="2400" i="1" kern="1200" dirty="0"/>
          </a:p>
          <a:p>
            <a:pPr>
              <a:defRPr/>
            </a:pPr>
            <a:endParaRPr lang="en-GB" dirty="0"/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0"/>
            <a:ext cx="2341563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222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altLang="en-US" dirty="0" err="1" smtClean="0"/>
              <a:t>Sgiliau</a:t>
            </a:r>
            <a:r>
              <a:rPr lang="en-GB" altLang="en-US" dirty="0" smtClean="0"/>
              <a:t> Motor </a:t>
            </a:r>
            <a:r>
              <a:rPr lang="en-GB" altLang="en-US" dirty="0" err="1" smtClean="0"/>
              <a:t>mân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i="1" dirty="0" smtClean="0"/>
              <a:t>Fine Motor Skills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100" dirty="0" err="1" smtClean="0">
                <a:solidFill>
                  <a:srgbClr val="000000"/>
                </a:solidFill>
              </a:rPr>
              <a:t>Sgiliau</a:t>
            </a:r>
            <a:r>
              <a:rPr lang="en-US" altLang="en-US" sz="2100" dirty="0" smtClean="0">
                <a:solidFill>
                  <a:srgbClr val="000000"/>
                </a:solidFill>
              </a:rPr>
              <a:t> motor </a:t>
            </a:r>
            <a:r>
              <a:rPr lang="en-US" altLang="en-US" sz="2100" dirty="0" err="1" smtClean="0">
                <a:solidFill>
                  <a:srgbClr val="000000"/>
                </a:solidFill>
              </a:rPr>
              <a:t>mân</a:t>
            </a:r>
            <a:endParaRPr lang="en-US" altLang="en-US" sz="2100" dirty="0" smtClean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1900" dirty="0" err="1" smtClean="0">
                <a:solidFill>
                  <a:srgbClr val="000000"/>
                </a:solidFill>
              </a:rPr>
              <a:t>Defnyddio’r</a:t>
            </a:r>
            <a:r>
              <a:rPr lang="en-US" altLang="en-US" sz="1900" dirty="0" smtClean="0">
                <a:solidFill>
                  <a:srgbClr val="000000"/>
                </a:solidFill>
              </a:rPr>
              <a:t> </a:t>
            </a:r>
            <a:r>
              <a:rPr lang="en-US" altLang="en-US" sz="1900" dirty="0" err="1" smtClean="0">
                <a:solidFill>
                  <a:srgbClr val="000000"/>
                </a:solidFill>
              </a:rPr>
              <a:t>cyhyrau</a:t>
            </a:r>
            <a:r>
              <a:rPr lang="en-US" altLang="en-US" sz="1900" dirty="0" smtClean="0">
                <a:solidFill>
                  <a:srgbClr val="000000"/>
                </a:solidFill>
              </a:rPr>
              <a:t> </a:t>
            </a:r>
            <a:r>
              <a:rPr lang="en-US" altLang="en-US" sz="1900" dirty="0" err="1" smtClean="0">
                <a:solidFill>
                  <a:srgbClr val="000000"/>
                </a:solidFill>
              </a:rPr>
              <a:t>bach</a:t>
            </a:r>
            <a:r>
              <a:rPr lang="en-US" altLang="en-US" sz="1900" dirty="0" smtClean="0">
                <a:solidFill>
                  <a:srgbClr val="000000"/>
                </a:solidFill>
              </a:rPr>
              <a:t>  </a:t>
            </a:r>
            <a:r>
              <a:rPr lang="en-US" altLang="en-US" sz="1900" dirty="0" err="1" smtClean="0">
                <a:solidFill>
                  <a:srgbClr val="000000"/>
                </a:solidFill>
              </a:rPr>
              <a:t>i</a:t>
            </a:r>
            <a:r>
              <a:rPr lang="en-US" altLang="en-US" sz="1900" dirty="0" smtClean="0">
                <a:solidFill>
                  <a:srgbClr val="000000"/>
                </a:solidFill>
              </a:rPr>
              <a:t> </a:t>
            </a:r>
            <a:r>
              <a:rPr lang="en-US" altLang="en-US" sz="1900" dirty="0" err="1" smtClean="0">
                <a:solidFill>
                  <a:srgbClr val="000000"/>
                </a:solidFill>
              </a:rPr>
              <a:t>drafod</a:t>
            </a:r>
            <a:r>
              <a:rPr lang="en-US" altLang="en-US" sz="1900" dirty="0" smtClean="0">
                <a:solidFill>
                  <a:srgbClr val="000000"/>
                </a:solidFill>
              </a:rPr>
              <a:t> a </a:t>
            </a:r>
            <a:r>
              <a:rPr lang="en-US" altLang="en-US" sz="1900" dirty="0" err="1" smtClean="0">
                <a:solidFill>
                  <a:srgbClr val="000000"/>
                </a:solidFill>
              </a:rPr>
              <a:t>chydgordio</a:t>
            </a:r>
            <a:endParaRPr lang="en-US" altLang="en-US" sz="1900" dirty="0" smtClean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1900" dirty="0" err="1" smtClean="0">
                <a:solidFill>
                  <a:srgbClr val="000000"/>
                </a:solidFill>
              </a:rPr>
              <a:t>Clymu</a:t>
            </a:r>
            <a:r>
              <a:rPr lang="en-US" altLang="en-US" sz="1900" dirty="0" smtClean="0">
                <a:solidFill>
                  <a:srgbClr val="000000"/>
                </a:solidFill>
              </a:rPr>
              <a:t> </a:t>
            </a:r>
            <a:r>
              <a:rPr lang="en-US" altLang="en-US" sz="1900" dirty="0" err="1" smtClean="0">
                <a:solidFill>
                  <a:srgbClr val="000000"/>
                </a:solidFill>
              </a:rPr>
              <a:t>lasyn</a:t>
            </a:r>
            <a:r>
              <a:rPr lang="en-US" altLang="en-US" sz="1900" dirty="0" smtClean="0">
                <a:solidFill>
                  <a:srgbClr val="000000"/>
                </a:solidFill>
              </a:rPr>
              <a:t> a dal </a:t>
            </a:r>
            <a:r>
              <a:rPr lang="en-US" altLang="en-US" sz="1900" dirty="0" err="1" smtClean="0">
                <a:solidFill>
                  <a:srgbClr val="000000"/>
                </a:solidFill>
              </a:rPr>
              <a:t>pensel</a:t>
            </a:r>
            <a:r>
              <a:rPr lang="en-US" altLang="en-US" sz="1900" dirty="0" smtClean="0">
                <a:solidFill>
                  <a:srgbClr val="000000"/>
                </a:solidFill>
              </a:rPr>
              <a:t> </a:t>
            </a:r>
            <a:r>
              <a:rPr lang="en-US" altLang="en-US" sz="1900" dirty="0" err="1" smtClean="0">
                <a:solidFill>
                  <a:srgbClr val="000000"/>
                </a:solidFill>
              </a:rPr>
              <a:t>fel</a:t>
            </a:r>
            <a:r>
              <a:rPr lang="en-US" altLang="en-US" sz="1900" dirty="0" smtClean="0">
                <a:solidFill>
                  <a:srgbClr val="000000"/>
                </a:solidFill>
              </a:rPr>
              <a:t> </a:t>
            </a:r>
            <a:r>
              <a:rPr lang="en-US" altLang="en-US" sz="1900" dirty="0" err="1" smtClean="0">
                <a:solidFill>
                  <a:srgbClr val="000000"/>
                </a:solidFill>
              </a:rPr>
              <a:t>oedolyn</a:t>
            </a:r>
            <a:endParaRPr lang="en-US" altLang="en-US" sz="1900" dirty="0" smtClean="0">
              <a:solidFill>
                <a:srgbClr val="000000"/>
              </a:solidFill>
            </a:endParaRPr>
          </a:p>
          <a:p>
            <a:r>
              <a:rPr lang="en-US" altLang="en-US" sz="2100" dirty="0" err="1" smtClean="0">
                <a:solidFill>
                  <a:srgbClr val="000000"/>
                </a:solidFill>
              </a:rPr>
              <a:t>Datblygiad</a:t>
            </a:r>
            <a:r>
              <a:rPr lang="en-US" altLang="en-US" sz="2100" dirty="0" smtClean="0">
                <a:solidFill>
                  <a:srgbClr val="000000"/>
                </a:solidFill>
              </a:rPr>
              <a:t> </a:t>
            </a:r>
            <a:r>
              <a:rPr lang="en-US" altLang="en-US" sz="2100" dirty="0" err="1" smtClean="0">
                <a:solidFill>
                  <a:srgbClr val="000000"/>
                </a:solidFill>
              </a:rPr>
              <a:t>tynnu</a:t>
            </a:r>
            <a:r>
              <a:rPr lang="en-US" altLang="en-US" sz="2100" dirty="0" smtClean="0">
                <a:solidFill>
                  <a:srgbClr val="000000"/>
                </a:solidFill>
              </a:rPr>
              <a:t> </a:t>
            </a:r>
            <a:r>
              <a:rPr lang="en-US" altLang="en-US" sz="2100" dirty="0" err="1" smtClean="0">
                <a:solidFill>
                  <a:srgbClr val="000000"/>
                </a:solidFill>
              </a:rPr>
              <a:t>llun</a:t>
            </a:r>
            <a:r>
              <a:rPr lang="en-US" altLang="en-US" sz="2100" dirty="0" smtClean="0">
                <a:solidFill>
                  <a:srgbClr val="000000"/>
                </a:solidFill>
              </a:rPr>
              <a:t>-  </a:t>
            </a:r>
          </a:p>
          <a:p>
            <a:pPr lvl="2"/>
            <a:r>
              <a:rPr lang="en-US" altLang="en-US" dirty="0" err="1" smtClean="0">
                <a:solidFill>
                  <a:srgbClr val="000000"/>
                </a:solidFill>
              </a:rPr>
              <a:t>sgriblo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 smtClean="0">
                <a:solidFill>
                  <a:srgbClr val="000000"/>
                </a:solidFill>
              </a:rPr>
              <a:t>lleoliad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 smtClean="0">
                <a:solidFill>
                  <a:srgbClr val="000000"/>
                </a:solidFill>
              </a:rPr>
              <a:t>siap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 smtClean="0">
                <a:solidFill>
                  <a:srgbClr val="000000"/>
                </a:solidFill>
              </a:rPr>
              <a:t>cynllun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 smtClean="0">
                <a:solidFill>
                  <a:srgbClr val="000000"/>
                </a:solidFill>
              </a:rPr>
              <a:t>camau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llun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endParaRPr lang="en-GB" altLang="en-US" dirty="0" smtClean="0"/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100" i="1" dirty="0" smtClean="0">
                <a:solidFill>
                  <a:srgbClr val="000000"/>
                </a:solidFill>
              </a:rPr>
              <a:t>Fine motor skills</a:t>
            </a:r>
          </a:p>
          <a:p>
            <a:pPr lvl="1" eaLnBrk="1" hangingPunct="1"/>
            <a:r>
              <a:rPr lang="en-US" altLang="en-US" sz="1900" i="1" dirty="0" smtClean="0">
                <a:solidFill>
                  <a:srgbClr val="000000"/>
                </a:solidFill>
              </a:rPr>
              <a:t>Involve small muscles used in manipulation and coordination</a:t>
            </a:r>
          </a:p>
          <a:p>
            <a:pPr lvl="1" eaLnBrk="1" hangingPunct="1"/>
            <a:r>
              <a:rPr lang="en-US" altLang="en-US" sz="1900" i="1" dirty="0" smtClean="0">
                <a:solidFill>
                  <a:srgbClr val="000000"/>
                </a:solidFill>
              </a:rPr>
              <a:t>Tie shoes and hold pencils as adults do</a:t>
            </a:r>
          </a:p>
          <a:p>
            <a:r>
              <a:rPr lang="en-US" altLang="en-US" sz="2100" i="1" dirty="0" smtClean="0"/>
              <a:t>Children’s drawing </a:t>
            </a:r>
            <a:r>
              <a:rPr lang="en-US" altLang="en-US" sz="1900" i="1" dirty="0"/>
              <a:t>p</a:t>
            </a:r>
            <a:r>
              <a:rPr lang="en-US" altLang="en-US" sz="1900" i="1" dirty="0" smtClean="0"/>
              <a:t>rogression </a:t>
            </a:r>
          </a:p>
          <a:p>
            <a:pPr lvl="2"/>
            <a:r>
              <a:rPr lang="en-US" altLang="en-US" i="1" dirty="0" smtClean="0"/>
              <a:t>scribbles</a:t>
            </a:r>
          </a:p>
          <a:p>
            <a:pPr lvl="2"/>
            <a:r>
              <a:rPr lang="en-US" altLang="en-US" i="1" dirty="0" smtClean="0"/>
              <a:t>placement</a:t>
            </a:r>
          </a:p>
          <a:p>
            <a:pPr lvl="2"/>
            <a:r>
              <a:rPr lang="en-US" altLang="en-US" i="1" dirty="0" smtClean="0"/>
              <a:t>shape</a:t>
            </a:r>
          </a:p>
          <a:p>
            <a:pPr lvl="2"/>
            <a:r>
              <a:rPr lang="en-US" altLang="en-US" i="1" dirty="0" smtClean="0"/>
              <a:t>design</a:t>
            </a:r>
          </a:p>
          <a:p>
            <a:pPr lvl="2"/>
            <a:r>
              <a:rPr lang="en-US" altLang="en-US" i="1" dirty="0" smtClean="0"/>
              <a:t>pictorial stages</a:t>
            </a:r>
          </a:p>
          <a:p>
            <a:pPr lvl="1" eaLnBrk="1" hangingPunct="1"/>
            <a:endParaRPr lang="en-US" altLang="en-US" sz="1900" dirty="0" smtClean="0">
              <a:solidFill>
                <a:srgbClr val="000000"/>
              </a:solidFill>
            </a:endParaRPr>
          </a:p>
          <a:p>
            <a:endParaRPr lang="en-GB" altLang="en-US" dirty="0" smtClean="0"/>
          </a:p>
        </p:txBody>
      </p:sp>
      <p:pic>
        <p:nvPicPr>
          <p:cNvPr id="12290" name="Picture 2" descr="C:\Users\l.roberts\AppData\Local\Microsoft\Windows\Temporary Internet Files\Content.IE5\5KQJEYQZ\children-person-draw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302433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761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 smtClean="0"/>
              <a:t>Datblygiad</a:t>
            </a:r>
            <a:r>
              <a:rPr lang="en-GB" sz="3600" dirty="0" smtClean="0"/>
              <a:t> </a:t>
            </a:r>
            <a:r>
              <a:rPr lang="en-GB" sz="3600" dirty="0" err="1" smtClean="0"/>
              <a:t>llawysgrifen</a:t>
            </a:r>
            <a:r>
              <a:rPr lang="en-GB" sz="3600" dirty="0" smtClean="0"/>
              <a:t> 1</a:t>
            </a:r>
            <a:br>
              <a:rPr lang="en-GB" sz="3600" dirty="0" smtClean="0"/>
            </a:br>
            <a:r>
              <a:rPr lang="en-GB" sz="3600" dirty="0" smtClean="0"/>
              <a:t>Handwriting development 1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endParaRPr lang="en-GB" dirty="0" smtClean="0"/>
          </a:p>
          <a:p>
            <a:pPr lvl="1"/>
            <a:r>
              <a:rPr lang="en-GB" dirty="0" err="1" smtClean="0"/>
              <a:t>Sefydlu’r</a:t>
            </a:r>
            <a:r>
              <a:rPr lang="en-GB" dirty="0" smtClean="0"/>
              <a:t> </a:t>
            </a:r>
            <a:r>
              <a:rPr lang="en-GB" dirty="0" err="1" smtClean="0"/>
              <a:t>llaw</a:t>
            </a:r>
            <a:r>
              <a:rPr lang="en-GB" dirty="0" smtClean="0"/>
              <a:t> </a:t>
            </a:r>
            <a:r>
              <a:rPr lang="en-GB" dirty="0" err="1" smtClean="0"/>
              <a:t>gryf</a:t>
            </a:r>
            <a:endParaRPr lang="en-GB" dirty="0" smtClean="0"/>
          </a:p>
          <a:p>
            <a:pPr lvl="1"/>
            <a:r>
              <a:rPr lang="en-GB" dirty="0" err="1" smtClean="0"/>
              <a:t>Meistroli’r</a:t>
            </a:r>
            <a:r>
              <a:rPr lang="en-GB" dirty="0" smtClean="0"/>
              <a:t> </a:t>
            </a:r>
            <a:r>
              <a:rPr lang="en-GB" dirty="0" err="1" smtClean="0"/>
              <a:t>gafael</a:t>
            </a:r>
            <a:endParaRPr lang="en-GB" dirty="0" smtClean="0"/>
          </a:p>
          <a:p>
            <a:pPr lvl="1"/>
            <a:r>
              <a:rPr lang="en-GB" dirty="0" err="1" smtClean="0"/>
              <a:t>Dysgu’r</a:t>
            </a:r>
            <a:r>
              <a:rPr lang="en-GB" dirty="0" smtClean="0"/>
              <a:t> </a:t>
            </a:r>
            <a:r>
              <a:rPr lang="en-GB" dirty="0" err="1" smtClean="0"/>
              <a:t>symudiadau</a:t>
            </a:r>
            <a:r>
              <a:rPr lang="en-GB" dirty="0" smtClean="0"/>
              <a:t> </a:t>
            </a:r>
            <a:r>
              <a:rPr lang="en-GB" dirty="0" err="1" smtClean="0"/>
              <a:t>sylfaenol</a:t>
            </a:r>
            <a:endParaRPr lang="en-GB" dirty="0" smtClean="0"/>
          </a:p>
          <a:p>
            <a:pPr lvl="1"/>
            <a:r>
              <a:rPr lang="en-GB" dirty="0" err="1" smtClean="0"/>
              <a:t>Meistroli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pensil</a:t>
            </a:r>
            <a:r>
              <a:rPr lang="en-GB" dirty="0" smtClean="0"/>
              <a:t> a </a:t>
            </a:r>
            <a:r>
              <a:rPr lang="en-GB" dirty="0" err="1" smtClean="0"/>
              <a:t>chynnal</a:t>
            </a:r>
            <a:r>
              <a:rPr lang="en-GB" dirty="0" smtClean="0"/>
              <a:t> </a:t>
            </a:r>
            <a:r>
              <a:rPr lang="en-GB" dirty="0" err="1" smtClean="0"/>
              <a:t>pwysedd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Early phase-</a:t>
            </a:r>
          </a:p>
          <a:p>
            <a:pPr lvl="1"/>
            <a:r>
              <a:rPr lang="en-GB" dirty="0" smtClean="0"/>
              <a:t>Establishing a dominant hand</a:t>
            </a:r>
          </a:p>
          <a:p>
            <a:pPr lvl="1"/>
            <a:r>
              <a:rPr lang="en-GB" dirty="0" smtClean="0"/>
              <a:t>Mastering the grip </a:t>
            </a:r>
          </a:p>
          <a:p>
            <a:pPr lvl="1"/>
            <a:r>
              <a:rPr lang="en-GB" dirty="0" smtClean="0"/>
              <a:t>Learning the basic movements</a:t>
            </a:r>
          </a:p>
          <a:p>
            <a:pPr lvl="1"/>
            <a:r>
              <a:rPr lang="en-GB" dirty="0" smtClean="0"/>
              <a:t>Mastering pencil control and maintaining appropriate pressure</a:t>
            </a:r>
          </a:p>
          <a:p>
            <a:pPr marL="0" indent="0">
              <a:buNone/>
            </a:pPr>
            <a:r>
              <a:rPr lang="en-GB" sz="1600" dirty="0" smtClean="0"/>
              <a:t>(Bentham 2011)</a:t>
            </a:r>
            <a:endParaRPr lang="cy-GB" sz="1600" dirty="0"/>
          </a:p>
        </p:txBody>
      </p:sp>
      <p:pic>
        <p:nvPicPr>
          <p:cNvPr id="9219" name="Picture 3" descr="C:\Users\l.roberts\AppData\Local\Microsoft\Windows\Temporary Internet Files\Content.IE5\FX8L93BW\vector___pencil_by_misteraibo-d4y9lvp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44827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99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4000" dirty="0" err="1"/>
              <a:t>Datblygiad</a:t>
            </a:r>
            <a:r>
              <a:rPr lang="en-GB" sz="4000" dirty="0"/>
              <a:t> </a:t>
            </a:r>
            <a:r>
              <a:rPr lang="en-GB" sz="4000" dirty="0" err="1" smtClean="0"/>
              <a:t>llawysgrifen</a:t>
            </a:r>
            <a:r>
              <a:rPr lang="en-GB" sz="4000" dirty="0" smtClean="0"/>
              <a:t> 2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/>
              <a:t>Handwriting </a:t>
            </a:r>
            <a:r>
              <a:rPr lang="en-GB" sz="4000" dirty="0" smtClean="0"/>
              <a:t>development 2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canol</a:t>
            </a:r>
            <a:endParaRPr lang="en-GB" dirty="0" smtClean="0"/>
          </a:p>
          <a:p>
            <a:pPr lvl="1"/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cynnal</a:t>
            </a:r>
            <a:r>
              <a:rPr lang="en-GB" dirty="0" smtClean="0"/>
              <a:t> </a:t>
            </a:r>
            <a:r>
              <a:rPr lang="en-GB" dirty="0" err="1" smtClean="0"/>
              <a:t>maint</a:t>
            </a:r>
            <a:r>
              <a:rPr lang="en-GB" dirty="0" smtClean="0"/>
              <a:t> </a:t>
            </a:r>
            <a:r>
              <a:rPr lang="en-GB" dirty="0" err="1" smtClean="0"/>
              <a:t>llyfn</a:t>
            </a:r>
            <a:endParaRPr lang="en-GB" dirty="0" smtClean="0"/>
          </a:p>
          <a:p>
            <a:pPr lvl="1"/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llythrennau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linell</a:t>
            </a:r>
            <a:endParaRPr lang="en-GB" dirty="0" smtClean="0"/>
          </a:p>
          <a:p>
            <a:pPr lvl="1"/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mathau</a:t>
            </a:r>
            <a:r>
              <a:rPr lang="en-GB" dirty="0" smtClean="0"/>
              <a:t> o </a:t>
            </a:r>
            <a:r>
              <a:rPr lang="en-GB" dirty="0" err="1" smtClean="0"/>
              <a:t>declynnau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Middle phase</a:t>
            </a:r>
          </a:p>
          <a:p>
            <a:pPr lvl="1"/>
            <a:r>
              <a:rPr lang="en-GB" dirty="0" smtClean="0"/>
              <a:t>Learning to maintain an even letter size</a:t>
            </a:r>
          </a:p>
          <a:p>
            <a:pPr lvl="1"/>
            <a:r>
              <a:rPr lang="en-GB" dirty="0" smtClean="0"/>
              <a:t>Placing letters on a line</a:t>
            </a:r>
          </a:p>
          <a:p>
            <a:pPr lvl="1"/>
            <a:r>
              <a:rPr lang="en-GB" dirty="0" smtClean="0"/>
              <a:t>Using a variety of writing tools</a:t>
            </a:r>
            <a:endParaRPr lang="cy-GB" dirty="0" smtClean="0"/>
          </a:p>
          <a:p>
            <a:pPr marL="393192" lvl="1" indent="0">
              <a:buNone/>
            </a:pPr>
            <a:r>
              <a:rPr lang="en-GB" sz="1600" dirty="0" smtClean="0"/>
              <a:t>( Bentham 2011)</a:t>
            </a:r>
          </a:p>
        </p:txBody>
      </p:sp>
      <p:pic>
        <p:nvPicPr>
          <p:cNvPr id="10242" name="Picture 2" descr="C:\Users\l.roberts\AppData\Local\Microsoft\Windows\Temporary Internet Files\Content.IE5\VT7L4AUG\colored_pencils.preview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0219"/>
            <a:ext cx="2160240" cy="144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651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>
                <a:solidFill>
                  <a:srgbClr val="323232"/>
                </a:solidFill>
              </a:rPr>
              <a:t>Datblygiad</a:t>
            </a:r>
            <a:r>
              <a:rPr lang="en-GB" sz="4000" dirty="0">
                <a:solidFill>
                  <a:srgbClr val="323232"/>
                </a:solidFill>
              </a:rPr>
              <a:t> </a:t>
            </a:r>
            <a:r>
              <a:rPr lang="en-GB" sz="4000" dirty="0" err="1" smtClean="0">
                <a:solidFill>
                  <a:srgbClr val="323232"/>
                </a:solidFill>
              </a:rPr>
              <a:t>llawysgrifen</a:t>
            </a:r>
            <a:r>
              <a:rPr lang="en-GB" sz="4000" dirty="0" smtClean="0">
                <a:solidFill>
                  <a:srgbClr val="323232"/>
                </a:solidFill>
              </a:rPr>
              <a:t> 3</a:t>
            </a:r>
            <a:r>
              <a:rPr lang="en-GB" sz="4000" dirty="0">
                <a:solidFill>
                  <a:srgbClr val="323232"/>
                </a:solidFill>
              </a:rPr>
              <a:t/>
            </a:r>
            <a:br>
              <a:rPr lang="en-GB" sz="4000" dirty="0">
                <a:solidFill>
                  <a:srgbClr val="323232"/>
                </a:solidFill>
              </a:rPr>
            </a:br>
            <a:r>
              <a:rPr lang="en-GB" sz="4000" dirty="0">
                <a:solidFill>
                  <a:srgbClr val="323232"/>
                </a:solidFill>
              </a:rPr>
              <a:t>Handwriting </a:t>
            </a:r>
            <a:r>
              <a:rPr lang="en-GB" sz="4000" dirty="0" smtClean="0">
                <a:solidFill>
                  <a:srgbClr val="323232"/>
                </a:solidFill>
              </a:rPr>
              <a:t>development 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olaf</a:t>
            </a:r>
            <a:endParaRPr lang="en-GB" dirty="0" smtClean="0"/>
          </a:p>
          <a:p>
            <a:pPr lvl="1"/>
            <a:r>
              <a:rPr lang="en-GB" dirty="0" err="1" smtClean="0"/>
              <a:t>Cyflymu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endParaRPr lang="en-GB" dirty="0" smtClean="0"/>
          </a:p>
          <a:p>
            <a:pPr lvl="1"/>
            <a:r>
              <a:rPr lang="en-GB" dirty="0" smtClean="0"/>
              <a:t>5 </a:t>
            </a:r>
            <a:r>
              <a:rPr lang="en-GB" dirty="0" err="1" smtClean="0"/>
              <a:t>oed</a:t>
            </a:r>
            <a:r>
              <a:rPr lang="en-GB" dirty="0" smtClean="0"/>
              <a:t> - 1</a:t>
            </a:r>
            <a:r>
              <a:rPr lang="en-GB" dirty="0" smtClean="0">
                <a:cs typeface="Lucida Sans Unicode"/>
              </a:rPr>
              <a:t>½ </a:t>
            </a:r>
            <a:r>
              <a:rPr lang="en-GB" dirty="0" err="1" smtClean="0">
                <a:cs typeface="Lucida Sans Unicode"/>
              </a:rPr>
              <a:t>gair</a:t>
            </a:r>
            <a:r>
              <a:rPr lang="en-GB" dirty="0" smtClean="0">
                <a:cs typeface="Lucida Sans Unicode"/>
              </a:rPr>
              <a:t> y </a:t>
            </a:r>
            <a:r>
              <a:rPr lang="en-GB" dirty="0" err="1" smtClean="0">
                <a:cs typeface="Lucida Sans Unicode"/>
              </a:rPr>
              <a:t>funud</a:t>
            </a:r>
            <a:endParaRPr lang="en-GB" dirty="0" smtClean="0">
              <a:cs typeface="Lucida Sans Unicode"/>
            </a:endParaRPr>
          </a:p>
          <a:p>
            <a:pPr lvl="1"/>
            <a:r>
              <a:rPr lang="en-GB" dirty="0" smtClean="0">
                <a:cs typeface="Lucida Sans Unicode"/>
              </a:rPr>
              <a:t>16 </a:t>
            </a:r>
            <a:r>
              <a:rPr lang="en-GB" dirty="0" err="1" smtClean="0">
                <a:cs typeface="Lucida Sans Unicode"/>
              </a:rPr>
              <a:t>oed</a:t>
            </a:r>
            <a:r>
              <a:rPr lang="en-GB" dirty="0" smtClean="0">
                <a:cs typeface="Lucida Sans Unicode"/>
              </a:rPr>
              <a:t> – 18 </a:t>
            </a:r>
            <a:r>
              <a:rPr lang="en-GB" dirty="0" err="1" smtClean="0">
                <a:cs typeface="Lucida Sans Unicode"/>
              </a:rPr>
              <a:t>gair</a:t>
            </a:r>
            <a:r>
              <a:rPr lang="en-GB" dirty="0" smtClean="0">
                <a:cs typeface="Lucida Sans Unicode"/>
              </a:rPr>
              <a:t> y </a:t>
            </a:r>
            <a:r>
              <a:rPr lang="en-GB" dirty="0" err="1" smtClean="0">
                <a:cs typeface="Lucida Sans Unicode"/>
              </a:rPr>
              <a:t>funud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Final phase</a:t>
            </a:r>
          </a:p>
          <a:p>
            <a:pPr lvl="1"/>
            <a:r>
              <a:rPr lang="en-GB" dirty="0" smtClean="0"/>
              <a:t>Speeding up of writing </a:t>
            </a:r>
          </a:p>
          <a:p>
            <a:pPr lvl="1"/>
            <a:r>
              <a:rPr lang="en-GB" dirty="0" smtClean="0"/>
              <a:t>Age 5 – 1</a:t>
            </a:r>
            <a:r>
              <a:rPr lang="en-GB" dirty="0" smtClean="0">
                <a:cs typeface="Lucida Sans Unicode"/>
              </a:rPr>
              <a:t>½ wpm</a:t>
            </a:r>
          </a:p>
          <a:p>
            <a:pPr lvl="1"/>
            <a:r>
              <a:rPr lang="en-GB" dirty="0" smtClean="0">
                <a:cs typeface="Lucida Sans Unicode"/>
              </a:rPr>
              <a:t>Age 16- 18 wpm</a:t>
            </a:r>
          </a:p>
          <a:p>
            <a:r>
              <a:rPr lang="en-GB" sz="1600" dirty="0" smtClean="0">
                <a:cs typeface="Lucida Sans Unicode"/>
              </a:rPr>
              <a:t>(Dutton,1989 cited in Bentham,2011)</a:t>
            </a:r>
            <a:endParaRPr lang="cy-GB" sz="1600" dirty="0"/>
          </a:p>
        </p:txBody>
      </p:sp>
      <p:pic>
        <p:nvPicPr>
          <p:cNvPr id="11266" name="Picture 2" descr="C:\Users\l.roberts\AppData\Local\Microsoft\Windows\Temporary Internet Files\Content.IE5\VT7L4AUG\child_wri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472" y="4509120"/>
            <a:ext cx="381000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6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weithgareddau</a:t>
            </a:r>
            <a:r>
              <a:rPr lang="en-GB" dirty="0" smtClean="0"/>
              <a:t> a </a:t>
            </a:r>
            <a:r>
              <a:rPr lang="en-GB" dirty="0" err="1" smtClean="0"/>
              <a:t>fuasai’n</a:t>
            </a:r>
            <a:r>
              <a:rPr lang="en-GB" dirty="0" smtClean="0"/>
              <a:t> </a:t>
            </a:r>
            <a:r>
              <a:rPr lang="en-GB" dirty="0" err="1" smtClean="0"/>
              <a:t>berthnasol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annog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motor man</a:t>
            </a:r>
          </a:p>
          <a:p>
            <a:r>
              <a:rPr lang="en-GB" dirty="0" err="1" smtClean="0"/>
              <a:t>Adrodd</a:t>
            </a:r>
            <a:r>
              <a:rPr lang="en-GB" dirty="0" smtClean="0"/>
              <a:t> ‘</a:t>
            </a:r>
            <a:r>
              <a:rPr lang="en-GB" dirty="0" err="1" smtClean="0"/>
              <a:t>nôl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In your groups, discuss activities that would be appropriate to encourage the development of fine motor skills</a:t>
            </a:r>
          </a:p>
          <a:p>
            <a:r>
              <a:rPr lang="en-GB" dirty="0" smtClean="0"/>
              <a:t>Feedback</a:t>
            </a:r>
            <a:endParaRPr lang="cy-GB" dirty="0"/>
          </a:p>
        </p:txBody>
      </p:sp>
      <p:pic>
        <p:nvPicPr>
          <p:cNvPr id="4098" name="Picture 2" descr="C:\Users\l.roberts\AppData\Local\Microsoft\Windows\Temporary Internet Files\Content.IE5\UU4Z21D1\playing-with-perler-bea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157192"/>
            <a:ext cx="367240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29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en-US" dirty="0" smtClean="0"/>
              <a:t>Gross Motor Skills</a:t>
            </a:r>
            <a:br>
              <a:rPr lang="en-US" altLang="en-US" dirty="0" smtClean="0"/>
            </a:br>
            <a:r>
              <a:rPr lang="en-US" altLang="en-US" i="1" dirty="0" err="1" smtClean="0"/>
              <a:t>Sgiliau</a:t>
            </a:r>
            <a:r>
              <a:rPr lang="en-US" altLang="en-US" i="1" dirty="0" smtClean="0"/>
              <a:t> Motor </a:t>
            </a:r>
            <a:r>
              <a:rPr lang="en-US" altLang="en-US" i="1" dirty="0" err="1" smtClean="0"/>
              <a:t>Mawr</a:t>
            </a:r>
            <a:endParaRPr lang="en-US" altLang="en-US" i="1" dirty="0" smtClean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988840"/>
            <a:ext cx="4038600" cy="468052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400" dirty="0" err="1" smtClean="0">
                <a:solidFill>
                  <a:srgbClr val="000000"/>
                </a:solidFill>
              </a:rPr>
              <a:t>Sgiliau</a:t>
            </a:r>
            <a:r>
              <a:rPr lang="en-US" altLang="en-US" sz="2400" dirty="0" smtClean="0">
                <a:solidFill>
                  <a:srgbClr val="000000"/>
                </a:solidFill>
              </a:rPr>
              <a:t> Motor </a:t>
            </a:r>
            <a:r>
              <a:rPr lang="en-US" altLang="en-US" sz="2400" dirty="0" err="1" smtClean="0">
                <a:solidFill>
                  <a:srgbClr val="000000"/>
                </a:solidFill>
              </a:rPr>
              <a:t>Mawr</a:t>
            </a:r>
            <a:endParaRPr lang="en-US" altLang="en-US" sz="2400" dirty="0" smtClean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 smtClean="0">
                <a:solidFill>
                  <a:srgbClr val="000000"/>
                </a:solidFill>
              </a:rPr>
              <a:t>Cyhyrau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mawr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i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symud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 smtClean="0">
                <a:solidFill>
                  <a:srgbClr val="000000"/>
                </a:solidFill>
              </a:rPr>
              <a:t>Cynnydd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mewn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balans</a:t>
            </a:r>
            <a:r>
              <a:rPr lang="en-US" altLang="en-US" dirty="0" smtClean="0">
                <a:solidFill>
                  <a:srgbClr val="000000"/>
                </a:solidFill>
              </a:rPr>
              <a:t>, </a:t>
            </a:r>
            <a:r>
              <a:rPr lang="en-US" altLang="en-US" dirty="0" err="1" smtClean="0">
                <a:solidFill>
                  <a:srgbClr val="000000"/>
                </a:solidFill>
              </a:rPr>
              <a:t>cyd-gordio</a:t>
            </a:r>
            <a:r>
              <a:rPr lang="en-US" altLang="en-US" dirty="0" smtClean="0">
                <a:solidFill>
                  <a:srgbClr val="000000"/>
                </a:solidFill>
              </a:rPr>
              <a:t>, a </a:t>
            </a:r>
            <a:r>
              <a:rPr lang="en-US" altLang="en-US" dirty="0" err="1" smtClean="0">
                <a:solidFill>
                  <a:srgbClr val="000000"/>
                </a:solidFill>
              </a:rPr>
              <a:t>chryfder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 smtClean="0">
                <a:solidFill>
                  <a:srgbClr val="000000"/>
                </a:solidFill>
              </a:rPr>
              <a:t>Amser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ymateb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yn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gwella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</a:p>
          <a:p>
            <a:pPr eaLnBrk="1" hangingPunct="1"/>
            <a:r>
              <a:rPr lang="en-US" altLang="en-US" sz="2400" dirty="0" err="1" smtClean="0">
                <a:solidFill>
                  <a:srgbClr val="000000"/>
                </a:solidFill>
              </a:rPr>
              <a:t>Gwahaniaethau</a:t>
            </a:r>
            <a:r>
              <a:rPr lang="en-US" altLang="en-US" sz="2400" dirty="0" smtClean="0">
                <a:solidFill>
                  <a:srgbClr val="000000"/>
                </a:solidFill>
              </a:rPr>
              <a:t> </a:t>
            </a:r>
            <a:r>
              <a:rPr lang="en-US" altLang="en-US" sz="2400" dirty="0" err="1" smtClean="0">
                <a:solidFill>
                  <a:srgbClr val="000000"/>
                </a:solidFill>
              </a:rPr>
              <a:t>mewn</a:t>
            </a:r>
            <a:r>
              <a:rPr lang="en-US" altLang="en-US" sz="2400" dirty="0" smtClean="0">
                <a:solidFill>
                  <a:srgbClr val="000000"/>
                </a:solidFill>
              </a:rPr>
              <a:t> </a:t>
            </a:r>
            <a:r>
              <a:rPr lang="en-US" altLang="en-US" sz="2400" dirty="0" err="1" smtClean="0">
                <a:solidFill>
                  <a:srgbClr val="000000"/>
                </a:solidFill>
              </a:rPr>
              <a:t>datblygiad</a:t>
            </a:r>
            <a:r>
              <a:rPr lang="en-US" altLang="en-US" sz="2400" dirty="0" smtClean="0">
                <a:solidFill>
                  <a:srgbClr val="000000"/>
                </a:solidFill>
              </a:rPr>
              <a:t> motor </a:t>
            </a:r>
            <a:r>
              <a:rPr lang="en-US" altLang="en-US" sz="2400" dirty="0" err="1" smtClean="0">
                <a:solidFill>
                  <a:srgbClr val="000000"/>
                </a:solidFill>
              </a:rPr>
              <a:t>mawr</a:t>
            </a:r>
            <a:endParaRPr lang="en-US" altLang="en-US" sz="2400" dirty="0" smtClean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rgbClr val="000000"/>
                </a:solidFill>
              </a:rPr>
              <a:t>Dim </a:t>
            </a:r>
            <a:r>
              <a:rPr lang="en-US" altLang="en-US" dirty="0" err="1" smtClean="0">
                <a:solidFill>
                  <a:srgbClr val="000000"/>
                </a:solidFill>
              </a:rPr>
              <a:t>llawer</a:t>
            </a:r>
            <a:r>
              <a:rPr lang="en-US" altLang="en-US" dirty="0" smtClean="0">
                <a:solidFill>
                  <a:srgbClr val="000000"/>
                </a:solidFill>
              </a:rPr>
              <a:t> o </a:t>
            </a:r>
            <a:r>
              <a:rPr lang="en-US" altLang="en-US" dirty="0" err="1" smtClean="0">
                <a:solidFill>
                  <a:srgbClr val="000000"/>
                </a:solidFill>
              </a:rPr>
              <a:t>wahaniaeth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rhyw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 smtClean="0">
                <a:solidFill>
                  <a:srgbClr val="000000"/>
                </a:solidFill>
              </a:rPr>
              <a:t>Mwy</a:t>
            </a:r>
            <a:r>
              <a:rPr lang="en-US" altLang="en-US" dirty="0" smtClean="0">
                <a:solidFill>
                  <a:srgbClr val="000000"/>
                </a:solidFill>
              </a:rPr>
              <a:t> o </a:t>
            </a:r>
            <a:r>
              <a:rPr lang="en-US" altLang="en-US" dirty="0" err="1" smtClean="0">
                <a:solidFill>
                  <a:srgbClr val="000000"/>
                </a:solidFill>
              </a:rPr>
              <a:t>wahaniaethau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  <a:r>
              <a:rPr lang="en-US" altLang="en-US" dirty="0" err="1" smtClean="0">
                <a:solidFill>
                  <a:srgbClr val="000000"/>
                </a:solidFill>
              </a:rPr>
              <a:t>unigol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endParaRPr lang="en-GB" altLang="en-US" dirty="0" smtClean="0"/>
          </a:p>
        </p:txBody>
      </p:sp>
      <p:sp>
        <p:nvSpPr>
          <p:cNvPr id="1638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44824"/>
            <a:ext cx="4038600" cy="460851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400" dirty="0" smtClean="0">
                <a:solidFill>
                  <a:srgbClr val="000000"/>
                </a:solidFill>
              </a:rPr>
              <a:t>Gross motor skills</a:t>
            </a:r>
          </a:p>
          <a:p>
            <a:pPr lvl="1" eaLnBrk="1" hangingPunct="1"/>
            <a:r>
              <a:rPr lang="en-US" altLang="en-US" sz="2200" dirty="0" smtClean="0">
                <a:solidFill>
                  <a:srgbClr val="000000"/>
                </a:solidFill>
              </a:rPr>
              <a:t>Involve large muscles used in locomotion</a:t>
            </a:r>
          </a:p>
          <a:p>
            <a:pPr lvl="1" eaLnBrk="1" hangingPunct="1"/>
            <a:r>
              <a:rPr lang="en-US" altLang="en-US" sz="2200" dirty="0" smtClean="0">
                <a:solidFill>
                  <a:srgbClr val="000000"/>
                </a:solidFill>
              </a:rPr>
              <a:t>Increase in balance, coordination, and strength</a:t>
            </a:r>
          </a:p>
          <a:p>
            <a:pPr lvl="1" eaLnBrk="1" hangingPunct="1"/>
            <a:r>
              <a:rPr lang="en-US" altLang="en-US" sz="2200" dirty="0" smtClean="0">
                <a:solidFill>
                  <a:srgbClr val="000000"/>
                </a:solidFill>
              </a:rPr>
              <a:t>Reaction time gradually improves</a:t>
            </a:r>
          </a:p>
          <a:p>
            <a:pPr eaLnBrk="1" hangingPunct="1"/>
            <a:r>
              <a:rPr lang="en-US" altLang="en-US" sz="2400" dirty="0" smtClean="0">
                <a:solidFill>
                  <a:srgbClr val="000000"/>
                </a:solidFill>
              </a:rPr>
              <a:t>Differences in gross motor development</a:t>
            </a:r>
          </a:p>
          <a:p>
            <a:pPr lvl="1" eaLnBrk="1" hangingPunct="1"/>
            <a:r>
              <a:rPr lang="en-US" altLang="en-US" sz="2200" dirty="0" smtClean="0">
                <a:solidFill>
                  <a:srgbClr val="000000"/>
                </a:solidFill>
              </a:rPr>
              <a:t>Little sex differentiation</a:t>
            </a:r>
          </a:p>
          <a:p>
            <a:pPr lvl="1" eaLnBrk="1" hangingPunct="1"/>
            <a:r>
              <a:rPr lang="en-US" altLang="en-US" sz="2200" dirty="0" smtClean="0">
                <a:solidFill>
                  <a:srgbClr val="000000"/>
                </a:solidFill>
              </a:rPr>
              <a:t>More individual differences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21052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1B587C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Gweithgareddau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corfforol</a:t>
            </a:r>
            <a:endParaRPr lang="en-US" altLang="en-US" sz="2800" dirty="0">
              <a:solidFill>
                <a:srgbClr val="000000"/>
              </a:solidFill>
            </a:endParaRPr>
          </a:p>
          <a:p>
            <a:pPr lvl="1">
              <a:buClr>
                <a:srgbClr val="F07F09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Chwarae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</a:p>
          <a:p>
            <a:pPr lvl="1">
              <a:buClr>
                <a:srgbClr val="F07F09"/>
              </a:buClr>
            </a:pPr>
            <a:r>
              <a:rPr lang="en-US" altLang="en-US" sz="2800" dirty="0" err="1" smtClean="0">
                <a:solidFill>
                  <a:srgbClr val="000000"/>
                </a:solidFill>
              </a:rPr>
              <a:t>Lefelau</a:t>
            </a:r>
            <a:r>
              <a:rPr lang="en-US" altLang="en-US" sz="2800" dirty="0" smtClean="0">
                <a:solidFill>
                  <a:srgbClr val="000000"/>
                </a:solidFill>
              </a:rPr>
              <a:t> </a:t>
            </a:r>
            <a:r>
              <a:rPr lang="en-US" altLang="en-US" sz="2800" dirty="0" err="1" smtClean="0">
                <a:solidFill>
                  <a:srgbClr val="000000"/>
                </a:solidFill>
              </a:rPr>
              <a:t>gweithgaredd</a:t>
            </a:r>
            <a:endParaRPr lang="en-US" altLang="en-US" sz="2800" dirty="0">
              <a:solidFill>
                <a:srgbClr val="000000"/>
              </a:solidFill>
            </a:endParaRPr>
          </a:p>
          <a:p>
            <a:pPr lvl="2">
              <a:buClr>
                <a:srgbClr val="9F2936"/>
              </a:buClr>
            </a:pPr>
            <a:r>
              <a:rPr lang="en-US" altLang="en-US" sz="2800" dirty="0" err="1" smtClean="0">
                <a:solidFill>
                  <a:srgbClr val="000000"/>
                </a:solidFill>
              </a:rPr>
              <a:t>Ffactorau</a:t>
            </a:r>
            <a:r>
              <a:rPr lang="en-US" altLang="en-US" sz="2800" dirty="0" smtClean="0">
                <a:solidFill>
                  <a:srgbClr val="000000"/>
                </a:solidFill>
              </a:rPr>
              <a:t> </a:t>
            </a:r>
            <a:r>
              <a:rPr lang="en-US" altLang="en-US" sz="2800" dirty="0" err="1" smtClean="0">
                <a:solidFill>
                  <a:srgbClr val="000000"/>
                </a:solidFill>
              </a:rPr>
              <a:t>geneteg</a:t>
            </a:r>
            <a:r>
              <a:rPr lang="en-US" altLang="en-US" sz="2800" dirty="0" smtClean="0">
                <a:solidFill>
                  <a:srgbClr val="000000"/>
                </a:solidFill>
              </a:rPr>
              <a:t> ac </a:t>
            </a:r>
            <a:r>
              <a:rPr lang="en-US" altLang="en-US" sz="2800" dirty="0" err="1" smtClean="0">
                <a:solidFill>
                  <a:srgbClr val="000000"/>
                </a:solidFill>
              </a:rPr>
              <a:t>amgylcheddol</a:t>
            </a:r>
            <a:r>
              <a:rPr lang="en-US" altLang="en-US" sz="2800" dirty="0" smtClean="0">
                <a:solidFill>
                  <a:srgbClr val="000000"/>
                </a:solidFill>
              </a:rPr>
              <a:t> </a:t>
            </a:r>
            <a:r>
              <a:rPr lang="en-US" altLang="en-US" sz="2800" dirty="0" err="1" smtClean="0">
                <a:solidFill>
                  <a:srgbClr val="000000"/>
                </a:solidFill>
              </a:rPr>
              <a:t>yn</a:t>
            </a:r>
            <a:r>
              <a:rPr lang="en-US" altLang="en-US" sz="2800" dirty="0" smtClean="0">
                <a:solidFill>
                  <a:srgbClr val="000000"/>
                </a:solidFill>
              </a:rPr>
              <a:t> </a:t>
            </a:r>
            <a:r>
              <a:rPr lang="en-US" altLang="en-US" sz="2800" dirty="0" err="1" smtClean="0">
                <a:solidFill>
                  <a:srgbClr val="000000"/>
                </a:solidFill>
              </a:rPr>
              <a:t>rhyngweithio</a:t>
            </a:r>
            <a:r>
              <a:rPr lang="en-US" altLang="en-US" sz="2800" dirty="0" smtClean="0">
                <a:solidFill>
                  <a:srgbClr val="000000"/>
                </a:solidFill>
              </a:rPr>
              <a:t> </a:t>
            </a:r>
            <a:r>
              <a:rPr lang="en-US" altLang="en-US" sz="2800" dirty="0" err="1" smtClean="0">
                <a:solidFill>
                  <a:srgbClr val="000000"/>
                </a:solidFill>
              </a:rPr>
              <a:t>i</a:t>
            </a:r>
            <a:r>
              <a:rPr lang="en-US" altLang="en-US" sz="2800" dirty="0" smtClean="0">
                <a:solidFill>
                  <a:srgbClr val="000000"/>
                </a:solidFill>
              </a:rPr>
              <a:t> </a:t>
            </a:r>
            <a:r>
              <a:rPr lang="en-US" altLang="en-US" sz="2800" dirty="0" err="1" smtClean="0">
                <a:solidFill>
                  <a:srgbClr val="000000"/>
                </a:solidFill>
              </a:rPr>
              <a:t>bennu</a:t>
            </a:r>
            <a:r>
              <a:rPr lang="en-US" altLang="en-US" sz="2800" dirty="0" smtClean="0">
                <a:solidFill>
                  <a:srgbClr val="000000"/>
                </a:solidFill>
              </a:rPr>
              <a:t> </a:t>
            </a:r>
            <a:r>
              <a:rPr lang="en-US" altLang="en-US" sz="2800" dirty="0" err="1" smtClean="0">
                <a:solidFill>
                  <a:srgbClr val="000000"/>
                </a:solidFill>
              </a:rPr>
              <a:t>lefel</a:t>
            </a:r>
            <a:r>
              <a:rPr lang="en-US" altLang="en-US" sz="2800" dirty="0" smtClean="0">
                <a:solidFill>
                  <a:srgbClr val="000000"/>
                </a:solidFill>
              </a:rPr>
              <a:t> </a:t>
            </a:r>
            <a:r>
              <a:rPr lang="en-US" altLang="en-US" sz="2800" dirty="0" err="1" smtClean="0">
                <a:solidFill>
                  <a:srgbClr val="000000"/>
                </a:solidFill>
              </a:rPr>
              <a:t>unigol</a:t>
            </a:r>
            <a:endParaRPr lang="en-US" altLang="en-US" sz="2800" dirty="0" smtClean="0">
              <a:solidFill>
                <a:srgbClr val="000000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Clr>
                <a:srgbClr val="1B587C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Physical activity</a:t>
            </a:r>
          </a:p>
          <a:p>
            <a:pPr lvl="1">
              <a:buClr>
                <a:srgbClr val="F07F09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Rough and tumble play</a:t>
            </a:r>
          </a:p>
          <a:p>
            <a:pPr lvl="1">
              <a:buClr>
                <a:srgbClr val="F07F09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Activity levels</a:t>
            </a:r>
          </a:p>
          <a:p>
            <a:pPr lvl="2">
              <a:buClr>
                <a:srgbClr val="9F2936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Genetic and environmental factors interact to determine individual level</a:t>
            </a:r>
          </a:p>
          <a:p>
            <a:endParaRPr lang="cy-GB" dirty="0"/>
          </a:p>
        </p:txBody>
      </p:sp>
      <p:pic>
        <p:nvPicPr>
          <p:cNvPr id="6146" name="Picture 2" descr="C:\Users\l.roberts\AppData\Local\Microsoft\Windows\Temporary Internet Files\Content.IE5\S9T0P2O1\ChildrensMuseum_0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6524"/>
            <a:ext cx="633670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95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600"/>
          </a:xfrm>
        </p:spPr>
        <p:txBody>
          <a:bodyPr/>
          <a:lstStyle/>
          <a:p>
            <a:pPr eaLnBrk="1" hangingPunct="1"/>
            <a:r>
              <a:rPr lang="en-US" altLang="en-US" sz="2400" b="1" dirty="0" smtClean="0">
                <a:solidFill>
                  <a:srgbClr val="000000"/>
                </a:solidFill>
              </a:rPr>
              <a:t>      Sex Differences in Motor Skills in Middle Childhood </a:t>
            </a:r>
            <a:r>
              <a:rPr lang="en-US" altLang="en-US" sz="4600" dirty="0" smtClean="0">
                <a:solidFill>
                  <a:srgbClr val="000000"/>
                </a:solidFill>
              </a:rPr>
              <a:t/>
            </a:r>
            <a:br>
              <a:rPr lang="en-US" altLang="en-US" sz="4600" dirty="0" smtClean="0">
                <a:solidFill>
                  <a:srgbClr val="000000"/>
                </a:solidFill>
              </a:rPr>
            </a:br>
            <a:r>
              <a:rPr lang="en-US" altLang="en-US" sz="4600" dirty="0" smtClean="0">
                <a:solidFill>
                  <a:srgbClr val="000000"/>
                </a:solidFill>
              </a:rPr>
              <a:t>   </a:t>
            </a:r>
            <a:endParaRPr lang="en-GB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975"/>
            <a:ext cx="4038600" cy="49291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 dirty="0" err="1" smtClean="0">
                <a:solidFill>
                  <a:srgbClr val="000000"/>
                </a:solidFill>
              </a:rPr>
              <a:t>Bechgyn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ychydig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yn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gryfach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</a:p>
          <a:p>
            <a:pPr lvl="1">
              <a:defRPr/>
            </a:pPr>
            <a:r>
              <a:rPr lang="en-US" dirty="0" err="1" smtClean="0">
                <a:solidFill>
                  <a:srgbClr val="000000"/>
                </a:solidFill>
              </a:rPr>
              <a:t>breichiau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cryfach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endParaRPr lang="en-US" dirty="0">
              <a:solidFill>
                <a:srgbClr val="000000"/>
              </a:solidFill>
            </a:endParaRPr>
          </a:p>
          <a:p>
            <a:pPr lvl="1">
              <a:defRPr/>
            </a:pPr>
            <a:r>
              <a:rPr lang="en-US" dirty="0" err="1" smtClean="0">
                <a:solidFill>
                  <a:srgbClr val="000000"/>
                </a:solidFill>
              </a:rPr>
              <a:t>batio</a:t>
            </a:r>
            <a:r>
              <a:rPr lang="en-US" dirty="0" smtClean="0">
                <a:solidFill>
                  <a:srgbClr val="000000"/>
                </a:solidFill>
              </a:rPr>
              <a:t> a </a:t>
            </a:r>
            <a:r>
              <a:rPr lang="en-US" dirty="0" err="1" smtClean="0">
                <a:solidFill>
                  <a:srgbClr val="000000"/>
                </a:solidFill>
              </a:rPr>
              <a:t>thaflu</a:t>
            </a:r>
            <a:endParaRPr lang="en-US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US" sz="2400" dirty="0" err="1" smtClean="0">
                <a:solidFill>
                  <a:srgbClr val="000000"/>
                </a:solidFill>
              </a:rPr>
              <a:t>Merched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yn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dangos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fwy</a:t>
            </a:r>
            <a:r>
              <a:rPr lang="en-US" sz="2400" dirty="0" smtClean="0">
                <a:solidFill>
                  <a:srgbClr val="000000"/>
                </a:solidFill>
              </a:rPr>
              <a:t> o </a:t>
            </a:r>
            <a:r>
              <a:rPr lang="en-US" sz="2400" dirty="0" err="1" smtClean="0">
                <a:solidFill>
                  <a:srgbClr val="000000"/>
                </a:solidFill>
              </a:rPr>
              <a:t>gydgordio</a:t>
            </a:r>
            <a:r>
              <a:rPr lang="en-US" sz="2400" dirty="0" smtClean="0">
                <a:solidFill>
                  <a:srgbClr val="000000"/>
                </a:solidFill>
              </a:rPr>
              <a:t> a </a:t>
            </a:r>
            <a:r>
              <a:rPr lang="en-US" sz="2400" dirty="0" err="1" smtClean="0">
                <a:solidFill>
                  <a:srgbClr val="000000"/>
                </a:solidFill>
              </a:rPr>
              <a:t>hyblygrwydd</a:t>
            </a:r>
            <a:endParaRPr lang="en-US" sz="2400" dirty="0" smtClean="0">
              <a:solidFill>
                <a:srgbClr val="000000"/>
              </a:solidFill>
            </a:endParaRPr>
          </a:p>
          <a:p>
            <a:pPr lvl="1">
              <a:defRPr/>
            </a:pPr>
            <a:r>
              <a:rPr lang="en-US" dirty="0" smtClean="0">
                <a:solidFill>
                  <a:srgbClr val="000000"/>
                </a:solidFill>
              </a:rPr>
              <a:t>  </a:t>
            </a:r>
            <a:r>
              <a:rPr lang="en-US" dirty="0" err="1" smtClean="0">
                <a:solidFill>
                  <a:srgbClr val="000000"/>
                </a:solidFill>
              </a:rPr>
              <a:t>dawnsio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gymnasteg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3"/>
            <a:ext cx="4038600" cy="464137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>
                <a:solidFill>
                  <a:srgbClr val="000000"/>
                </a:solidFill>
              </a:rPr>
              <a:t>Boys show slightly greater overall strength</a:t>
            </a:r>
          </a:p>
          <a:p>
            <a:pPr lvl="1" eaLnBrk="1" hangingPunct="1"/>
            <a:r>
              <a:rPr lang="en-US" altLang="en-US" dirty="0" smtClean="0">
                <a:solidFill>
                  <a:srgbClr val="000000"/>
                </a:solidFill>
              </a:rPr>
              <a:t>More forearm strength – batting and throwing</a:t>
            </a:r>
          </a:p>
          <a:p>
            <a:pPr lvl="1" eaLnBrk="1" hangingPunct="1"/>
            <a:endParaRPr lang="en-US" altLang="en-US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2400" dirty="0" smtClean="0">
                <a:solidFill>
                  <a:srgbClr val="000000"/>
                </a:solidFill>
              </a:rPr>
              <a:t>Girls show greater coordination and flexibility</a:t>
            </a:r>
          </a:p>
          <a:p>
            <a:pPr lvl="1" eaLnBrk="1" hangingPunct="1"/>
            <a:r>
              <a:rPr lang="en-US" altLang="en-US" dirty="0" smtClean="0">
                <a:solidFill>
                  <a:srgbClr val="000000"/>
                </a:solidFill>
              </a:rPr>
              <a:t>Dance, balancing, gymnastics</a:t>
            </a:r>
          </a:p>
          <a:p>
            <a:pPr lvl="1" eaLnBrk="1" hangingPunct="1"/>
            <a:endParaRPr lang="en-US" altLang="en-US" sz="1900" dirty="0" smtClean="0">
              <a:solidFill>
                <a:srgbClr val="000000"/>
              </a:solidFill>
            </a:endParaRPr>
          </a:p>
          <a:p>
            <a:endParaRPr lang="en-GB" altLang="en-US" dirty="0" smtClean="0"/>
          </a:p>
        </p:txBody>
      </p:sp>
      <p:pic>
        <p:nvPicPr>
          <p:cNvPr id="7170" name="Picture 2" descr="C:\Users\l.roberts\AppData\Local\Microsoft\Windows\Temporary Internet Files\Content.IE5\EME09GLO\children-danc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77072"/>
            <a:ext cx="381000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320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1B587C"/>
              </a:buClr>
              <a:defRPr/>
            </a:pPr>
            <a:r>
              <a:rPr lang="en-US" sz="2400" dirty="0" err="1">
                <a:solidFill>
                  <a:srgbClr val="000000"/>
                </a:solidFill>
              </a:rPr>
              <a:t>Bechgyn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fwy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tebygol</a:t>
            </a:r>
            <a:r>
              <a:rPr lang="en-US" sz="2400" dirty="0">
                <a:solidFill>
                  <a:srgbClr val="000000"/>
                </a:solidFill>
              </a:rPr>
              <a:t> o </a:t>
            </a:r>
            <a:r>
              <a:rPr lang="en-US" sz="2400" dirty="0" err="1">
                <a:solidFill>
                  <a:srgbClr val="000000"/>
                </a:solidFill>
              </a:rPr>
              <a:t>gael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eu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annog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wneud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athletau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</a:p>
          <a:p>
            <a:pPr lvl="0">
              <a:buClr>
                <a:srgbClr val="1B587C"/>
              </a:buClr>
              <a:defRPr/>
            </a:pPr>
            <a:r>
              <a:rPr lang="en-US" sz="2400" dirty="0" err="1">
                <a:solidFill>
                  <a:srgbClr val="000000"/>
                </a:solidFill>
              </a:rPr>
              <a:t>Ymarfer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corfforol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lleihau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gydag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oedran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y </a:t>
            </a:r>
            <a:r>
              <a:rPr lang="en-US" sz="2400" dirty="0" err="1">
                <a:solidFill>
                  <a:srgbClr val="000000"/>
                </a:solidFill>
              </a:rPr>
              <a:t>ddau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rhyw</a:t>
            </a:r>
            <a:endParaRPr lang="en-US" sz="2400" dirty="0">
              <a:solidFill>
                <a:srgbClr val="000000"/>
              </a:solidFill>
            </a:endParaRPr>
          </a:p>
          <a:p>
            <a:pPr marL="0" lvl="0" indent="0">
              <a:buClr>
                <a:srgbClr val="1B587C"/>
              </a:buClr>
              <a:buNone/>
              <a:defRPr/>
            </a:pPr>
            <a:endParaRPr lang="en-GB" dirty="0">
              <a:solidFill>
                <a:prstClr val="black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1B587C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Boys more likely to be encouraged in athletics</a:t>
            </a:r>
          </a:p>
          <a:p>
            <a:pPr lvl="0">
              <a:buClr>
                <a:srgbClr val="1B587C"/>
              </a:buClr>
            </a:pPr>
            <a:endParaRPr lang="en-US" altLang="en-US" sz="2400" dirty="0">
              <a:solidFill>
                <a:srgbClr val="000000"/>
              </a:solidFill>
            </a:endParaRPr>
          </a:p>
          <a:p>
            <a:pPr lvl="0">
              <a:buClr>
                <a:srgbClr val="1B587C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Physical activity decreases with age in both sexes</a:t>
            </a:r>
          </a:p>
          <a:p>
            <a:endParaRPr lang="cy-GB" dirty="0"/>
          </a:p>
        </p:txBody>
      </p:sp>
      <p:pic>
        <p:nvPicPr>
          <p:cNvPr id="8194" name="Picture 2" descr="C:\Users\l.roberts\AppData\Local\Microsoft\Windows\Temporary Internet Files\Content.IE5\S9T0P2O1\200px-Olympic_pictogram_Athletics_colored_flipped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81128"/>
            <a:ext cx="360040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12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Trafodwch</a:t>
            </a:r>
            <a:endParaRPr lang="en-GB" dirty="0" smtClean="0"/>
          </a:p>
          <a:p>
            <a:r>
              <a:rPr lang="en-GB" dirty="0" err="1" smtClean="0"/>
              <a:t>Goblygiadau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amgylchedd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o</a:t>
            </a:r>
          </a:p>
          <a:p>
            <a:pPr lvl="1"/>
            <a:r>
              <a:rPr lang="en-GB" dirty="0" err="1" smtClean="0"/>
              <a:t>Wahaniaethau</a:t>
            </a:r>
            <a:r>
              <a:rPr lang="en-GB" dirty="0" smtClean="0"/>
              <a:t> </a:t>
            </a:r>
            <a:r>
              <a:rPr lang="en-GB" dirty="0" err="1" smtClean="0"/>
              <a:t>rhyw</a:t>
            </a:r>
            <a:endParaRPr lang="en-GB" dirty="0" smtClean="0"/>
          </a:p>
          <a:p>
            <a:pPr lvl="1"/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lleihau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oedran</a:t>
            </a:r>
            <a:endParaRPr lang="en-GB" dirty="0" smtClean="0"/>
          </a:p>
          <a:p>
            <a:r>
              <a:rPr lang="en-GB" dirty="0" err="1" smtClean="0"/>
              <a:t>Edrychwch</a:t>
            </a:r>
            <a:r>
              <a:rPr lang="en-GB" dirty="0" smtClean="0"/>
              <a:t> am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/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Discuss</a:t>
            </a:r>
          </a:p>
          <a:p>
            <a:r>
              <a:rPr lang="en-GB" dirty="0" smtClean="0"/>
              <a:t>Implications for a learning environment of </a:t>
            </a:r>
          </a:p>
          <a:p>
            <a:pPr lvl="1"/>
            <a:r>
              <a:rPr lang="en-GB" dirty="0" smtClean="0"/>
              <a:t>Gender differences</a:t>
            </a:r>
          </a:p>
          <a:p>
            <a:pPr lvl="1"/>
            <a:r>
              <a:rPr lang="en-GB" dirty="0" smtClean="0"/>
              <a:t>Decreasing activity with age</a:t>
            </a:r>
          </a:p>
          <a:p>
            <a:r>
              <a:rPr lang="en-GB" dirty="0" smtClean="0"/>
              <a:t>Search for good practice / support for physical development 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195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A Toxic Childhood?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byd</a:t>
            </a:r>
            <a:r>
              <a:rPr lang="en-GB" dirty="0" smtClean="0"/>
              <a:t> </a:t>
            </a:r>
            <a:r>
              <a:rPr lang="en-GB" dirty="0" err="1" smtClean="0"/>
              <a:t>datblygiedig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dioddeg</a:t>
            </a:r>
            <a:r>
              <a:rPr lang="en-GB" dirty="0" smtClean="0"/>
              <a:t> o </a:t>
            </a:r>
            <a:r>
              <a:rPr lang="en-GB" dirty="0" err="1" smtClean="0"/>
              <a:t>epidemig</a:t>
            </a:r>
            <a:r>
              <a:rPr lang="en-GB" dirty="0" smtClean="0"/>
              <a:t> o </a:t>
            </a:r>
            <a:r>
              <a:rPr lang="en-GB" dirty="0" err="1" smtClean="0"/>
              <a:t>ddiflastod</a:t>
            </a:r>
            <a:r>
              <a:rPr lang="en-GB" dirty="0" smtClean="0"/>
              <a:t> </a:t>
            </a:r>
            <a:r>
              <a:rPr lang="en-GB" dirty="0" err="1" smtClean="0"/>
              <a:t>ymysg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Yr</a:t>
            </a:r>
            <a:r>
              <a:rPr lang="en-GB" dirty="0" smtClean="0"/>
              <a:t> APA – </a:t>
            </a:r>
            <a:r>
              <a:rPr lang="en-GB" dirty="0" err="1" smtClean="0"/>
              <a:t>mae</a:t>
            </a:r>
            <a:r>
              <a:rPr lang="en-GB" dirty="0" smtClean="0"/>
              <a:t> 1 </a:t>
            </a:r>
            <a:r>
              <a:rPr lang="en-GB" dirty="0" err="1" smtClean="0"/>
              <a:t>ymhob</a:t>
            </a:r>
            <a:r>
              <a:rPr lang="en-GB" dirty="0" smtClean="0"/>
              <a:t> 5 o </a:t>
            </a:r>
            <a:r>
              <a:rPr lang="en-GB" dirty="0" err="1" smtClean="0"/>
              <a:t>blant</a:t>
            </a:r>
            <a:r>
              <a:rPr lang="en-GB" dirty="0" smtClean="0"/>
              <a:t> a </a:t>
            </a:r>
            <a:r>
              <a:rPr lang="en-GB" dirty="0" err="1" smtClean="0"/>
              <a:t>phobl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dioddef</a:t>
            </a:r>
            <a:r>
              <a:rPr lang="en-GB" dirty="0" smtClean="0"/>
              <a:t> o </a:t>
            </a:r>
            <a:r>
              <a:rPr lang="en-GB" dirty="0" err="1" smtClean="0"/>
              <a:t>broblemau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WHO- </a:t>
            </a:r>
            <a:r>
              <a:rPr lang="en-GB" dirty="0" err="1" smtClean="0"/>
              <a:t>erbyn</a:t>
            </a:r>
            <a:r>
              <a:rPr lang="en-GB" dirty="0" smtClean="0"/>
              <a:t> 2020 </a:t>
            </a:r>
            <a:r>
              <a:rPr lang="en-GB" dirty="0" err="1" smtClean="0"/>
              <a:t>fe</a:t>
            </a:r>
            <a:r>
              <a:rPr lang="en-GB" dirty="0" smtClean="0"/>
              <a:t> </a:t>
            </a:r>
            <a:r>
              <a:rPr lang="en-GB" dirty="0" err="1" smtClean="0"/>
              <a:t>fydd</a:t>
            </a:r>
            <a:r>
              <a:rPr lang="en-GB" dirty="0" smtClean="0"/>
              <a:t> </a:t>
            </a:r>
            <a:r>
              <a:rPr lang="en-GB" dirty="0" err="1" smtClean="0"/>
              <a:t>anhwylderau</a:t>
            </a:r>
            <a:r>
              <a:rPr lang="en-GB" dirty="0" smtClean="0"/>
              <a:t> </a:t>
            </a:r>
            <a:r>
              <a:rPr lang="en-GB" dirty="0" err="1" smtClean="0"/>
              <a:t>niwroseiciatryddol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chwyddo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50%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smtClean="0"/>
              <a:t>The developed world is suffering an epidemic of misery amongst its young</a:t>
            </a:r>
          </a:p>
          <a:p>
            <a:pPr>
              <a:lnSpc>
                <a:spcPct val="120000"/>
              </a:lnSpc>
            </a:pPr>
            <a:r>
              <a:rPr lang="en-GB" dirty="0" smtClean="0"/>
              <a:t>American Psychological Association – 1 in 5 children and teens suffers from mental health problems</a:t>
            </a:r>
          </a:p>
          <a:p>
            <a:pPr>
              <a:lnSpc>
                <a:spcPct val="120000"/>
              </a:lnSpc>
            </a:pPr>
            <a:r>
              <a:rPr lang="en-GB" dirty="0" smtClean="0"/>
              <a:t>World Health Organisation- by 2020 neuropsychiatric disorders in children will swell by 50%</a:t>
            </a:r>
          </a:p>
          <a:p>
            <a:r>
              <a:rPr lang="en-GB" dirty="0" smtClean="0"/>
              <a:t>( Palmer,2006, p. 2)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990963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rgbClr val="323232"/>
                </a:solidFill>
              </a:rPr>
              <a:t>A Toxic Childhood?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Esblygodd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diwylliant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gyflymach</a:t>
            </a:r>
            <a:r>
              <a:rPr lang="en-GB" dirty="0" smtClean="0"/>
              <a:t> </a:t>
            </a:r>
            <a:r>
              <a:rPr lang="en-GB" dirty="0" err="1" smtClean="0"/>
              <a:t>na’n</a:t>
            </a:r>
            <a:r>
              <a:rPr lang="en-GB" dirty="0" smtClean="0"/>
              <a:t> </a:t>
            </a:r>
            <a:r>
              <a:rPr lang="en-GB" dirty="0" err="1" smtClean="0"/>
              <a:t>bioleg</a:t>
            </a:r>
            <a:endParaRPr lang="en-GB" dirty="0" smtClean="0"/>
          </a:p>
          <a:p>
            <a:r>
              <a:rPr lang="en-GB" dirty="0" err="1" smtClean="0"/>
              <a:t>Gwrthdrawiad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y </a:t>
            </a:r>
            <a:r>
              <a:rPr lang="en-GB" dirty="0" err="1" smtClean="0"/>
              <a:t>diwylliant</a:t>
            </a:r>
            <a:r>
              <a:rPr lang="en-GB" dirty="0" smtClean="0"/>
              <a:t> a </a:t>
            </a:r>
            <a:r>
              <a:rPr lang="en-GB" dirty="0" err="1" smtClean="0"/>
              <a:t>yrrir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dechnoleg</a:t>
            </a:r>
            <a:r>
              <a:rPr lang="en-GB" dirty="0" smtClean="0"/>
              <a:t> </a:t>
            </a:r>
            <a:r>
              <a:rPr lang="en-GB" dirty="0" err="1" smtClean="0"/>
              <a:t>a’n</a:t>
            </a:r>
            <a:r>
              <a:rPr lang="en-GB" dirty="0" smtClean="0"/>
              <a:t> </a:t>
            </a:r>
            <a:r>
              <a:rPr lang="en-GB" dirty="0" err="1" smtClean="0"/>
              <a:t>treftadaeth</a:t>
            </a:r>
            <a:r>
              <a:rPr lang="en-GB" dirty="0" smtClean="0"/>
              <a:t> </a:t>
            </a:r>
            <a:r>
              <a:rPr lang="en-GB" dirty="0" err="1" smtClean="0"/>
              <a:t>biolegol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niweidio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plant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feddwl</a:t>
            </a:r>
            <a:r>
              <a:rPr lang="en-GB" dirty="0" smtClean="0"/>
              <a:t>, </a:t>
            </a:r>
            <a:r>
              <a:rPr lang="en-GB" dirty="0" err="1" smtClean="0"/>
              <a:t>dysgu</a:t>
            </a:r>
            <a:r>
              <a:rPr lang="en-GB" dirty="0" smtClean="0"/>
              <a:t> ac </a:t>
            </a:r>
            <a:r>
              <a:rPr lang="en-GB" dirty="0" err="1" smtClean="0"/>
              <a:t>ymddwyn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Our culture has evolved faster than our biology</a:t>
            </a:r>
          </a:p>
          <a:p>
            <a:r>
              <a:rPr lang="en-GB" dirty="0" smtClean="0"/>
              <a:t>Clash between technology- driven culture and our biological heritage</a:t>
            </a:r>
          </a:p>
          <a:p>
            <a:r>
              <a:rPr lang="en-GB" dirty="0" smtClean="0"/>
              <a:t>Damaging children’s ability to think, learn and behave</a:t>
            </a:r>
          </a:p>
          <a:p>
            <a:r>
              <a:rPr lang="en-GB" dirty="0" smtClean="0"/>
              <a:t>( Palmer,2006)</a:t>
            </a:r>
            <a:endParaRPr lang="cy-GB" dirty="0"/>
          </a:p>
        </p:txBody>
      </p:sp>
      <p:pic>
        <p:nvPicPr>
          <p:cNvPr id="1026" name="Picture 2" descr="C:\Users\l.roberts\AppData\Local\Microsoft\Windows\Temporary Internet Files\Content.IE5\EEQLKL9O\mobile-phone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2762250" cy="145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6142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Food for thought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Sothach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Marchnata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Siwgwr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Ychwanegolion</a:t>
            </a:r>
            <a:r>
              <a:rPr lang="en-GB" dirty="0" smtClean="0"/>
              <a:t>?</a:t>
            </a:r>
          </a:p>
          <a:p>
            <a:r>
              <a:rPr lang="en-GB" dirty="0" smtClean="0"/>
              <a:t>Y </a:t>
            </a:r>
            <a:r>
              <a:rPr lang="en-GB" dirty="0" err="1" smtClean="0"/>
              <a:t>fath</a:t>
            </a:r>
            <a:r>
              <a:rPr lang="en-GB" dirty="0" smtClean="0"/>
              <a:t> </a:t>
            </a:r>
            <a:r>
              <a:rPr lang="en-GB" dirty="0" err="1" smtClean="0"/>
              <a:t>anghywir</a:t>
            </a:r>
            <a:r>
              <a:rPr lang="en-GB" dirty="0" smtClean="0"/>
              <a:t> o </a:t>
            </a:r>
            <a:r>
              <a:rPr lang="en-GB" dirty="0" err="1" smtClean="0"/>
              <a:t>fraster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prydau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teulu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Prydau</a:t>
            </a:r>
            <a:r>
              <a:rPr lang="en-GB" dirty="0" smtClean="0"/>
              <a:t> a </a:t>
            </a:r>
            <a:r>
              <a:rPr lang="en-GB" dirty="0" err="1" smtClean="0"/>
              <a:t>moesau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Snaciau</a:t>
            </a:r>
            <a:r>
              <a:rPr lang="en-GB" dirty="0" smtClean="0"/>
              <a:t> di </a:t>
            </a:r>
            <a:r>
              <a:rPr lang="en-GB" dirty="0" err="1" smtClean="0"/>
              <a:t>ri</a:t>
            </a:r>
            <a:r>
              <a:rPr lang="en-GB" dirty="0" smtClean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Junk food?</a:t>
            </a:r>
          </a:p>
          <a:p>
            <a:r>
              <a:rPr lang="en-GB" dirty="0" smtClean="0"/>
              <a:t>Marketing?</a:t>
            </a:r>
          </a:p>
          <a:p>
            <a:r>
              <a:rPr lang="en-GB" dirty="0" smtClean="0"/>
              <a:t>Sugar rush?</a:t>
            </a:r>
          </a:p>
          <a:p>
            <a:r>
              <a:rPr lang="en-GB" dirty="0" smtClean="0"/>
              <a:t>Additives?</a:t>
            </a:r>
          </a:p>
          <a:p>
            <a:r>
              <a:rPr lang="en-GB" dirty="0" smtClean="0"/>
              <a:t>Wrong sort of fat?</a:t>
            </a:r>
          </a:p>
          <a:p>
            <a:r>
              <a:rPr lang="en-GB" dirty="0" smtClean="0"/>
              <a:t>Decline of family meal?</a:t>
            </a:r>
          </a:p>
          <a:p>
            <a:r>
              <a:rPr lang="en-GB" dirty="0" smtClean="0"/>
              <a:t>Meals and manners?</a:t>
            </a:r>
          </a:p>
          <a:p>
            <a:r>
              <a:rPr lang="en-GB" dirty="0" smtClean="0"/>
              <a:t>Snack attack?</a:t>
            </a:r>
          </a:p>
          <a:p>
            <a:r>
              <a:rPr lang="en-GB" dirty="0" smtClean="0"/>
              <a:t>( Palmer, 2006)</a:t>
            </a:r>
            <a:endParaRPr lang="cy-GB" dirty="0"/>
          </a:p>
        </p:txBody>
      </p:sp>
      <p:pic>
        <p:nvPicPr>
          <p:cNvPr id="3074" name="Picture 2" descr="C:\Users\l.roberts\AppData\Local\Microsoft\Windows\Temporary Internet Files\Content.IE5\VT7L4AUG\Beefburger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347864" cy="173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07308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Out to Play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Ofn</a:t>
            </a:r>
            <a:r>
              <a:rPr lang="en-GB" dirty="0" smtClean="0"/>
              <a:t> </a:t>
            </a:r>
            <a:r>
              <a:rPr lang="en-GB" dirty="0" err="1" smtClean="0"/>
              <a:t>ofn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endParaRPr lang="en-GB" dirty="0" smtClean="0"/>
          </a:p>
          <a:p>
            <a:r>
              <a:rPr lang="en-GB" dirty="0" err="1" smtClean="0"/>
              <a:t>Taten</a:t>
            </a:r>
            <a:r>
              <a:rPr lang="en-GB" dirty="0" smtClean="0"/>
              <a:t> </a:t>
            </a:r>
            <a:r>
              <a:rPr lang="en-GB" dirty="0" err="1" smtClean="0"/>
              <a:t>soffa</a:t>
            </a:r>
            <a:endParaRPr lang="en-GB" dirty="0" smtClean="0"/>
          </a:p>
          <a:p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 err="1" smtClean="0"/>
              <a:t>corff</a:t>
            </a:r>
            <a:r>
              <a:rPr lang="en-GB" dirty="0" smtClean="0"/>
              <a:t>,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a </a:t>
            </a:r>
            <a:r>
              <a:rPr lang="en-GB" dirty="0" err="1" smtClean="0"/>
              <a:t>pharanoia</a:t>
            </a:r>
            <a:endParaRPr lang="en-GB" dirty="0" smtClean="0"/>
          </a:p>
          <a:p>
            <a:r>
              <a:rPr lang="en-GB" dirty="0" err="1" smtClean="0"/>
              <a:t>Cwymp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crwydrol</a:t>
            </a:r>
            <a:endParaRPr lang="en-GB" dirty="0" smtClean="0"/>
          </a:p>
          <a:p>
            <a:r>
              <a:rPr lang="en-GB" dirty="0" smtClean="0"/>
              <a:t>Lleoedd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endParaRPr lang="en-GB" dirty="0" smtClean="0"/>
          </a:p>
          <a:p>
            <a:r>
              <a:rPr lang="en-GB" dirty="0" err="1" smtClean="0"/>
              <a:t>Strydoedd</a:t>
            </a:r>
            <a:r>
              <a:rPr lang="en-GB" dirty="0" smtClean="0"/>
              <a:t> </a:t>
            </a:r>
            <a:r>
              <a:rPr lang="en-GB" dirty="0" err="1" smtClean="0"/>
              <a:t>diogelach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fear of fear itself</a:t>
            </a:r>
          </a:p>
          <a:p>
            <a:r>
              <a:rPr lang="en-GB" dirty="0" smtClean="0"/>
              <a:t>Couch potatoes</a:t>
            </a:r>
          </a:p>
          <a:p>
            <a:r>
              <a:rPr lang="en-GB" dirty="0" smtClean="0"/>
              <a:t>PE, playtime &amp; paranoia</a:t>
            </a:r>
          </a:p>
          <a:p>
            <a:r>
              <a:rPr lang="en-GB" dirty="0" smtClean="0"/>
              <a:t>Decline of the free-range child</a:t>
            </a:r>
          </a:p>
          <a:p>
            <a:r>
              <a:rPr lang="en-GB" dirty="0" smtClean="0"/>
              <a:t>Places to play</a:t>
            </a:r>
          </a:p>
          <a:p>
            <a:r>
              <a:rPr lang="en-GB" dirty="0" smtClean="0"/>
              <a:t>Right to roam</a:t>
            </a:r>
          </a:p>
          <a:p>
            <a:r>
              <a:rPr lang="en-GB" dirty="0" smtClean="0"/>
              <a:t>Safer streets</a:t>
            </a:r>
          </a:p>
          <a:p>
            <a:r>
              <a:rPr lang="en-GB" dirty="0" smtClean="0"/>
              <a:t>( Palmer, 2006)</a:t>
            </a:r>
            <a:endParaRPr lang="cy-GB" dirty="0"/>
          </a:p>
        </p:txBody>
      </p:sp>
      <p:pic>
        <p:nvPicPr>
          <p:cNvPr id="4098" name="Picture 2" descr="C:\Users\l.roberts\AppData\Local\Microsoft\Windows\Temporary Internet Files\Content.IE5\EME09GLO\kids_play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4374"/>
            <a:ext cx="3528392" cy="174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1284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The Electronic Village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gwarchodwr</a:t>
            </a:r>
            <a:r>
              <a:rPr lang="en-GB" dirty="0" smtClean="0"/>
              <a:t> </a:t>
            </a:r>
            <a:r>
              <a:rPr lang="en-GB" dirty="0" err="1" smtClean="0"/>
              <a:t>electronaidd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teulu’n</a:t>
            </a:r>
            <a:r>
              <a:rPr lang="en-GB" dirty="0"/>
              <a:t> </a:t>
            </a:r>
            <a:r>
              <a:rPr lang="en-GB" dirty="0" err="1" smtClean="0"/>
              <a:t>arwahanu</a:t>
            </a:r>
            <a:endParaRPr lang="en-GB" dirty="0" smtClean="0"/>
          </a:p>
          <a:p>
            <a:r>
              <a:rPr lang="en-GB" dirty="0" err="1" smtClean="0"/>
              <a:t>Ochr</a:t>
            </a:r>
            <a:r>
              <a:rPr lang="en-GB" dirty="0" smtClean="0"/>
              <a:t> </a:t>
            </a:r>
            <a:r>
              <a:rPr lang="en-GB" dirty="0" err="1" smtClean="0"/>
              <a:t>dywyll</a:t>
            </a:r>
            <a:r>
              <a:rPr lang="en-GB" dirty="0" smtClean="0"/>
              <a:t> y </a:t>
            </a:r>
            <a:r>
              <a:rPr lang="en-GB" dirty="0" err="1" smtClean="0"/>
              <a:t>pentref</a:t>
            </a:r>
            <a:endParaRPr lang="en-GB" dirty="0" smtClean="0"/>
          </a:p>
          <a:p>
            <a:r>
              <a:rPr lang="en-GB" dirty="0" err="1" smtClean="0"/>
              <a:t>Hawliau</a:t>
            </a:r>
            <a:endParaRPr lang="en-GB" dirty="0" smtClean="0"/>
          </a:p>
          <a:p>
            <a:r>
              <a:rPr lang="en-GB" dirty="0" err="1" smtClean="0"/>
              <a:t>Ffrindiau</a:t>
            </a:r>
            <a:r>
              <a:rPr lang="en-GB" dirty="0" smtClean="0"/>
              <a:t> </a:t>
            </a:r>
            <a:r>
              <a:rPr lang="en-GB" dirty="0" err="1" smtClean="0"/>
              <a:t>electronaidd</a:t>
            </a:r>
            <a:r>
              <a:rPr lang="en-GB" dirty="0" smtClean="0"/>
              <a:t> – a </a:t>
            </a:r>
            <a:r>
              <a:rPr lang="en-GB" dirty="0" err="1" smtClean="0"/>
              <a:t>gelynion</a:t>
            </a:r>
            <a:endParaRPr lang="en-GB" dirty="0" smtClean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electronic babysitter</a:t>
            </a:r>
          </a:p>
          <a:p>
            <a:r>
              <a:rPr lang="en-GB" dirty="0" smtClean="0"/>
              <a:t>The splintering family</a:t>
            </a:r>
          </a:p>
          <a:p>
            <a:r>
              <a:rPr lang="en-GB" dirty="0" smtClean="0"/>
              <a:t>The dark side of the village</a:t>
            </a:r>
          </a:p>
          <a:p>
            <a:r>
              <a:rPr lang="en-GB" dirty="0" smtClean="0"/>
              <a:t>A question of rights</a:t>
            </a:r>
          </a:p>
          <a:p>
            <a:r>
              <a:rPr lang="en-GB" dirty="0" smtClean="0"/>
              <a:t>Electronic friends- and enemies</a:t>
            </a:r>
          </a:p>
          <a:p>
            <a:r>
              <a:rPr lang="en-GB" dirty="0" smtClean="0"/>
              <a:t>( Palmer,2006)</a:t>
            </a:r>
          </a:p>
        </p:txBody>
      </p:sp>
      <p:pic>
        <p:nvPicPr>
          <p:cNvPr id="5122" name="Picture 2" descr="C:\Users\l.roberts\AppData\Local\Microsoft\Windows\Temporary Internet Files\Content.IE5\6IDJCSBB\ipad-mini-oct2012-e1351036457468-1024x9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095"/>
            <a:ext cx="2536208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86762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Dadwenwyno’r</a:t>
            </a:r>
            <a:r>
              <a:rPr lang="en-GB" dirty="0" smtClean="0"/>
              <a:t> </a:t>
            </a:r>
            <a:r>
              <a:rPr lang="en-GB" dirty="0" err="1" smtClean="0"/>
              <a:t>plentyndod</a:t>
            </a:r>
            <a:r>
              <a:rPr lang="en-GB" dirty="0" smtClean="0"/>
              <a:t> </a:t>
            </a:r>
            <a:r>
              <a:rPr lang="en-GB" dirty="0" err="1" smtClean="0"/>
              <a:t>gwenwynig</a:t>
            </a:r>
            <a:endParaRPr lang="en-GB" dirty="0" smtClean="0"/>
          </a:p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Adborth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Detoxing the </a:t>
            </a:r>
            <a:r>
              <a:rPr lang="en-GB" dirty="0"/>
              <a:t>T</a:t>
            </a:r>
            <a:r>
              <a:rPr lang="en-GB" dirty="0" smtClean="0"/>
              <a:t>oxic Childhood</a:t>
            </a:r>
          </a:p>
          <a:p>
            <a:r>
              <a:rPr lang="en-GB" dirty="0" smtClean="0"/>
              <a:t>Discuss</a:t>
            </a:r>
          </a:p>
          <a:p>
            <a:r>
              <a:rPr lang="en-GB" dirty="0" smtClean="0"/>
              <a:t>Feedback</a:t>
            </a:r>
            <a:endParaRPr lang="cy-GB" dirty="0"/>
          </a:p>
        </p:txBody>
      </p:sp>
      <p:pic>
        <p:nvPicPr>
          <p:cNvPr id="6146" name="Picture 2" descr="C:\Users\l.roberts\AppData\Local\Microsoft\Windows\Temporary Internet Files\Content.IE5\UU4Z21D1\Children-Reading-13034189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61907"/>
            <a:ext cx="9144000" cy="206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8387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Bee, H. And Boyd, D. ( 2012) </a:t>
            </a:r>
            <a:r>
              <a:rPr lang="en-GB" sz="1800" i="1" dirty="0"/>
              <a:t>The developing child </a:t>
            </a:r>
            <a:r>
              <a:rPr lang="en-GB" sz="1800" dirty="0"/>
              <a:t>( 12</a:t>
            </a:r>
            <a:r>
              <a:rPr lang="en-GB" sz="1800" baseline="30000" dirty="0"/>
              <a:t>th</a:t>
            </a:r>
            <a:r>
              <a:rPr lang="en-GB" sz="1800" dirty="0"/>
              <a:t> edition). London: </a:t>
            </a:r>
            <a:r>
              <a:rPr lang="en-GB" sz="1800" dirty="0" err="1"/>
              <a:t>Allyn</a:t>
            </a:r>
            <a:r>
              <a:rPr lang="en-GB" sz="1800" dirty="0"/>
              <a:t> and Bacon</a:t>
            </a:r>
          </a:p>
          <a:p>
            <a:r>
              <a:rPr lang="en-GB" sz="1800" dirty="0" smtClean="0"/>
              <a:t>Bentham, S. ( 2011) </a:t>
            </a:r>
            <a:r>
              <a:rPr lang="en-GB" sz="1800" i="1" dirty="0" smtClean="0"/>
              <a:t>A Teaching Assistant’s Guide to Child Development and Psychology in the Classroom. </a:t>
            </a:r>
            <a:r>
              <a:rPr lang="en-GB" sz="1800" dirty="0" smtClean="0"/>
              <a:t>( 2</a:t>
            </a:r>
            <a:r>
              <a:rPr lang="en-GB" sz="1800" baseline="30000" dirty="0" smtClean="0"/>
              <a:t>nd</a:t>
            </a:r>
            <a:r>
              <a:rPr lang="en-GB" sz="1800" dirty="0" smtClean="0"/>
              <a:t> edition) Routledge: Oxon</a:t>
            </a:r>
          </a:p>
          <a:p>
            <a:r>
              <a:rPr lang="en-GB" sz="1800" dirty="0" smtClean="0"/>
              <a:t>Palmer, S. ( 2006) </a:t>
            </a:r>
            <a:r>
              <a:rPr lang="en-GB" sz="1800" i="1" dirty="0" smtClean="0"/>
              <a:t>Toxic Childhood. How the Modern World is Damaging Our Children and What We Can Do About It. </a:t>
            </a:r>
            <a:r>
              <a:rPr lang="en-GB" sz="1800" dirty="0" smtClean="0"/>
              <a:t>Orion: London</a:t>
            </a:r>
          </a:p>
          <a:p>
            <a:endParaRPr lang="en-GB" sz="1800" dirty="0" smtClean="0"/>
          </a:p>
          <a:p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3441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633</TotalTime>
  <Words>1535</Words>
  <Application>Microsoft Office PowerPoint</Application>
  <PresentationFormat>On-screen Show (4:3)</PresentationFormat>
  <Paragraphs>285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Calibri</vt:lpstr>
      <vt:lpstr>Lucida Sans Unicode</vt:lpstr>
      <vt:lpstr>Symbol</vt:lpstr>
      <vt:lpstr>Wingdings 2</vt:lpstr>
      <vt:lpstr>Flow</vt:lpstr>
      <vt:lpstr>ECES4004/C Individual Development  Datblygiad Unigol</vt:lpstr>
      <vt:lpstr>Gorolwg Sesiwn / Session Overview</vt:lpstr>
      <vt:lpstr>Deilliant Dysgu 1 / Learning Outcome 1</vt:lpstr>
      <vt:lpstr>Asesiad  (100%) Assessment  4 Blog / 4 Blog entries (3000 words)   </vt:lpstr>
      <vt:lpstr>Common Core (CWDC, 2010)</vt:lpstr>
      <vt:lpstr>Y Plentyn Cyfan ( agwedd cyfannol)  The Child as a Whole (holistic view)</vt:lpstr>
      <vt:lpstr>Dylanwadau ar ddatblygiad  Influences on development </vt:lpstr>
      <vt:lpstr>PowerPoint Presentation</vt:lpstr>
      <vt:lpstr>Datblygiad corfforol Physical development </vt:lpstr>
      <vt:lpstr>Diet, exercise and environmental factors affect growth</vt:lpstr>
      <vt:lpstr>Normau Corfforol 1    Physical Norms 1</vt:lpstr>
      <vt:lpstr>Normau Corfforol 1    Physical Norms 1</vt:lpstr>
      <vt:lpstr>Motor Milestones</vt:lpstr>
      <vt:lpstr>Tasg/ Task</vt:lpstr>
      <vt:lpstr> Sgiliau Corfforol  Physical Skills </vt:lpstr>
      <vt:lpstr>Sgiliau Motor mân Fine Motor Skills</vt:lpstr>
      <vt:lpstr>Datblygiad llawysgrifen 1 Handwriting development 1</vt:lpstr>
      <vt:lpstr>Datblygiad llawysgrifen 2 Handwriting development 2</vt:lpstr>
      <vt:lpstr>Datblygiad llawysgrifen 3 Handwriting development 3</vt:lpstr>
      <vt:lpstr>Tasg / Task</vt:lpstr>
      <vt:lpstr>Gross Motor Skills Sgiliau Motor Mawr</vt:lpstr>
      <vt:lpstr>PowerPoint Presentation</vt:lpstr>
      <vt:lpstr>      Sex Differences in Motor Skills in Middle Childhood     </vt:lpstr>
      <vt:lpstr>PowerPoint Presentation</vt:lpstr>
      <vt:lpstr>Tasg / Task</vt:lpstr>
      <vt:lpstr>A Toxic Childhood?</vt:lpstr>
      <vt:lpstr>A Toxic Childhood?</vt:lpstr>
      <vt:lpstr>Food for thought</vt:lpstr>
      <vt:lpstr>Out to Play</vt:lpstr>
      <vt:lpstr>The Electronic Village</vt:lpstr>
      <vt:lpstr>Tasg/ Task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SJPE4007/C The Developing Child Y Plentyn Sy’n Datblygu</dc:title>
  <dc:creator>Administrator</dc:creator>
  <cp:lastModifiedBy>Lynwen Roberts</cp:lastModifiedBy>
  <cp:revision>66</cp:revision>
  <dcterms:created xsi:type="dcterms:W3CDTF">2015-01-21T10:50:09Z</dcterms:created>
  <dcterms:modified xsi:type="dcterms:W3CDTF">2019-07-04T09:18:45Z</dcterms:modified>
</cp:coreProperties>
</file>