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1" r:id="rId3"/>
    <p:sldId id="292" r:id="rId4"/>
    <p:sldId id="282" r:id="rId5"/>
    <p:sldId id="283" r:id="rId6"/>
    <p:sldId id="284" r:id="rId7"/>
    <p:sldId id="285" r:id="rId8"/>
    <p:sldId id="286" r:id="rId9"/>
    <p:sldId id="287" r:id="rId10"/>
    <p:sldId id="288" r:id="rId11"/>
    <p:sldId id="289" r:id="rId12"/>
    <p:sldId id="290" r:id="rId13"/>
    <p:sldId id="291" r:id="rId14"/>
    <p:sldId id="258" r:id="rId15"/>
    <p:sldId id="259" r:id="rId16"/>
    <p:sldId id="260" r:id="rId17"/>
    <p:sldId id="261" r:id="rId18"/>
    <p:sldId id="262" r:id="rId19"/>
    <p:sldId id="263" r:id="rId20"/>
    <p:sldId id="264" r:id="rId21"/>
    <p:sldId id="265" r:id="rId22"/>
    <p:sldId id="266" r:id="rId23"/>
    <p:sldId id="267" r:id="rId24"/>
    <p:sldId id="268" r:id="rId25"/>
    <p:sldId id="269" r:id="rId26"/>
    <p:sldId id="270" r:id="rId27"/>
    <p:sldId id="271" r:id="rId28"/>
    <p:sldId id="272" r:id="rId29"/>
    <p:sldId id="273" r:id="rId30"/>
    <p:sldId id="274" r:id="rId31"/>
    <p:sldId id="275" r:id="rId32"/>
    <p:sldId id="276" r:id="rId33"/>
    <p:sldId id="277" r:id="rId34"/>
    <p:sldId id="278" r:id="rId35"/>
    <p:sldId id="279" r:id="rId36"/>
    <p:sldId id="280"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7" r:id="rId68"/>
    <p:sldId id="323" r:id="rId69"/>
    <p:sldId id="324" r:id="rId70"/>
    <p:sldId id="325"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ED856F3-D54E-411D-A4B2-0458D26F0E5E}" type="datetimeFigureOut">
              <a:rPr lang="en-GB" smtClean="0"/>
              <a:t>05/12/2016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2756676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D856F3-D54E-411D-A4B2-0458D26F0E5E}" type="datetimeFigureOut">
              <a:rPr lang="en-GB" smtClean="0"/>
              <a:t>05/12/2016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1364949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ED856F3-D54E-411D-A4B2-0458D26F0E5E}" type="datetimeFigureOut">
              <a:rPr lang="en-GB" smtClean="0"/>
              <a:t>05/12/2016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824437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D856F3-D54E-411D-A4B2-0458D26F0E5E}" type="datetimeFigureOut">
              <a:rPr lang="en-GB" smtClean="0"/>
              <a:t>05/12/2016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505058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ED856F3-D54E-411D-A4B2-0458D26F0E5E}" type="datetimeFigureOut">
              <a:rPr lang="en-GB" smtClean="0"/>
              <a:t>05/12/2016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41585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ED856F3-D54E-411D-A4B2-0458D26F0E5E}" type="datetimeFigureOut">
              <a:rPr lang="en-GB" smtClean="0"/>
              <a:t>05/12/2016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1239818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D856F3-D54E-411D-A4B2-0458D26F0E5E}" type="datetimeFigureOut">
              <a:rPr lang="en-GB" smtClean="0"/>
              <a:t>05/12/2016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1195454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D856F3-D54E-411D-A4B2-0458D26F0E5E}" type="datetimeFigureOut">
              <a:rPr lang="en-GB" smtClean="0"/>
              <a:t>05/12/2016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3876348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D856F3-D54E-411D-A4B2-0458D26F0E5E}" type="datetimeFigureOut">
              <a:rPr lang="en-GB" smtClean="0"/>
              <a:t>05/12/2016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2379644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D856F3-D54E-411D-A4B2-0458D26F0E5E}" type="datetimeFigureOut">
              <a:rPr lang="en-GB" smtClean="0"/>
              <a:t>05/12/2016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2474090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D856F3-D54E-411D-A4B2-0458D26F0E5E}" type="datetimeFigureOut">
              <a:rPr lang="en-GB" smtClean="0"/>
              <a:t>05/12/2016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E8F34D-870C-45F6-87B2-A9D43F5ED751}" type="slidenum">
              <a:rPr lang="en-GB" smtClean="0"/>
              <a:t>‹#›</a:t>
            </a:fld>
            <a:endParaRPr lang="en-GB"/>
          </a:p>
        </p:txBody>
      </p:sp>
    </p:spTree>
    <p:extLst>
      <p:ext uri="{BB962C8B-B14F-4D97-AF65-F5344CB8AC3E}">
        <p14:creationId xmlns:p14="http://schemas.microsoft.com/office/powerpoint/2010/main" val="1003487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D856F3-D54E-411D-A4B2-0458D26F0E5E}" type="datetimeFigureOut">
              <a:rPr lang="en-GB" smtClean="0"/>
              <a:t>05/12/2016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E8F34D-870C-45F6-87B2-A9D43F5ED751}" type="slidenum">
              <a:rPr lang="en-GB" smtClean="0"/>
              <a:t>‹#›</a:t>
            </a:fld>
            <a:endParaRPr lang="en-GB"/>
          </a:p>
        </p:txBody>
      </p:sp>
    </p:spTree>
    <p:extLst>
      <p:ext uri="{BB962C8B-B14F-4D97-AF65-F5344CB8AC3E}">
        <p14:creationId xmlns:p14="http://schemas.microsoft.com/office/powerpoint/2010/main" val="1631136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en.wikipedia.org/wiki/Military_logistics"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hyperlink" Target="https://www.gov.uk/government/uploads/system/uploads/attachment_data/file/529365/20160527-DESOrgChart.pdf"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413679/20150316-FOI_RLC_Sqn_Details_response.pdf"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hyperlink" Target="http://www.nato.int/cps/en/natohq/topics_61741.htm"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ved=0ahUKEwinmpX_rs7QAhUJ1hQKHR7mDAkQjRwIBw&amp;url=http://www.thinkdefence.co.uk/2014/02/future-maritime-patrol-part-5-c130j-a400m-options/&amp;psig=AFQjCNGMtDex0VINFWjvBTlCiMUlSgxczA&amp;ust=1480522673652568" TargetMode="External"/><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5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google.co.uk/url?sa=i&amp;rct=j&amp;q=&amp;esrc=s&amp;source=images&amp;cd=&amp;cad=rja&amp;uact=8&amp;ved=0ahUKEwjAt9Grr87QAhWDQBQKHUlBAQ0QjRwIBw&amp;url=http://www.lockheedmartin.com/us/100years/stories/hercules.html&amp;psig=AFQjCNGcXWEE0OCmUOfJu36RiOX1e6J5yg&amp;ust=1480522784705554" TargetMode="External"/><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hyperlink" Target="https://www.google.co.uk/url?sa=i&amp;rct=j&amp;q=&amp;esrc=s&amp;source=images&amp;cd=&amp;cad=rja&amp;uact=8&amp;ved=0ahUKEwibt7y8r87QAhUErRQKHTxhBwoQjRwIBw&amp;url=https://www.pinterest.com/pin/51932201926805463/&amp;psig=AFQjCNGcXWEE0OCmUOfJu36RiOX1e6J5yg&amp;ust=1480522784705554"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www.google.co.uk/url?sa=i&amp;rct=j&amp;q=&amp;esrc=s&amp;source=images&amp;cd=&amp;cad=rja&amp;uact=8&amp;ved=0ahUKEwj_yebUr87QAhWDchQKHXxLDg4QjRwIBw&amp;url=http://www.thinkdefence.co.uk/2014/12/military-pallets-boxes-containers-part-7-air-despatch/&amp;psig=AFQjCNGcXWEE0OCmUOfJu36RiOX1e6J5yg&amp;ust=1480522784705554" TargetMode="Externa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hyperlink" Target="https://www.google.co.uk/search?hl=en&amp;site=imghp&amp;tbm=isch&amp;source=hp&amp;biw=1518&amp;bih=653&amp;q=vc10+tanker&amp;oq=VC+10+tanker&amp;gs_"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hyperlink" Target="https://www.google.co.uk/search?hl=en&amp;site=imghp&amp;tbm=isch&amp;source=hp&amp;biw=1518&amp;bih=653&amp;q=Victor+air+tanker&amp;oq=Victor+air+tanker&amp;gs_l=img"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www.google.co.uk/url?sa=i&amp;rct=j&amp;q=&amp;esrc=s&amp;source=images&amp;cd=&amp;ved=0ahUKEwjOhfjQsd3QAhVoK8AKHS3bBnMQjRwIBw&amp;url=http%3A%2F%2Fwww.airtanker.co.uk%2F&amp;psig=AFQjCNGdM45resXtFFG_z4oPrJV51K8-MA&amp;ust=1481038797331406" TargetMode="External"/><Relationship Id="rId1" Type="http://schemas.openxmlformats.org/officeDocument/2006/relationships/slideLayout" Target="../slideLayouts/slideLayout7.xml"/><Relationship Id="rId6" Type="http://schemas.openxmlformats.org/officeDocument/2006/relationships/hyperlink" Target="https://www.google.co.uk/search?hl=en&amp;site=imghp&amp;tbm=isch&amp;source=hp&amp;biw=1518&amp;bih=653&amp;q=raf+voyager+air+tanker&amp;oq=Voyager+air+tanker&amp;gs_l=img" TargetMode="External"/><Relationship Id="rId5" Type="http://schemas.openxmlformats.org/officeDocument/2006/relationships/image" Target="../media/image41.jpeg"/><Relationship Id="rId4" Type="http://schemas.openxmlformats.org/officeDocument/2006/relationships/hyperlink" Target="http://www.google.co.uk/url?sa=i&amp;rct=j&amp;q=&amp;esrc=s&amp;source=images&amp;cd=&amp;ved=0ahUKEwiWmJPpsd3QAhWdOsAKHbDiB0gQjRwIBw&amp;url=http%3A%2F%2Fwww.defenseindustrydaily.com%2Fthe-uks-fsta-an-aerial-tanker-program-with-a-difference-03356%2F&amp;psig=AFQjCNGdM45resXtFFG_z4oPrJV51K8-MA&amp;ust=1481038797331406" TargetMode="External"/></Relationships>
</file>

<file path=ppt/slides/_rels/slide56.xml.rels><?xml version="1.0" encoding="UTF-8" standalone="yes"?>
<Relationships xmlns="http://schemas.openxmlformats.org/package/2006/relationships"><Relationship Id="rId2" Type="http://schemas.openxmlformats.org/officeDocument/2006/relationships/hyperlink" Target="https://en.wikipedia.org/wiki/Royal_Fleet_Auxiliary" TargetMode="Externa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8" Type="http://schemas.openxmlformats.org/officeDocument/2006/relationships/hyperlink" Target="https://en.wikipedia.org/wiki/Landing_ship_dock" TargetMode="External"/><Relationship Id="rId13" Type="http://schemas.openxmlformats.org/officeDocument/2006/relationships/hyperlink" Target="https://en.wikipedia.org/wiki/British_Army" TargetMode="External"/><Relationship Id="rId3" Type="http://schemas.openxmlformats.org/officeDocument/2006/relationships/hyperlink" Target="https://en.wikipedia.org/wiki/Round_Table_class_landing_ship_logistics" TargetMode="External"/><Relationship Id="rId7" Type="http://schemas.openxmlformats.org/officeDocument/2006/relationships/hyperlink" Target="https://en.wikipedia.org/wiki/Bay_class_landing_ship_dock_(auxiliary)" TargetMode="External"/><Relationship Id="rId12" Type="http://schemas.openxmlformats.org/officeDocument/2006/relationships/hyperlink" Target="https://en.wikipedia.org/wiki/Replenishment_at_sea" TargetMode="External"/><Relationship Id="rId2" Type="http://schemas.openxmlformats.org/officeDocument/2006/relationships/hyperlink" Target="https://en.wikipedia.org/wiki/Armed_forces" TargetMode="External"/><Relationship Id="rId1" Type="http://schemas.openxmlformats.org/officeDocument/2006/relationships/slideLayout" Target="../slideLayouts/slideLayout7.xml"/><Relationship Id="rId6" Type="http://schemas.openxmlformats.org/officeDocument/2006/relationships/hyperlink" Target="https://en.wikipedia.org/wiki/Royal_Fleet_Auxiliary" TargetMode="External"/><Relationship Id="rId11" Type="http://schemas.openxmlformats.org/officeDocument/2006/relationships/hyperlink" Target="https://en.wikipedia.org/wiki/Royal_Navy" TargetMode="External"/><Relationship Id="rId5" Type="http://schemas.openxmlformats.org/officeDocument/2006/relationships/hyperlink" Target="https://en.wikipedia.org/wiki/Amphibious_warfare" TargetMode="External"/><Relationship Id="rId10" Type="http://schemas.openxmlformats.org/officeDocument/2006/relationships/hyperlink" Target="https://en.wikipedia.org/wiki/Ministry_of_Defence_(United_Kingdom)" TargetMode="External"/><Relationship Id="rId4" Type="http://schemas.openxmlformats.org/officeDocument/2006/relationships/hyperlink" Target="https://en.wikipedia.org/wiki/Amphibious_assault_ship" TargetMode="External"/><Relationship Id="rId9" Type="http://schemas.openxmlformats.org/officeDocument/2006/relationships/hyperlink" Target="https://en.wikipedia.org/wiki/United_Kingdom" TargetMode="External"/><Relationship Id="rId14" Type="http://schemas.openxmlformats.org/officeDocument/2006/relationships/hyperlink" Target="https://en.wikipedia.org/wiki/Royal_Marine"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en.wikipedia.org/wiki/Ministry_of_Defence_(United_Kingdom)" TargetMode="External"/><Relationship Id="rId2" Type="http://schemas.openxmlformats.org/officeDocument/2006/relationships/hyperlink" Target="https://en.wikipedia.org/wiki/Landing_ship" TargetMode="External"/><Relationship Id="rId1" Type="http://schemas.openxmlformats.org/officeDocument/2006/relationships/slideLayout" Target="../slideLayouts/slideLayout7.xml"/><Relationship Id="rId5" Type="http://schemas.openxmlformats.org/officeDocument/2006/relationships/hyperlink" Target="https://en.wikipedia.org/wiki/Vulcan_Phalanx" TargetMode="External"/><Relationship Id="rId4" Type="http://schemas.openxmlformats.org/officeDocument/2006/relationships/hyperlink" Target="https://en.wikipedia.org/wiki/British_Merchant_Navy" TargetMode="External"/></Relationships>
</file>

<file path=ppt/slides/_rels/slide59.xml.rels><?xml version="1.0" encoding="UTF-8" standalone="yes"?>
<Relationships xmlns="http://schemas.openxmlformats.org/package/2006/relationships"><Relationship Id="rId8" Type="http://schemas.openxmlformats.org/officeDocument/2006/relationships/hyperlink" Target="https://en.wikipedia.org/wiki/RFA_Gold_Rover_(A271)" TargetMode="External"/><Relationship Id="rId13" Type="http://schemas.openxmlformats.org/officeDocument/2006/relationships/hyperlink" Target="https://en.wikipedia.org/wiki/Fort_Rosalie-class_replenishment_ship" TargetMode="External"/><Relationship Id="rId3" Type="http://schemas.openxmlformats.org/officeDocument/2006/relationships/hyperlink" Target="https://en.wikipedia.org/wiki/RFA_Wave_Knight_(A389)" TargetMode="External"/><Relationship Id="rId7" Type="http://schemas.openxmlformats.org/officeDocument/2006/relationships/hyperlink" Target="https://en.wikipedia.org/wiki/Rover-class_tanker" TargetMode="External"/><Relationship Id="rId12" Type="http://schemas.openxmlformats.org/officeDocument/2006/relationships/hyperlink" Target="https://en.wikipedia.org/wiki/Royal_Fleet_Auxiliary#cite_note-17" TargetMode="External"/><Relationship Id="rId17" Type="http://schemas.openxmlformats.org/officeDocument/2006/relationships/hyperlink" Target="https://en.wikipedia.org/wiki/Royal_Fleet_Auxiliary#cite_note-19" TargetMode="External"/><Relationship Id="rId2" Type="http://schemas.openxmlformats.org/officeDocument/2006/relationships/hyperlink" Target="https://en.wikipedia.org/wiki/Wave-class_tanker" TargetMode="External"/><Relationship Id="rId16" Type="http://schemas.openxmlformats.org/officeDocument/2006/relationships/hyperlink" Target="https://en.wikipedia.org/wiki/RFA_Fort_Austin_(A386)" TargetMode="External"/><Relationship Id="rId1" Type="http://schemas.openxmlformats.org/officeDocument/2006/relationships/slideLayout" Target="../slideLayouts/slideLayout7.xml"/><Relationship Id="rId6" Type="http://schemas.openxmlformats.org/officeDocument/2006/relationships/hyperlink" Target="https://en.wikipedia.org/wiki/Royal_Fleet_Auxiliary#cite_note-15" TargetMode="External"/><Relationship Id="rId11" Type="http://schemas.openxmlformats.org/officeDocument/2006/relationships/hyperlink" Target="https://en.wikipedia.org/wiki/RFA_Fort_Victoria_(A387)" TargetMode="External"/><Relationship Id="rId5" Type="http://schemas.openxmlformats.org/officeDocument/2006/relationships/hyperlink" Target="https://en.wikipedia.org/wiki/RFA_Wave_Ruler_(A390)" TargetMode="External"/><Relationship Id="rId15" Type="http://schemas.openxmlformats.org/officeDocument/2006/relationships/hyperlink" Target="https://en.wikipedia.org/wiki/Royal_Fleet_Auxiliary#cite_note-18" TargetMode="External"/><Relationship Id="rId10" Type="http://schemas.openxmlformats.org/officeDocument/2006/relationships/hyperlink" Target="https://en.wikipedia.org/wiki/Fort_Victoria-class_replenishment_oiler" TargetMode="External"/><Relationship Id="rId4" Type="http://schemas.openxmlformats.org/officeDocument/2006/relationships/hyperlink" Target="https://en.wikipedia.org/wiki/Royal_Fleet_Auxiliary#cite_note-14" TargetMode="External"/><Relationship Id="rId9" Type="http://schemas.openxmlformats.org/officeDocument/2006/relationships/hyperlink" Target="https://en.wikipedia.org/wiki/Royal_Fleet_Auxiliary#cite_note-16" TargetMode="External"/><Relationship Id="rId14" Type="http://schemas.openxmlformats.org/officeDocument/2006/relationships/hyperlink" Target="https://en.wikipedia.org/wiki/RFA_Fort_Rosalie_(A385)"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4.jpeg"/><Relationship Id="rId2" Type="http://schemas.openxmlformats.org/officeDocument/2006/relationships/hyperlink" Target="https://en.wikipedia.org/wiki/File:Wave_Knight_replenishment_tanker.jpg" TargetMode="External"/><Relationship Id="rId1" Type="http://schemas.openxmlformats.org/officeDocument/2006/relationships/slideLayout" Target="../slideLayouts/slideLayout7.xml"/><Relationship Id="rId6" Type="http://schemas.openxmlformats.org/officeDocument/2006/relationships/hyperlink" Target="https://en.wikipedia.org/wiki/File:RFA_Fort_Austin_(A386).jpg" TargetMode="External"/><Relationship Id="rId5" Type="http://schemas.openxmlformats.org/officeDocument/2006/relationships/image" Target="../media/image43.jpeg"/><Relationship Id="rId4" Type="http://schemas.openxmlformats.org/officeDocument/2006/relationships/hyperlink" Target="https://en.wikipedia.org/wiki/File:RFA_Fort_Victoria_A387_BB.jpg" TargetMode="External"/></Relationships>
</file>

<file path=ppt/slides/_rels/slide61.xml.rels><?xml version="1.0" encoding="UTF-8" standalone="yes"?>
<Relationships xmlns="http://schemas.openxmlformats.org/package/2006/relationships"><Relationship Id="rId8" Type="http://schemas.openxmlformats.org/officeDocument/2006/relationships/hyperlink" Target="https://en.wikipedia.org/wiki/Royal_Fleet_Auxiliary#cite_note-22" TargetMode="External"/><Relationship Id="rId3" Type="http://schemas.openxmlformats.org/officeDocument/2006/relationships/hyperlink" Target="https://en.wikipedia.org/wiki/RFA_Lyme_Bay_(L3007)" TargetMode="External"/><Relationship Id="rId7" Type="http://schemas.openxmlformats.org/officeDocument/2006/relationships/hyperlink" Target="https://en.wikipedia.org/wiki/RFA_Cardigan_Bay_(L3009)" TargetMode="External"/><Relationship Id="rId2" Type="http://schemas.openxmlformats.org/officeDocument/2006/relationships/hyperlink" Target="https://en.wikipedia.org/wiki/Bay-class_landing_ship" TargetMode="External"/><Relationship Id="rId1" Type="http://schemas.openxmlformats.org/officeDocument/2006/relationships/slideLayout" Target="../slideLayouts/slideLayout7.xml"/><Relationship Id="rId6" Type="http://schemas.openxmlformats.org/officeDocument/2006/relationships/hyperlink" Target="https://en.wikipedia.org/wiki/Royal_Fleet_Auxiliary#cite_note-21" TargetMode="External"/><Relationship Id="rId11" Type="http://schemas.openxmlformats.org/officeDocument/2006/relationships/hyperlink" Target="https://en.wikipedia.org/wiki/Bay-class_landing_ship#cite_note-AAP060411-20" TargetMode="External"/><Relationship Id="rId5" Type="http://schemas.openxmlformats.org/officeDocument/2006/relationships/hyperlink" Target="https://en.wikipedia.org/wiki/RFA_Mounts_Bay_(L3008)" TargetMode="External"/><Relationship Id="rId10" Type="http://schemas.openxmlformats.org/officeDocument/2006/relationships/hyperlink" Target="https://en.wikipedia.org/wiki/Bay-class_landing_ship#cite_note-DN-17" TargetMode="External"/><Relationship Id="rId4" Type="http://schemas.openxmlformats.org/officeDocument/2006/relationships/hyperlink" Target="https://en.wikipedia.org/wiki/Royal_Fleet_Auxiliary#cite_note-20" TargetMode="External"/><Relationship Id="rId9" Type="http://schemas.openxmlformats.org/officeDocument/2006/relationships/hyperlink" Target="https://en.wikipedia.org/wiki/RFA_Largs_Bay_(L3006)"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hyperlink" Target="https://en.wikipedia.org/wiki/Royal_Fleet_Auxiliary#cite_note-23" TargetMode="External"/><Relationship Id="rId2" Type="http://schemas.openxmlformats.org/officeDocument/2006/relationships/hyperlink" Target="https://en.wikipedia.org/wiki/RFA_Argus_(A135)" TargetMode="Externa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hyperlink" Target="https://en.wikipedia.org/wiki/File:RFA_Argus_off_the_coast_of_Devonport.jpg" TargetMode="Externa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hyperlink" Target="https://en.wikipedia.org/wiki/Royal_Fleet_Auxiliary#cite_note-Handbook-24" TargetMode="External"/><Relationship Id="rId2" Type="http://schemas.openxmlformats.org/officeDocument/2006/relationships/hyperlink" Target="https://en.wikipedia.org/wiki/Point-class_sealift_ship" TargetMode="External"/><Relationship Id="rId1" Type="http://schemas.openxmlformats.org/officeDocument/2006/relationships/slideLayout" Target="../slideLayouts/slideLayout7.xml"/><Relationship Id="rId5" Type="http://schemas.openxmlformats.org/officeDocument/2006/relationships/hyperlink" Target="https://en.wikipedia.org/wiki/Royal_Fleet_Auxiliary#cite_note-Steve_Bush_2014-12" TargetMode="External"/><Relationship Id="rId4" Type="http://schemas.openxmlformats.org/officeDocument/2006/relationships/hyperlink" Target="https://en.wikipedia.org/wiki/MV_Maersk_Rapier"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hyperlink" Target="https://en.wikipedia.org/wiki/File:Merchant_Vessel_Hartland_Point_Carrying_Military_Equipment_During_Cougar_12_MOD_45154449.jpg" TargetMode="Externa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6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69.xml.rels><?xml version="1.0" encoding="UTF-8" standalone="yes"?>
<Relationships xmlns="http://schemas.openxmlformats.org/package/2006/relationships"><Relationship Id="rId3" Type="http://schemas.openxmlformats.org/officeDocument/2006/relationships/hyperlink" Target="http://www.royalnavy.mod.uk/our-organisation/the-fighting-arms/royal-fleet-auxiliary/forward-repair-ship/rfa-diligence" TargetMode="External"/><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 to Logistics</a:t>
            </a:r>
            <a:endParaRPr lang="en-GB" dirty="0"/>
          </a:p>
        </p:txBody>
      </p:sp>
      <p:sp>
        <p:nvSpPr>
          <p:cNvPr id="3" name="Subtitle 2"/>
          <p:cNvSpPr>
            <a:spLocks noGrp="1"/>
          </p:cNvSpPr>
          <p:nvPr>
            <p:ph type="subTitle" idx="1"/>
          </p:nvPr>
        </p:nvSpPr>
        <p:spPr/>
        <p:txBody>
          <a:bodyPr>
            <a:normAutofit/>
          </a:bodyPr>
          <a:lstStyle/>
          <a:p>
            <a:r>
              <a:rPr lang="en-GB" dirty="0" smtClean="0"/>
              <a:t>Military Logistics</a:t>
            </a:r>
            <a:endParaRPr lang="en-GB" dirty="0" smtClean="0"/>
          </a:p>
        </p:txBody>
      </p:sp>
    </p:spTree>
    <p:extLst>
      <p:ext uri="{BB962C8B-B14F-4D97-AF65-F5344CB8AC3E}">
        <p14:creationId xmlns:p14="http://schemas.microsoft.com/office/powerpoint/2010/main" val="22065349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a:spLocks noChangeArrowheads="1"/>
          </p:cNvSpPr>
          <p:nvPr/>
        </p:nvSpPr>
        <p:spPr bwMode="auto">
          <a:xfrm>
            <a:off x="304800" y="710126"/>
            <a:ext cx="8321279" cy="29084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Military logistics</a:t>
            </a: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is the discipline of planning and carrying out the movement and maintenance of </a:t>
            </a:r>
            <a:r>
              <a:rPr kumimoji="0" lang="en-GB" altLang="en-US" b="1"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military</a:t>
            </a: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forces.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In its most comprehensive sense, it is those aspects or </a:t>
            </a:r>
            <a:r>
              <a:rPr kumimoji="0" lang="en-GB" altLang="en-US" b="1"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military</a:t>
            </a: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operations that deal with: Design, development, acquisition, storage, distribution, maintenance, evacuation, and disposition of materiel.</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smtClean="0">
                <a:ln>
                  <a:noFill/>
                </a:ln>
                <a:solidFill>
                  <a:srgbClr val="0000FF"/>
                </a:solidFill>
                <a:effectLst/>
                <a:latin typeface="Arial" pitchFamily="34" charset="0"/>
                <a:ea typeface="Times New Roman" pitchFamily="18" charset="0"/>
                <a:cs typeface="Arial" pitchFamily="34" charset="0"/>
                <a:hlinkClick r:id="rId2"/>
              </a:rPr>
              <a:t>Military logistics - Wikipedia</a:t>
            </a:r>
            <a:r>
              <a:rPr kumimoji="0" lang="en-GB" altLang="en-US" sz="1300"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300" dirty="0">
              <a:solidFill>
                <a:srgbClr val="222222"/>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smtClean="0">
              <a:ln>
                <a:noFill/>
              </a:ln>
              <a:solidFill>
                <a:srgbClr val="222222"/>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7" name="sbresult_0" descr="symres:sb_safeannotation.png"/>
          <p:cNvSpPr>
            <a:spLocks noChangeAspect="1" noChangeArrowheads="1"/>
          </p:cNvSpPr>
          <p:nvPr/>
        </p:nvSpPr>
        <p: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endParaRPr lang="en-GB"/>
          </a:p>
        </p:txBody>
      </p:sp>
    </p:spTree>
    <p:extLst>
      <p:ext uri="{BB962C8B-B14F-4D97-AF65-F5344CB8AC3E}">
        <p14:creationId xmlns:p14="http://schemas.microsoft.com/office/powerpoint/2010/main" val="3643185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5" y="116633"/>
            <a:ext cx="4248472" cy="31341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7" y="3282888"/>
            <a:ext cx="4680519" cy="33144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499992" y="260648"/>
            <a:ext cx="4536504" cy="2585323"/>
          </a:xfrm>
          <a:prstGeom prst="rect">
            <a:avLst/>
          </a:prstGeom>
          <a:noFill/>
        </p:spPr>
        <p:txBody>
          <a:bodyPr wrap="square" rtlCol="0">
            <a:spAutoFit/>
          </a:bodyPr>
          <a:lstStyle/>
          <a:p>
            <a:r>
              <a:rPr lang="en-GB" dirty="0" smtClean="0"/>
              <a:t>Defence Equipment &amp; Support – Owner of the Joint Supply Chain – acts as the intelligent customer for the procurement and management of services supporting UK Armed Forces.</a:t>
            </a:r>
          </a:p>
          <a:p>
            <a:r>
              <a:rPr lang="en-GB" dirty="0" smtClean="0"/>
              <a:t>	Defence Support Group (Now Babcock International)</a:t>
            </a:r>
          </a:p>
          <a:p>
            <a:r>
              <a:rPr lang="en-GB" dirty="0" smtClean="0"/>
              <a:t>	Defence Storage and Distribution Agency (Now Leidos)</a:t>
            </a:r>
            <a:endParaRPr lang="en-GB" dirty="0"/>
          </a:p>
        </p:txBody>
      </p:sp>
    </p:spTree>
    <p:extLst>
      <p:ext uri="{BB962C8B-B14F-4D97-AF65-F5344CB8AC3E}">
        <p14:creationId xmlns:p14="http://schemas.microsoft.com/office/powerpoint/2010/main" val="3588042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16632"/>
            <a:ext cx="8820472" cy="5472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39552" y="5733256"/>
            <a:ext cx="8352928" cy="646331"/>
          </a:xfrm>
          <a:prstGeom prst="rect">
            <a:avLst/>
          </a:prstGeom>
          <a:noFill/>
        </p:spPr>
        <p:txBody>
          <a:bodyPr wrap="square" rtlCol="0">
            <a:spAutoFit/>
          </a:bodyPr>
          <a:lstStyle/>
          <a:p>
            <a:pPr algn="ctr"/>
            <a:r>
              <a:rPr lang="en-GB" dirty="0" smtClean="0"/>
              <a:t>  </a:t>
            </a:r>
            <a:r>
              <a:rPr lang="en-GB" dirty="0"/>
              <a:t>Defence Operating Model 2011</a:t>
            </a:r>
          </a:p>
          <a:p>
            <a:pPr algn="ctr"/>
            <a:r>
              <a:rPr lang="en-GB" dirty="0"/>
              <a:t>Source: Defence Reform – Lord Leaven</a:t>
            </a:r>
          </a:p>
        </p:txBody>
      </p:sp>
    </p:spTree>
    <p:extLst>
      <p:ext uri="{BB962C8B-B14F-4D97-AF65-F5344CB8AC3E}">
        <p14:creationId xmlns:p14="http://schemas.microsoft.com/office/powerpoint/2010/main" val="1382732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8352928" cy="830997"/>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Defence Equipment and Support:</a:t>
            </a:r>
          </a:p>
          <a:p>
            <a:endParaRPr lang="en-GB" sz="2400" dirty="0">
              <a:latin typeface="Arial" panose="020B0604020202020204" pitchFamily="34" charset="0"/>
              <a:cs typeface="Arial" panose="020B0604020202020204" pitchFamily="34"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96752"/>
            <a:ext cx="9144000"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5464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484784"/>
            <a:ext cx="8712968" cy="3034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8145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456" y="1124745"/>
            <a:ext cx="8964488" cy="34043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4411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548680"/>
            <a:ext cx="8640961" cy="5400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3946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4664"/>
            <a:ext cx="8064896" cy="5548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5471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7" y="404664"/>
            <a:ext cx="8568953" cy="53531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6438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7" y="188640"/>
            <a:ext cx="4437252" cy="3168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1068" y="3346954"/>
            <a:ext cx="4359404" cy="30343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6197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616" y="260648"/>
            <a:ext cx="3613303" cy="2608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59" y="2420889"/>
            <a:ext cx="4560505"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07504" y="5805264"/>
            <a:ext cx="8664960" cy="646331"/>
          </a:xfrm>
          <a:prstGeom prst="rect">
            <a:avLst/>
          </a:prstGeom>
          <a:noFill/>
        </p:spPr>
        <p:txBody>
          <a:bodyPr wrap="square" rtlCol="0">
            <a:spAutoFit/>
          </a:bodyPr>
          <a:lstStyle/>
          <a:p>
            <a:r>
              <a:rPr lang="en-GB" dirty="0" smtClean="0">
                <a:hlinkClick r:id="rId4"/>
              </a:rPr>
              <a:t>https://www.gov.uk/government/uploads/system/uploads/attachment_data/file/529365/20160527-DESOrgChart.pdf</a:t>
            </a:r>
            <a:r>
              <a:rPr lang="en-GB" dirty="0" smtClean="0"/>
              <a:t> </a:t>
            </a:r>
            <a:endParaRPr lang="en-GB" dirty="0"/>
          </a:p>
        </p:txBody>
      </p:sp>
    </p:spTree>
    <p:extLst>
      <p:ext uri="{BB962C8B-B14F-4D97-AF65-F5344CB8AC3E}">
        <p14:creationId xmlns:p14="http://schemas.microsoft.com/office/powerpoint/2010/main" val="2241313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60648"/>
            <a:ext cx="8424936"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3429000"/>
            <a:ext cx="8424936" cy="3200876"/>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C </a:t>
            </a:r>
            <a:r>
              <a:rPr lang="en-GB" dirty="0" smtClean="0">
                <a:latin typeface="Arial" panose="020B0604020202020204" pitchFamily="34" charset="0"/>
                <a:cs typeface="Arial" panose="020B0604020202020204" pitchFamily="34" charset="0"/>
              </a:rPr>
              <a:t>Concept – generation of Idea</a:t>
            </a:r>
          </a:p>
          <a:p>
            <a:r>
              <a:rPr lang="en-GB" sz="2400" b="1" dirty="0" smtClean="0">
                <a:latin typeface="Arial" panose="020B0604020202020204" pitchFamily="34" charset="0"/>
                <a:cs typeface="Arial" panose="020B0604020202020204" pitchFamily="34" charset="0"/>
              </a:rPr>
              <a:t>A </a:t>
            </a:r>
            <a:r>
              <a:rPr lang="en-GB" dirty="0" smtClean="0">
                <a:latin typeface="Arial" panose="020B0604020202020204" pitchFamily="34" charset="0"/>
                <a:cs typeface="Arial" panose="020B0604020202020204" pitchFamily="34" charset="0"/>
              </a:rPr>
              <a:t>Assessment – Assessment of commercial bids </a:t>
            </a:r>
          </a:p>
          <a:p>
            <a:r>
              <a:rPr lang="en-GB" sz="2400" b="1" dirty="0" smtClean="0">
                <a:latin typeface="Arial" panose="020B0604020202020204" pitchFamily="34" charset="0"/>
                <a:cs typeface="Arial" panose="020B0604020202020204" pitchFamily="34" charset="0"/>
              </a:rPr>
              <a:t>D </a:t>
            </a:r>
            <a:r>
              <a:rPr lang="en-GB" dirty="0" smtClean="0">
                <a:latin typeface="Arial" panose="020B0604020202020204" pitchFamily="34" charset="0"/>
                <a:cs typeface="Arial" panose="020B0604020202020204" pitchFamily="34" charset="0"/>
              </a:rPr>
              <a:t>Demonstration – Demonstration of the capability [trials etal]</a:t>
            </a:r>
          </a:p>
          <a:p>
            <a:r>
              <a:rPr lang="en-GB" sz="2400" b="1" dirty="0" smtClean="0">
                <a:latin typeface="Arial" panose="020B0604020202020204" pitchFamily="34" charset="0"/>
                <a:cs typeface="Arial" panose="020B0604020202020204" pitchFamily="34" charset="0"/>
              </a:rPr>
              <a:t>M </a:t>
            </a:r>
            <a:r>
              <a:rPr lang="en-GB" dirty="0" smtClean="0">
                <a:latin typeface="Arial" panose="020B0604020202020204" pitchFamily="34" charset="0"/>
                <a:cs typeface="Arial" panose="020B0604020202020204" pitchFamily="34" charset="0"/>
              </a:rPr>
              <a:t>Manufacture – Manufacture of capability following successful demonstration.</a:t>
            </a:r>
          </a:p>
          <a:p>
            <a:r>
              <a:rPr lang="en-GB" sz="2400" b="1" dirty="0" smtClean="0">
                <a:latin typeface="Arial" panose="020B0604020202020204" pitchFamily="34" charset="0"/>
                <a:cs typeface="Arial" panose="020B0604020202020204" pitchFamily="34" charset="0"/>
              </a:rPr>
              <a:t>I   </a:t>
            </a:r>
            <a:r>
              <a:rPr lang="en-GB" dirty="0" smtClean="0">
                <a:latin typeface="Arial" panose="020B0604020202020204" pitchFamily="34" charset="0"/>
                <a:cs typeface="Arial" panose="020B0604020202020204" pitchFamily="34" charset="0"/>
              </a:rPr>
              <a:t>In Service – Capability in service and supported</a:t>
            </a:r>
          </a:p>
          <a:p>
            <a:r>
              <a:rPr lang="en-GB" sz="2400" b="1" dirty="0" smtClean="0">
                <a:latin typeface="Arial" panose="020B0604020202020204" pitchFamily="34" charset="0"/>
                <a:cs typeface="Arial" panose="020B0604020202020204" pitchFamily="34" charset="0"/>
              </a:rPr>
              <a:t>D  </a:t>
            </a:r>
            <a:r>
              <a:rPr lang="en-GB" dirty="0" smtClean="0">
                <a:latin typeface="Arial" panose="020B0604020202020204" pitchFamily="34" charset="0"/>
                <a:cs typeface="Arial" panose="020B0604020202020204" pitchFamily="34" charset="0"/>
              </a:rPr>
              <a:t>Disposal – End of life. Disposal by sale [including to a 3</a:t>
            </a:r>
            <a:r>
              <a:rPr lang="en-GB" baseline="30000" dirty="0" smtClean="0">
                <a:latin typeface="Arial" panose="020B0604020202020204" pitchFamily="34" charset="0"/>
                <a:cs typeface="Arial" panose="020B0604020202020204" pitchFamily="34" charset="0"/>
              </a:rPr>
              <a:t>rd</a:t>
            </a:r>
            <a:r>
              <a:rPr lang="en-GB" dirty="0" smtClean="0">
                <a:latin typeface="Arial" panose="020B0604020202020204" pitchFamily="34" charset="0"/>
                <a:cs typeface="Arial" panose="020B0604020202020204" pitchFamily="34" charset="0"/>
              </a:rPr>
              <a:t> world country] or scrapped.</a:t>
            </a:r>
          </a:p>
          <a:p>
            <a:r>
              <a:rPr lang="en-GB" sz="2000" dirty="0" smtClean="0">
                <a:latin typeface="Arial" panose="020B0604020202020204" pitchFamily="34" charset="0"/>
                <a:cs typeface="Arial" panose="020B0604020202020204" pitchFamily="34" charset="0"/>
              </a:rPr>
              <a:t>[Initial and Main Gates – Funding approval points]</a:t>
            </a:r>
          </a:p>
          <a:p>
            <a:r>
              <a:rPr lang="en-GB" sz="2000" dirty="0" smtClean="0">
                <a:latin typeface="Arial" panose="020B0604020202020204" pitchFamily="34" charset="0"/>
                <a:cs typeface="Arial" panose="020B0604020202020204" pitchFamily="34" charset="0"/>
              </a:rPr>
              <a:t>[Acceptance – when the capability is accepted into service.]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5587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8424936"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Military Logistics - 2016</a:t>
            </a:r>
            <a:endParaRPr lang="en-GB" sz="2400" dirty="0">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838" y="1252538"/>
            <a:ext cx="7934325" cy="4352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1679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213" y="548680"/>
            <a:ext cx="8029575" cy="51520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94750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975" y="1014413"/>
            <a:ext cx="8020050" cy="4829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5793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709613"/>
            <a:ext cx="8077200" cy="543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5100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496944"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969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404665"/>
            <a:ext cx="8096250"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23875" y="5877272"/>
            <a:ext cx="8296597" cy="646331"/>
          </a:xfrm>
          <a:prstGeom prst="rect">
            <a:avLst/>
          </a:prstGeom>
          <a:noFill/>
        </p:spPr>
        <p:txBody>
          <a:bodyPr wrap="square" rtlCol="0">
            <a:spAutoFit/>
          </a:bodyPr>
          <a:lstStyle/>
          <a:p>
            <a:r>
              <a:rPr lang="en-GB" dirty="0" smtClean="0">
                <a:hlinkClick r:id="rId3"/>
              </a:rPr>
              <a:t>https://www.gov.uk/government/uploads/system/uploads/attachment_data/file/413679/20150316-FOI_RLC_Sqn_Details_response.pdf</a:t>
            </a:r>
            <a:r>
              <a:rPr lang="en-GB" dirty="0" smtClean="0"/>
              <a:t> </a:t>
            </a:r>
            <a:endParaRPr lang="en-GB" dirty="0"/>
          </a:p>
        </p:txBody>
      </p:sp>
    </p:spTree>
    <p:extLst>
      <p:ext uri="{BB962C8B-B14F-4D97-AF65-F5344CB8AC3E}">
        <p14:creationId xmlns:p14="http://schemas.microsoft.com/office/powerpoint/2010/main" val="3167052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4664"/>
            <a:ext cx="8352928" cy="923330"/>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Logistics is of vital importance for any military operation. Without it, operations could not be carried out and sustained, especially in the case of out-of-area operations. </a:t>
            </a:r>
          </a:p>
        </p:txBody>
      </p:sp>
      <p:sp>
        <p:nvSpPr>
          <p:cNvPr id="3" name="TextBox 2"/>
          <p:cNvSpPr txBox="1"/>
          <p:nvPr/>
        </p:nvSpPr>
        <p:spPr>
          <a:xfrm>
            <a:off x="395536" y="1916832"/>
            <a:ext cx="8496944" cy="4524315"/>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The evolution of Logistics</a:t>
            </a:r>
          </a:p>
          <a:p>
            <a:pPr algn="just"/>
            <a:r>
              <a:rPr lang="en-GB" dirty="0">
                <a:latin typeface="Arial" panose="020B0604020202020204" pitchFamily="34" charset="0"/>
                <a:cs typeface="Arial" panose="020B0604020202020204" pitchFamily="34" charset="0"/>
              </a:rPr>
              <a:t> </a:t>
            </a:r>
          </a:p>
          <a:p>
            <a:pPr lvl="0" algn="just"/>
            <a:r>
              <a:rPr lang="en-GB" b="1" dirty="0">
                <a:latin typeface="Arial" panose="020B0604020202020204" pitchFamily="34" charset="0"/>
                <a:cs typeface="Arial" panose="020B0604020202020204" pitchFamily="34" charset="0"/>
              </a:rPr>
              <a:t>During the Cold </a:t>
            </a:r>
            <a:r>
              <a:rPr lang="en-GB" b="1" dirty="0" smtClean="0">
                <a:latin typeface="Arial" panose="020B0604020202020204" pitchFamily="34" charset="0"/>
                <a:cs typeface="Arial" panose="020B0604020202020204" pitchFamily="34" charset="0"/>
              </a:rPr>
              <a:t>War</a:t>
            </a:r>
          </a:p>
          <a:p>
            <a:pPr lvl="0"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During the Cold War, NATO followed the principle that logistics was a national responsibility. Accordingly, its only focus at the time was the establishment of and compliance with overall logistics requirements</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principle governed NATO’s plans and actions until the beginning of the 1990’s, when it was understood and accepted that the strategic situation that had underpinned this principle had undergone a fundamental change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Effectively, this meant that during the Cold War, NATO logistics was limited to the North Atlantic area. The Alliance planned the linear defence of West Germany with national corps supported by national support elements.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3302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8496944" cy="5078313"/>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Lines of communication within Europe extended westwards and northwards to Channel and North Sea ports.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Planning </a:t>
            </a:r>
            <a:r>
              <a:rPr lang="en-GB" dirty="0">
                <a:latin typeface="Arial" panose="020B0604020202020204" pitchFamily="34" charset="0"/>
                <a:cs typeface="Arial" panose="020B0604020202020204" pitchFamily="34" charset="0"/>
              </a:rPr>
              <a:t>called for reinforcements and supplies to be sea-lifted from the United States and Canada to these same ports and to be airlifted to European bases to pick up pre-positioned equipment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NATO Pipeline System evolved to supply fuel to NATO forces in Europe. The NATO Maintenance and Supply Agency (NAMSA) was created in Luxembourg, initially to aid European countries in their Foreign Military Sales purchase of US combat aircraft in the 1950s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the 1990s, NATO recognized the changed security environment it was operating in as a result of enlargement, Partnership for Peace (PfP) and other cooperation programmes with Central and Eastern Europe, cooperation with other international </a:t>
            </a:r>
            <a:r>
              <a:rPr lang="en-GB" dirty="0" smtClean="0">
                <a:latin typeface="Arial" panose="020B0604020202020204" pitchFamily="34" charset="0"/>
                <a:cs typeface="Arial" panose="020B0604020202020204" pitchFamily="34" charset="0"/>
              </a:rPr>
              <a:t>organisations</a:t>
            </a:r>
            <a:r>
              <a:rPr lang="en-GB" dirty="0">
                <a:latin typeface="Arial" panose="020B0604020202020204" pitchFamily="34" charset="0"/>
                <a:cs typeface="Arial" panose="020B0604020202020204" pitchFamily="34" charset="0"/>
              </a:rPr>
              <a:t>, and peace support operations in the Balkans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All </a:t>
            </a:r>
            <a:r>
              <a:rPr lang="en-GB" dirty="0">
                <a:latin typeface="Arial" panose="020B0604020202020204" pitchFamily="34" charset="0"/>
                <a:cs typeface="Arial" panose="020B0604020202020204" pitchFamily="34" charset="0"/>
              </a:rPr>
              <a:t>these developments presented significant challenges for NATO’s logistics staff.</a:t>
            </a:r>
          </a:p>
        </p:txBody>
      </p:sp>
    </p:spTree>
    <p:extLst>
      <p:ext uri="{BB962C8B-B14F-4D97-AF65-F5344CB8AC3E}">
        <p14:creationId xmlns:p14="http://schemas.microsoft.com/office/powerpoint/2010/main" val="35136853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335846"/>
            <a:ext cx="8424936" cy="5570756"/>
          </a:xfrm>
          <a:prstGeom prst="rect">
            <a:avLst/>
          </a:prstGeom>
        </p:spPr>
        <p:txBody>
          <a:bodyPr wrap="square">
            <a:spAutoFit/>
          </a:bodyPr>
          <a:lstStyle/>
          <a:p>
            <a:pPr algn="just"/>
            <a:r>
              <a:rPr lang="en-GB" sz="1400" b="1" dirty="0">
                <a:latin typeface="Arial" panose="020B0604020202020204" pitchFamily="34" charset="0"/>
                <a:cs typeface="Arial" panose="020B0604020202020204" pitchFamily="34" charset="0"/>
              </a:rPr>
              <a:t>The 1999 Strategic </a:t>
            </a:r>
            <a:r>
              <a:rPr lang="en-GB" sz="1400" b="1" dirty="0" smtClean="0">
                <a:latin typeface="Arial" panose="020B0604020202020204" pitchFamily="34" charset="0"/>
                <a:cs typeface="Arial" panose="020B0604020202020204" pitchFamily="34" charset="0"/>
              </a:rPr>
              <a:t>Concept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Senior NATO Logisticians’ Conference (SNLC), the then senior body on logistics, then undertook to translate the Alliance’s 1999 Strategic Concept into responsive, flexible and interoperable logistic principles and policies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first developed a vision for NATO logistics aimed at addressing the challenge of developing collective responsibility in logistics between NATO and the states involved.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collective responsibility is attained through close coordination and cooperation between national and NATO authorities during both planning and execution, and includes greater consideration of the efficient use of civil resources.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As a result of their experiences in NATO-led operations, states have gained an appreciation of the value of this approach to logistic support, especially in the case of the International Security Assistance Force (ISAF) in Afghanistan.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94958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4345"/>
            <a:ext cx="8712968" cy="5416868"/>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Cooperative and multinational </a:t>
            </a:r>
            <a:r>
              <a:rPr lang="en-GB" sz="2400" b="1" dirty="0" smtClean="0">
                <a:latin typeface="Arial" panose="020B0604020202020204" pitchFamily="34" charset="0"/>
                <a:cs typeface="Arial" panose="020B0604020202020204" pitchFamily="34" charset="0"/>
              </a:rPr>
              <a:t>logistics</a:t>
            </a:r>
          </a:p>
          <a:p>
            <a:endParaRPr lang="en-GB" sz="1600" dirty="0"/>
          </a:p>
          <a:p>
            <a:r>
              <a:rPr lang="en-GB" dirty="0">
                <a:latin typeface="Arial" panose="020B0604020202020204" pitchFamily="34" charset="0"/>
                <a:cs typeface="Arial" panose="020B0604020202020204" pitchFamily="34" charset="0"/>
              </a:rPr>
              <a:t>The way in which logistics functions are performed by NATO is </a:t>
            </a:r>
            <a:r>
              <a:rPr lang="en-GB" dirty="0" smtClean="0">
                <a:latin typeface="Arial" panose="020B0604020202020204" pitchFamily="34" charset="0"/>
                <a:cs typeface="Arial" panose="020B0604020202020204" pitchFamily="34" charset="0"/>
              </a:rPr>
              <a:t>characterised </a:t>
            </a:r>
            <a:r>
              <a:rPr lang="en-GB" dirty="0">
                <a:latin typeface="Arial" panose="020B0604020202020204" pitchFamily="34" charset="0"/>
                <a:cs typeface="Arial" panose="020B0604020202020204" pitchFamily="34" charset="0"/>
              </a:rPr>
              <a:t>by two permanent features: cooperative logistics and multinational logistics.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Cooperative logistics </a:t>
            </a:r>
            <a:endParaRPr lang="en-GB" b="1" dirty="0" smtClean="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It focuses on optimizing cooperation in the field of logistics so as to achieve cost-savings, harmonized life-cycle processes and increased efficiency in peacetime, crisis and wartime logistics support. </a:t>
            </a:r>
            <a:endParaRPr lang="en-GB" dirty="0" smtClean="0">
              <a:latin typeface="Arial" panose="020B0604020202020204" pitchFamily="34" charset="0"/>
              <a:cs typeface="Arial" panose="020B0604020202020204" pitchFamily="34" charset="0"/>
            </a:endParaRPr>
          </a:p>
          <a:p>
            <a:pPr lvl="1"/>
            <a:endParaRPr lang="en-GB"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Multinational logistics </a:t>
            </a:r>
            <a:endParaRPr lang="en-GB" b="1" dirty="0" smtClean="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It focuses on improving efficiency and effectiveness by developing multinational responses to operational needs, such as lead-nation, role-specialization and multinational integrated logistic support</a:t>
            </a:r>
            <a:r>
              <a:rPr lang="en-GB" dirty="0" smtClean="0">
                <a:latin typeface="Arial" panose="020B0604020202020204" pitchFamily="34" charset="0"/>
                <a:cs typeface="Arial" panose="020B0604020202020204" pitchFamily="34" charset="0"/>
              </a:rPr>
              <a:t>.</a:t>
            </a:r>
          </a:p>
          <a:p>
            <a:pPr lvl="1"/>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Multinational logistics is a slightly more complex concept in the sense that it includes the creation of multinational integrated logistic units.</a:t>
            </a:r>
          </a:p>
        </p:txBody>
      </p:sp>
    </p:spTree>
    <p:extLst>
      <p:ext uri="{BB962C8B-B14F-4D97-AF65-F5344CB8AC3E}">
        <p14:creationId xmlns:p14="http://schemas.microsoft.com/office/powerpoint/2010/main" val="583631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720840"/>
            <a:ext cx="7992888" cy="3046988"/>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Multinational integrated logistic </a:t>
            </a:r>
            <a:r>
              <a:rPr lang="en-GB" sz="2400" b="1" dirty="0" smtClean="0">
                <a:latin typeface="Arial" panose="020B0604020202020204" pitchFamily="34" charset="0"/>
                <a:cs typeface="Arial" panose="020B0604020202020204" pitchFamily="34" charset="0"/>
              </a:rPr>
              <a:t>units</a:t>
            </a:r>
          </a:p>
          <a:p>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Multinational integrated logistic units, or MILUs, are formed by two or more countries, under the operational control of a force commander at the joint force or component level, to provide logistic support to a multinational force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Belgium</a:t>
            </a:r>
            <a:r>
              <a:rPr lang="en-GB" dirty="0">
                <a:latin typeface="Arial" panose="020B0604020202020204" pitchFamily="34" charset="0"/>
                <a:cs typeface="Arial" panose="020B0604020202020204" pitchFamily="34" charset="0"/>
              </a:rPr>
              <a:t>, Luxembourg, Greece and Austria formed the first such unit, the BELUGA transport unit, to support the Stabilization Force (SFOR) which succeeded the Implementation Force (IFOR) in Bosnia and Herzegovina in December 1996. </a:t>
            </a:r>
          </a:p>
        </p:txBody>
      </p:sp>
    </p:spTree>
    <p:extLst>
      <p:ext uri="{BB962C8B-B14F-4D97-AF65-F5344CB8AC3E}">
        <p14:creationId xmlns:p14="http://schemas.microsoft.com/office/powerpoint/2010/main" val="775987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166843"/>
            <a:ext cx="8280920"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To achieve economies of scale, NATO is also pooling its logistics resources in the form of standing MILUs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April 2005, for instance, Bulgaria, Canada, Lithuania, Romania, Slovakia, and then Partnership for Peace (PfP) member Croatia agreed to form and sustain the first such unit, a Joint Theatre Movement Staff (JTMS) MILU.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Based </a:t>
            </a:r>
            <a:r>
              <a:rPr lang="en-GB" dirty="0">
                <a:latin typeface="Arial" panose="020B0604020202020204" pitchFamily="34" charset="0"/>
                <a:cs typeface="Arial" panose="020B0604020202020204" pitchFamily="34" charset="0"/>
              </a:rPr>
              <a:t>on lessons learned for operations and the NATO Commanders’ requirements, the participating countries agreed that this MILU will be renamed Movement Control MILU. </a:t>
            </a:r>
            <a:endParaRPr lang="en-GB"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new Memorandum of Understanding (MOU) was signed in March 2010.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unit provides movement control capabilities during NATO operations and exercises. </a:t>
            </a:r>
          </a:p>
        </p:txBody>
      </p:sp>
    </p:spTree>
    <p:extLst>
      <p:ext uri="{BB962C8B-B14F-4D97-AF65-F5344CB8AC3E}">
        <p14:creationId xmlns:p14="http://schemas.microsoft.com/office/powerpoint/2010/main" val="37468121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612845"/>
            <a:ext cx="8496944" cy="5262979"/>
          </a:xfrm>
          <a:prstGeom prst="rect">
            <a:avLst/>
          </a:prstGeom>
        </p:spPr>
        <p:txBody>
          <a:bodyPr wrap="square">
            <a:spAutoFit/>
          </a:bodyPr>
          <a:lstStyle/>
          <a:p>
            <a:r>
              <a:rPr lang="en-GB" sz="2400" b="1" i="1" dirty="0">
                <a:latin typeface="Arial" panose="020B0604020202020204" pitchFamily="34" charset="0"/>
                <a:cs typeface="Arial" panose="020B0604020202020204" pitchFamily="34" charset="0"/>
              </a:rPr>
              <a:t>The principles </a:t>
            </a:r>
            <a:endParaRPr lang="en-GB" sz="2400" b="1" i="1"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following principles relate to the development of policy and doctrine for all functional areas of logistics including movement and transportation and medical support (with the exception of Germany, where medical support is not considered as a logistics function).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previously outlined, where the first principle is concerned - that of collective responsibility – it is the driving force of logistics support at NATO.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a:t>
            </a:r>
            <a:r>
              <a:rPr lang="en-GB" dirty="0">
                <a:latin typeface="Arial" panose="020B0604020202020204" pitchFamily="34" charset="0"/>
                <a:cs typeface="Arial" panose="020B0604020202020204" pitchFamily="34" charset="0"/>
              </a:rPr>
              <a:t>element of overlap between the principles has been voluntarily introduced to provide a comprehensive and seamless foundation for logistic support to any possible Alliance mission.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definitions below have been drawn directly from the approved Military Committee document of 2004 (MC 319/2(Final)), which set out NATO principles and policies for logistics.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1739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856984" cy="6463308"/>
          </a:xfrm>
          <a:prstGeom prst="rect">
            <a:avLst/>
          </a:prstGeom>
        </p:spPr>
        <p:txBody>
          <a:bodyPr wrap="square">
            <a:spAutoFit/>
          </a:bodyPr>
          <a:lstStyle/>
          <a:p>
            <a:pPr algn="just"/>
            <a:r>
              <a:rPr lang="en-GB" sz="2400" b="1" i="1" dirty="0">
                <a:latin typeface="Arial" panose="020B0604020202020204" pitchFamily="34" charset="0"/>
                <a:cs typeface="Arial" panose="020B0604020202020204" pitchFamily="34" charset="0"/>
              </a:rPr>
              <a:t>Collective </a:t>
            </a:r>
            <a:r>
              <a:rPr lang="en-GB" sz="2400" b="1" i="1" dirty="0" smtClean="0">
                <a:latin typeface="Arial" panose="020B0604020202020204" pitchFamily="34" charset="0"/>
                <a:cs typeface="Arial" panose="020B0604020202020204" pitchFamily="34" charset="0"/>
              </a:rPr>
              <a:t>responsibility</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Nations and NATO authorities have collective responsibility for logistic support of NATO’s multinational operations.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collective responsibility encourages nations and NATO to cooperatively share the provision and use of logistic capabilities and resources to support the force effectively and efficiently.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Standardization</a:t>
            </a:r>
            <a:r>
              <a:rPr lang="en-GB" dirty="0">
                <a:latin typeface="Arial" panose="020B0604020202020204" pitchFamily="34" charset="0"/>
                <a:cs typeface="Arial" panose="020B0604020202020204" pitchFamily="34" charset="0"/>
              </a:rPr>
              <a:t>, cooperation and multinationality in logistics build together the basis for flexible and efficient use of logistic support, thereby contributing to the operational success</a:t>
            </a:r>
            <a:r>
              <a:rPr lang="en-GB" dirty="0" smtClean="0"/>
              <a:t>.</a:t>
            </a:r>
          </a:p>
          <a:p>
            <a:pPr algn="just"/>
            <a:endParaRPr lang="en-GB" dirty="0"/>
          </a:p>
          <a:p>
            <a:pPr algn="just"/>
            <a:r>
              <a:rPr lang="en-GB" sz="2400" b="1" i="1" dirty="0">
                <a:latin typeface="Arial" panose="020B0604020202020204" pitchFamily="34" charset="0"/>
                <a:cs typeface="Arial" panose="020B0604020202020204" pitchFamily="34" charset="0"/>
              </a:rPr>
              <a:t>Authority</a:t>
            </a:r>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There is an essential interdependence between responsibility and authority. The responsibility assigned to any NATO commander must be matched with the delegation of authority by nations and NATO to allow the adequate discharge of responsibilities. The NATO commander at the appropriate level must be given sufficient authority over the logistic resources necessary to enable him to receive, employ, sustain and redeploy forces assigned to him by nations in the most effective manner. The same should apply for non-NATO commanders of multinational forces participating in a NATO-led operation.</a:t>
            </a:r>
          </a:p>
        </p:txBody>
      </p:sp>
    </p:spTree>
    <p:extLst>
      <p:ext uri="{BB962C8B-B14F-4D97-AF65-F5344CB8AC3E}">
        <p14:creationId xmlns:p14="http://schemas.microsoft.com/office/powerpoint/2010/main" val="27367454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4893647"/>
          </a:xfrm>
          <a:prstGeom prst="rect">
            <a:avLst/>
          </a:prstGeom>
        </p:spPr>
        <p:txBody>
          <a:bodyPr wrap="square">
            <a:spAutoFit/>
          </a:bodyPr>
          <a:lstStyle/>
          <a:p>
            <a:pPr algn="just"/>
            <a:r>
              <a:rPr lang="en-GB" sz="2400" b="1" i="1" dirty="0">
                <a:latin typeface="Arial" panose="020B0604020202020204" pitchFamily="34" charset="0"/>
                <a:cs typeface="Arial" panose="020B0604020202020204" pitchFamily="34" charset="0"/>
              </a:rPr>
              <a:t>Primacy of operational </a:t>
            </a:r>
            <a:r>
              <a:rPr lang="en-GB" sz="2400" b="1" i="1" dirty="0" smtClean="0">
                <a:latin typeface="Arial" panose="020B0604020202020204" pitchFamily="34" charset="0"/>
                <a:cs typeface="Arial" panose="020B0604020202020204" pitchFamily="34" charset="0"/>
              </a:rPr>
              <a:t>requirements</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All logistic support efforts, from both the military and civil sector, should be focused to satisfy the operational requirements necessary to guarantee the success of the mission.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2400" b="1" i="1" dirty="0" smtClean="0">
                <a:latin typeface="Arial" panose="020B0604020202020204" pitchFamily="34" charset="0"/>
                <a:cs typeface="Arial" panose="020B0604020202020204" pitchFamily="34" charset="0"/>
              </a:rPr>
              <a:t>Cooperation</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Cooperation amongst the nations and NATO is essential. Cooperation across the full spectrum of logistics, including between the civilian and military sector within and between nations, will contribute to the best use of limited resources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non-Article 5 crisis response operations, this cooperation must be extended to non-NATO nations, and other relevant organizations as required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79816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66843"/>
            <a:ext cx="8208912" cy="5170646"/>
          </a:xfrm>
          <a:prstGeom prst="rect">
            <a:avLst/>
          </a:prstGeom>
        </p:spPr>
        <p:txBody>
          <a:bodyPr wrap="square">
            <a:spAutoFit/>
          </a:bodyPr>
          <a:lstStyle/>
          <a:p>
            <a:r>
              <a:rPr lang="en-GB" sz="2400" b="1" i="1" dirty="0" smtClean="0">
                <a:latin typeface="Arial" panose="020B0604020202020204" pitchFamily="34" charset="0"/>
                <a:cs typeface="Arial" panose="020B0604020202020204" pitchFamily="34" charset="0"/>
              </a:rPr>
              <a:t>Coordination</a:t>
            </a:r>
          </a:p>
          <a:p>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Logistics support must be coordinated amongst nations and between NATO and nations at all levels.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must also be carried out with non-NATO nations and other relevant organizations as required.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Generic </a:t>
            </a:r>
            <a:r>
              <a:rPr lang="en-GB" dirty="0">
                <a:latin typeface="Arial" panose="020B0604020202020204" pitchFamily="34" charset="0"/>
                <a:cs typeface="Arial" panose="020B0604020202020204" pitchFamily="34" charset="0"/>
              </a:rPr>
              <a:t>and standing pre-arranged agreements are the tools to facilitate logistic coordination and cooperation. The overall responsibility for coordination lies with NATO and should be conducted as a matter of routine.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2400" b="1" i="1" dirty="0">
                <a:latin typeface="Arial" panose="020B0604020202020204" pitchFamily="34" charset="0"/>
                <a:cs typeface="Arial" panose="020B0604020202020204" pitchFamily="34" charset="0"/>
              </a:rPr>
              <a:t>Assured </a:t>
            </a:r>
            <a:r>
              <a:rPr lang="en-GB" sz="2400" b="1" i="1" dirty="0" smtClean="0">
                <a:latin typeface="Arial" panose="020B0604020202020204" pitchFamily="34" charset="0"/>
                <a:cs typeface="Arial" panose="020B0604020202020204" pitchFamily="34" charset="0"/>
              </a:rPr>
              <a:t>provision</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Nations and NATO must ensure, individually and collectively, the provision of logistic resources to support forces allocated to NATO during peace, crisis and conflict. </a:t>
            </a:r>
          </a:p>
        </p:txBody>
      </p:sp>
    </p:spTree>
    <p:extLst>
      <p:ext uri="{BB962C8B-B14F-4D97-AF65-F5344CB8AC3E}">
        <p14:creationId xmlns:p14="http://schemas.microsoft.com/office/powerpoint/2010/main" val="978766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496944" cy="4524315"/>
          </a:xfrm>
          <a:prstGeom prst="rect">
            <a:avLst/>
          </a:prstGeom>
        </p:spPr>
        <p:txBody>
          <a:bodyPr wrap="square">
            <a:spAutoFit/>
          </a:bodyPr>
          <a:lstStyle/>
          <a:p>
            <a:pPr algn="just"/>
            <a:r>
              <a:rPr lang="en-GB" sz="2400" b="1" i="1" dirty="0">
                <a:latin typeface="Arial" panose="020B0604020202020204" pitchFamily="34" charset="0"/>
                <a:cs typeface="Arial" panose="020B0604020202020204" pitchFamily="34" charset="0"/>
              </a:rPr>
              <a:t>Sufficiency </a:t>
            </a:r>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 support must be available in the appropriate quantity and quality, at the appropriate notice, when and where it is required throughout the full spectrum of the Alliance’s possible missions.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must be ensured for any NATO-led operation continuously and for the duration required to accomplish the mission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sz="2400" b="1" i="1" dirty="0" smtClean="0">
                <a:latin typeface="Arial" panose="020B0604020202020204" pitchFamily="34" charset="0"/>
                <a:cs typeface="Arial" panose="020B0604020202020204" pitchFamily="34" charset="0"/>
              </a:rPr>
              <a:t>Efficiency</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Logistics resources must be used as efficiently and economically as possible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Needs </a:t>
            </a:r>
            <a:r>
              <a:rPr lang="en-GB" dirty="0">
                <a:latin typeface="Arial" panose="020B0604020202020204" pitchFamily="34" charset="0"/>
                <a:cs typeface="Arial" panose="020B0604020202020204" pitchFamily="34" charset="0"/>
              </a:rPr>
              <a:t>must be identified in a timely manner to optimize the efficient provision and effective use of such resources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90166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928992" cy="5170646"/>
          </a:xfrm>
          <a:prstGeom prst="rect">
            <a:avLst/>
          </a:prstGeom>
        </p:spPr>
        <p:txBody>
          <a:bodyPr wrap="square">
            <a:spAutoFit/>
          </a:bodyPr>
          <a:lstStyle/>
          <a:p>
            <a:pPr algn="just"/>
            <a:r>
              <a:rPr lang="en-GB" sz="2400" b="1" i="1" dirty="0" smtClean="0">
                <a:latin typeface="Arial" panose="020B0604020202020204" pitchFamily="34" charset="0"/>
                <a:cs typeface="Arial" panose="020B0604020202020204" pitchFamily="34" charset="0"/>
              </a:rPr>
              <a:t>Flexibility</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 support must be proactive, adaptable and responsive to achieve the objective. </a:t>
            </a:r>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Adequate </a:t>
            </a:r>
            <a:r>
              <a:rPr lang="en-GB" dirty="0">
                <a:latin typeface="Arial" panose="020B0604020202020204" pitchFamily="34" charset="0"/>
                <a:cs typeface="Arial" panose="020B0604020202020204" pitchFamily="34" charset="0"/>
              </a:rPr>
              <a:t>planning which considers potentially changing circumstances enhances flexibility</a:t>
            </a:r>
            <a:r>
              <a:rPr lang="en-GB" dirty="0" smtClean="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just"/>
            <a:r>
              <a:rPr lang="en-GB" sz="2400" b="1" i="1" dirty="0">
                <a:latin typeface="Arial" panose="020B0604020202020204" pitchFamily="34" charset="0"/>
                <a:cs typeface="Arial" panose="020B0604020202020204" pitchFamily="34" charset="0"/>
              </a:rPr>
              <a:t>Visibility and </a:t>
            </a:r>
            <a:r>
              <a:rPr lang="en-GB" sz="2400" b="1" i="1" dirty="0" smtClean="0">
                <a:latin typeface="Arial" panose="020B0604020202020204" pitchFamily="34" charset="0"/>
                <a:cs typeface="Arial" panose="020B0604020202020204" pitchFamily="34" charset="0"/>
              </a:rPr>
              <a:t>transparency</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Visibility and transparency of logistic resources are essential for effective logistic support.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NATO </a:t>
            </a:r>
            <a:r>
              <a:rPr lang="en-GB" dirty="0">
                <a:latin typeface="Arial" panose="020B0604020202020204" pitchFamily="34" charset="0"/>
                <a:cs typeface="Arial" panose="020B0604020202020204" pitchFamily="34" charset="0"/>
              </a:rPr>
              <a:t>commanders require a timely and accurate exchange of information among nations and NATO to prioritize consignment movement into and within the joint operation area to allow for redirection in accordance with agreements between the commander and national support elements, and to effectively employ logistic assets within the joint operation area.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86679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12845"/>
            <a:ext cx="8280920" cy="5786199"/>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The NATO Policy for Cooperation in </a:t>
            </a:r>
            <a:r>
              <a:rPr lang="en-GB" sz="2400" b="1" dirty="0" smtClean="0">
                <a:latin typeface="Arial" panose="020B0604020202020204" pitchFamily="34" charset="0"/>
                <a:cs typeface="Arial" panose="020B0604020202020204" pitchFamily="34" charset="0"/>
              </a:rPr>
              <a:t>Logistics</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2001, a NATO Policy for Cooperation in Logistics was developed to improve multinational cooperation.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framework for its implementation is the Concept for Cooperation in Logistics, which is composed of three principal elements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lvl="1"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Alliance’s policy and guidance documents that direct and influence NATO logistics in their own domains; </a:t>
            </a:r>
            <a:endParaRPr lang="en-GB" dirty="0" smtClean="0">
              <a:latin typeface="Arial" panose="020B0604020202020204" pitchFamily="34" charset="0"/>
              <a:cs typeface="Arial" panose="020B0604020202020204" pitchFamily="34" charset="0"/>
            </a:endParaRPr>
          </a:p>
          <a:p>
            <a:pPr lvl="1" algn="just"/>
            <a:endParaRPr lang="en-GB" dirty="0">
              <a:latin typeface="Arial" panose="020B0604020202020204" pitchFamily="34" charset="0"/>
              <a:cs typeface="Arial" panose="020B0604020202020204" pitchFamily="34" charset="0"/>
            </a:endParaRPr>
          </a:p>
          <a:p>
            <a:pPr lvl="1"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cooperation tools (or “enablers”) that promote cooperation in logistics, i.e., policy, doctrine, activities, systems, standards, procedures and capabilities; </a:t>
            </a:r>
            <a:endParaRPr lang="en-GB" dirty="0" smtClean="0">
              <a:latin typeface="Arial" panose="020B0604020202020204" pitchFamily="34" charset="0"/>
              <a:cs typeface="Arial" panose="020B0604020202020204" pitchFamily="34" charset="0"/>
            </a:endParaRPr>
          </a:p>
          <a:p>
            <a:pPr lvl="1" algn="just"/>
            <a:endParaRPr lang="en-GB" dirty="0">
              <a:latin typeface="Arial" panose="020B0604020202020204" pitchFamily="34" charset="0"/>
              <a:cs typeface="Arial" panose="020B0604020202020204" pitchFamily="34" charset="0"/>
            </a:endParaRPr>
          </a:p>
          <a:p>
            <a:pPr lvl="1" algn="just"/>
            <a:r>
              <a:rPr lang="en-GB" dirty="0">
                <a:latin typeface="Arial" panose="020B0604020202020204" pitchFamily="34" charset="0"/>
                <a:cs typeface="Arial" panose="020B0604020202020204" pitchFamily="34" charset="0"/>
              </a:rPr>
              <a:t>Harmonization, Co-ordination and Control Mechanism. This is the formal mechanism through which cooperation objectives and enablers are continuously identified and managed, enablers are put into place and objectives are achieved</a:t>
            </a:r>
            <a:r>
              <a:rPr lang="en-GB" dirty="0" smtClean="0"/>
              <a:t>.</a:t>
            </a:r>
          </a:p>
          <a:p>
            <a:pPr lvl="1" algn="just"/>
            <a:endParaRPr lang="en-GB" sz="1600" dirty="0"/>
          </a:p>
        </p:txBody>
      </p:sp>
    </p:spTree>
    <p:extLst>
      <p:ext uri="{BB962C8B-B14F-4D97-AF65-F5344CB8AC3E}">
        <p14:creationId xmlns:p14="http://schemas.microsoft.com/office/powerpoint/2010/main" val="31886999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97346"/>
            <a:ext cx="8280920" cy="6093976"/>
          </a:xfrm>
          <a:prstGeom prst="rect">
            <a:avLst/>
          </a:prstGeom>
        </p:spPr>
        <p:txBody>
          <a:bodyPr wrap="square">
            <a:spAutoFit/>
          </a:bodyPr>
          <a:lstStyle/>
          <a:p>
            <a:pPr algn="just"/>
            <a:r>
              <a:rPr lang="en-GB" sz="2400" b="1" i="1" dirty="0">
                <a:latin typeface="Arial" panose="020B0604020202020204" pitchFamily="34" charset="0"/>
                <a:cs typeface="Arial" panose="020B0604020202020204" pitchFamily="34" charset="0"/>
              </a:rPr>
              <a:t>Logistic planning in defence </a:t>
            </a:r>
            <a:r>
              <a:rPr lang="en-GB" sz="2400" b="1" i="1" dirty="0" smtClean="0">
                <a:latin typeface="Arial" panose="020B0604020202020204" pitchFamily="34" charset="0"/>
                <a:cs typeface="Arial" panose="020B0604020202020204" pitchFamily="34" charset="0"/>
              </a:rPr>
              <a:t>planning</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 planning is an integral part of NATO’s defence planning process, which sets out the Alliance’s goals.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Defence </a:t>
            </a:r>
            <a:r>
              <a:rPr lang="en-GB" dirty="0">
                <a:latin typeface="Arial" panose="020B0604020202020204" pitchFamily="34" charset="0"/>
                <a:cs typeface="Arial" panose="020B0604020202020204" pitchFamily="34" charset="0"/>
              </a:rPr>
              <a:t>planning provides a framework within which national and NATO defence-related planning can be harmonized so as to meet the Alliance's agreed requirements in the most effective way. In other words, defence planning seeks to ensure that the Alliance has the requisite forces, assets, facilities and capabilities to </a:t>
            </a:r>
            <a:r>
              <a:rPr lang="en-GB" dirty="0" smtClean="0">
                <a:latin typeface="Arial" panose="020B0604020202020204" pitchFamily="34" charset="0"/>
                <a:cs typeface="Arial" panose="020B0604020202020204" pitchFamily="34" charset="0"/>
              </a:rPr>
              <a:t>fulfil </a:t>
            </a:r>
            <a:r>
              <a:rPr lang="en-GB" dirty="0">
                <a:latin typeface="Arial" panose="020B0604020202020204" pitchFamily="34" charset="0"/>
                <a:cs typeface="Arial" panose="020B0604020202020204" pitchFamily="34" charset="0"/>
              </a:rPr>
              <a:t>its tasks throughout the full spectrum of its missions in accordance with the Strategic Concept.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such, it covers both NATO's own capabilities and those of Allied countries.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concrete terms, logistic planning is done through the force planning process and Partnership Planning and Review Process (PARP</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at this level that the logistic capabilities needed to deploy, sustain and redeploy Alliance forces are identified by </a:t>
            </a: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Strategic Commanders, in consultation with participating countries.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58866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856984" cy="618630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Logistic capabilities can be called upon by NATO Commanders as part of the operational planning process to be used in a NATO-led operation.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authority, responsibility and funding for multinational logistic arrangements are established during the operational planning process.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Strategic Commanders are also responsible for developing stockpile requirements, in consultation with participating countries.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this purpose, NATO requirements are listed in the NATO Stockpile Planning Guidance, which is reviewed and sent out to nations every two years.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Stockpiling is closely linked to the principles of logistic readiness and sustainability. National and NATO logistic plans must ensure that sufficient quantity and quality of logistic resources are available at the same readiness and deployability levels to support forces until a re-supply system is in place.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addition, combat power must be sustained for the foreseen duration of operations, which implies that there are sufficient stocks or that there is assured access to industrial capabilities, agreements, contingency contracts and other means, including contractor support to operations, to guarantee that requirements are met.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22718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5846"/>
            <a:ext cx="8568952" cy="6370975"/>
          </a:xfrm>
          <a:prstGeom prst="rect">
            <a:avLst/>
          </a:prstGeom>
        </p:spPr>
        <p:txBody>
          <a:bodyPr wrap="square">
            <a:spAutoFit/>
          </a:bodyPr>
          <a:lstStyle/>
          <a:p>
            <a:r>
              <a:rPr lang="en-GB" sz="2400" b="1" i="1" dirty="0">
                <a:latin typeface="Arial" panose="020B0604020202020204" pitchFamily="34" charset="0"/>
                <a:cs typeface="Arial" panose="020B0604020202020204" pitchFamily="34" charset="0"/>
              </a:rPr>
              <a:t>Logistic planning in operational </a:t>
            </a:r>
            <a:r>
              <a:rPr lang="en-GB" sz="2400" b="1" i="1" dirty="0" smtClean="0">
                <a:latin typeface="Arial" panose="020B0604020202020204" pitchFamily="34" charset="0"/>
                <a:cs typeface="Arial" panose="020B0604020202020204" pitchFamily="34" charset="0"/>
              </a:rPr>
              <a:t>planning</a:t>
            </a:r>
          </a:p>
          <a:p>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Logistics operational planning is part of the overall NATO operational planning process.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aims to get what is effectively needed in the field of logistics for a specific operation, whereas logistic planning aims to ensure the availability of logistics in general.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Three </a:t>
            </a:r>
            <a:r>
              <a:rPr lang="en-GB" dirty="0">
                <a:latin typeface="Arial" panose="020B0604020202020204" pitchFamily="34" charset="0"/>
                <a:cs typeface="Arial" panose="020B0604020202020204" pitchFamily="34" charset="0"/>
              </a:rPr>
              <a:t>key documents are produced during operational planning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lvl="1" algn="just"/>
            <a:r>
              <a:rPr lang="en-GB" dirty="0">
                <a:latin typeface="Arial" panose="020B0604020202020204" pitchFamily="34" charset="0"/>
                <a:cs typeface="Arial" panose="020B0604020202020204" pitchFamily="34" charset="0"/>
              </a:rPr>
              <a:t>the Concept of Operations (CONOPS); </a:t>
            </a:r>
          </a:p>
          <a:p>
            <a:pPr lvl="1" algn="just"/>
            <a:r>
              <a:rPr lang="en-GB" dirty="0">
                <a:latin typeface="Arial" panose="020B0604020202020204" pitchFamily="34" charset="0"/>
                <a:cs typeface="Arial" panose="020B0604020202020204" pitchFamily="34" charset="0"/>
              </a:rPr>
              <a:t>the Operation Plan (OPLAN); and </a:t>
            </a:r>
          </a:p>
          <a:p>
            <a:pPr lvl="1" algn="just"/>
            <a:r>
              <a:rPr lang="en-GB" dirty="0">
                <a:latin typeface="Arial" panose="020B0604020202020204" pitchFamily="34" charset="0"/>
                <a:cs typeface="Arial" panose="020B0604020202020204" pitchFamily="34" charset="0"/>
              </a:rPr>
              <a:t>the Contingency Plan (COP</a:t>
            </a:r>
            <a:r>
              <a:rPr lang="en-GB" dirty="0" smtClean="0">
                <a:latin typeface="Arial" panose="020B0604020202020204" pitchFamily="34" charset="0"/>
                <a:cs typeface="Arial" panose="020B0604020202020204" pitchFamily="34" charset="0"/>
              </a:rPr>
              <a:t>).</a:t>
            </a:r>
          </a:p>
          <a:p>
            <a:pPr lvl="1"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addition to these three documents, logistic support guidelines are produced that include considerations such as the geography of the theatre and the political and military situation.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Other </a:t>
            </a:r>
            <a:r>
              <a:rPr lang="en-GB" dirty="0">
                <a:latin typeface="Arial" panose="020B0604020202020204" pitchFamily="34" charset="0"/>
                <a:cs typeface="Arial" panose="020B0604020202020204" pitchFamily="34" charset="0"/>
              </a:rPr>
              <a:t>issues are also taken into account such as the use of multinational logistics, movement planning, medical planning, the role of the host nation and coordination with international organizations and non-governmental organizations. </a:t>
            </a:r>
          </a:p>
        </p:txBody>
      </p:sp>
    </p:spTree>
    <p:extLst>
      <p:ext uri="{BB962C8B-B14F-4D97-AF65-F5344CB8AC3E}">
        <p14:creationId xmlns:p14="http://schemas.microsoft.com/office/powerpoint/2010/main" val="36984838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84976" cy="2954655"/>
          </a:xfrm>
          <a:prstGeom prst="rect">
            <a:avLst/>
          </a:prstGeom>
        </p:spPr>
        <p:txBody>
          <a:bodyPr wrap="square">
            <a:spAutoFit/>
          </a:bodyPr>
          <a:lstStyle/>
          <a:p>
            <a:pPr lvl="0" algn="just"/>
            <a:r>
              <a:rPr lang="en-GB" dirty="0">
                <a:latin typeface="Arial" panose="020B0604020202020204" pitchFamily="34" charset="0"/>
                <a:cs typeface="Arial" panose="020B0604020202020204" pitchFamily="34" charset="0"/>
              </a:rPr>
              <a:t>Another way of understanding NATO’s responsibilities in the field of logistics is through the functions they </a:t>
            </a:r>
            <a:r>
              <a:rPr lang="en-GB" dirty="0" smtClean="0">
                <a:latin typeface="Arial" panose="020B0604020202020204" pitchFamily="34" charset="0"/>
                <a:cs typeface="Arial" panose="020B0604020202020204" pitchFamily="34" charset="0"/>
              </a:rPr>
              <a:t>fulfil. </a:t>
            </a:r>
            <a:r>
              <a:rPr lang="en-GB" dirty="0">
                <a:latin typeface="Arial" panose="020B0604020202020204" pitchFamily="34" charset="0"/>
                <a:cs typeface="Arial" panose="020B0604020202020204" pitchFamily="34" charset="0"/>
              </a:rPr>
              <a:t>NATO is responsible for a number of core functions, which can, at times, overlap. They comprise</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algn="just"/>
            <a:r>
              <a:rPr lang="en-GB" sz="2400" b="1" dirty="0" smtClean="0">
                <a:latin typeface="Arial" panose="020B0604020202020204" pitchFamily="34" charset="0"/>
                <a:cs typeface="Arial" panose="020B0604020202020204" pitchFamily="34" charset="0"/>
              </a:rPr>
              <a:t>Supply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Supply covers all materiel and items used in the equipment, support and maintenance of military forces. The supply function includes the determination of stock levels, provisioning, distribution and replenishment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79976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928992" cy="683264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Maintenance </a:t>
            </a:r>
            <a:endParaRPr lang="en-GB" sz="2400" b="1" dirty="0" smtClean="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Maintenance means all actions, including repair, to retain the materiel or restore it to a specified condition.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operational readiness of land, naval and air forces will depend to a great extent on a high standard of preventive maintenance, in peacetime, of the equipment and associated materiel. Repair includes all measures taken to restore materiel to a serviceable condition in the shortest possible time.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addition, the capability to maintain equipment in-theatre is as fundamental as having it available in the first place.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One </a:t>
            </a:r>
            <a:r>
              <a:rPr lang="en-GB" dirty="0">
                <a:latin typeface="Arial" panose="020B0604020202020204" pitchFamily="34" charset="0"/>
                <a:cs typeface="Arial" panose="020B0604020202020204" pitchFamily="34" charset="0"/>
              </a:rPr>
              <a:t>does not work without the other, as seen with helicopters in Afghanistan: some countries have helicopters they could contribute to the operation but lack the capabilities to maintain them in the field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Movement and </a:t>
            </a:r>
            <a:r>
              <a:rPr lang="en-GB" sz="2400" b="1" dirty="0" smtClean="0">
                <a:latin typeface="Arial" panose="020B0604020202020204" pitchFamily="34" charset="0"/>
                <a:cs typeface="Arial" panose="020B0604020202020204" pitchFamily="34" charset="0"/>
              </a:rPr>
              <a:t>transportation</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flexible capability needs to exist to move forces in a timely manner within and between theatres to undertake the full spectrum of the Alliance’s roles and missions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also applies to the logistic support necessary to mount and sustain operations.</a:t>
            </a:r>
          </a:p>
        </p:txBody>
      </p:sp>
    </p:spTree>
    <p:extLst>
      <p:ext uri="{BB962C8B-B14F-4D97-AF65-F5344CB8AC3E}">
        <p14:creationId xmlns:p14="http://schemas.microsoft.com/office/powerpoint/2010/main" val="36845148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12968" cy="6278642"/>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Petroleum support </a:t>
            </a:r>
            <a:endParaRPr lang="en-GB" sz="2400" b="1" dirty="0" smtClean="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NATO Petroleum Supply Chain has to be able to respond to the Alliance’s operational requirements, taking into account the deployment distances and dispersions envisaged.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Other </a:t>
            </a:r>
            <a:r>
              <a:rPr lang="en-GB" dirty="0">
                <a:latin typeface="Arial" panose="020B0604020202020204" pitchFamily="34" charset="0"/>
                <a:cs typeface="Arial" panose="020B0604020202020204" pitchFamily="34" charset="0"/>
              </a:rPr>
              <a:t>factors also impact on the fuels delivery capability, such as increased cooperation between member and partner countries, financial considerations and the need for greater interoperability.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such, the fuels delivery capability is constantly reviewed to find innovative ways of responding to new needs.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Infrastructure engineering for </a:t>
            </a:r>
            <a:r>
              <a:rPr lang="en-GB" sz="2400" b="1" dirty="0" smtClean="0">
                <a:latin typeface="Arial" panose="020B0604020202020204" pitchFamily="34" charset="0"/>
                <a:cs typeface="Arial" panose="020B0604020202020204" pitchFamily="34" charset="0"/>
              </a:rPr>
              <a:t>logistics</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Infrastructure engineering, while not exclusively a logistic function, requires close coordination with logistics as its mission is very closely aligned with logistics in terms of facilitating the opening of lines of communication and constructing support facilities</a:t>
            </a:r>
            <a:r>
              <a:rPr lang="en-GB" dirty="0"/>
              <a:t>. </a:t>
            </a:r>
            <a:endParaRPr lang="en-GB" dirty="0" smtClean="0"/>
          </a:p>
          <a:p>
            <a:pPr algn="just"/>
            <a:endParaRPr lang="en-GB" dirty="0"/>
          </a:p>
          <a:p>
            <a:pPr algn="just"/>
            <a:endParaRPr lang="en-GB" dirty="0"/>
          </a:p>
        </p:txBody>
      </p:sp>
    </p:spTree>
    <p:extLst>
      <p:ext uri="{BB962C8B-B14F-4D97-AF65-F5344CB8AC3E}">
        <p14:creationId xmlns:p14="http://schemas.microsoft.com/office/powerpoint/2010/main" val="42136522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5846"/>
            <a:ext cx="8568952" cy="581697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engineering mission bridges the gap from logistics to operations and is closely related to the ultimate success of both.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acquisition, construction and operation of facilities form the basis for the NATO Security Investment Programme – a term used within NATO for installations and facilities for the support of military forces.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Medical </a:t>
            </a:r>
            <a:r>
              <a:rPr lang="en-GB" sz="2400" b="1" dirty="0" smtClean="0">
                <a:latin typeface="Arial" panose="020B0604020202020204" pitchFamily="34" charset="0"/>
                <a:cs typeface="Arial" panose="020B0604020202020204" pitchFamily="34" charset="0"/>
              </a:rPr>
              <a:t>support</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An efficient medical support system is needed to treat and evacuate sick, injured and wounded personnel, minimize man-days lost and return casualties to duty.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considered as a morale booster and a potential force multiplier. It also plays a vital role in force protection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Medical support is normally a national responsibility, however planning needs to be flexible to consider multinational approaches.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degree of multinationality varies according to the circumstances of the mission and the willingness of countries to participate.</a:t>
            </a:r>
          </a:p>
        </p:txBody>
      </p:sp>
    </p:spTree>
    <p:extLst>
      <p:ext uri="{BB962C8B-B14F-4D97-AF65-F5344CB8AC3E}">
        <p14:creationId xmlns:p14="http://schemas.microsoft.com/office/powerpoint/2010/main" val="41040902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60648"/>
            <a:ext cx="9036496" cy="6278642"/>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Enabling functions </a:t>
            </a:r>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addition to core functions, there are enabling functions, which include: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lvl="1" algn="just"/>
            <a:r>
              <a:rPr lang="en-GB" b="1" dirty="0" smtClean="0">
                <a:latin typeface="Arial" panose="020B0604020202020204" pitchFamily="34" charset="0"/>
                <a:cs typeface="Arial" panose="020B0604020202020204" pitchFamily="34" charset="0"/>
              </a:rPr>
              <a:t>Logistic </a:t>
            </a:r>
            <a:r>
              <a:rPr lang="en-GB" b="1" dirty="0">
                <a:latin typeface="Arial" panose="020B0604020202020204" pitchFamily="34" charset="0"/>
                <a:cs typeface="Arial" panose="020B0604020202020204" pitchFamily="34" charset="0"/>
              </a:rPr>
              <a:t>information management</a:t>
            </a:r>
            <a:r>
              <a:rPr lang="en-GB" dirty="0">
                <a:latin typeface="Arial" panose="020B0604020202020204" pitchFamily="34" charset="0"/>
                <a:cs typeface="Arial" panose="020B0604020202020204" pitchFamily="34" charset="0"/>
              </a:rPr>
              <a:t>: this couples available information technology with logistic processes and practices to meet the logistic information requirements of the NATO commanders and the countries; </a:t>
            </a:r>
            <a:endParaRPr lang="en-GB" dirty="0" smtClean="0">
              <a:latin typeface="Arial" panose="020B0604020202020204" pitchFamily="34" charset="0"/>
              <a:cs typeface="Arial" panose="020B0604020202020204" pitchFamily="34" charset="0"/>
            </a:endParaRPr>
          </a:p>
          <a:p>
            <a:pPr lvl="1" algn="just"/>
            <a:endParaRPr lang="en-GB" dirty="0">
              <a:latin typeface="Arial" panose="020B0604020202020204" pitchFamily="34" charset="0"/>
              <a:cs typeface="Arial" panose="020B0604020202020204" pitchFamily="34" charset="0"/>
            </a:endParaRPr>
          </a:p>
          <a:p>
            <a:pPr lvl="1" algn="just"/>
            <a:r>
              <a:rPr lang="en-GB" b="1" dirty="0" smtClean="0">
                <a:latin typeface="Arial" panose="020B0604020202020204" pitchFamily="34" charset="0"/>
                <a:cs typeface="Arial" panose="020B0604020202020204" pitchFamily="34" charset="0"/>
              </a:rPr>
              <a:t>Reception</a:t>
            </a:r>
            <a:r>
              <a:rPr lang="en-GB" dirty="0">
                <a:latin typeface="Arial" panose="020B0604020202020204" pitchFamily="34" charset="0"/>
                <a:cs typeface="Arial" panose="020B0604020202020204" pitchFamily="34" charset="0"/>
              </a:rPr>
              <a:t>, staging and onward movement: this is the phase of the deployment process that transitions units, personnel, equipment and materiel from arrival at ports of debarkation to their final destination. </a:t>
            </a:r>
            <a:endParaRPr lang="en-GB" dirty="0" smtClean="0">
              <a:latin typeface="Arial" panose="020B0604020202020204" pitchFamily="34" charset="0"/>
              <a:cs typeface="Arial" panose="020B0604020202020204" pitchFamily="34" charset="0"/>
            </a:endParaRPr>
          </a:p>
          <a:p>
            <a:pPr lvl="1" algn="just"/>
            <a:r>
              <a:rPr lang="en-GB" dirty="0" smtClean="0">
                <a:latin typeface="Arial" panose="020B0604020202020204" pitchFamily="34" charset="0"/>
                <a:cs typeface="Arial" panose="020B0604020202020204" pitchFamily="34" charset="0"/>
              </a:rPr>
              <a:t>Although </a:t>
            </a:r>
            <a:r>
              <a:rPr lang="en-GB" dirty="0">
                <a:latin typeface="Arial" panose="020B0604020202020204" pitchFamily="34" charset="0"/>
                <a:cs typeface="Arial" panose="020B0604020202020204" pitchFamily="34" charset="0"/>
              </a:rPr>
              <a:t>this is an operational matter, it requires the provision of a significant degree of logistic support; </a:t>
            </a:r>
          </a:p>
          <a:p>
            <a:pPr lvl="1" algn="just"/>
            <a:r>
              <a:rPr lang="en-GB" b="1" dirty="0" smtClean="0">
                <a:latin typeface="Arial" panose="020B0604020202020204" pitchFamily="34" charset="0"/>
                <a:cs typeface="Arial" panose="020B0604020202020204" pitchFamily="34" charset="0"/>
              </a:rPr>
              <a:t>Contracting</a:t>
            </a:r>
            <a:r>
              <a:rPr lang="en-GB" dirty="0">
                <a:latin typeface="Arial" panose="020B0604020202020204" pitchFamily="34" charset="0"/>
                <a:cs typeface="Arial" panose="020B0604020202020204" pitchFamily="34" charset="0"/>
              </a:rPr>
              <a:t>: contracting has become increasingly important to the conduct of operations, especially when operating beyond NATO territory. It can be employed to gain quick access to in-country resources by procuring the supplies and services that the commander requires; </a:t>
            </a:r>
          </a:p>
          <a:p>
            <a:pPr lvl="1" algn="just"/>
            <a:r>
              <a:rPr lang="en-GB" b="1" dirty="0" smtClean="0">
                <a:latin typeface="Arial" panose="020B0604020202020204" pitchFamily="34" charset="0"/>
                <a:cs typeface="Arial" panose="020B0604020202020204" pitchFamily="34" charset="0"/>
              </a:rPr>
              <a:t>Host </a:t>
            </a:r>
            <a:r>
              <a:rPr lang="en-GB" b="1" dirty="0">
                <a:latin typeface="Arial" panose="020B0604020202020204" pitchFamily="34" charset="0"/>
                <a:cs typeface="Arial" panose="020B0604020202020204" pitchFamily="34" charset="0"/>
              </a:rPr>
              <a:t>nation support</a:t>
            </a:r>
            <a:r>
              <a:rPr lang="en-GB" dirty="0">
                <a:latin typeface="Arial" panose="020B0604020202020204" pitchFamily="34" charset="0"/>
                <a:cs typeface="Arial" panose="020B0604020202020204" pitchFamily="34" charset="0"/>
              </a:rPr>
              <a:t>: if available, host nation support can provide the NATO commander and contributing countries with logistic and other support, in accordance with negotiated arrangements between NATO and/or contributing countries and the host nation government. </a:t>
            </a:r>
            <a:endParaRPr lang="en-GB" dirty="0" smtClean="0">
              <a:latin typeface="Arial" panose="020B0604020202020204" pitchFamily="34" charset="0"/>
              <a:cs typeface="Arial" panose="020B0604020202020204" pitchFamily="34" charset="0"/>
            </a:endParaRPr>
          </a:p>
          <a:p>
            <a:pPr lvl="1"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may reduce the amount of logistic forces and materiel required to deploy, sustain and redeploy forces that otherwise must be provided by contributing countries. </a:t>
            </a:r>
          </a:p>
        </p:txBody>
      </p:sp>
    </p:spTree>
    <p:extLst>
      <p:ext uri="{BB962C8B-B14F-4D97-AF65-F5344CB8AC3E}">
        <p14:creationId xmlns:p14="http://schemas.microsoft.com/office/powerpoint/2010/main" val="24165083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640960" cy="6555641"/>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Related </a:t>
            </a:r>
            <a:r>
              <a:rPr lang="en-GB" sz="2400" b="1" dirty="0" smtClean="0">
                <a:latin typeface="Arial" panose="020B0604020202020204" pitchFamily="34" charset="0"/>
                <a:cs typeface="Arial" panose="020B0604020202020204" pitchFamily="34" charset="0"/>
              </a:rPr>
              <a:t>areas</a:t>
            </a:r>
          </a:p>
          <a:p>
            <a:pPr algn="just"/>
            <a:endParaRPr lang="en-GB" sz="24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NATO logistics also monitors several other separate areas that relate in varying degrees to its core and enabling functions.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These </a:t>
            </a:r>
            <a:r>
              <a:rPr lang="en-GB" sz="1600" dirty="0">
                <a:latin typeface="Arial" panose="020B0604020202020204" pitchFamily="34" charset="0"/>
                <a:cs typeface="Arial" panose="020B0604020202020204" pitchFamily="34" charset="0"/>
              </a:rPr>
              <a:t>include explosive ordnance disposal, environmental protection, civil-military cooperation and standardization.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These areas play an important role in the success of an operation. For instance, standardization is the key tool for achieving interoperability.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Interoperability </a:t>
            </a:r>
            <a:r>
              <a:rPr lang="en-GB" sz="1600" dirty="0">
                <a:latin typeface="Arial" panose="020B0604020202020204" pitchFamily="34" charset="0"/>
                <a:cs typeface="Arial" panose="020B0604020202020204" pitchFamily="34" charset="0"/>
              </a:rPr>
              <a:t>has a direct impact on mission sustainability and combat effectiveness of forces.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minimum requirements for interoperability are commonality of concepts, doctrines and procedures, compatibility of equipment and interchangeability of combat supplies. NATO sets standards which it encourages individual countries to adopt and produces NATO Standardization Agreements for procedures, systems and equipment components, known as STANAGS</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Materiel and services also form part of logistics, but are not currently treated by NATO. Services for combat troops and logistic activities include, for instance, manpower and skills provisioning, housing/accommodation, burials, water provision, canteen, laundry and bathing facilities and other services like map redistribution, and postal and courier service.</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02035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8847"/>
            <a:ext cx="8640960" cy="6370975"/>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Other NATO logistics </a:t>
            </a:r>
            <a:r>
              <a:rPr lang="en-GB" sz="2400" b="1" dirty="0" smtClean="0">
                <a:latin typeface="Arial" panose="020B0604020202020204" pitchFamily="34" charset="0"/>
                <a:cs typeface="Arial" panose="020B0604020202020204" pitchFamily="34" charset="0"/>
              </a:rPr>
              <a:t>bodies</a:t>
            </a:r>
          </a:p>
          <a:p>
            <a:endParaRPr lang="en-GB" sz="2400" dirty="0">
              <a:latin typeface="Arial" panose="020B0604020202020204" pitchFamily="34" charset="0"/>
              <a:cs typeface="Arial" panose="020B0604020202020204" pitchFamily="34" charset="0"/>
            </a:endParaRPr>
          </a:p>
          <a:p>
            <a:pPr algn="just"/>
            <a:r>
              <a:rPr lang="en-GB" b="1" i="1" dirty="0">
                <a:latin typeface="Arial" panose="020B0604020202020204" pitchFamily="34" charset="0"/>
                <a:cs typeface="Arial" panose="020B0604020202020204" pitchFamily="34" charset="0"/>
              </a:rPr>
              <a:t>The NATO-Russia Ad Hoc Working Group on </a:t>
            </a:r>
            <a:r>
              <a:rPr lang="en-GB" b="1" i="1" dirty="0" smtClean="0">
                <a:latin typeface="Arial" panose="020B0604020202020204" pitchFamily="34" charset="0"/>
                <a:cs typeface="Arial" panose="020B0604020202020204" pitchFamily="34" charset="0"/>
              </a:rPr>
              <a:t>Logistics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NATO-Russia Ad Hoc Working Group on Logistics (NRC(LOG)) is a joint civil-military group. It aims to identify opportunities for joint action in all areas of logistics, and initiate and implement civil and military logistics cooperation programmes between NRC member countries.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focuses mainly on promoting information-sharing so as to reinforce mutual understanding in the field of logistics.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Annual Logistic Action Plan incorporates all NRC initiatives in logistic cooperation on both civilian and military sides.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i="1" dirty="0">
                <a:latin typeface="Arial" panose="020B0604020202020204" pitchFamily="34" charset="0"/>
                <a:cs typeface="Arial" panose="020B0604020202020204" pitchFamily="34" charset="0"/>
              </a:rPr>
              <a:t>NATO Maintenance and Supply </a:t>
            </a:r>
            <a:r>
              <a:rPr lang="en-GB" b="1" i="1" dirty="0" smtClean="0">
                <a:latin typeface="Arial" panose="020B0604020202020204" pitchFamily="34" charset="0"/>
                <a:cs typeface="Arial" panose="020B0604020202020204" pitchFamily="34" charset="0"/>
              </a:rPr>
              <a:t>Organisation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NATO Maintenance and Supply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(NAMSO) provides logistic support to NATO or to its member countries individually or collectively.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Its </a:t>
            </a:r>
            <a:r>
              <a:rPr lang="en-GB" dirty="0">
                <a:latin typeface="Arial" panose="020B0604020202020204" pitchFamily="34" charset="0"/>
                <a:cs typeface="Arial" panose="020B0604020202020204" pitchFamily="34" charset="0"/>
              </a:rPr>
              <a:t>aim is to maximize, in times of peace and war, the effectiveness of logistics support to armed forces of NATO states and to minimize costs.</a:t>
            </a:r>
          </a:p>
        </p:txBody>
      </p:sp>
    </p:spTree>
    <p:extLst>
      <p:ext uri="{BB962C8B-B14F-4D97-AF65-F5344CB8AC3E}">
        <p14:creationId xmlns:p14="http://schemas.microsoft.com/office/powerpoint/2010/main" val="10878034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5355312"/>
          </a:xfrm>
          <a:prstGeom prst="rect">
            <a:avLst/>
          </a:prstGeom>
        </p:spPr>
        <p:txBody>
          <a:bodyPr wrap="square">
            <a:spAutoFit/>
          </a:bodyPr>
          <a:lstStyle/>
          <a:p>
            <a:pPr algn="just"/>
            <a:r>
              <a:rPr lang="en-GB" sz="2400" b="1" i="1" dirty="0">
                <a:latin typeface="Arial" panose="020B0604020202020204" pitchFamily="34" charset="0"/>
                <a:cs typeface="Arial" panose="020B0604020202020204" pitchFamily="34" charset="0"/>
              </a:rPr>
              <a:t>Central European Pipeline Management Organization (CEPMO</a:t>
            </a:r>
            <a:r>
              <a:rPr lang="en-GB" sz="2400" b="1" i="1" dirty="0" smtClean="0">
                <a:latin typeface="Arial" panose="020B0604020202020204" pitchFamily="34" charset="0"/>
                <a:cs typeface="Arial" panose="020B0604020202020204" pitchFamily="34" charset="0"/>
              </a:rPr>
              <a:t>)</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Central Europe Pipeline Management Organization – or CEPMO - is the organization that manages NATO’s Central Europe Pipeline System (CEPS).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CEPS is the largest element of the NATO Pipeline System (NPS). Its principal purpose is to meet operational requirements in Central Europe in times of peace, crisis and conflict.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means that CEPMO’s priority is to ensure that, when needed, military missions conducted in Central Europe or using European airbases as an intermediate hub, are guaranteed fuel that meets the required technical specifications at all times.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Once military requirements in peacetime have been satisfied, any remaining capacity may be used for commercial purposes,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323528" y="5805264"/>
            <a:ext cx="8640960" cy="369332"/>
          </a:xfrm>
          <a:prstGeom prst="rect">
            <a:avLst/>
          </a:prstGeom>
          <a:noFill/>
        </p:spPr>
        <p:txBody>
          <a:bodyPr wrap="square" rtlCol="0">
            <a:spAutoFit/>
          </a:bodyPr>
          <a:lstStyle/>
          <a:p>
            <a:r>
              <a:rPr lang="en-GB" u="sng" dirty="0">
                <a:hlinkClick r:id="rId2"/>
              </a:rPr>
              <a:t>http://www.nato.int/cps/en/natohq/topics_61741.htm</a:t>
            </a:r>
            <a:endParaRPr lang="en-GB" dirty="0"/>
          </a:p>
        </p:txBody>
      </p:sp>
    </p:spTree>
    <p:extLst>
      <p:ext uri="{BB962C8B-B14F-4D97-AF65-F5344CB8AC3E}">
        <p14:creationId xmlns:p14="http://schemas.microsoft.com/office/powerpoint/2010/main" val="29121817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352928"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86111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8928992"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49410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1" y="260648"/>
            <a:ext cx="5760640" cy="3031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3384290"/>
            <a:ext cx="4752528" cy="3357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195234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147" y="116633"/>
            <a:ext cx="4256846" cy="2718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3001092"/>
            <a:ext cx="5184576" cy="3740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31758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1" y="188640"/>
            <a:ext cx="5376211" cy="338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3686897"/>
            <a:ext cx="5400600" cy="305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38468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41" y="332657"/>
            <a:ext cx="4920366"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7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3489269"/>
            <a:ext cx="5292080" cy="32520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524568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9" y="332657"/>
            <a:ext cx="4464495" cy="2856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irc_mi" descr="Image result for Parachute drops by UK Hercules aircraft">
            <a:hlinkClick r:id="rId3"/>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79912" y="3356992"/>
            <a:ext cx="5256584" cy="3384376"/>
          </a:xfrm>
          <a:prstGeom prst="rect">
            <a:avLst/>
          </a:prstGeom>
          <a:noFill/>
          <a:ln>
            <a:noFill/>
          </a:ln>
        </p:spPr>
      </p:pic>
    </p:spTree>
    <p:extLst>
      <p:ext uri="{BB962C8B-B14F-4D97-AF65-F5344CB8AC3E}">
        <p14:creationId xmlns:p14="http://schemas.microsoft.com/office/powerpoint/2010/main" val="23168221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rc_mi" descr="Image result for parachute cargo drops by uk hercules aircraft">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51521" y="332657"/>
            <a:ext cx="5472608" cy="3456384"/>
          </a:xfrm>
          <a:prstGeom prst="rect">
            <a:avLst/>
          </a:prstGeom>
          <a:noFill/>
          <a:ln>
            <a:noFill/>
          </a:ln>
        </p:spPr>
      </p:pic>
      <p:pic>
        <p:nvPicPr>
          <p:cNvPr id="3" name="irc_mi" descr="Image result for parachute cargo drops by uk hercules aircraft">
            <a:hlinkClick r:id="rId4"/>
          </p:cNvPr>
          <p:cNvPicPr/>
          <p:nvPr/>
        </p:nvPicPr>
        <p:blipFill>
          <a:blip r:embed="rId5">
            <a:extLst>
              <a:ext uri="{28A0092B-C50C-407E-A947-70E740481C1C}">
                <a14:useLocalDpi xmlns:a14="http://schemas.microsoft.com/office/drawing/2010/main" val="0"/>
              </a:ext>
            </a:extLst>
          </a:blip>
          <a:srcRect/>
          <a:stretch>
            <a:fillRect/>
          </a:stretch>
        </p:blipFill>
        <p:spPr bwMode="auto">
          <a:xfrm>
            <a:off x="3419872" y="3861048"/>
            <a:ext cx="5616624" cy="2880320"/>
          </a:xfrm>
          <a:prstGeom prst="rect">
            <a:avLst/>
          </a:prstGeom>
          <a:noFill/>
          <a:ln>
            <a:noFill/>
          </a:ln>
        </p:spPr>
      </p:pic>
    </p:spTree>
    <p:extLst>
      <p:ext uri="{BB962C8B-B14F-4D97-AF65-F5344CB8AC3E}">
        <p14:creationId xmlns:p14="http://schemas.microsoft.com/office/powerpoint/2010/main" val="9366179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rc_mi" descr="Image result for parachute cargo drops by uk hercules aircraft">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51520" y="620688"/>
            <a:ext cx="8640960" cy="5400600"/>
          </a:xfrm>
          <a:prstGeom prst="rect">
            <a:avLst/>
          </a:prstGeom>
          <a:noFill/>
          <a:ln>
            <a:noFill/>
          </a:ln>
        </p:spPr>
      </p:pic>
    </p:spTree>
    <p:extLst>
      <p:ext uri="{BB962C8B-B14F-4D97-AF65-F5344CB8AC3E}">
        <p14:creationId xmlns:p14="http://schemas.microsoft.com/office/powerpoint/2010/main" val="35994747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151" y="188640"/>
            <a:ext cx="6230599"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1" y="3501009"/>
            <a:ext cx="5656792"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07504" y="3933056"/>
            <a:ext cx="2736304" cy="1754326"/>
          </a:xfrm>
          <a:prstGeom prst="rect">
            <a:avLst/>
          </a:prstGeom>
          <a:noFill/>
        </p:spPr>
        <p:txBody>
          <a:bodyPr wrap="square" rtlCol="0">
            <a:spAutoFit/>
          </a:bodyPr>
          <a:lstStyle/>
          <a:p>
            <a:r>
              <a:rPr lang="en-GB" dirty="0" smtClean="0">
                <a:hlinkClick r:id="rId4"/>
              </a:rPr>
              <a:t>https://www.google.co.uk/search?hl=en&amp;site=imghp&amp;tbm=isch&amp;source=hp&amp;biw=1518&amp;bih=653&amp;q=vc10+tanker&amp;oq=VC+10+tanker&amp;gs_</a:t>
            </a:r>
            <a:endParaRPr lang="en-GB" dirty="0"/>
          </a:p>
        </p:txBody>
      </p:sp>
    </p:spTree>
    <p:extLst>
      <p:ext uri="{BB962C8B-B14F-4D97-AF65-F5344CB8AC3E}">
        <p14:creationId xmlns:p14="http://schemas.microsoft.com/office/powerpoint/2010/main" val="29213667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5184576" cy="3240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3654888"/>
            <a:ext cx="5400600" cy="3014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4077072"/>
            <a:ext cx="3168352" cy="1477328"/>
          </a:xfrm>
          <a:prstGeom prst="rect">
            <a:avLst/>
          </a:prstGeom>
          <a:noFill/>
        </p:spPr>
        <p:txBody>
          <a:bodyPr wrap="square" rtlCol="0">
            <a:spAutoFit/>
          </a:bodyPr>
          <a:lstStyle/>
          <a:p>
            <a:r>
              <a:rPr lang="en-GB" dirty="0" smtClean="0">
                <a:hlinkClick r:id="rId4"/>
              </a:rPr>
              <a:t>https://www.google.co.uk/search?hl=en&amp;site=imghp&amp;tbm=isch&amp;source=hp&amp;biw=1518&amp;bih=653&amp;q=Victor+air+tanker&amp;oq=Victor+air+tanker&amp;gs_l=img</a:t>
            </a:r>
            <a:r>
              <a:rPr lang="en-GB" dirty="0" smtClean="0"/>
              <a:t>. </a:t>
            </a:r>
            <a:endParaRPr lang="en-GB" dirty="0"/>
          </a:p>
        </p:txBody>
      </p:sp>
    </p:spTree>
    <p:extLst>
      <p:ext uri="{BB962C8B-B14F-4D97-AF65-F5344CB8AC3E}">
        <p14:creationId xmlns:p14="http://schemas.microsoft.com/office/powerpoint/2010/main" val="35660601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Image result for raf voyager air tanker">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1" y="260648"/>
            <a:ext cx="4752527" cy="3096344"/>
          </a:xfrm>
          <a:prstGeom prst="rect">
            <a:avLst/>
          </a:prstGeom>
          <a:noFill/>
          <a:extLst>
            <a:ext uri="{909E8E84-426E-40DD-AFC4-6F175D3DCCD1}">
              <a14:hiddenFill xmlns:a14="http://schemas.microsoft.com/office/drawing/2010/main">
                <a:solidFill>
                  <a:srgbClr val="FFFFFF"/>
                </a:solidFill>
              </a14:hiddenFill>
            </a:ext>
          </a:extLst>
        </p:spPr>
      </p:pic>
      <p:pic>
        <p:nvPicPr>
          <p:cNvPr id="28676" name="Picture 4" descr="Image result for raf voyager air tanker">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63888" y="3573016"/>
            <a:ext cx="5472608" cy="302433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1" y="4293096"/>
            <a:ext cx="3096343" cy="1754326"/>
          </a:xfrm>
          <a:prstGeom prst="rect">
            <a:avLst/>
          </a:prstGeom>
          <a:noFill/>
        </p:spPr>
        <p:txBody>
          <a:bodyPr wrap="square" rtlCol="0">
            <a:spAutoFit/>
          </a:bodyPr>
          <a:lstStyle/>
          <a:p>
            <a:r>
              <a:rPr lang="en-GB" dirty="0" smtClean="0">
                <a:hlinkClick r:id="rId6"/>
              </a:rPr>
              <a:t>https://www.google.co.uk/search?hl=en&amp;site=imghp&amp;tbm=isch&amp;source=hp&amp;biw=1518&amp;bih=653&amp;q=raf+voyager+air+tanker&amp;oq=Voyager+air+tanker&amp;gs_l=img</a:t>
            </a:r>
            <a:r>
              <a:rPr lang="en-GB" dirty="0" smtClean="0"/>
              <a:t>. </a:t>
            </a:r>
            <a:endParaRPr lang="en-GB" dirty="0"/>
          </a:p>
        </p:txBody>
      </p:sp>
    </p:spTree>
    <p:extLst>
      <p:ext uri="{BB962C8B-B14F-4D97-AF65-F5344CB8AC3E}">
        <p14:creationId xmlns:p14="http://schemas.microsoft.com/office/powerpoint/2010/main" val="20160535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395536" y="870741"/>
            <a:ext cx="8531267" cy="32316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200"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dirty="0">
              <a:solidFill>
                <a:srgbClr val="222222"/>
              </a:solidFill>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The </a:t>
            </a:r>
            <a:r>
              <a:rPr kumimoji="0" lang="en-GB" altLang="en-US" b="1"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Royal Fleet Auxiliary</a:t>
            </a: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(RFA) is a civilian-manned </a:t>
            </a:r>
            <a:r>
              <a:rPr kumimoji="0" lang="en-GB" altLang="en-US" b="1"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fleet</a:t>
            </a: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owned by the United Kingdom's Ministry of Defence, whose purpose is to support the </a:t>
            </a:r>
            <a:r>
              <a:rPr kumimoji="0" lang="en-GB" altLang="en-US" b="1"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Royal</a:t>
            </a: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Navy. </a:t>
            </a:r>
          </a:p>
          <a:p>
            <a:pPr marL="0" marR="0" lvl="0" indent="0" algn="just" defTabSz="914400" rtl="0" eaLnBrk="1" fontAlgn="base" latinLnBrk="0" hangingPunct="1">
              <a:lnSpc>
                <a:spcPct val="100000"/>
              </a:lnSpc>
              <a:spcBef>
                <a:spcPct val="0"/>
              </a:spcBef>
              <a:spcAft>
                <a:spcPct val="0"/>
              </a:spcAft>
              <a:buClrTx/>
              <a:buSzTx/>
              <a:buFontTx/>
              <a:buNone/>
              <a:tabLst/>
            </a:pPr>
            <a:endParaRPr lang="en-GB" altLang="en-US" dirty="0">
              <a:solidFill>
                <a:srgbClr val="222222"/>
              </a:solidFill>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The RFA enables ships of the </a:t>
            </a:r>
            <a:r>
              <a:rPr kumimoji="0" lang="en-GB" altLang="en-US" b="1"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Royal</a:t>
            </a: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Navy to maintain operations around the world.</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0000FF"/>
                </a:solidFill>
                <a:effectLst/>
                <a:latin typeface="Arial" pitchFamily="34" charset="0"/>
                <a:ea typeface="Times New Roman" pitchFamily="18" charset="0"/>
                <a:cs typeface="Arial" pitchFamily="34" charset="0"/>
                <a:hlinkClick r:id="rId2"/>
              </a:rPr>
              <a:t>Royal Fleet Auxiliary - Wikipedia</a:t>
            </a:r>
            <a:r>
              <a:rPr kumimoji="0" lang="en-GB" altLang="en-US" b="0" i="0" u="none" strike="noStrike" cap="none" normalizeH="0" baseline="0" dirty="0" smtClean="0">
                <a:ln>
                  <a:noFill/>
                </a:ln>
                <a:solidFill>
                  <a:srgbClr val="222222"/>
                </a:solidFill>
                <a:effectLst/>
                <a:latin typeface="Arial" pitchFamily="34" charset="0"/>
                <a:ea typeface="Times New Roman" pitchFamily="18" charset="0"/>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dirty="0">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3" name="sbresult_0" descr="symres:sb_safeannotation.png"/>
          <p:cNvSpPr>
            <a:spLocks noChangeAspect="1" noChangeArrowheads="1"/>
          </p:cNvSpPr>
          <p:nvPr/>
        </p:nvSpPr>
        <p: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endParaRPr lang="en-GB"/>
          </a:p>
        </p:txBody>
      </p:sp>
    </p:spTree>
    <p:extLst>
      <p:ext uri="{BB962C8B-B14F-4D97-AF65-F5344CB8AC3E}">
        <p14:creationId xmlns:p14="http://schemas.microsoft.com/office/powerpoint/2010/main" val="11750537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640960" cy="2677656"/>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Landing Ship Logistics</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LSL</a:t>
            </a:r>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is a term used by the United Kingdom </a:t>
            </a:r>
            <a:r>
              <a:rPr lang="en-GB" u="sng" dirty="0">
                <a:latin typeface="Arial" panose="020B0604020202020204" pitchFamily="34" charset="0"/>
                <a:cs typeface="Arial" panose="020B0604020202020204" pitchFamily="34" charset="0"/>
                <a:hlinkClick r:id="rId2" tooltip="Armed forces"/>
              </a:rPr>
              <a:t>armed forces</a:t>
            </a:r>
            <a:r>
              <a:rPr lang="en-GB" dirty="0">
                <a:latin typeface="Arial" panose="020B0604020202020204" pitchFamily="34" charset="0"/>
                <a:cs typeface="Arial" panose="020B0604020202020204" pitchFamily="34" charset="0"/>
              </a:rPr>
              <a:t> to describe the </a:t>
            </a:r>
            <a:r>
              <a:rPr lang="en-GB" u="sng" dirty="0">
                <a:latin typeface="Arial" panose="020B0604020202020204" pitchFamily="34" charset="0"/>
                <a:cs typeface="Arial" panose="020B0604020202020204" pitchFamily="34" charset="0"/>
                <a:hlinkClick r:id="rId3" tooltip="Round Table class landing ship logistics"/>
              </a:rPr>
              <a:t>Round Table class</a:t>
            </a:r>
            <a:r>
              <a:rPr lang="en-GB" dirty="0">
                <a:latin typeface="Arial" panose="020B0604020202020204" pitchFamily="34" charset="0"/>
                <a:cs typeface="Arial" panose="020B0604020202020204" pitchFamily="34" charset="0"/>
              </a:rPr>
              <a:t> of </a:t>
            </a:r>
            <a:r>
              <a:rPr lang="en-GB" u="sng" dirty="0">
                <a:latin typeface="Arial" panose="020B0604020202020204" pitchFamily="34" charset="0"/>
                <a:cs typeface="Arial" panose="020B0604020202020204" pitchFamily="34" charset="0"/>
                <a:hlinkClick r:id="rId4" tooltip="Amphibious assault ship"/>
              </a:rPr>
              <a:t>landing ship</a:t>
            </a:r>
            <a:r>
              <a:rPr lang="en-GB" dirty="0">
                <a:latin typeface="Arial" panose="020B0604020202020204" pitchFamily="34" charset="0"/>
                <a:cs typeface="Arial" panose="020B0604020202020204" pitchFamily="34" charset="0"/>
              </a:rPr>
              <a:t> used in the support of </a:t>
            </a:r>
            <a:r>
              <a:rPr lang="en-GB" u="sng" dirty="0">
                <a:latin typeface="Arial" panose="020B0604020202020204" pitchFamily="34" charset="0"/>
                <a:cs typeface="Arial" panose="020B0604020202020204" pitchFamily="34" charset="0"/>
                <a:hlinkClick r:id="rId5" tooltip="Amphibious warfare"/>
              </a:rPr>
              <a:t>amphibious warfare</a:t>
            </a:r>
            <a:r>
              <a:rPr lang="en-GB" dirty="0">
                <a:latin typeface="Arial" panose="020B0604020202020204" pitchFamily="34" charset="0"/>
                <a:cs typeface="Arial" panose="020B0604020202020204" pitchFamily="34" charset="0"/>
              </a:rPr>
              <a:t> missions.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ships were operated by the </a:t>
            </a:r>
            <a:r>
              <a:rPr lang="en-GB" u="sng" dirty="0">
                <a:latin typeface="Arial" panose="020B0604020202020204" pitchFamily="34" charset="0"/>
                <a:cs typeface="Arial" panose="020B0604020202020204" pitchFamily="34" charset="0"/>
                <a:hlinkClick r:id="rId6" tooltip="Royal Fleet Auxiliary"/>
              </a:rPr>
              <a:t>Royal Fleet Auxiliary</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last ship in service sailed home for the last time in 2008 and the class has been replaced by the new </a:t>
            </a:r>
            <a:r>
              <a:rPr lang="en-GB" u="sng" dirty="0">
                <a:latin typeface="Arial" panose="020B0604020202020204" pitchFamily="34" charset="0"/>
                <a:cs typeface="Arial" panose="020B0604020202020204" pitchFamily="34" charset="0"/>
                <a:hlinkClick r:id="rId7" tooltip="Bay class landing ship dock (auxiliary)"/>
              </a:rPr>
              <a:t>Bay class</a:t>
            </a:r>
            <a:r>
              <a:rPr lang="en-GB" dirty="0">
                <a:latin typeface="Arial" panose="020B0604020202020204" pitchFamily="34" charset="0"/>
                <a:cs typeface="Arial" panose="020B0604020202020204" pitchFamily="34" charset="0"/>
              </a:rPr>
              <a:t> ships, which are described as </a:t>
            </a:r>
            <a:r>
              <a:rPr lang="en-GB" u="sng" dirty="0">
                <a:latin typeface="Arial" panose="020B0604020202020204" pitchFamily="34" charset="0"/>
                <a:cs typeface="Arial" panose="020B0604020202020204" pitchFamily="34" charset="0"/>
                <a:hlinkClick r:id="rId8" tooltip="Landing ship dock"/>
              </a:rPr>
              <a:t>landing ship dock</a:t>
            </a:r>
            <a:r>
              <a:rPr lang="en-GB" dirty="0">
                <a:latin typeface="Arial" panose="020B0604020202020204" pitchFamily="34" charset="0"/>
                <a:cs typeface="Arial" panose="020B0604020202020204" pitchFamily="34" charset="0"/>
              </a:rPr>
              <a:t> (LSD).</a:t>
            </a:r>
          </a:p>
        </p:txBody>
      </p:sp>
      <p:sp>
        <p:nvSpPr>
          <p:cNvPr id="3" name="Rectangle 2"/>
          <p:cNvSpPr/>
          <p:nvPr/>
        </p:nvSpPr>
        <p:spPr>
          <a:xfrm>
            <a:off x="179512" y="3284984"/>
            <a:ext cx="8640960" cy="2677656"/>
          </a:xfrm>
          <a:prstGeom prst="rect">
            <a:avLst/>
          </a:prstGeom>
        </p:spPr>
        <p:txBody>
          <a:bodyPr wrap="square">
            <a:spAutoFit/>
          </a:bodyPr>
          <a:lstStyle/>
          <a:p>
            <a:pPr algn="just"/>
            <a:r>
              <a:rPr lang="en-GB" sz="2400" dirty="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Royal Fleet Auxiliary</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RFA</a:t>
            </a:r>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is a civilian-manned fleet owned by the </a:t>
            </a:r>
            <a:r>
              <a:rPr lang="en-GB" u="sng" dirty="0">
                <a:latin typeface="Arial" panose="020B0604020202020204" pitchFamily="34" charset="0"/>
                <a:cs typeface="Arial" panose="020B0604020202020204" pitchFamily="34" charset="0"/>
                <a:hlinkClick r:id="rId9" tooltip="United Kingdom"/>
              </a:rPr>
              <a:t>United Kingdom</a:t>
            </a:r>
            <a:r>
              <a:rPr lang="en-GB" dirty="0">
                <a:latin typeface="Arial" panose="020B0604020202020204" pitchFamily="34" charset="0"/>
                <a:cs typeface="Arial" panose="020B0604020202020204" pitchFamily="34" charset="0"/>
              </a:rPr>
              <a:t>'s </a:t>
            </a:r>
            <a:r>
              <a:rPr lang="en-GB" u="sng" dirty="0">
                <a:latin typeface="Arial" panose="020B0604020202020204" pitchFamily="34" charset="0"/>
                <a:cs typeface="Arial" panose="020B0604020202020204" pitchFamily="34" charset="0"/>
                <a:hlinkClick r:id="rId10" tooltip="Ministry of Defence (United Kingdom)"/>
              </a:rPr>
              <a:t>Ministry of Defence</a:t>
            </a:r>
            <a:r>
              <a:rPr lang="en-GB" dirty="0">
                <a:latin typeface="Arial" panose="020B0604020202020204" pitchFamily="34" charset="0"/>
                <a:cs typeface="Arial" panose="020B0604020202020204" pitchFamily="34" charset="0"/>
              </a:rPr>
              <a:t>, whose purpose is to support the Royal </a:t>
            </a:r>
            <a:r>
              <a:rPr lang="en-GB" dirty="0" smtClean="0">
                <a:latin typeface="Arial" panose="020B0604020202020204" pitchFamily="34" charset="0"/>
                <a:cs typeface="Arial" panose="020B0604020202020204" pitchFamily="34" charset="0"/>
              </a:rPr>
              <a:t>Navy.</a:t>
            </a:r>
            <a:r>
              <a:rPr lang="en-GB" u="sng" baseline="30000"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RFA enables ships of the </a:t>
            </a:r>
            <a:r>
              <a:rPr lang="en-GB" u="sng" dirty="0">
                <a:latin typeface="Arial" panose="020B0604020202020204" pitchFamily="34" charset="0"/>
                <a:cs typeface="Arial" panose="020B0604020202020204" pitchFamily="34" charset="0"/>
                <a:hlinkClick r:id="rId11" tooltip="Royal Navy"/>
              </a:rPr>
              <a:t>Royal Navy</a:t>
            </a:r>
            <a:r>
              <a:rPr lang="en-GB" dirty="0">
                <a:latin typeface="Arial" panose="020B0604020202020204" pitchFamily="34" charset="0"/>
                <a:cs typeface="Arial" panose="020B0604020202020204" pitchFamily="34" charset="0"/>
              </a:rPr>
              <a:t> to maintain operations around the world. Its primary role is to supply the Royal Navy with fuel, ammunition and supplies, normally by </a:t>
            </a:r>
            <a:r>
              <a:rPr lang="en-GB" u="sng" dirty="0">
                <a:latin typeface="Arial" panose="020B0604020202020204" pitchFamily="34" charset="0"/>
                <a:cs typeface="Arial" panose="020B0604020202020204" pitchFamily="34" charset="0"/>
                <a:hlinkClick r:id="rId12" tooltip="Replenishment at sea"/>
              </a:rPr>
              <a:t>replenishment at sea</a:t>
            </a:r>
            <a:r>
              <a:rPr lang="en-GB" dirty="0">
                <a:latin typeface="Arial" panose="020B0604020202020204" pitchFamily="34" charset="0"/>
                <a:cs typeface="Arial" panose="020B0604020202020204" pitchFamily="34" charset="0"/>
              </a:rPr>
              <a:t> (RAS).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also transports </a:t>
            </a:r>
            <a:r>
              <a:rPr lang="en-GB" u="sng" dirty="0">
                <a:latin typeface="Arial" panose="020B0604020202020204" pitchFamily="34" charset="0"/>
                <a:cs typeface="Arial" panose="020B0604020202020204" pitchFamily="34" charset="0"/>
                <a:hlinkClick r:id="rId13" tooltip="British Army"/>
              </a:rPr>
              <a:t>Army</a:t>
            </a:r>
            <a:r>
              <a:rPr lang="en-GB" dirty="0">
                <a:latin typeface="Arial" panose="020B0604020202020204" pitchFamily="34" charset="0"/>
                <a:cs typeface="Arial" panose="020B0604020202020204" pitchFamily="34" charset="0"/>
              </a:rPr>
              <a:t> and </a:t>
            </a:r>
            <a:r>
              <a:rPr lang="en-GB" u="sng" dirty="0">
                <a:latin typeface="Arial" panose="020B0604020202020204" pitchFamily="34" charset="0"/>
                <a:cs typeface="Arial" panose="020B0604020202020204" pitchFamily="34" charset="0"/>
                <a:hlinkClick r:id="rId14" tooltip="Royal Marine"/>
              </a:rPr>
              <a:t>Royal Marine</a:t>
            </a:r>
            <a:r>
              <a:rPr lang="en-GB" dirty="0">
                <a:latin typeface="Arial" panose="020B0604020202020204" pitchFamily="34" charset="0"/>
                <a:cs typeface="Arial" panose="020B0604020202020204" pitchFamily="34" charset="0"/>
              </a:rPr>
              <a:t> personnel, as well as supporting training exercises, and engaging in anti-piracy and anti-drug smuggling </a:t>
            </a:r>
            <a:r>
              <a:rPr lang="en-GB" dirty="0" smtClean="0">
                <a:latin typeface="Arial" panose="020B0604020202020204" pitchFamily="34" charset="0"/>
                <a:cs typeface="Arial" panose="020B0604020202020204" pitchFamily="34" charset="0"/>
              </a:rPr>
              <a:t>operations.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8806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97346"/>
            <a:ext cx="8496944" cy="563231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RFA counts a forward repair ship and </a:t>
            </a:r>
            <a:r>
              <a:rPr lang="en-GB" u="sng" dirty="0">
                <a:latin typeface="Arial" panose="020B0604020202020204" pitchFamily="34" charset="0"/>
                <a:cs typeface="Arial" panose="020B0604020202020204" pitchFamily="34" charset="0"/>
                <a:hlinkClick r:id="rId2" tooltip="Landing ship"/>
              </a:rPr>
              <a:t>landing vessels</a:t>
            </a:r>
            <a:r>
              <a:rPr lang="en-GB" dirty="0">
                <a:latin typeface="Arial" panose="020B0604020202020204" pitchFamily="34" charset="0"/>
                <a:cs typeface="Arial" panose="020B0604020202020204" pitchFamily="34" charset="0"/>
              </a:rPr>
              <a:t> amongst its assets. RFA personnel are members of the </a:t>
            </a:r>
            <a:r>
              <a:rPr lang="en-GB" u="sng" dirty="0">
                <a:latin typeface="Arial" panose="020B0604020202020204" pitchFamily="34" charset="0"/>
                <a:cs typeface="Arial" panose="020B0604020202020204" pitchFamily="34" charset="0"/>
                <a:hlinkClick r:id="rId3" tooltip="Ministry of Defence (United Kingdom)"/>
              </a:rPr>
              <a:t>Ministry of Defence</a:t>
            </a:r>
            <a:r>
              <a:rPr lang="en-GB" dirty="0">
                <a:latin typeface="Arial" panose="020B0604020202020204" pitchFamily="34" charset="0"/>
                <a:cs typeface="Arial" panose="020B0604020202020204" pitchFamily="34" charset="0"/>
              </a:rPr>
              <a:t> civil service, and since 2003, special members of the Royal Naval Reserve deemed sponsored reserves, which are civilians who must be part of the Armed Forces in some capacity, in order to carry out specialist civilian jobs in a military capacity.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a:t>
            </a:r>
            <a:r>
              <a:rPr lang="en-GB" dirty="0">
                <a:latin typeface="Arial" panose="020B0604020202020204" pitchFamily="34" charset="0"/>
                <a:cs typeface="Arial" panose="020B0604020202020204" pitchFamily="34" charset="0"/>
              </a:rPr>
              <a:t>the RFA itself is not part of the Naval Service, and officers wear </a:t>
            </a:r>
            <a:r>
              <a:rPr lang="en-GB" u="sng" dirty="0">
                <a:latin typeface="Arial" panose="020B0604020202020204" pitchFamily="34" charset="0"/>
                <a:cs typeface="Arial" panose="020B0604020202020204" pitchFamily="34" charset="0"/>
                <a:hlinkClick r:id="rId4" tooltip="British Merchant Navy"/>
              </a:rPr>
              <a:t>Merchant Navy</a:t>
            </a:r>
            <a:r>
              <a:rPr lang="en-GB" dirty="0">
                <a:latin typeface="Arial" panose="020B0604020202020204" pitchFamily="34" charset="0"/>
                <a:cs typeface="Arial" panose="020B0604020202020204" pitchFamily="34" charset="0"/>
              </a:rPr>
              <a:t> rank insignia with naval uniforms but are under naval discipline when the vessel is engaged on warlike operations.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RFA </a:t>
            </a:r>
            <a:r>
              <a:rPr lang="en-GB" dirty="0">
                <a:latin typeface="Arial" panose="020B0604020202020204" pitchFamily="34" charset="0"/>
                <a:cs typeface="Arial" panose="020B0604020202020204" pitchFamily="34" charset="0"/>
              </a:rPr>
              <a:t>vessels are commanded and crewed by these civilians, augmented with regular and reserve Royal Navy personnel to perform specialised military functions such as operating and maintaining helicopters or providing hospital facilities.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Royal </a:t>
            </a:r>
            <a:r>
              <a:rPr lang="en-GB" dirty="0">
                <a:latin typeface="Arial" panose="020B0604020202020204" pitchFamily="34" charset="0"/>
                <a:cs typeface="Arial" panose="020B0604020202020204" pitchFamily="34" charset="0"/>
              </a:rPr>
              <a:t>Navy personnel are also needed to operate certain weapons, such as the </a:t>
            </a:r>
            <a:r>
              <a:rPr lang="en-GB" u="sng" dirty="0">
                <a:latin typeface="Arial" panose="020B0604020202020204" pitchFamily="34" charset="0"/>
                <a:cs typeface="Arial" panose="020B0604020202020204" pitchFamily="34" charset="0"/>
                <a:hlinkClick r:id="rId5" tooltip="Vulcan Phalanx"/>
              </a:rPr>
              <a:t>Phalanx</a:t>
            </a:r>
            <a:r>
              <a:rPr lang="en-GB" dirty="0">
                <a:latin typeface="Arial" panose="020B0604020202020204" pitchFamily="34" charset="0"/>
                <a:cs typeface="Arial" panose="020B0604020202020204" pitchFamily="34" charset="0"/>
              </a:rPr>
              <a:t>, however other weapons (such as the GMPG or 20mm cannon) are operated by RFA personnel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37553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277823273"/>
              </p:ext>
            </p:extLst>
          </p:nvPr>
        </p:nvGraphicFramePr>
        <p:xfrm>
          <a:off x="107503" y="188640"/>
          <a:ext cx="8918053" cy="4752529"/>
        </p:xfrm>
        <a:graphic>
          <a:graphicData uri="http://schemas.openxmlformats.org/drawingml/2006/table">
            <a:tbl>
              <a:tblPr firstRow="1" firstCol="1" bandRow="1">
                <a:tableStyleId>{5C22544A-7EE6-4342-B048-85BDC9FD1C3A}</a:tableStyleId>
              </a:tblPr>
              <a:tblGrid>
                <a:gridCol w="1605249"/>
                <a:gridCol w="1605249"/>
                <a:gridCol w="891806"/>
                <a:gridCol w="1070167"/>
                <a:gridCol w="1070167"/>
                <a:gridCol w="2140332"/>
                <a:gridCol w="535083"/>
              </a:tblGrid>
              <a:tr h="1342759">
                <a:tc>
                  <a:txBody>
                    <a:bodyPr/>
                    <a:lstStyle/>
                    <a:p>
                      <a:pPr algn="ctr">
                        <a:lnSpc>
                          <a:spcPct val="115000"/>
                        </a:lnSpc>
                        <a:spcAft>
                          <a:spcPts val="1000"/>
                        </a:spcAft>
                      </a:pPr>
                      <a:r>
                        <a:rPr lang="en-GB" sz="1200" dirty="0">
                          <a:effectLst/>
                        </a:rPr>
                        <a:t>Class</a:t>
                      </a:r>
                      <a:endParaRPr lang="en-GB" sz="1100" dirty="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dirty="0">
                          <a:effectLst/>
                        </a:rPr>
                        <a:t>Ship</a:t>
                      </a:r>
                      <a:endParaRPr lang="en-GB" sz="1100" dirty="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Pennant No.</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Entered service</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Displacement</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Type</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Note</a:t>
                      </a:r>
                      <a:endParaRPr lang="en-GB" sz="1100">
                        <a:effectLst/>
                        <a:latin typeface="Calibri"/>
                        <a:ea typeface="Calibri"/>
                        <a:cs typeface="Times New Roman"/>
                      </a:endParaRPr>
                    </a:p>
                  </a:txBody>
                  <a:tcPr marL="9525" marR="9525" marT="9525" marB="9525" anchor="ctr"/>
                </a:tc>
              </a:tr>
              <a:tr h="681954">
                <a:tc rowSpan="2">
                  <a:txBody>
                    <a:bodyPr/>
                    <a:lstStyle/>
                    <a:p>
                      <a:pPr algn="ctr">
                        <a:lnSpc>
                          <a:spcPct val="115000"/>
                        </a:lnSpc>
                        <a:spcAft>
                          <a:spcPts val="1000"/>
                        </a:spcAft>
                      </a:pPr>
                      <a:r>
                        <a:rPr lang="en-GB" sz="1200" u="sng">
                          <a:effectLst/>
                          <a:hlinkClick r:id="rId2" tooltip="Wave-class tanker"/>
                        </a:rPr>
                        <a:t>Wave-class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u="sng">
                          <a:effectLst/>
                          <a:hlinkClick r:id="rId3" tooltip="RFA Wave Knight (A389)"/>
                        </a:rPr>
                        <a:t>RFA Wave Knight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dirty="0">
                          <a:effectLst/>
                        </a:rPr>
                        <a:t>A389</a:t>
                      </a:r>
                      <a:endParaRPr lang="en-GB" sz="1100" dirty="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2003</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31,500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Fast fleet tanker</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4"/>
                        </a:rPr>
                        <a:t>[14]</a:t>
                      </a:r>
                      <a:endParaRPr lang="en-GB" sz="1100">
                        <a:effectLst/>
                        <a:latin typeface="Calibri"/>
                        <a:ea typeface="Calibri"/>
                        <a:cs typeface="Times New Roman"/>
                      </a:endParaRPr>
                    </a:p>
                  </a:txBody>
                  <a:tcPr marL="9525" marR="9525" marT="9525" marB="9525" anchor="ctr"/>
                </a:tc>
              </a:tr>
              <a:tr h="681954">
                <a:tc vMerge="1">
                  <a:txBody>
                    <a:bodyPr/>
                    <a:lstStyle/>
                    <a:p>
                      <a:endParaRPr lang="en-GB"/>
                    </a:p>
                  </a:txBody>
                  <a:tcPr/>
                </a:tc>
                <a:tc>
                  <a:txBody>
                    <a:bodyPr/>
                    <a:lstStyle/>
                    <a:p>
                      <a:pPr>
                        <a:lnSpc>
                          <a:spcPct val="115000"/>
                        </a:lnSpc>
                        <a:spcAft>
                          <a:spcPts val="1000"/>
                        </a:spcAft>
                      </a:pPr>
                      <a:r>
                        <a:rPr lang="en-GB" sz="1200" u="sng">
                          <a:effectLst/>
                          <a:hlinkClick r:id="rId5" tooltip="RFA Wave Ruler (A390)"/>
                        </a:rPr>
                        <a:t>RFA Wave Ruler</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A390</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2003</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31,500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Fast fleet tanker</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6"/>
                        </a:rPr>
                        <a:t>[15]</a:t>
                      </a:r>
                      <a:endParaRPr lang="en-GB" sz="1100">
                        <a:effectLst/>
                        <a:latin typeface="Calibri"/>
                        <a:ea typeface="Calibri"/>
                        <a:cs typeface="Times New Roman"/>
                      </a:endParaRPr>
                    </a:p>
                  </a:txBody>
                  <a:tcPr marL="9525" marR="9525" marT="9525" marB="9525" anchor="ctr"/>
                </a:tc>
              </a:tr>
              <a:tr h="681954">
                <a:tc>
                  <a:txBody>
                    <a:bodyPr/>
                    <a:lstStyle/>
                    <a:p>
                      <a:pPr algn="ctr">
                        <a:lnSpc>
                          <a:spcPct val="115000"/>
                        </a:lnSpc>
                        <a:spcAft>
                          <a:spcPts val="1000"/>
                        </a:spcAft>
                      </a:pPr>
                      <a:r>
                        <a:rPr lang="en-GB" sz="1200" u="sng" dirty="0" smtClean="0">
                          <a:effectLst/>
                          <a:hlinkClick r:id="rId7" tooltip="Rover-class tanker"/>
                        </a:rPr>
                        <a:t>Rover-class</a:t>
                      </a:r>
                      <a:endParaRPr lang="en-GB" sz="1200" u="sng" dirty="0" smtClean="0">
                        <a:effectLst/>
                      </a:endParaRPr>
                    </a:p>
                    <a:p>
                      <a:pPr algn="ctr">
                        <a:lnSpc>
                          <a:spcPct val="115000"/>
                        </a:lnSpc>
                        <a:spcAft>
                          <a:spcPts val="1000"/>
                        </a:spcAft>
                      </a:pPr>
                      <a:endParaRPr lang="en-GB" sz="1100" dirty="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u="sng">
                          <a:effectLst/>
                          <a:hlinkClick r:id="rId8" tooltip="RFA Gold Rover (A271)"/>
                        </a:rPr>
                        <a:t>RFA Gold Rover</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A271</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1974</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16,160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Small fleet tanker</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9"/>
                        </a:rPr>
                        <a:t>[16]</a:t>
                      </a:r>
                      <a:endParaRPr lang="en-GB" sz="1100">
                        <a:effectLst/>
                        <a:latin typeface="Calibri"/>
                        <a:ea typeface="Calibri"/>
                        <a:cs typeface="Times New Roman"/>
                      </a:endParaRPr>
                    </a:p>
                  </a:txBody>
                  <a:tcPr marL="9525" marR="9525" marT="9525" marB="9525" anchor="ctr"/>
                </a:tc>
              </a:tr>
              <a:tr h="681954">
                <a:tc>
                  <a:txBody>
                    <a:bodyPr/>
                    <a:lstStyle/>
                    <a:p>
                      <a:pPr algn="ctr">
                        <a:lnSpc>
                          <a:spcPct val="115000"/>
                        </a:lnSpc>
                        <a:spcAft>
                          <a:spcPts val="1000"/>
                        </a:spcAft>
                      </a:pPr>
                      <a:r>
                        <a:rPr lang="en-GB" sz="1200" u="sng">
                          <a:effectLst/>
                          <a:hlinkClick r:id="rId10" tooltip="Fort Victoria-class replenishment oiler"/>
                        </a:rPr>
                        <a:t>Fort Victoria-class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u="sng">
                          <a:effectLst/>
                          <a:hlinkClick r:id="rId11" tooltip="RFA Fort Victoria (A387)"/>
                        </a:rPr>
                        <a:t>RFA Fort Victoria</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A387</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1994</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33,675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Multi-role replenishment ship</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12"/>
                        </a:rPr>
                        <a:t>[17]</a:t>
                      </a:r>
                      <a:endParaRPr lang="en-GB" sz="1100">
                        <a:effectLst/>
                        <a:latin typeface="Calibri"/>
                        <a:ea typeface="Calibri"/>
                        <a:cs typeface="Times New Roman"/>
                      </a:endParaRPr>
                    </a:p>
                  </a:txBody>
                  <a:tcPr marL="9525" marR="9525" marT="9525" marB="9525" anchor="ctr"/>
                </a:tc>
              </a:tr>
              <a:tr h="681954">
                <a:tc>
                  <a:txBody>
                    <a:bodyPr/>
                    <a:lstStyle/>
                    <a:p>
                      <a:pPr algn="ctr">
                        <a:lnSpc>
                          <a:spcPct val="115000"/>
                        </a:lnSpc>
                        <a:spcAft>
                          <a:spcPts val="1000"/>
                        </a:spcAft>
                      </a:pPr>
                      <a:r>
                        <a:rPr lang="en-GB" sz="1200" u="sng">
                          <a:effectLst/>
                          <a:hlinkClick r:id="rId13" tooltip="Fort Rosalie-class replenishment ship"/>
                        </a:rPr>
                        <a:t>Fort Rosalie-class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u="sng">
                          <a:effectLst/>
                          <a:hlinkClick r:id="rId14" tooltip="RFA Fort Rosalie (A385)"/>
                        </a:rPr>
                        <a:t>RFA Fort Rosalie</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A385</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1978</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23,384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Solid replenishment ship</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dirty="0">
                          <a:effectLst/>
                          <a:hlinkClick r:id="rId15"/>
                        </a:rPr>
                        <a:t>[18]</a:t>
                      </a:r>
                      <a:endParaRPr lang="en-GB" sz="1100" dirty="0">
                        <a:effectLst/>
                        <a:latin typeface="Calibri"/>
                        <a:ea typeface="Calibri"/>
                        <a:cs typeface="Times New Roman"/>
                      </a:endParaRPr>
                    </a:p>
                  </a:txBody>
                  <a:tcPr marL="9525" marR="9525" marT="9525" marB="9525" anchor="ctr"/>
                </a:tc>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4251336396"/>
              </p:ext>
            </p:extLst>
          </p:nvPr>
        </p:nvGraphicFramePr>
        <p:xfrm>
          <a:off x="107504" y="5013176"/>
          <a:ext cx="8928992" cy="1224136"/>
        </p:xfrm>
        <a:graphic>
          <a:graphicData uri="http://schemas.openxmlformats.org/drawingml/2006/table">
            <a:tbl>
              <a:tblPr firstRow="1" firstCol="1" bandRow="1">
                <a:tableStyleId>{5C22544A-7EE6-4342-B048-85BDC9FD1C3A}</a:tableStyleId>
              </a:tblPr>
              <a:tblGrid>
                <a:gridCol w="3240360"/>
                <a:gridCol w="864096"/>
                <a:gridCol w="1080120"/>
                <a:gridCol w="1008112"/>
                <a:gridCol w="2160240"/>
                <a:gridCol w="576064"/>
              </a:tblGrid>
              <a:tr h="1224136">
                <a:tc>
                  <a:txBody>
                    <a:bodyPr/>
                    <a:lstStyle/>
                    <a:p>
                      <a:pPr>
                        <a:lnSpc>
                          <a:spcPct val="115000"/>
                        </a:lnSpc>
                        <a:spcAft>
                          <a:spcPts val="1000"/>
                        </a:spcAft>
                      </a:pPr>
                      <a:r>
                        <a:rPr lang="en-GB" sz="1200" u="sng" dirty="0">
                          <a:effectLst/>
                          <a:hlinkClick r:id="rId16" tooltip="RFA Fort Austin (A386)"/>
                        </a:rPr>
                        <a:t>RFA Fort Austin</a:t>
                      </a:r>
                      <a:endParaRPr lang="en-GB" sz="1100" dirty="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A386</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1979</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23,384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Solid replenishment ship</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dirty="0">
                          <a:effectLst/>
                          <a:hlinkClick r:id="rId17"/>
                        </a:rPr>
                        <a:t>[19]</a:t>
                      </a:r>
                      <a:endParaRPr lang="en-GB" sz="1100" dirty="0">
                        <a:effectLst/>
                        <a:latin typeface="Calibri"/>
                        <a:ea typeface="Calibri"/>
                        <a:cs typeface="Times New Roman"/>
                      </a:endParaRPr>
                    </a:p>
                  </a:txBody>
                  <a:tcPr marL="9525" marR="9525" marT="9525" marB="9525" anchor="ctr"/>
                </a:tc>
              </a:tr>
            </a:tbl>
          </a:graphicData>
        </a:graphic>
      </p:graphicFrame>
    </p:spTree>
    <p:extLst>
      <p:ext uri="{BB962C8B-B14F-4D97-AF65-F5344CB8AC3E}">
        <p14:creationId xmlns:p14="http://schemas.microsoft.com/office/powerpoint/2010/main" val="104099754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upload.wikimedia.org/wikipedia/commons/thumb/c/c7/Wave_Knight_replenishment_tanker.jpg/199px-Wave_Knight_replenishment_tanker.jp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8641"/>
            <a:ext cx="3089999" cy="1872208"/>
          </a:xfrm>
          <a:prstGeom prst="rect">
            <a:avLst/>
          </a:prstGeom>
          <a:noFill/>
          <a:ln>
            <a:noFill/>
          </a:ln>
        </p:spPr>
      </p:pic>
      <p:sp>
        <p:nvSpPr>
          <p:cNvPr id="3" name="TextBox 2"/>
          <p:cNvSpPr txBox="1"/>
          <p:nvPr/>
        </p:nvSpPr>
        <p:spPr>
          <a:xfrm>
            <a:off x="3419872" y="260648"/>
            <a:ext cx="2160240" cy="369332"/>
          </a:xfrm>
          <a:prstGeom prst="rect">
            <a:avLst/>
          </a:prstGeom>
          <a:noFill/>
        </p:spPr>
        <p:txBody>
          <a:bodyPr wrap="square" rtlCol="0">
            <a:spAutoFit/>
          </a:bodyPr>
          <a:lstStyle/>
          <a:p>
            <a:r>
              <a:rPr lang="en-GB" dirty="0" smtClean="0"/>
              <a:t>Wave Knight</a:t>
            </a:r>
            <a:endParaRPr lang="en-GB" dirty="0"/>
          </a:p>
        </p:txBody>
      </p:sp>
      <p:pic>
        <p:nvPicPr>
          <p:cNvPr id="4" name="Picture 3" descr="https://upload.wikimedia.org/wikipedia/commons/thumb/5/5b/RFA_Fort_Victoria_A387_BB.jpg/200px-RFA_Fort_Victoria_A387_BB.jpg">
            <a:hlinkClick r:id="rId4"/>
          </p:cNvPr>
          <p:cNvPicPr/>
          <p:nvPr/>
        </p:nvPicPr>
        <p:blipFill>
          <a:blip r:embed="rId5">
            <a:extLst>
              <a:ext uri="{28A0092B-C50C-407E-A947-70E740481C1C}">
                <a14:useLocalDpi xmlns:a14="http://schemas.microsoft.com/office/drawing/2010/main" val="0"/>
              </a:ext>
            </a:extLst>
          </a:blip>
          <a:srcRect/>
          <a:stretch>
            <a:fillRect/>
          </a:stretch>
        </p:blipFill>
        <p:spPr bwMode="auto">
          <a:xfrm>
            <a:off x="3269510" y="2204864"/>
            <a:ext cx="3318714" cy="2160240"/>
          </a:xfrm>
          <a:prstGeom prst="rect">
            <a:avLst/>
          </a:prstGeom>
          <a:noFill/>
          <a:ln>
            <a:noFill/>
          </a:ln>
        </p:spPr>
      </p:pic>
      <p:sp>
        <p:nvSpPr>
          <p:cNvPr id="5" name="TextBox 4"/>
          <p:cNvSpPr txBox="1"/>
          <p:nvPr/>
        </p:nvSpPr>
        <p:spPr>
          <a:xfrm>
            <a:off x="6804248" y="2348880"/>
            <a:ext cx="2088232" cy="369332"/>
          </a:xfrm>
          <a:prstGeom prst="rect">
            <a:avLst/>
          </a:prstGeom>
          <a:noFill/>
        </p:spPr>
        <p:txBody>
          <a:bodyPr wrap="square" rtlCol="0">
            <a:spAutoFit/>
          </a:bodyPr>
          <a:lstStyle/>
          <a:p>
            <a:r>
              <a:rPr lang="en-GB" dirty="0" smtClean="0"/>
              <a:t>Fort Victoria</a:t>
            </a:r>
            <a:endParaRPr lang="en-GB" dirty="0"/>
          </a:p>
        </p:txBody>
      </p:sp>
      <p:pic>
        <p:nvPicPr>
          <p:cNvPr id="6" name="Picture 5" descr="https://upload.wikimedia.org/wikipedia/commons/thumb/4/45/RFA_Fort_Austin_%28A386%29.jpg/200px-RFA_Fort_Austin_%28A386%29.jpg">
            <a:hlinkClick r:id="rId6"/>
          </p:cNvPr>
          <p:cNvPicPr/>
          <p:nvPr/>
        </p:nvPicPr>
        <p:blipFill>
          <a:blip r:embed="rId7">
            <a:extLst>
              <a:ext uri="{28A0092B-C50C-407E-A947-70E740481C1C}">
                <a14:useLocalDpi xmlns:a14="http://schemas.microsoft.com/office/drawing/2010/main" val="0"/>
              </a:ext>
            </a:extLst>
          </a:blip>
          <a:srcRect/>
          <a:stretch>
            <a:fillRect/>
          </a:stretch>
        </p:blipFill>
        <p:spPr bwMode="auto">
          <a:xfrm>
            <a:off x="179512" y="4725144"/>
            <a:ext cx="3089997" cy="1800200"/>
          </a:xfrm>
          <a:prstGeom prst="rect">
            <a:avLst/>
          </a:prstGeom>
          <a:noFill/>
          <a:ln>
            <a:noFill/>
          </a:ln>
        </p:spPr>
      </p:pic>
      <p:sp>
        <p:nvSpPr>
          <p:cNvPr id="7" name="TextBox 6"/>
          <p:cNvSpPr txBox="1"/>
          <p:nvPr/>
        </p:nvSpPr>
        <p:spPr>
          <a:xfrm>
            <a:off x="3419872" y="5013176"/>
            <a:ext cx="2952328" cy="369332"/>
          </a:xfrm>
          <a:prstGeom prst="rect">
            <a:avLst/>
          </a:prstGeom>
          <a:noFill/>
        </p:spPr>
        <p:txBody>
          <a:bodyPr wrap="square" rtlCol="0">
            <a:spAutoFit/>
          </a:bodyPr>
          <a:lstStyle/>
          <a:p>
            <a:r>
              <a:rPr lang="en-GB" dirty="0" smtClean="0"/>
              <a:t>Fort Rosalie</a:t>
            </a:r>
            <a:endParaRPr lang="en-GB" dirty="0"/>
          </a:p>
        </p:txBody>
      </p:sp>
    </p:spTree>
    <p:extLst>
      <p:ext uri="{BB962C8B-B14F-4D97-AF65-F5344CB8AC3E}">
        <p14:creationId xmlns:p14="http://schemas.microsoft.com/office/powerpoint/2010/main" val="13398445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317531876"/>
              </p:ext>
            </p:extLst>
          </p:nvPr>
        </p:nvGraphicFramePr>
        <p:xfrm>
          <a:off x="457200" y="404663"/>
          <a:ext cx="8229600" cy="4536507"/>
        </p:xfrm>
        <a:graphic>
          <a:graphicData uri="http://schemas.openxmlformats.org/drawingml/2006/table">
            <a:tbl>
              <a:tblPr firstRow="1" firstCol="1" bandRow="1">
                <a:tableStyleId>{5C22544A-7EE6-4342-B048-85BDC9FD1C3A}</a:tableStyleId>
              </a:tblPr>
              <a:tblGrid>
                <a:gridCol w="1738536"/>
                <a:gridCol w="1134650"/>
                <a:gridCol w="779913"/>
                <a:gridCol w="941972"/>
                <a:gridCol w="1250899"/>
                <a:gridCol w="1932901"/>
                <a:gridCol w="450729"/>
              </a:tblGrid>
              <a:tr h="1496455">
                <a:tc>
                  <a:txBody>
                    <a:bodyPr/>
                    <a:lstStyle/>
                    <a:p>
                      <a:pPr algn="ctr">
                        <a:lnSpc>
                          <a:spcPct val="115000"/>
                        </a:lnSpc>
                        <a:spcAft>
                          <a:spcPts val="1000"/>
                        </a:spcAft>
                      </a:pPr>
                      <a:r>
                        <a:rPr lang="en-GB" sz="1200" dirty="0">
                          <a:effectLst/>
                        </a:rPr>
                        <a:t>Class</a:t>
                      </a:r>
                      <a:endParaRPr lang="en-GB" sz="1100" dirty="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Ship</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Pennant No.</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Entered service</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Displacement</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Type</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Note</a:t>
                      </a:r>
                      <a:endParaRPr lang="en-GB" sz="1100">
                        <a:effectLst/>
                        <a:latin typeface="Calibri"/>
                        <a:ea typeface="Calibri"/>
                        <a:cs typeface="Times New Roman"/>
                      </a:endParaRPr>
                    </a:p>
                  </a:txBody>
                  <a:tcPr marL="9525" marR="9525" marT="9525" marB="9525" anchor="ctr"/>
                </a:tc>
              </a:tr>
              <a:tr h="760013">
                <a:tc rowSpan="3">
                  <a:txBody>
                    <a:bodyPr/>
                    <a:lstStyle/>
                    <a:p>
                      <a:pPr algn="ctr">
                        <a:lnSpc>
                          <a:spcPct val="115000"/>
                        </a:lnSpc>
                        <a:spcAft>
                          <a:spcPts val="1000"/>
                        </a:spcAft>
                      </a:pPr>
                      <a:r>
                        <a:rPr lang="en-GB" sz="1200" u="sng">
                          <a:effectLst/>
                          <a:hlinkClick r:id="rId2" tooltip="Bay-class landing ship"/>
                        </a:rPr>
                        <a:t>Bay-class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u="sng">
                          <a:effectLst/>
                          <a:hlinkClick r:id="rId3" tooltip="RFA Lyme Bay (L3007)"/>
                        </a:rPr>
                        <a:t>RFA Lyme Bay</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L3007</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2007</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16,160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Dock landing ship auxiliary</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4"/>
                        </a:rPr>
                        <a:t>[20]</a:t>
                      </a:r>
                      <a:endParaRPr lang="en-GB" sz="1100">
                        <a:effectLst/>
                        <a:latin typeface="Calibri"/>
                        <a:ea typeface="Calibri"/>
                        <a:cs typeface="Times New Roman"/>
                      </a:endParaRPr>
                    </a:p>
                  </a:txBody>
                  <a:tcPr marL="9525" marR="9525" marT="9525" marB="9525" anchor="ctr"/>
                </a:tc>
              </a:tr>
              <a:tr h="760013">
                <a:tc vMerge="1">
                  <a:txBody>
                    <a:bodyPr/>
                    <a:lstStyle/>
                    <a:p>
                      <a:endParaRPr lang="en-GB"/>
                    </a:p>
                  </a:txBody>
                  <a:tcPr/>
                </a:tc>
                <a:tc>
                  <a:txBody>
                    <a:bodyPr/>
                    <a:lstStyle/>
                    <a:p>
                      <a:pPr>
                        <a:lnSpc>
                          <a:spcPct val="115000"/>
                        </a:lnSpc>
                        <a:spcAft>
                          <a:spcPts val="1000"/>
                        </a:spcAft>
                      </a:pPr>
                      <a:r>
                        <a:rPr lang="en-GB" sz="1200" u="sng">
                          <a:effectLst/>
                          <a:hlinkClick r:id="rId5" tooltip="RFA Mounts Bay (L3008)"/>
                        </a:rPr>
                        <a:t>RFA Mounts Bay</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L3008</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2006</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16,160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Dock landing ship auxiliary</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6"/>
                        </a:rPr>
                        <a:t>[21]</a:t>
                      </a:r>
                      <a:endParaRPr lang="en-GB" sz="1100">
                        <a:effectLst/>
                        <a:latin typeface="Calibri"/>
                        <a:ea typeface="Calibri"/>
                        <a:cs typeface="Times New Roman"/>
                      </a:endParaRPr>
                    </a:p>
                  </a:txBody>
                  <a:tcPr marL="9525" marR="9525" marT="9525" marB="9525" anchor="ctr"/>
                </a:tc>
              </a:tr>
              <a:tr h="760013">
                <a:tc vMerge="1">
                  <a:txBody>
                    <a:bodyPr/>
                    <a:lstStyle/>
                    <a:p>
                      <a:endParaRPr lang="en-GB"/>
                    </a:p>
                  </a:txBody>
                  <a:tcPr/>
                </a:tc>
                <a:tc>
                  <a:txBody>
                    <a:bodyPr/>
                    <a:lstStyle/>
                    <a:p>
                      <a:pPr>
                        <a:lnSpc>
                          <a:spcPct val="115000"/>
                        </a:lnSpc>
                        <a:spcAft>
                          <a:spcPts val="1000"/>
                        </a:spcAft>
                      </a:pPr>
                      <a:r>
                        <a:rPr lang="en-GB" sz="1200" u="sng">
                          <a:effectLst/>
                          <a:hlinkClick r:id="rId7" tooltip="RFA Cardigan Bay (L3009)"/>
                        </a:rPr>
                        <a:t>RFA Cardigan Bay</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L3009</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2006</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16,160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Dock landing ship auxiliary</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8"/>
                        </a:rPr>
                        <a:t>[22]</a:t>
                      </a:r>
                      <a:endParaRPr lang="en-GB" sz="1100">
                        <a:effectLst/>
                        <a:latin typeface="Calibri"/>
                        <a:ea typeface="Calibri"/>
                        <a:cs typeface="Times New Roman"/>
                      </a:endParaRPr>
                    </a:p>
                  </a:txBody>
                  <a:tcPr marL="9525" marR="9525" marT="9525" marB="9525" anchor="ctr"/>
                </a:tc>
              </a:tr>
              <a:tr h="760013">
                <a:tc>
                  <a:txBody>
                    <a:bodyPr/>
                    <a:lstStyle/>
                    <a:p>
                      <a:pPr>
                        <a:lnSpc>
                          <a:spcPct val="115000"/>
                        </a:lnSpc>
                        <a:spcAft>
                          <a:spcPts val="0"/>
                        </a:spcAft>
                      </a:pPr>
                      <a:r>
                        <a:rPr lang="en-GB" sz="1200">
                          <a:effectLst/>
                        </a:rPr>
                        <a:t> </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 </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 </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 </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dirty="0">
                          <a:effectLst/>
                        </a:rPr>
                        <a:t> </a:t>
                      </a:r>
                      <a:endParaRPr lang="en-GB" sz="1100" dirty="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 </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baseline="30000" dirty="0">
                          <a:effectLst/>
                        </a:rPr>
                        <a:t> </a:t>
                      </a:r>
                      <a:endParaRPr lang="en-GB" sz="1100" dirty="0">
                        <a:effectLst/>
                        <a:latin typeface="Calibri"/>
                        <a:ea typeface="Calibri"/>
                        <a:cs typeface="Times New Roman"/>
                      </a:endParaRPr>
                    </a:p>
                  </a:txBody>
                  <a:tcPr marL="9525" marR="9525" marT="9525" marB="9525" anchor="ctr"/>
                </a:tc>
              </a:tr>
            </a:tbl>
          </a:graphicData>
        </a:graphic>
      </p:graphicFrame>
      <p:sp>
        <p:nvSpPr>
          <p:cNvPr id="3" name="Rectangle 1"/>
          <p:cNvSpPr>
            <a:spLocks noChangeArrowheads="1"/>
          </p:cNvSpPr>
          <p:nvPr/>
        </p:nvSpPr>
        <p:spPr bwMode="auto">
          <a:xfrm>
            <a:off x="457200" y="2966850"/>
            <a:ext cx="1648272"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3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altLang="en-US" sz="1300" b="1" dirty="0">
              <a:latin typeface="Calibri" pitchFamily="34" charset="0"/>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3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Amphibious warfare</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726133723"/>
              </p:ext>
            </p:extLst>
          </p:nvPr>
        </p:nvGraphicFramePr>
        <p:xfrm>
          <a:off x="467545" y="5013176"/>
          <a:ext cx="8219256" cy="1152128"/>
        </p:xfrm>
        <a:graphic>
          <a:graphicData uri="http://schemas.openxmlformats.org/drawingml/2006/table">
            <a:tbl>
              <a:tblPr firstRow="1" firstCol="1" bandRow="1">
                <a:tableStyleId>{5C22544A-7EE6-4342-B048-85BDC9FD1C3A}</a:tableStyleId>
              </a:tblPr>
              <a:tblGrid>
                <a:gridCol w="1728192"/>
                <a:gridCol w="1080120"/>
                <a:gridCol w="1337319"/>
                <a:gridCol w="1357875"/>
                <a:gridCol w="1357875"/>
                <a:gridCol w="1357875"/>
              </a:tblGrid>
              <a:tr h="1152128">
                <a:tc>
                  <a:txBody>
                    <a:bodyPr/>
                    <a:lstStyle/>
                    <a:p>
                      <a:pPr>
                        <a:lnSpc>
                          <a:spcPct val="115000"/>
                        </a:lnSpc>
                        <a:spcAft>
                          <a:spcPts val="0"/>
                        </a:spcAft>
                      </a:pPr>
                      <a:r>
                        <a:rPr lang="en-GB" sz="1200" u="sng">
                          <a:effectLst/>
                          <a:hlinkClick r:id="rId9" tooltip="RFA Largs Bay (L3006)"/>
                        </a:rPr>
                        <a:t>RFA Largs Bay (L3006)</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0"/>
                        </a:spcAft>
                      </a:pPr>
                      <a:r>
                        <a:rPr lang="en-GB" sz="1200">
                          <a:effectLst/>
                        </a:rPr>
                        <a:t>28 January 2002</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0"/>
                        </a:spcAft>
                      </a:pPr>
                      <a:r>
                        <a:rPr lang="en-GB" sz="1200">
                          <a:effectLst/>
                        </a:rPr>
                        <a:t>18 July 2003</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0"/>
                        </a:spcAft>
                      </a:pPr>
                      <a:r>
                        <a:rPr lang="en-GB" sz="1200" dirty="0">
                          <a:effectLst/>
                        </a:rPr>
                        <a:t>28 November 2006</a:t>
                      </a:r>
                      <a:endParaRPr lang="en-GB" sz="1100" dirty="0">
                        <a:effectLst/>
                        <a:latin typeface="Calibri"/>
                        <a:ea typeface="Calibri"/>
                        <a:cs typeface="Times New Roman"/>
                      </a:endParaRPr>
                    </a:p>
                  </a:txBody>
                  <a:tcPr marL="9525" marR="9525" marT="9525" marB="9525" anchor="ctr"/>
                </a:tc>
                <a:tc>
                  <a:txBody>
                    <a:bodyPr/>
                    <a:lstStyle/>
                    <a:p>
                      <a:pPr>
                        <a:lnSpc>
                          <a:spcPct val="115000"/>
                        </a:lnSpc>
                        <a:spcAft>
                          <a:spcPts val="0"/>
                        </a:spcAft>
                      </a:pPr>
                      <a:r>
                        <a:rPr lang="en-GB" sz="1200">
                          <a:effectLst/>
                        </a:rPr>
                        <a:t>April 2011</a:t>
                      </a:r>
                      <a:r>
                        <a:rPr lang="en-GB" sz="950" u="sng" baseline="30000">
                          <a:effectLst/>
                          <a:hlinkClick r:id="rId10"/>
                        </a:rPr>
                        <a:t>[17]</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0"/>
                        </a:spcAft>
                      </a:pPr>
                      <a:r>
                        <a:rPr lang="en-GB" sz="1200" dirty="0">
                          <a:effectLst/>
                        </a:rPr>
                        <a:t>Sold to RAN in April 2011</a:t>
                      </a:r>
                      <a:r>
                        <a:rPr lang="en-GB" sz="950" u="sng" baseline="30000" dirty="0">
                          <a:effectLst/>
                          <a:hlinkClick r:id="rId11"/>
                        </a:rPr>
                        <a:t>[20]</a:t>
                      </a:r>
                      <a:endParaRPr lang="en-GB" sz="1100" dirty="0">
                        <a:effectLst/>
                        <a:latin typeface="Calibri"/>
                        <a:ea typeface="Calibri"/>
                        <a:cs typeface="Times New Roman"/>
                      </a:endParaRPr>
                    </a:p>
                  </a:txBody>
                  <a:tcPr marL="9525" marR="9525" marT="9525" marB="9525" anchor="ctr"/>
                </a:tc>
              </a:tr>
            </a:tbl>
          </a:graphicData>
        </a:graphic>
      </p:graphicFrame>
    </p:spTree>
    <p:extLst>
      <p:ext uri="{BB962C8B-B14F-4D97-AF65-F5344CB8AC3E}">
        <p14:creationId xmlns:p14="http://schemas.microsoft.com/office/powerpoint/2010/main" val="19892857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683568" y="548680"/>
            <a:ext cx="5400600" cy="4176464"/>
          </a:xfrm>
          <a:prstGeom prst="rect">
            <a:avLst/>
          </a:prstGeom>
        </p:spPr>
      </p:pic>
      <p:sp>
        <p:nvSpPr>
          <p:cNvPr id="3" name="TextBox 2"/>
          <p:cNvSpPr txBox="1"/>
          <p:nvPr/>
        </p:nvSpPr>
        <p:spPr>
          <a:xfrm>
            <a:off x="6084168" y="1340768"/>
            <a:ext cx="2808312" cy="369332"/>
          </a:xfrm>
          <a:prstGeom prst="rect">
            <a:avLst/>
          </a:prstGeom>
          <a:noFill/>
        </p:spPr>
        <p:txBody>
          <a:bodyPr wrap="square" rtlCol="0">
            <a:spAutoFit/>
          </a:bodyPr>
          <a:lstStyle/>
          <a:p>
            <a:r>
              <a:rPr lang="en-GB" dirty="0" smtClean="0"/>
              <a:t>Cardigan Bay</a:t>
            </a:r>
            <a:endParaRPr lang="en-GB" dirty="0"/>
          </a:p>
        </p:txBody>
      </p:sp>
    </p:spTree>
    <p:extLst>
      <p:ext uri="{BB962C8B-B14F-4D97-AF65-F5344CB8AC3E}">
        <p14:creationId xmlns:p14="http://schemas.microsoft.com/office/powerpoint/2010/main" val="18119610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45593240"/>
              </p:ext>
            </p:extLst>
          </p:nvPr>
        </p:nvGraphicFramePr>
        <p:xfrm>
          <a:off x="457200" y="2492895"/>
          <a:ext cx="8229600" cy="1785322"/>
        </p:xfrm>
        <a:graphic>
          <a:graphicData uri="http://schemas.openxmlformats.org/drawingml/2006/table">
            <a:tbl>
              <a:tblPr firstRow="1" firstCol="1" bandRow="1">
                <a:tableStyleId>{5C22544A-7EE6-4342-B048-85BDC9FD1C3A}</a:tableStyleId>
              </a:tblPr>
              <a:tblGrid>
                <a:gridCol w="1481328"/>
                <a:gridCol w="1481328"/>
                <a:gridCol w="822960"/>
                <a:gridCol w="987552"/>
                <a:gridCol w="987552"/>
                <a:gridCol w="1975104"/>
                <a:gridCol w="493776"/>
              </a:tblGrid>
              <a:tr h="892661">
                <a:tc>
                  <a:txBody>
                    <a:bodyPr/>
                    <a:lstStyle/>
                    <a:p>
                      <a:pPr algn="ctr">
                        <a:lnSpc>
                          <a:spcPct val="115000"/>
                        </a:lnSpc>
                        <a:spcAft>
                          <a:spcPts val="1000"/>
                        </a:spcAft>
                      </a:pPr>
                      <a:r>
                        <a:rPr lang="en-GB" sz="1200">
                          <a:effectLst/>
                        </a:rPr>
                        <a:t>Class</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Ship</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Pennant No.</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Entered service</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Displacement</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Type</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Note</a:t>
                      </a:r>
                      <a:endParaRPr lang="en-GB" sz="1100">
                        <a:effectLst/>
                        <a:latin typeface="Calibri"/>
                        <a:ea typeface="Calibri"/>
                        <a:cs typeface="Times New Roman"/>
                      </a:endParaRPr>
                    </a:p>
                  </a:txBody>
                  <a:tcPr marL="9525" marR="9525" marT="9525" marB="9525" anchor="ctr"/>
                </a:tc>
              </a:tr>
              <a:tr h="892661">
                <a:tc>
                  <a:txBody>
                    <a:bodyPr/>
                    <a:lstStyle/>
                    <a:p>
                      <a:pPr algn="ctr">
                        <a:lnSpc>
                          <a:spcPct val="115000"/>
                        </a:lnSpc>
                        <a:spcAft>
                          <a:spcPts val="1000"/>
                        </a:spcAft>
                      </a:pPr>
                      <a:r>
                        <a:rPr lang="en-GB" sz="1200">
                          <a:effectLst/>
                        </a:rPr>
                        <a: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u="sng">
                          <a:effectLst/>
                          <a:hlinkClick r:id="rId2" tooltip="RFA Argus (A135)"/>
                        </a:rPr>
                        <a:t>RFA Argus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A135</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1988</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28,081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Aviation training &amp; hospital ship</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dirty="0">
                          <a:effectLst/>
                          <a:hlinkClick r:id="rId3"/>
                        </a:rPr>
                        <a:t>[23]</a:t>
                      </a:r>
                      <a:endParaRPr lang="en-GB" sz="1100" dirty="0">
                        <a:effectLst/>
                        <a:latin typeface="Calibri"/>
                        <a:ea typeface="Calibri"/>
                        <a:cs typeface="Times New Roman"/>
                      </a:endParaRPr>
                    </a:p>
                  </a:txBody>
                  <a:tcPr marL="9525" marR="9525" marT="9525" marB="9525" anchor="ctr"/>
                </a:tc>
              </a:tr>
            </a:tbl>
          </a:graphicData>
        </a:graphic>
      </p:graphicFrame>
      <p:sp>
        <p:nvSpPr>
          <p:cNvPr id="3" name="Rectangle 1"/>
          <p:cNvSpPr>
            <a:spLocks noChangeArrowheads="1"/>
          </p:cNvSpPr>
          <p:nvPr/>
        </p:nvSpPr>
        <p:spPr bwMode="auto">
          <a:xfrm>
            <a:off x="457200" y="3506644"/>
            <a:ext cx="1229824" cy="29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Miscellaneous[</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3761240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upload.wikimedia.org/wikipedia/commons/thumb/a/a0/RFA_Argus_off_the_coast_of_Devonport.jpg/200px-RFA_Argus_off_the_coast_of_Devonport.jp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755576" y="1268760"/>
            <a:ext cx="5184576" cy="3384375"/>
          </a:xfrm>
          <a:prstGeom prst="rect">
            <a:avLst/>
          </a:prstGeom>
          <a:noFill/>
          <a:ln>
            <a:noFill/>
          </a:ln>
        </p:spPr>
      </p:pic>
      <p:sp>
        <p:nvSpPr>
          <p:cNvPr id="3" name="TextBox 2"/>
          <p:cNvSpPr txBox="1"/>
          <p:nvPr/>
        </p:nvSpPr>
        <p:spPr>
          <a:xfrm>
            <a:off x="6156176" y="1484784"/>
            <a:ext cx="2376264" cy="369332"/>
          </a:xfrm>
          <a:prstGeom prst="rect">
            <a:avLst/>
          </a:prstGeom>
          <a:noFill/>
        </p:spPr>
        <p:txBody>
          <a:bodyPr wrap="square" rtlCol="0">
            <a:spAutoFit/>
          </a:bodyPr>
          <a:lstStyle/>
          <a:p>
            <a:r>
              <a:rPr lang="en-GB" dirty="0" smtClean="0"/>
              <a:t>RFA Argus</a:t>
            </a:r>
            <a:endParaRPr lang="en-GB" dirty="0"/>
          </a:p>
        </p:txBody>
      </p:sp>
    </p:spTree>
    <p:extLst>
      <p:ext uri="{BB962C8B-B14F-4D97-AF65-F5344CB8AC3E}">
        <p14:creationId xmlns:p14="http://schemas.microsoft.com/office/powerpoint/2010/main" val="36117712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368626709"/>
              </p:ext>
            </p:extLst>
          </p:nvPr>
        </p:nvGraphicFramePr>
        <p:xfrm>
          <a:off x="457200" y="1340769"/>
          <a:ext cx="8229600" cy="3346896"/>
        </p:xfrm>
        <a:graphic>
          <a:graphicData uri="http://schemas.openxmlformats.org/drawingml/2006/table">
            <a:tbl>
              <a:tblPr firstRow="1" firstCol="1" bandRow="1">
                <a:tableStyleId>{5C22544A-7EE6-4342-B048-85BDC9FD1C3A}</a:tableStyleId>
              </a:tblPr>
              <a:tblGrid>
                <a:gridCol w="1481328"/>
                <a:gridCol w="1481328"/>
                <a:gridCol w="822960"/>
                <a:gridCol w="987552"/>
                <a:gridCol w="987552"/>
                <a:gridCol w="1975104"/>
                <a:gridCol w="493776"/>
              </a:tblGrid>
              <a:tr h="830186">
                <a:tc>
                  <a:txBody>
                    <a:bodyPr/>
                    <a:lstStyle/>
                    <a:p>
                      <a:pPr algn="ctr">
                        <a:lnSpc>
                          <a:spcPct val="115000"/>
                        </a:lnSpc>
                        <a:spcAft>
                          <a:spcPts val="1000"/>
                        </a:spcAft>
                      </a:pPr>
                      <a:r>
                        <a:rPr lang="en-GB" sz="1200" dirty="0">
                          <a:effectLst/>
                        </a:rPr>
                        <a:t>Owner</a:t>
                      </a:r>
                      <a:endParaRPr lang="en-GB" sz="1100" dirty="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Ship</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Class</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Entered service</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Displacement</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Type</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Note</a:t>
                      </a:r>
                      <a:endParaRPr lang="en-GB" sz="1100">
                        <a:effectLst/>
                        <a:latin typeface="Calibri"/>
                        <a:ea typeface="Calibri"/>
                        <a:cs typeface="Times New Roman"/>
                      </a:endParaRPr>
                    </a:p>
                  </a:txBody>
                  <a:tcPr marL="9525" marR="9525" marT="9525" marB="9525" anchor="ctr"/>
                </a:tc>
              </a:tr>
              <a:tr h="421631">
                <a:tc rowSpan="4">
                  <a:txBody>
                    <a:bodyPr/>
                    <a:lstStyle/>
                    <a:p>
                      <a:pPr algn="ctr">
                        <a:lnSpc>
                          <a:spcPct val="115000"/>
                        </a:lnSpc>
                        <a:spcAft>
                          <a:spcPts val="1000"/>
                        </a:spcAft>
                      </a:pPr>
                      <a:r>
                        <a:rPr lang="en-GB" sz="1200">
                          <a:effectLst/>
                        </a:rPr>
                        <a:t>Foreland Shipping</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MV Hurst Point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u="sng">
                          <a:effectLst/>
                          <a:hlinkClick r:id="rId2" tooltip="Point-class sealift ship"/>
                        </a:rPr>
                        <a:t>Point-class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2002</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23,000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Ro-ro sealift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3"/>
                        </a:rPr>
                        <a:t>[24]</a:t>
                      </a:r>
                      <a:endParaRPr lang="en-GB" sz="1100">
                        <a:effectLst/>
                        <a:latin typeface="Calibri"/>
                        <a:ea typeface="Calibri"/>
                        <a:cs typeface="Times New Roman"/>
                      </a:endParaRPr>
                    </a:p>
                  </a:txBody>
                  <a:tcPr marL="9525" marR="9525" marT="9525" marB="9525" anchor="ctr"/>
                </a:tc>
              </a:tr>
              <a:tr h="421631">
                <a:tc vMerge="1">
                  <a:txBody>
                    <a:bodyPr/>
                    <a:lstStyle/>
                    <a:p>
                      <a:endParaRPr lang="en-GB"/>
                    </a:p>
                  </a:txBody>
                  <a:tcPr/>
                </a:tc>
                <a:tc>
                  <a:txBody>
                    <a:bodyPr/>
                    <a:lstStyle/>
                    <a:p>
                      <a:pPr>
                        <a:lnSpc>
                          <a:spcPct val="115000"/>
                        </a:lnSpc>
                        <a:spcAft>
                          <a:spcPts val="1000"/>
                        </a:spcAft>
                      </a:pPr>
                      <a:r>
                        <a:rPr lang="en-GB" sz="1200">
                          <a:effectLst/>
                        </a:rPr>
                        <a:t>MV Eddystone</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Point-class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2002</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23,000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Ro-ro sealift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3"/>
                        </a:rPr>
                        <a:t>[24]</a:t>
                      </a:r>
                      <a:endParaRPr lang="en-GB" sz="1100">
                        <a:effectLst/>
                        <a:latin typeface="Calibri"/>
                        <a:ea typeface="Calibri"/>
                        <a:cs typeface="Times New Roman"/>
                      </a:endParaRPr>
                    </a:p>
                  </a:txBody>
                  <a:tcPr marL="9525" marR="9525" marT="9525" marB="9525" anchor="ctr"/>
                </a:tc>
              </a:tr>
              <a:tr h="421631">
                <a:tc vMerge="1">
                  <a:txBody>
                    <a:bodyPr/>
                    <a:lstStyle/>
                    <a:p>
                      <a:endParaRPr lang="en-GB"/>
                    </a:p>
                  </a:txBody>
                  <a:tcPr/>
                </a:tc>
                <a:tc>
                  <a:txBody>
                    <a:bodyPr/>
                    <a:lstStyle/>
                    <a:p>
                      <a:pPr>
                        <a:lnSpc>
                          <a:spcPct val="115000"/>
                        </a:lnSpc>
                        <a:spcAft>
                          <a:spcPts val="1000"/>
                        </a:spcAft>
                      </a:pPr>
                      <a:r>
                        <a:rPr lang="en-GB" sz="1200" dirty="0">
                          <a:effectLst/>
                        </a:rPr>
                        <a:t>MV </a:t>
                      </a:r>
                      <a:r>
                        <a:rPr lang="en-GB" sz="1200" dirty="0" smtClean="0">
                          <a:effectLst/>
                        </a:rPr>
                        <a:t>Hartland </a:t>
                      </a:r>
                      <a:r>
                        <a:rPr lang="en-GB" sz="1200" dirty="0">
                          <a:effectLst/>
                        </a:rPr>
                        <a:t>Point</a:t>
                      </a:r>
                      <a:endParaRPr lang="en-GB" sz="1100" dirty="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Point-class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2002</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23,000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Ro-ro sealift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3"/>
                        </a:rPr>
                        <a:t>[24]</a:t>
                      </a:r>
                      <a:endParaRPr lang="en-GB" sz="1100">
                        <a:effectLst/>
                        <a:latin typeface="Calibri"/>
                        <a:ea typeface="Calibri"/>
                        <a:cs typeface="Times New Roman"/>
                      </a:endParaRPr>
                    </a:p>
                  </a:txBody>
                  <a:tcPr marL="9525" marR="9525" marT="9525" marB="9525" anchor="ctr"/>
                </a:tc>
              </a:tr>
              <a:tr h="421631">
                <a:tc vMerge="1">
                  <a:txBody>
                    <a:bodyPr/>
                    <a:lstStyle/>
                    <a:p>
                      <a:endParaRPr lang="en-GB"/>
                    </a:p>
                  </a:txBody>
                  <a:tcPr/>
                </a:tc>
                <a:tc>
                  <a:txBody>
                    <a:bodyPr/>
                    <a:lstStyle/>
                    <a:p>
                      <a:pPr>
                        <a:lnSpc>
                          <a:spcPct val="115000"/>
                        </a:lnSpc>
                        <a:spcAft>
                          <a:spcPts val="1000"/>
                        </a:spcAft>
                      </a:pPr>
                      <a:r>
                        <a:rPr lang="en-GB" sz="1200">
                          <a:effectLst/>
                        </a:rPr>
                        <a:t>MV Anvil Point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Point-class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2003</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23,000 tonnes</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Ro-ro sealift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a:effectLst/>
                          <a:hlinkClick r:id="rId3"/>
                        </a:rPr>
                        <a:t>[24]</a:t>
                      </a:r>
                      <a:endParaRPr lang="en-GB" sz="1100">
                        <a:effectLst/>
                        <a:latin typeface="Calibri"/>
                        <a:ea typeface="Calibri"/>
                        <a:cs typeface="Times New Roman"/>
                      </a:endParaRPr>
                    </a:p>
                  </a:txBody>
                  <a:tcPr marL="9525" marR="9525" marT="9525" marB="9525" anchor="ctr"/>
                </a:tc>
              </a:tr>
              <a:tr h="830186">
                <a:tc>
                  <a:txBody>
                    <a:bodyPr/>
                    <a:lstStyle/>
                    <a:p>
                      <a:pPr algn="ctr">
                        <a:lnSpc>
                          <a:spcPct val="115000"/>
                        </a:lnSpc>
                        <a:spcAft>
                          <a:spcPts val="1000"/>
                        </a:spcAft>
                      </a:pPr>
                      <a:r>
                        <a:rPr lang="en-GB" sz="1200">
                          <a:effectLst/>
                        </a:rPr>
                        <a:t>A.P. Moller–Maersk Group</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u="sng">
                          <a:effectLst/>
                          <a:hlinkClick r:id="rId4" tooltip="MV Maersk Rapier"/>
                        </a:rPr>
                        <a:t>MV Maersk Rapier</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1000"/>
                        </a:spcAft>
                      </a:pPr>
                      <a:r>
                        <a:rPr lang="en-GB" sz="1200">
                          <a:effectLst/>
                        </a:rPr>
                        <a: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2003</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35,000 DWT</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1200">
                          <a:effectLst/>
                        </a:rPr>
                        <a:t>Tanker</a:t>
                      </a:r>
                      <a:endParaRPr lang="en-GB" sz="1100">
                        <a:effectLst/>
                        <a:latin typeface="Calibri"/>
                        <a:ea typeface="Calibri"/>
                        <a:cs typeface="Times New Roman"/>
                      </a:endParaRPr>
                    </a:p>
                  </a:txBody>
                  <a:tcPr marL="9525" marR="9525" marT="9525" marB="9525" anchor="ctr"/>
                </a:tc>
                <a:tc>
                  <a:txBody>
                    <a:bodyPr/>
                    <a:lstStyle/>
                    <a:p>
                      <a:pPr>
                        <a:lnSpc>
                          <a:spcPct val="115000"/>
                        </a:lnSpc>
                        <a:spcAft>
                          <a:spcPts val="1000"/>
                        </a:spcAft>
                      </a:pPr>
                      <a:r>
                        <a:rPr lang="en-GB" sz="950" u="sng" baseline="30000" dirty="0">
                          <a:effectLst/>
                          <a:hlinkClick r:id="rId5"/>
                        </a:rPr>
                        <a:t>[12]</a:t>
                      </a:r>
                      <a:endParaRPr lang="en-GB" sz="1100" dirty="0">
                        <a:effectLst/>
                        <a:latin typeface="Calibri"/>
                        <a:ea typeface="Calibri"/>
                        <a:cs typeface="Times New Roman"/>
                      </a:endParaRPr>
                    </a:p>
                  </a:txBody>
                  <a:tcPr marL="9525" marR="9525" marT="9525" marB="9525" anchor="ctr"/>
                </a:tc>
              </a:tr>
            </a:tbl>
          </a:graphicData>
        </a:graphic>
      </p:graphicFrame>
      <p:sp>
        <p:nvSpPr>
          <p:cNvPr id="3" name="Rectangle 1"/>
          <p:cNvSpPr>
            <a:spLocks noChangeArrowheads="1"/>
          </p:cNvSpPr>
          <p:nvPr/>
        </p:nvSpPr>
        <p:spPr bwMode="auto">
          <a:xfrm>
            <a:off x="457200" y="2947829"/>
            <a:ext cx="160281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3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3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Ministry of Defence</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77158552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upload.wikimedia.org/wikipedia/commons/thumb/0/09/Merchant_Vessel_Hartland_Point_Carrying_Military_Equipment_During_Cougar_12_MOD_45154449.jpg/200px-Merchant_Vessel_Hartland_Point_Carrying_Military_Equipment_During_Cougar_12_MOD_45154449.jp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0648"/>
            <a:ext cx="4608512" cy="2520281"/>
          </a:xfrm>
          <a:prstGeom prst="rect">
            <a:avLst/>
          </a:prstGeom>
          <a:noFill/>
          <a:ln>
            <a:noFill/>
          </a:ln>
        </p:spPr>
      </p:pic>
      <p:sp>
        <p:nvSpPr>
          <p:cNvPr id="3" name="TextBox 2"/>
          <p:cNvSpPr txBox="1"/>
          <p:nvPr/>
        </p:nvSpPr>
        <p:spPr>
          <a:xfrm>
            <a:off x="5148064" y="476672"/>
            <a:ext cx="3528392" cy="369332"/>
          </a:xfrm>
          <a:prstGeom prst="rect">
            <a:avLst/>
          </a:prstGeom>
          <a:noFill/>
        </p:spPr>
        <p:txBody>
          <a:bodyPr wrap="square" rtlCol="0">
            <a:spAutoFit/>
          </a:bodyPr>
          <a:lstStyle/>
          <a:p>
            <a:r>
              <a:rPr lang="en-GB" dirty="0" smtClean="0"/>
              <a:t>MV Hartland Point</a:t>
            </a:r>
            <a:endParaRPr lang="en-GB" dirty="0"/>
          </a:p>
        </p:txBody>
      </p:sp>
      <p:pic>
        <p:nvPicPr>
          <p:cNvPr id="4" name="Picture 3"/>
          <p:cNvPicPr/>
          <p:nvPr/>
        </p:nvPicPr>
        <p:blipFill>
          <a:blip r:embed="rId4">
            <a:extLst>
              <a:ext uri="{28A0092B-C50C-407E-A947-70E740481C1C}">
                <a14:useLocalDpi xmlns:a14="http://schemas.microsoft.com/office/drawing/2010/main" val="0"/>
              </a:ext>
            </a:extLst>
          </a:blip>
          <a:stretch>
            <a:fillRect/>
          </a:stretch>
        </p:blipFill>
        <p:spPr>
          <a:xfrm>
            <a:off x="3923928" y="2996952"/>
            <a:ext cx="5220071" cy="3312368"/>
          </a:xfrm>
          <a:prstGeom prst="rect">
            <a:avLst/>
          </a:prstGeom>
        </p:spPr>
      </p:pic>
    </p:spTree>
    <p:extLst>
      <p:ext uri="{BB962C8B-B14F-4D97-AF65-F5344CB8AC3E}">
        <p14:creationId xmlns:p14="http://schemas.microsoft.com/office/powerpoint/2010/main" val="221939155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32656"/>
            <a:ext cx="7992888" cy="5832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5381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92697"/>
            <a:ext cx="5112568" cy="2686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63688" y="5589240"/>
            <a:ext cx="5832648" cy="369332"/>
          </a:xfrm>
          <a:prstGeom prst="rect">
            <a:avLst/>
          </a:prstGeom>
          <a:noFill/>
        </p:spPr>
        <p:txBody>
          <a:bodyPr wrap="square" rtlCol="0">
            <a:spAutoFit/>
          </a:bodyPr>
          <a:lstStyle/>
          <a:p>
            <a:pPr algn="ctr"/>
            <a:r>
              <a:rPr lang="en-GB" dirty="0" smtClean="0">
                <a:effectLst/>
              </a:rPr>
              <a:t>RFA Diligence</a:t>
            </a:r>
            <a:endParaRPr lang="en-GB" dirty="0"/>
          </a:p>
        </p:txBody>
      </p:sp>
      <p:pic>
        <p:nvPicPr>
          <p:cNvPr id="348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3645024"/>
            <a:ext cx="3275856"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3" y="3645024"/>
            <a:ext cx="2664295"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868144" y="908720"/>
            <a:ext cx="2880320" cy="369332"/>
          </a:xfrm>
          <a:prstGeom prst="rect">
            <a:avLst/>
          </a:prstGeom>
          <a:noFill/>
        </p:spPr>
        <p:txBody>
          <a:bodyPr wrap="square" rtlCol="0">
            <a:spAutoFit/>
          </a:bodyPr>
          <a:lstStyle/>
          <a:p>
            <a:r>
              <a:rPr lang="en-GB" dirty="0" smtClean="0"/>
              <a:t>Launched 1980</a:t>
            </a:r>
            <a:endParaRPr lang="en-GB" dirty="0"/>
          </a:p>
        </p:txBody>
      </p:sp>
    </p:spTree>
    <p:extLst>
      <p:ext uri="{BB962C8B-B14F-4D97-AF65-F5344CB8AC3E}">
        <p14:creationId xmlns:p14="http://schemas.microsoft.com/office/powerpoint/2010/main" val="2292969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424936"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949280"/>
            <a:ext cx="8568952" cy="646331"/>
          </a:xfrm>
          <a:prstGeom prst="rect">
            <a:avLst/>
          </a:prstGeom>
          <a:noFill/>
        </p:spPr>
        <p:txBody>
          <a:bodyPr wrap="square" rtlCol="0">
            <a:spAutoFit/>
          </a:bodyPr>
          <a:lstStyle/>
          <a:p>
            <a:r>
              <a:rPr lang="en-GB" dirty="0" smtClean="0">
                <a:hlinkClick r:id="rId3"/>
              </a:rPr>
              <a:t>http://www.royalnavy.mod.uk/our-organisation/the-fighting-arms/royal-fleet-auxiliary/forward-repair-ship/rfa-diligence</a:t>
            </a:r>
            <a:r>
              <a:rPr lang="en-GB" dirty="0" smtClean="0"/>
              <a:t> </a:t>
            </a:r>
            <a:endParaRPr lang="en-GB" dirty="0"/>
          </a:p>
        </p:txBody>
      </p:sp>
      <p:sp>
        <p:nvSpPr>
          <p:cNvPr id="3" name="TextBox 2"/>
          <p:cNvSpPr txBox="1"/>
          <p:nvPr/>
        </p:nvSpPr>
        <p:spPr>
          <a:xfrm>
            <a:off x="5796136" y="6595611"/>
            <a:ext cx="3168352" cy="369332"/>
          </a:xfrm>
          <a:prstGeom prst="rect">
            <a:avLst/>
          </a:prstGeom>
          <a:noFill/>
        </p:spPr>
        <p:txBody>
          <a:bodyPr wrap="square" rtlCol="0">
            <a:spAutoFit/>
          </a:bodyPr>
          <a:lstStyle/>
          <a:p>
            <a:r>
              <a:rPr lang="en-GB" dirty="0" smtClean="0"/>
              <a:t>Put for disposal Sept 2016</a:t>
            </a:r>
            <a:endParaRPr lang="en-GB" dirty="0"/>
          </a:p>
        </p:txBody>
      </p:sp>
    </p:spTree>
    <p:extLst>
      <p:ext uri="{BB962C8B-B14F-4D97-AF65-F5344CB8AC3E}">
        <p14:creationId xmlns:p14="http://schemas.microsoft.com/office/powerpoint/2010/main" val="366614335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552574"/>
            <a:ext cx="7776864" cy="490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1560" y="404664"/>
            <a:ext cx="8064896"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63625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334</TotalTime>
  <Words>3946</Words>
  <Application>Microsoft Office PowerPoint</Application>
  <PresentationFormat>On-screen Show (4:3)</PresentationFormat>
  <Paragraphs>459</Paragraphs>
  <Slides>70</Slides>
  <Notes>0</Notes>
  <HiddenSlides>0</HiddenSlides>
  <MMClips>0</MMClips>
  <ScaleCrop>false</ScaleCrop>
  <HeadingPairs>
    <vt:vector size="4" baseType="variant">
      <vt:variant>
        <vt:lpstr>Theme</vt:lpstr>
      </vt:variant>
      <vt:variant>
        <vt:i4>1</vt:i4>
      </vt:variant>
      <vt:variant>
        <vt:lpstr>Slide Titles</vt:lpstr>
      </vt:variant>
      <vt:variant>
        <vt:i4>70</vt:i4>
      </vt:variant>
    </vt:vector>
  </HeadingPairs>
  <TitlesOfParts>
    <vt:vector size="71" baseType="lpstr">
      <vt:lpstr>Office Theme</vt:lpstr>
      <vt:lpstr>Introduction to Logistics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Logistics</dc:title>
  <dc:creator>Windows</dc:creator>
  <cp:lastModifiedBy>Windows</cp:lastModifiedBy>
  <cp:revision>33</cp:revision>
  <dcterms:created xsi:type="dcterms:W3CDTF">2016-12-05T10:47:58Z</dcterms:created>
  <dcterms:modified xsi:type="dcterms:W3CDTF">2016-12-05T16:22:50Z</dcterms:modified>
</cp:coreProperties>
</file>