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75" r:id="rId5"/>
    <p:sldId id="279" r:id="rId6"/>
    <p:sldId id="285" r:id="rId7"/>
    <p:sldId id="281" r:id="rId8"/>
    <p:sldId id="286" r:id="rId9"/>
    <p:sldId id="280" r:id="rId10"/>
    <p:sldId id="287" r:id="rId11"/>
    <p:sldId id="282" r:id="rId12"/>
    <p:sldId id="288" r:id="rId13"/>
    <p:sldId id="283" r:id="rId14"/>
    <p:sldId id="289" r:id="rId15"/>
    <p:sldId id="28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33E57"/>
    <a:srgbClr val="184259"/>
    <a:srgbClr val="9C4E4E"/>
    <a:srgbClr val="700000"/>
    <a:srgbClr val="5E2001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249518-6763-47D5-A497-AD1DA5C19A62}" v="16" dt="2026-04-21T14:29:45.535"/>
  </p1510:revLst>
</p1510:revInfo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9559" autoAdjust="0"/>
    <p:restoredTop sz="94652" autoAdjust="0"/>
  </p:normalViewPr>
  <p:slideViewPr>
    <p:cSldViewPr snapToGrid="0">
      <p:cViewPr varScale="1">
        <p:scale>
          <a:sx n="82" d="100"/>
          <a:sy n="82" d="100"/>
        </p:scale>
        <p:origin x="12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E35541-6290-4BB4-A00D-A4E1E37E07FA}" type="doc">
      <dgm:prSet loTypeId="urn:microsoft.com/office/officeart/2005/8/layout/hProcess9" loCatId="process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1EB2E3C9-9196-47A9-A1A9-D2F554D0930B}">
      <dgm:prSet phldrT="[Text]"/>
      <dgm:spPr/>
      <dgm:t>
        <a:bodyPr/>
        <a:lstStyle/>
        <a:p>
          <a:pPr>
            <a:buNone/>
          </a:pPr>
          <a:r>
            <a:rPr lang="en-US" dirty="0"/>
            <a:t>Develop a representative DES model of the system</a:t>
          </a:r>
          <a:endParaRPr lang="en-GB" dirty="0"/>
        </a:p>
      </dgm:t>
    </dgm:pt>
    <dgm:pt modelId="{A20FEB1F-667B-420F-BCDC-2B8CA10A6FC4}" type="parTrans" cxnId="{9868D980-16EC-4ED1-8A1B-7143ABD252BA}">
      <dgm:prSet/>
      <dgm:spPr/>
      <dgm:t>
        <a:bodyPr/>
        <a:lstStyle/>
        <a:p>
          <a:endParaRPr lang="en-GB"/>
        </a:p>
      </dgm:t>
    </dgm:pt>
    <dgm:pt modelId="{B5A6290F-D0AC-4C56-870F-E0A6D924D613}" type="sibTrans" cxnId="{9868D980-16EC-4ED1-8A1B-7143ABD252BA}">
      <dgm:prSet/>
      <dgm:spPr/>
      <dgm:t>
        <a:bodyPr/>
        <a:lstStyle/>
        <a:p>
          <a:endParaRPr lang="en-GB"/>
        </a:p>
      </dgm:t>
    </dgm:pt>
    <dgm:pt modelId="{60AACA32-CA3B-46D5-A589-2AF2E087848C}">
      <dgm:prSet phldrT="[Text]"/>
      <dgm:spPr/>
      <dgm:t>
        <a:bodyPr/>
        <a:lstStyle/>
        <a:p>
          <a:pPr>
            <a:buNone/>
          </a:pPr>
          <a:r>
            <a:rPr lang="en-US" dirty="0"/>
            <a:t>Validate the model</a:t>
          </a:r>
          <a:endParaRPr lang="en-GB" dirty="0"/>
        </a:p>
      </dgm:t>
    </dgm:pt>
    <dgm:pt modelId="{C7109835-29DA-4B64-B97A-EF68B97DFB94}" type="parTrans" cxnId="{F91C25C5-EED9-41FB-A7F0-61CF8298013E}">
      <dgm:prSet/>
      <dgm:spPr/>
      <dgm:t>
        <a:bodyPr/>
        <a:lstStyle/>
        <a:p>
          <a:endParaRPr lang="en-GB"/>
        </a:p>
      </dgm:t>
    </dgm:pt>
    <dgm:pt modelId="{8BEA98C8-ACCF-46F5-80C4-A785B5C047B8}" type="sibTrans" cxnId="{F91C25C5-EED9-41FB-A7F0-61CF8298013E}">
      <dgm:prSet/>
      <dgm:spPr/>
      <dgm:t>
        <a:bodyPr/>
        <a:lstStyle/>
        <a:p>
          <a:endParaRPr lang="en-GB"/>
        </a:p>
      </dgm:t>
    </dgm:pt>
    <dgm:pt modelId="{ED83FA1B-0793-4907-9AF2-4C88CEC87EB3}">
      <dgm:prSet phldrT="[Text]"/>
      <dgm:spPr/>
      <dgm:t>
        <a:bodyPr/>
        <a:lstStyle/>
        <a:p>
          <a:pPr>
            <a:buNone/>
          </a:pPr>
          <a:r>
            <a:rPr lang="en-US" dirty="0"/>
            <a:t>Establish communication between the model and physical hardware</a:t>
          </a:r>
          <a:endParaRPr lang="en-GB" dirty="0"/>
        </a:p>
      </dgm:t>
    </dgm:pt>
    <dgm:pt modelId="{C1CAC984-C5F3-490D-9752-E8F33231CAE9}" type="parTrans" cxnId="{13754A16-93C0-4D97-8919-4CE6F49C424B}">
      <dgm:prSet/>
      <dgm:spPr/>
      <dgm:t>
        <a:bodyPr/>
        <a:lstStyle/>
        <a:p>
          <a:endParaRPr lang="en-GB"/>
        </a:p>
      </dgm:t>
    </dgm:pt>
    <dgm:pt modelId="{D27F4DE7-98AC-4EAB-AACC-80ECC76E8273}" type="sibTrans" cxnId="{13754A16-93C0-4D97-8919-4CE6F49C424B}">
      <dgm:prSet/>
      <dgm:spPr/>
      <dgm:t>
        <a:bodyPr/>
        <a:lstStyle/>
        <a:p>
          <a:endParaRPr lang="en-GB"/>
        </a:p>
      </dgm:t>
    </dgm:pt>
    <dgm:pt modelId="{08B5FD70-CE40-481D-B1A7-25930E1E3391}">
      <dgm:prSet phldrT="[Text]"/>
      <dgm:spPr/>
      <dgm:t>
        <a:bodyPr/>
        <a:lstStyle/>
        <a:p>
          <a:pPr>
            <a:buNone/>
          </a:pPr>
          <a:r>
            <a:rPr lang="en-US" dirty="0"/>
            <a:t>Develop a series of simulated demand cases to test scheduling and robot path efficiency optimization</a:t>
          </a:r>
          <a:endParaRPr lang="en-GB" dirty="0"/>
        </a:p>
      </dgm:t>
    </dgm:pt>
    <dgm:pt modelId="{C08A9672-625D-4DED-AB5C-7D6306AEB57D}" type="parTrans" cxnId="{E4C389A4-CF8F-40AB-BE9C-CEB7D2C5C5AC}">
      <dgm:prSet/>
      <dgm:spPr/>
      <dgm:t>
        <a:bodyPr/>
        <a:lstStyle/>
        <a:p>
          <a:endParaRPr lang="en-GB"/>
        </a:p>
      </dgm:t>
    </dgm:pt>
    <dgm:pt modelId="{8AB07FDA-B5F2-4DF4-84C5-031EFED15D21}" type="sibTrans" cxnId="{E4C389A4-CF8F-40AB-BE9C-CEB7D2C5C5AC}">
      <dgm:prSet/>
      <dgm:spPr/>
      <dgm:t>
        <a:bodyPr/>
        <a:lstStyle/>
        <a:p>
          <a:endParaRPr lang="en-GB"/>
        </a:p>
      </dgm:t>
    </dgm:pt>
    <dgm:pt modelId="{967EEFD4-42F6-4021-9442-FA91A0ED10D7}">
      <dgm:prSet phldrT="[Text]"/>
      <dgm:spPr/>
      <dgm:t>
        <a:bodyPr/>
        <a:lstStyle/>
        <a:p>
          <a:pPr>
            <a:buNone/>
          </a:pPr>
          <a:r>
            <a:rPr lang="en-US" dirty="0"/>
            <a:t>Collect results</a:t>
          </a:r>
          <a:endParaRPr lang="en-GB" dirty="0"/>
        </a:p>
      </dgm:t>
    </dgm:pt>
    <dgm:pt modelId="{47581242-C8E2-4A6A-B795-24E9C03F553F}" type="parTrans" cxnId="{E4922AA0-73DD-4090-A290-945260ABBF5F}">
      <dgm:prSet/>
      <dgm:spPr/>
      <dgm:t>
        <a:bodyPr/>
        <a:lstStyle/>
        <a:p>
          <a:endParaRPr lang="en-GB"/>
        </a:p>
      </dgm:t>
    </dgm:pt>
    <dgm:pt modelId="{5225B13C-C491-40B0-B5B0-C0A4B7D45BDA}" type="sibTrans" cxnId="{E4922AA0-73DD-4090-A290-945260ABBF5F}">
      <dgm:prSet/>
      <dgm:spPr/>
      <dgm:t>
        <a:bodyPr/>
        <a:lstStyle/>
        <a:p>
          <a:endParaRPr lang="en-GB"/>
        </a:p>
      </dgm:t>
    </dgm:pt>
    <dgm:pt modelId="{9F481CB5-D8E7-4139-B1BF-B65A01F9C9B8}">
      <dgm:prSet phldrT="[Text]"/>
      <dgm:spPr/>
      <dgm:t>
        <a:bodyPr/>
        <a:lstStyle/>
        <a:p>
          <a:pPr>
            <a:buNone/>
          </a:pPr>
          <a:r>
            <a:rPr lang="en-US" dirty="0"/>
            <a:t>Perform statistical analysis</a:t>
          </a:r>
          <a:endParaRPr lang="en-GB" dirty="0"/>
        </a:p>
      </dgm:t>
    </dgm:pt>
    <dgm:pt modelId="{3D4C2388-8281-4CC7-8685-997D6D25D423}" type="parTrans" cxnId="{E0877D24-4C65-4B57-9F6E-0D9B7CA85771}">
      <dgm:prSet/>
      <dgm:spPr/>
      <dgm:t>
        <a:bodyPr/>
        <a:lstStyle/>
        <a:p>
          <a:endParaRPr lang="en-GB"/>
        </a:p>
      </dgm:t>
    </dgm:pt>
    <dgm:pt modelId="{71C79D8A-F7FB-44C1-BF9A-573F6E09F58F}" type="sibTrans" cxnId="{E0877D24-4C65-4B57-9F6E-0D9B7CA85771}">
      <dgm:prSet/>
      <dgm:spPr/>
      <dgm:t>
        <a:bodyPr/>
        <a:lstStyle/>
        <a:p>
          <a:endParaRPr lang="en-GB"/>
        </a:p>
      </dgm:t>
    </dgm:pt>
    <dgm:pt modelId="{62E2C323-116B-4CBF-B14A-C1C03A99375A}">
      <dgm:prSet phldrT="[Text]"/>
      <dgm:spPr/>
      <dgm:t>
        <a:bodyPr/>
        <a:lstStyle/>
        <a:p>
          <a:pPr>
            <a:buNone/>
          </a:pPr>
          <a:r>
            <a:rPr lang="en-US" dirty="0"/>
            <a:t>Finally, compare it with conventional optimization methods</a:t>
          </a:r>
          <a:endParaRPr lang="en-GB" dirty="0"/>
        </a:p>
      </dgm:t>
    </dgm:pt>
    <dgm:pt modelId="{62B58D4A-F033-4E63-8A38-1ECA5FEDB263}" type="parTrans" cxnId="{F3B3D4BE-8EC0-4F01-9952-E304FF8FB54F}">
      <dgm:prSet/>
      <dgm:spPr/>
      <dgm:t>
        <a:bodyPr/>
        <a:lstStyle/>
        <a:p>
          <a:endParaRPr lang="en-GB"/>
        </a:p>
      </dgm:t>
    </dgm:pt>
    <dgm:pt modelId="{01F8FD2B-E907-467F-82A8-0309234C45F4}" type="sibTrans" cxnId="{F3B3D4BE-8EC0-4F01-9952-E304FF8FB54F}">
      <dgm:prSet/>
      <dgm:spPr/>
      <dgm:t>
        <a:bodyPr/>
        <a:lstStyle/>
        <a:p>
          <a:endParaRPr lang="en-GB"/>
        </a:p>
      </dgm:t>
    </dgm:pt>
    <dgm:pt modelId="{528978EA-F908-4D00-934E-A456AE30C4D0}" type="pres">
      <dgm:prSet presAssocID="{5CE35541-6290-4BB4-A00D-A4E1E37E07FA}" presName="CompostProcess" presStyleCnt="0">
        <dgm:presLayoutVars>
          <dgm:dir/>
          <dgm:resizeHandles val="exact"/>
        </dgm:presLayoutVars>
      </dgm:prSet>
      <dgm:spPr/>
    </dgm:pt>
    <dgm:pt modelId="{BF6E1D50-4788-4213-ABB5-1D51433A6D3C}" type="pres">
      <dgm:prSet presAssocID="{5CE35541-6290-4BB4-A00D-A4E1E37E07FA}" presName="arrow" presStyleLbl="bgShp" presStyleIdx="0" presStyleCnt="1"/>
      <dgm:spPr/>
    </dgm:pt>
    <dgm:pt modelId="{3E29A830-924C-408C-9C21-6EA7F997A20E}" type="pres">
      <dgm:prSet presAssocID="{5CE35541-6290-4BB4-A00D-A4E1E37E07FA}" presName="linearProcess" presStyleCnt="0"/>
      <dgm:spPr/>
    </dgm:pt>
    <dgm:pt modelId="{3D4AEE4A-7307-454C-BAD9-B71EDB0A0F29}" type="pres">
      <dgm:prSet presAssocID="{1EB2E3C9-9196-47A9-A1A9-D2F554D0930B}" presName="textNode" presStyleLbl="node1" presStyleIdx="0" presStyleCnt="7">
        <dgm:presLayoutVars>
          <dgm:bulletEnabled val="1"/>
        </dgm:presLayoutVars>
      </dgm:prSet>
      <dgm:spPr/>
    </dgm:pt>
    <dgm:pt modelId="{DDA2249E-3E5A-49EB-A232-BEAD9C9633D6}" type="pres">
      <dgm:prSet presAssocID="{B5A6290F-D0AC-4C56-870F-E0A6D924D613}" presName="sibTrans" presStyleCnt="0"/>
      <dgm:spPr/>
    </dgm:pt>
    <dgm:pt modelId="{A89F0133-31FD-4B24-A815-4B731C8E3A5C}" type="pres">
      <dgm:prSet presAssocID="{60AACA32-CA3B-46D5-A589-2AF2E087848C}" presName="textNode" presStyleLbl="node1" presStyleIdx="1" presStyleCnt="7">
        <dgm:presLayoutVars>
          <dgm:bulletEnabled val="1"/>
        </dgm:presLayoutVars>
      </dgm:prSet>
      <dgm:spPr/>
    </dgm:pt>
    <dgm:pt modelId="{AE849137-235D-4F8B-9E38-DF3FAA898348}" type="pres">
      <dgm:prSet presAssocID="{8BEA98C8-ACCF-46F5-80C4-A785B5C047B8}" presName="sibTrans" presStyleCnt="0"/>
      <dgm:spPr/>
    </dgm:pt>
    <dgm:pt modelId="{07C5A275-61C2-43CD-8A9D-E028A5DA5522}" type="pres">
      <dgm:prSet presAssocID="{ED83FA1B-0793-4907-9AF2-4C88CEC87EB3}" presName="textNode" presStyleLbl="node1" presStyleIdx="2" presStyleCnt="7">
        <dgm:presLayoutVars>
          <dgm:bulletEnabled val="1"/>
        </dgm:presLayoutVars>
      </dgm:prSet>
      <dgm:spPr/>
    </dgm:pt>
    <dgm:pt modelId="{7D8F949A-75F7-4A41-A94F-498AAE14C175}" type="pres">
      <dgm:prSet presAssocID="{D27F4DE7-98AC-4EAB-AACC-80ECC76E8273}" presName="sibTrans" presStyleCnt="0"/>
      <dgm:spPr/>
    </dgm:pt>
    <dgm:pt modelId="{6F87FD68-4255-4B26-96A9-0DE9D4D4D14A}" type="pres">
      <dgm:prSet presAssocID="{08B5FD70-CE40-481D-B1A7-25930E1E3391}" presName="textNode" presStyleLbl="node1" presStyleIdx="3" presStyleCnt="7">
        <dgm:presLayoutVars>
          <dgm:bulletEnabled val="1"/>
        </dgm:presLayoutVars>
      </dgm:prSet>
      <dgm:spPr/>
    </dgm:pt>
    <dgm:pt modelId="{50288D11-6472-430E-BCBF-3E93E69103B7}" type="pres">
      <dgm:prSet presAssocID="{8AB07FDA-B5F2-4DF4-84C5-031EFED15D21}" presName="sibTrans" presStyleCnt="0"/>
      <dgm:spPr/>
    </dgm:pt>
    <dgm:pt modelId="{0EFA6AB1-F1AD-4A6A-AB70-37AE65EBF59C}" type="pres">
      <dgm:prSet presAssocID="{967EEFD4-42F6-4021-9442-FA91A0ED10D7}" presName="textNode" presStyleLbl="node1" presStyleIdx="4" presStyleCnt="7">
        <dgm:presLayoutVars>
          <dgm:bulletEnabled val="1"/>
        </dgm:presLayoutVars>
      </dgm:prSet>
      <dgm:spPr/>
    </dgm:pt>
    <dgm:pt modelId="{FA309A04-A564-4C4B-8D64-BBE67F973A82}" type="pres">
      <dgm:prSet presAssocID="{5225B13C-C491-40B0-B5B0-C0A4B7D45BDA}" presName="sibTrans" presStyleCnt="0"/>
      <dgm:spPr/>
    </dgm:pt>
    <dgm:pt modelId="{F30D375A-2E2F-4BEF-9DCF-9FBE561E6766}" type="pres">
      <dgm:prSet presAssocID="{9F481CB5-D8E7-4139-B1BF-B65A01F9C9B8}" presName="textNode" presStyleLbl="node1" presStyleIdx="5" presStyleCnt="7">
        <dgm:presLayoutVars>
          <dgm:bulletEnabled val="1"/>
        </dgm:presLayoutVars>
      </dgm:prSet>
      <dgm:spPr/>
    </dgm:pt>
    <dgm:pt modelId="{B664C4E8-32B8-45E9-8DC0-79C6D5FD3170}" type="pres">
      <dgm:prSet presAssocID="{71C79D8A-F7FB-44C1-BF9A-573F6E09F58F}" presName="sibTrans" presStyleCnt="0"/>
      <dgm:spPr/>
    </dgm:pt>
    <dgm:pt modelId="{FBCB40BC-EF1A-43BF-9E88-D4B44512F8BA}" type="pres">
      <dgm:prSet presAssocID="{62E2C323-116B-4CBF-B14A-C1C03A99375A}" presName="textNode" presStyleLbl="node1" presStyleIdx="6" presStyleCnt="7">
        <dgm:presLayoutVars>
          <dgm:bulletEnabled val="1"/>
        </dgm:presLayoutVars>
      </dgm:prSet>
      <dgm:spPr/>
    </dgm:pt>
  </dgm:ptLst>
  <dgm:cxnLst>
    <dgm:cxn modelId="{CB43D403-07E0-4C18-AFFB-4EC1FE0366C9}" type="presOf" srcId="{1EB2E3C9-9196-47A9-A1A9-D2F554D0930B}" destId="{3D4AEE4A-7307-454C-BAD9-B71EDB0A0F29}" srcOrd="0" destOrd="0" presId="urn:microsoft.com/office/officeart/2005/8/layout/hProcess9"/>
    <dgm:cxn modelId="{6BD3DE0E-56FD-460E-B32C-ACF1D3F9B974}" type="presOf" srcId="{ED83FA1B-0793-4907-9AF2-4C88CEC87EB3}" destId="{07C5A275-61C2-43CD-8A9D-E028A5DA5522}" srcOrd="0" destOrd="0" presId="urn:microsoft.com/office/officeart/2005/8/layout/hProcess9"/>
    <dgm:cxn modelId="{13754A16-93C0-4D97-8919-4CE6F49C424B}" srcId="{5CE35541-6290-4BB4-A00D-A4E1E37E07FA}" destId="{ED83FA1B-0793-4907-9AF2-4C88CEC87EB3}" srcOrd="2" destOrd="0" parTransId="{C1CAC984-C5F3-490D-9752-E8F33231CAE9}" sibTransId="{D27F4DE7-98AC-4EAB-AACC-80ECC76E8273}"/>
    <dgm:cxn modelId="{6CD55C20-0ECC-4819-996A-26F6806F1751}" type="presOf" srcId="{08B5FD70-CE40-481D-B1A7-25930E1E3391}" destId="{6F87FD68-4255-4B26-96A9-0DE9D4D4D14A}" srcOrd="0" destOrd="0" presId="urn:microsoft.com/office/officeart/2005/8/layout/hProcess9"/>
    <dgm:cxn modelId="{E0877D24-4C65-4B57-9F6E-0D9B7CA85771}" srcId="{5CE35541-6290-4BB4-A00D-A4E1E37E07FA}" destId="{9F481CB5-D8E7-4139-B1BF-B65A01F9C9B8}" srcOrd="5" destOrd="0" parTransId="{3D4C2388-8281-4CC7-8685-997D6D25D423}" sibTransId="{71C79D8A-F7FB-44C1-BF9A-573F6E09F58F}"/>
    <dgm:cxn modelId="{D08E006D-F6C6-4D69-9361-2671CA8E0BE8}" type="presOf" srcId="{9F481CB5-D8E7-4139-B1BF-B65A01F9C9B8}" destId="{F30D375A-2E2F-4BEF-9DCF-9FBE561E6766}" srcOrd="0" destOrd="0" presId="urn:microsoft.com/office/officeart/2005/8/layout/hProcess9"/>
    <dgm:cxn modelId="{BC9B6558-F8A7-4657-BCF3-CD59E394CAA9}" type="presOf" srcId="{62E2C323-116B-4CBF-B14A-C1C03A99375A}" destId="{FBCB40BC-EF1A-43BF-9E88-D4B44512F8BA}" srcOrd="0" destOrd="0" presId="urn:microsoft.com/office/officeart/2005/8/layout/hProcess9"/>
    <dgm:cxn modelId="{9868D980-16EC-4ED1-8A1B-7143ABD252BA}" srcId="{5CE35541-6290-4BB4-A00D-A4E1E37E07FA}" destId="{1EB2E3C9-9196-47A9-A1A9-D2F554D0930B}" srcOrd="0" destOrd="0" parTransId="{A20FEB1F-667B-420F-BCDC-2B8CA10A6FC4}" sibTransId="{B5A6290F-D0AC-4C56-870F-E0A6D924D613}"/>
    <dgm:cxn modelId="{499E4A87-BA9D-40C2-A956-A1B30E8A3B19}" type="presOf" srcId="{60AACA32-CA3B-46D5-A589-2AF2E087848C}" destId="{A89F0133-31FD-4B24-A815-4B731C8E3A5C}" srcOrd="0" destOrd="0" presId="urn:microsoft.com/office/officeart/2005/8/layout/hProcess9"/>
    <dgm:cxn modelId="{ED1B058F-0C9B-422C-8213-5D710826A45A}" type="presOf" srcId="{5CE35541-6290-4BB4-A00D-A4E1E37E07FA}" destId="{528978EA-F908-4D00-934E-A456AE30C4D0}" srcOrd="0" destOrd="0" presId="urn:microsoft.com/office/officeart/2005/8/layout/hProcess9"/>
    <dgm:cxn modelId="{E4922AA0-73DD-4090-A290-945260ABBF5F}" srcId="{5CE35541-6290-4BB4-A00D-A4E1E37E07FA}" destId="{967EEFD4-42F6-4021-9442-FA91A0ED10D7}" srcOrd="4" destOrd="0" parTransId="{47581242-C8E2-4A6A-B795-24E9C03F553F}" sibTransId="{5225B13C-C491-40B0-B5B0-C0A4B7D45BDA}"/>
    <dgm:cxn modelId="{E4C389A4-CF8F-40AB-BE9C-CEB7D2C5C5AC}" srcId="{5CE35541-6290-4BB4-A00D-A4E1E37E07FA}" destId="{08B5FD70-CE40-481D-B1A7-25930E1E3391}" srcOrd="3" destOrd="0" parTransId="{C08A9672-625D-4DED-AB5C-7D6306AEB57D}" sibTransId="{8AB07FDA-B5F2-4DF4-84C5-031EFED15D21}"/>
    <dgm:cxn modelId="{F3B3D4BE-8EC0-4F01-9952-E304FF8FB54F}" srcId="{5CE35541-6290-4BB4-A00D-A4E1E37E07FA}" destId="{62E2C323-116B-4CBF-B14A-C1C03A99375A}" srcOrd="6" destOrd="0" parTransId="{62B58D4A-F033-4E63-8A38-1ECA5FEDB263}" sibTransId="{01F8FD2B-E907-467F-82A8-0309234C45F4}"/>
    <dgm:cxn modelId="{F91C25C5-EED9-41FB-A7F0-61CF8298013E}" srcId="{5CE35541-6290-4BB4-A00D-A4E1E37E07FA}" destId="{60AACA32-CA3B-46D5-A589-2AF2E087848C}" srcOrd="1" destOrd="0" parTransId="{C7109835-29DA-4B64-B97A-EF68B97DFB94}" sibTransId="{8BEA98C8-ACCF-46F5-80C4-A785B5C047B8}"/>
    <dgm:cxn modelId="{1C2104F7-AF88-4785-864B-6A0BDA25C64A}" type="presOf" srcId="{967EEFD4-42F6-4021-9442-FA91A0ED10D7}" destId="{0EFA6AB1-F1AD-4A6A-AB70-37AE65EBF59C}" srcOrd="0" destOrd="0" presId="urn:microsoft.com/office/officeart/2005/8/layout/hProcess9"/>
    <dgm:cxn modelId="{8942EF83-DD4E-4850-8FA8-4AD72660A567}" type="presParOf" srcId="{528978EA-F908-4D00-934E-A456AE30C4D0}" destId="{BF6E1D50-4788-4213-ABB5-1D51433A6D3C}" srcOrd="0" destOrd="0" presId="urn:microsoft.com/office/officeart/2005/8/layout/hProcess9"/>
    <dgm:cxn modelId="{C63727CF-F2FD-4B00-8AAD-D61DD31DB2A2}" type="presParOf" srcId="{528978EA-F908-4D00-934E-A456AE30C4D0}" destId="{3E29A830-924C-408C-9C21-6EA7F997A20E}" srcOrd="1" destOrd="0" presId="urn:microsoft.com/office/officeart/2005/8/layout/hProcess9"/>
    <dgm:cxn modelId="{FFFFA33F-A72A-4995-95C5-210F3BC6F4AD}" type="presParOf" srcId="{3E29A830-924C-408C-9C21-6EA7F997A20E}" destId="{3D4AEE4A-7307-454C-BAD9-B71EDB0A0F29}" srcOrd="0" destOrd="0" presId="urn:microsoft.com/office/officeart/2005/8/layout/hProcess9"/>
    <dgm:cxn modelId="{2BF62152-2500-47B4-973B-244519646C30}" type="presParOf" srcId="{3E29A830-924C-408C-9C21-6EA7F997A20E}" destId="{DDA2249E-3E5A-49EB-A232-BEAD9C9633D6}" srcOrd="1" destOrd="0" presId="urn:microsoft.com/office/officeart/2005/8/layout/hProcess9"/>
    <dgm:cxn modelId="{7A1DD069-D0D3-4F22-83EF-A227F3219C12}" type="presParOf" srcId="{3E29A830-924C-408C-9C21-6EA7F997A20E}" destId="{A89F0133-31FD-4B24-A815-4B731C8E3A5C}" srcOrd="2" destOrd="0" presId="urn:microsoft.com/office/officeart/2005/8/layout/hProcess9"/>
    <dgm:cxn modelId="{D7682A71-AA2D-4D83-8453-AD632453F127}" type="presParOf" srcId="{3E29A830-924C-408C-9C21-6EA7F997A20E}" destId="{AE849137-235D-4F8B-9E38-DF3FAA898348}" srcOrd="3" destOrd="0" presId="urn:microsoft.com/office/officeart/2005/8/layout/hProcess9"/>
    <dgm:cxn modelId="{1012FAFD-E48E-4672-8920-AD82E511289E}" type="presParOf" srcId="{3E29A830-924C-408C-9C21-6EA7F997A20E}" destId="{07C5A275-61C2-43CD-8A9D-E028A5DA5522}" srcOrd="4" destOrd="0" presId="urn:microsoft.com/office/officeart/2005/8/layout/hProcess9"/>
    <dgm:cxn modelId="{61EB7E2A-3E96-4814-B2E7-438913E3029E}" type="presParOf" srcId="{3E29A830-924C-408C-9C21-6EA7F997A20E}" destId="{7D8F949A-75F7-4A41-A94F-498AAE14C175}" srcOrd="5" destOrd="0" presId="urn:microsoft.com/office/officeart/2005/8/layout/hProcess9"/>
    <dgm:cxn modelId="{237593BC-36FB-4412-BA4E-73CBBA31D326}" type="presParOf" srcId="{3E29A830-924C-408C-9C21-6EA7F997A20E}" destId="{6F87FD68-4255-4B26-96A9-0DE9D4D4D14A}" srcOrd="6" destOrd="0" presId="urn:microsoft.com/office/officeart/2005/8/layout/hProcess9"/>
    <dgm:cxn modelId="{2E834AFC-3E2F-4F6F-B8E2-6E9BDD8173E5}" type="presParOf" srcId="{3E29A830-924C-408C-9C21-6EA7F997A20E}" destId="{50288D11-6472-430E-BCBF-3E93E69103B7}" srcOrd="7" destOrd="0" presId="urn:microsoft.com/office/officeart/2005/8/layout/hProcess9"/>
    <dgm:cxn modelId="{196BB04B-FE82-4023-BB6B-443194F4DAF8}" type="presParOf" srcId="{3E29A830-924C-408C-9C21-6EA7F997A20E}" destId="{0EFA6AB1-F1AD-4A6A-AB70-37AE65EBF59C}" srcOrd="8" destOrd="0" presId="urn:microsoft.com/office/officeart/2005/8/layout/hProcess9"/>
    <dgm:cxn modelId="{54A805C3-FEF9-42CC-A037-7CEC0340ED86}" type="presParOf" srcId="{3E29A830-924C-408C-9C21-6EA7F997A20E}" destId="{FA309A04-A564-4C4B-8D64-BBE67F973A82}" srcOrd="9" destOrd="0" presId="urn:microsoft.com/office/officeart/2005/8/layout/hProcess9"/>
    <dgm:cxn modelId="{D222DF1C-0631-430B-BCD4-AD4D77D68F8A}" type="presParOf" srcId="{3E29A830-924C-408C-9C21-6EA7F997A20E}" destId="{F30D375A-2E2F-4BEF-9DCF-9FBE561E6766}" srcOrd="10" destOrd="0" presId="urn:microsoft.com/office/officeart/2005/8/layout/hProcess9"/>
    <dgm:cxn modelId="{EC1AC71D-66FA-4ABE-9688-8A9E89E167F2}" type="presParOf" srcId="{3E29A830-924C-408C-9C21-6EA7F997A20E}" destId="{B664C4E8-32B8-45E9-8DC0-79C6D5FD3170}" srcOrd="11" destOrd="0" presId="urn:microsoft.com/office/officeart/2005/8/layout/hProcess9"/>
    <dgm:cxn modelId="{23D06F60-2D81-484E-8D90-5F30F19375AF}" type="presParOf" srcId="{3E29A830-924C-408C-9C21-6EA7F997A20E}" destId="{FBCB40BC-EF1A-43BF-9E88-D4B44512F8BA}" srcOrd="1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6E1D50-4788-4213-ABB5-1D51433A6D3C}">
      <dsp:nvSpPr>
        <dsp:cNvPr id="0" name=""/>
        <dsp:cNvSpPr/>
      </dsp:nvSpPr>
      <dsp:spPr>
        <a:xfrm>
          <a:off x="805115" y="0"/>
          <a:ext cx="9124638" cy="3921125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D4AEE4A-7307-454C-BAD9-B71EDB0A0F29}">
      <dsp:nvSpPr>
        <dsp:cNvPr id="0" name=""/>
        <dsp:cNvSpPr/>
      </dsp:nvSpPr>
      <dsp:spPr>
        <a:xfrm>
          <a:off x="917" y="1176337"/>
          <a:ext cx="1470278" cy="1568450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Develop a representative DES model of the system</a:t>
          </a:r>
          <a:endParaRPr lang="en-GB" sz="1300" kern="1200" dirty="0"/>
        </a:p>
      </dsp:txBody>
      <dsp:txXfrm>
        <a:off x="72690" y="1248110"/>
        <a:ext cx="1326732" cy="1424904"/>
      </dsp:txXfrm>
    </dsp:sp>
    <dsp:sp modelId="{A89F0133-31FD-4B24-A815-4B731C8E3A5C}">
      <dsp:nvSpPr>
        <dsp:cNvPr id="0" name=""/>
        <dsp:cNvSpPr/>
      </dsp:nvSpPr>
      <dsp:spPr>
        <a:xfrm>
          <a:off x="1544709" y="1176337"/>
          <a:ext cx="1470278" cy="1568450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88911"/>
                <a:satOff val="-8464"/>
                <a:lumOff val="6299"/>
                <a:alphaOff val="0"/>
                <a:tint val="98000"/>
                <a:lumMod val="100000"/>
              </a:schemeClr>
            </a:gs>
            <a:gs pos="100000">
              <a:schemeClr val="accent3">
                <a:shade val="80000"/>
                <a:hueOff val="88911"/>
                <a:satOff val="-8464"/>
                <a:lumOff val="6299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Validate the model</a:t>
          </a:r>
          <a:endParaRPr lang="en-GB" sz="1300" kern="1200" dirty="0"/>
        </a:p>
      </dsp:txBody>
      <dsp:txXfrm>
        <a:off x="1616482" y="1248110"/>
        <a:ext cx="1326732" cy="1424904"/>
      </dsp:txXfrm>
    </dsp:sp>
    <dsp:sp modelId="{07C5A275-61C2-43CD-8A9D-E028A5DA5522}">
      <dsp:nvSpPr>
        <dsp:cNvPr id="0" name=""/>
        <dsp:cNvSpPr/>
      </dsp:nvSpPr>
      <dsp:spPr>
        <a:xfrm>
          <a:off x="3088502" y="1176337"/>
          <a:ext cx="1470278" cy="1568450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177823"/>
                <a:satOff val="-16927"/>
                <a:lumOff val="12598"/>
                <a:alphaOff val="0"/>
                <a:tint val="98000"/>
                <a:lumMod val="100000"/>
              </a:schemeClr>
            </a:gs>
            <a:gs pos="100000">
              <a:schemeClr val="accent3">
                <a:shade val="80000"/>
                <a:hueOff val="177823"/>
                <a:satOff val="-16927"/>
                <a:lumOff val="12598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Establish communication between the model and physical hardware</a:t>
          </a:r>
          <a:endParaRPr lang="en-GB" sz="1300" kern="1200" dirty="0"/>
        </a:p>
      </dsp:txBody>
      <dsp:txXfrm>
        <a:off x="3160275" y="1248110"/>
        <a:ext cx="1326732" cy="1424904"/>
      </dsp:txXfrm>
    </dsp:sp>
    <dsp:sp modelId="{6F87FD68-4255-4B26-96A9-0DE9D4D4D14A}">
      <dsp:nvSpPr>
        <dsp:cNvPr id="0" name=""/>
        <dsp:cNvSpPr/>
      </dsp:nvSpPr>
      <dsp:spPr>
        <a:xfrm>
          <a:off x="4632295" y="1176337"/>
          <a:ext cx="1470278" cy="1568450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266734"/>
                <a:satOff val="-25391"/>
                <a:lumOff val="18897"/>
                <a:alphaOff val="0"/>
                <a:tint val="98000"/>
                <a:lumMod val="100000"/>
              </a:schemeClr>
            </a:gs>
            <a:gs pos="100000">
              <a:schemeClr val="accent3">
                <a:shade val="80000"/>
                <a:hueOff val="266734"/>
                <a:satOff val="-25391"/>
                <a:lumOff val="18897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Develop a series of simulated demand cases to test scheduling and robot path efficiency optimization</a:t>
          </a:r>
          <a:endParaRPr lang="en-GB" sz="1300" kern="1200" dirty="0"/>
        </a:p>
      </dsp:txBody>
      <dsp:txXfrm>
        <a:off x="4704068" y="1248110"/>
        <a:ext cx="1326732" cy="1424904"/>
      </dsp:txXfrm>
    </dsp:sp>
    <dsp:sp modelId="{0EFA6AB1-F1AD-4A6A-AB70-37AE65EBF59C}">
      <dsp:nvSpPr>
        <dsp:cNvPr id="0" name=""/>
        <dsp:cNvSpPr/>
      </dsp:nvSpPr>
      <dsp:spPr>
        <a:xfrm>
          <a:off x="6176087" y="1176337"/>
          <a:ext cx="1470278" cy="1568450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355646"/>
                <a:satOff val="-33855"/>
                <a:lumOff val="25196"/>
                <a:alphaOff val="0"/>
                <a:tint val="98000"/>
                <a:lumMod val="100000"/>
              </a:schemeClr>
            </a:gs>
            <a:gs pos="100000">
              <a:schemeClr val="accent3">
                <a:shade val="80000"/>
                <a:hueOff val="355646"/>
                <a:satOff val="-33855"/>
                <a:lumOff val="25196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Collect results</a:t>
          </a:r>
          <a:endParaRPr lang="en-GB" sz="1300" kern="1200" dirty="0"/>
        </a:p>
      </dsp:txBody>
      <dsp:txXfrm>
        <a:off x="6247860" y="1248110"/>
        <a:ext cx="1326732" cy="1424904"/>
      </dsp:txXfrm>
    </dsp:sp>
    <dsp:sp modelId="{F30D375A-2E2F-4BEF-9DCF-9FBE561E6766}">
      <dsp:nvSpPr>
        <dsp:cNvPr id="0" name=""/>
        <dsp:cNvSpPr/>
      </dsp:nvSpPr>
      <dsp:spPr>
        <a:xfrm>
          <a:off x="7719880" y="1176337"/>
          <a:ext cx="1470278" cy="1568450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444557"/>
                <a:satOff val="-42318"/>
                <a:lumOff val="31495"/>
                <a:alphaOff val="0"/>
                <a:tint val="98000"/>
                <a:lumMod val="100000"/>
              </a:schemeClr>
            </a:gs>
            <a:gs pos="100000">
              <a:schemeClr val="accent3">
                <a:shade val="80000"/>
                <a:hueOff val="444557"/>
                <a:satOff val="-42318"/>
                <a:lumOff val="31495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Perform statistical analysis</a:t>
          </a:r>
          <a:endParaRPr lang="en-GB" sz="1300" kern="1200" dirty="0"/>
        </a:p>
      </dsp:txBody>
      <dsp:txXfrm>
        <a:off x="7791653" y="1248110"/>
        <a:ext cx="1326732" cy="1424904"/>
      </dsp:txXfrm>
    </dsp:sp>
    <dsp:sp modelId="{FBCB40BC-EF1A-43BF-9E88-D4B44512F8BA}">
      <dsp:nvSpPr>
        <dsp:cNvPr id="0" name=""/>
        <dsp:cNvSpPr/>
      </dsp:nvSpPr>
      <dsp:spPr>
        <a:xfrm>
          <a:off x="9263673" y="1176337"/>
          <a:ext cx="1470278" cy="1568450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533469"/>
                <a:satOff val="-50782"/>
                <a:lumOff val="37794"/>
                <a:alphaOff val="0"/>
                <a:tint val="98000"/>
                <a:lumMod val="100000"/>
              </a:schemeClr>
            </a:gs>
            <a:gs pos="100000">
              <a:schemeClr val="accent3">
                <a:shade val="80000"/>
                <a:hueOff val="533469"/>
                <a:satOff val="-50782"/>
                <a:lumOff val="3779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63500" dist="38100" dir="5400000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Finally, compare it with conventional optimization methods</a:t>
          </a:r>
          <a:endParaRPr lang="en-GB" sz="1300" kern="1200" dirty="0"/>
        </a:p>
      </dsp:txBody>
      <dsp:txXfrm>
        <a:off x="9335446" y="1248110"/>
        <a:ext cx="1326732" cy="14249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BF7510-B9ED-40E0-8274-4F64AD62B83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5E24B0-B97F-4932-93CD-4307D6181DC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AA17F-CB06-445B-ACD3-321E84E51A80}" type="datetimeFigureOut">
              <a:rPr lang="en-US" smtClean="0"/>
              <a:t>23-Apr-26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C3A0DF-A8A7-4EF4-96E5-757FFFC2A93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BEC987-E8F6-4FD2-BFB2-04815BD1D2F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78EF9-7F2B-4B20-A25C-9E80C16977B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114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141C0-BF72-4A20-AFA7-D05563D549B7}" type="datetimeFigureOut">
              <a:rPr lang="en-US" smtClean="0"/>
              <a:t>23-Apr-26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F9CF-D1E5-49FD-94F7-B246BB67E24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285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 bwMode="blackGray"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5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840914" cy="1260000"/>
          </a:xfrm>
        </p:spPr>
        <p:txBody>
          <a:bodyPr anchor="ctr" anchorCtr="0">
            <a:normAutofit/>
          </a:bodyPr>
          <a:lstStyle>
            <a:lvl1pPr>
              <a:defRPr sz="3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869601"/>
            <a:ext cx="10840914" cy="3921600"/>
          </a:xfrm>
        </p:spPr>
        <p:txBody>
          <a:bodyPr anchor="t" anchorCtr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28F7C25-BFB6-430F-87B6-7D0D2C749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-185517" y="1223433"/>
            <a:ext cx="504000" cy="0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0262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blackGray"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5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1786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76500" y="2716272"/>
            <a:ext cx="8683625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76500" y="5137736"/>
            <a:ext cx="8683625" cy="73284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62937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2450" y="1874308"/>
            <a:ext cx="3814235" cy="1260000"/>
          </a:xfrm>
        </p:spPr>
        <p:txBody>
          <a:bodyPr anchor="ctr" anchorCtr="0">
            <a:noAutofit/>
          </a:bodyPr>
          <a:lstStyle>
            <a:lvl1pPr algn="r">
              <a:defRPr sz="30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0" y="0"/>
            <a:ext cx="7543800" cy="6856214"/>
          </a:xfrm>
        </p:spPr>
        <p:txBody>
          <a:bodyPr anchor="ctr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2450" y="3134308"/>
            <a:ext cx="3814235" cy="20166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06338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Description and Con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>
            <a:extLst>
              <a:ext uri="{FF2B5EF4-FFF2-40B4-BE49-F238E27FC236}">
                <a16:creationId xmlns:a16="http://schemas.microsoft.com/office/drawing/2014/main" id="{A1E35E73-B2F7-41DF-AAD2-58E6BE2710D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840914" cy="1260000"/>
          </a:xfrm>
        </p:spPr>
        <p:txBody>
          <a:bodyPr anchor="ctr" anchorCtr="0">
            <a:normAutofit/>
          </a:bodyPr>
          <a:lstStyle>
            <a:lvl1pPr>
              <a:defRPr sz="3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1881824"/>
            <a:ext cx="10840914" cy="1032826"/>
          </a:xfrm>
        </p:spPr>
        <p:txBody>
          <a:bodyPr anchor="t" anchorCtr="0">
            <a:no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7DAE59-9D63-4159-8F3E-560C31F19A8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16192" y="3837470"/>
            <a:ext cx="1310050" cy="959003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249143D-80A5-4E4C-BBFD-F253500CE226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85799" y="2914650"/>
            <a:ext cx="10840914" cy="50212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B06123F0-984B-4EF8-9945-3621C401B7A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465366" y="3837470"/>
            <a:ext cx="1310050" cy="959003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A669C074-A9BE-4B07-ACEE-3B34AAC8B9E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548424" y="3837470"/>
            <a:ext cx="1310050" cy="959003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84A40D78-D6DD-41A7-A132-9D48DF8649A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382308" y="3837470"/>
            <a:ext cx="1310050" cy="959003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4A9CFAA7-850F-4C92-A9BE-56452E5CA04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299250" y="3837470"/>
            <a:ext cx="1310050" cy="959003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C5A0CF1-9FE7-4149-97DC-522163914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-185517" y="1242483"/>
            <a:ext cx="504000" cy="0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3639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7326" y="995967"/>
            <a:ext cx="6238874" cy="1260000"/>
          </a:xfrm>
        </p:spPr>
        <p:txBody>
          <a:bodyPr anchor="ctr" anchorCtr="0">
            <a:noAutofit/>
          </a:bodyPr>
          <a:lstStyle>
            <a:lvl1pPr algn="r">
              <a:defRPr sz="30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 bwMode="blackGray">
          <a:xfrm>
            <a:off x="8014200" y="995968"/>
            <a:ext cx="3492000" cy="4866064"/>
          </a:xfrm>
          <a:prstGeom prst="roundRect">
            <a:avLst>
              <a:gd name="adj" fmla="val 2371"/>
            </a:avLst>
          </a:prstGeom>
          <a:solidFill>
            <a:schemeClr val="bg2">
              <a:lumMod val="75000"/>
              <a:lumOff val="25000"/>
            </a:schemeClr>
          </a:solidFill>
          <a:ln w="28575" cap="sq" cmpd="sng">
            <a:solidFill>
              <a:schemeClr val="accent3">
                <a:lumMod val="50000"/>
              </a:schemeClr>
            </a:solidFill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5849" y="2255967"/>
            <a:ext cx="6610351" cy="3476618"/>
          </a:xfrm>
        </p:spPr>
        <p:txBody>
          <a:bodyPr anchor="t"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382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Righ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57974" y="995968"/>
            <a:ext cx="4848225" cy="1260000"/>
          </a:xfrm>
        </p:spPr>
        <p:txBody>
          <a:bodyPr anchor="ctr" anchorCtr="0">
            <a:normAutofit/>
          </a:bodyPr>
          <a:lstStyle>
            <a:lvl1pPr algn="l">
              <a:defRPr sz="30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 bwMode="blackGray">
          <a:xfrm>
            <a:off x="727574" y="914400"/>
            <a:ext cx="5749425" cy="4818185"/>
          </a:xfrm>
          <a:prstGeom prst="roundRect">
            <a:avLst>
              <a:gd name="adj" fmla="val 2371"/>
            </a:avLst>
          </a:prstGeom>
          <a:solidFill>
            <a:schemeClr val="bg2">
              <a:lumMod val="75000"/>
              <a:lumOff val="25000"/>
            </a:schemeClr>
          </a:solidFill>
          <a:ln w="28575" cap="sq" cmpd="sng">
            <a:solidFill>
              <a:schemeClr val="accent3">
                <a:lumMod val="50000"/>
              </a:schemeClr>
            </a:solidFill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57974" y="2255968"/>
            <a:ext cx="4848225" cy="347661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32959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 bwMode="white">
          <a:xfrm>
            <a:off x="10571243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 bwMode="white">
          <a:xfrm>
            <a:off x="100262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320801" y="609601"/>
            <a:ext cx="9550399" cy="2743199"/>
          </a:xfrm>
        </p:spPr>
        <p:txBody>
          <a:bodyPr anchor="ctr">
            <a:normAutofit/>
          </a:bodyPr>
          <a:lstStyle>
            <a:lvl1pPr algn="ctr">
              <a:defRPr sz="3000" b="0" i="1" cap="none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26408" y="3352800"/>
            <a:ext cx="9339184" cy="3810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AD7857E-8E0E-4AC1-ABDC-E42462C788DE}"/>
              </a:ext>
            </a:extLst>
          </p:cNvPr>
          <p:cNvSpPr/>
          <p:nvPr userDrawn="1"/>
        </p:nvSpPr>
        <p:spPr>
          <a:xfrm>
            <a:off x="1750844" y="3962401"/>
            <a:ext cx="8690313" cy="1908173"/>
          </a:xfrm>
          <a:prstGeom prst="roundRect">
            <a:avLst>
              <a:gd name="adj" fmla="val 6552"/>
            </a:avLst>
          </a:prstGeom>
          <a:solidFill>
            <a:schemeClr val="accent3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7375" y="4021138"/>
            <a:ext cx="8486775" cy="176053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53409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>
            <a:extLst>
              <a:ext uri="{FF2B5EF4-FFF2-40B4-BE49-F238E27FC236}">
                <a16:creationId xmlns:a16="http://schemas.microsoft.com/office/drawing/2014/main" id="{A1E35E73-B2F7-41DF-AAD2-58E6BE2710D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599"/>
            <a:ext cx="10840914" cy="1260000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1869599"/>
            <a:ext cx="5202071" cy="91622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870201"/>
            <a:ext cx="5202071" cy="2916000"/>
          </a:xfrm>
          <a:prstGeom prst="roundRect">
            <a:avLst>
              <a:gd name="adj" fmla="val 2496"/>
            </a:avLst>
          </a:prstGeom>
          <a:ln w="28575">
            <a:solidFill>
              <a:schemeClr val="accent3">
                <a:lumMod val="50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t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8270" y="1869599"/>
            <a:ext cx="5228444" cy="91622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8270" y="2870201"/>
            <a:ext cx="5202071" cy="2916000"/>
          </a:xfrm>
          <a:prstGeom prst="roundRect">
            <a:avLst>
              <a:gd name="adj" fmla="val 2798"/>
            </a:avLst>
          </a:prstGeom>
          <a:ln w="28575">
            <a:solidFill>
              <a:schemeClr val="accent3">
                <a:lumMod val="50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t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031B0A9-3E16-4C5B-A6CE-045BCB91A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7150" y="939761"/>
            <a:ext cx="3666" cy="491143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6961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840914" cy="1260000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44449DE-635B-4B23-9B8B-C95A5B8764DB}"/>
              </a:ext>
            </a:extLst>
          </p:cNvPr>
          <p:cNvSpPr/>
          <p:nvPr userDrawn="1"/>
        </p:nvSpPr>
        <p:spPr>
          <a:xfrm>
            <a:off x="663356" y="1790228"/>
            <a:ext cx="10863358" cy="4080348"/>
          </a:xfrm>
          <a:prstGeom prst="roundRect">
            <a:avLst>
              <a:gd name="adj" fmla="val 2634"/>
            </a:avLst>
          </a:prstGeom>
          <a:solidFill>
            <a:schemeClr val="accent3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1869600"/>
            <a:ext cx="5040000" cy="3921601"/>
          </a:xfrm>
          <a:prstGeom prst="roundRect">
            <a:avLst>
              <a:gd name="adj" fmla="val 1970"/>
            </a:avLst>
          </a:prstGeom>
          <a:ln w="28575">
            <a:noFill/>
          </a:ln>
          <a:effectLst/>
        </p:spPr>
        <p:txBody>
          <a:bodyPr anchor="t" anchorCtr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8644" y="1869601"/>
            <a:ext cx="5040000" cy="3921600"/>
          </a:xfrm>
          <a:prstGeom prst="roundRect">
            <a:avLst>
              <a:gd name="adj" fmla="val 2211"/>
            </a:avLst>
          </a:prstGeom>
          <a:ln w="28575">
            <a:noFill/>
          </a:ln>
          <a:effectLst/>
        </p:spPr>
        <p:txBody>
          <a:bodyPr anchor="t" anchorCtr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539E0A-8009-4A6E-A7A1-5AEFA5220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7150" y="996911"/>
            <a:ext cx="3666" cy="491143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52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5801" y="609601"/>
            <a:ext cx="10840913" cy="3124199"/>
          </a:xfrm>
        </p:spPr>
        <p:txBody>
          <a:bodyPr anchor="ctr">
            <a:normAutofit/>
          </a:bodyPr>
          <a:lstStyle>
            <a:lvl1pPr algn="l">
              <a:defRPr sz="30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733800"/>
            <a:ext cx="10840914" cy="20574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3326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840914" cy="1260000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10649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53706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5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white">
          <a:xfrm>
            <a:off x="685801" y="609600"/>
            <a:ext cx="10840914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white">
          <a:xfrm>
            <a:off x="685801" y="2142067"/>
            <a:ext cx="10840914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84B7D2A-0DF8-424B-9572-B79AEBB2D9DC}" type="datetimeFigureOut">
              <a:rPr lang="en-US" noProof="0" smtClean="0"/>
              <a:t>23-Apr-26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59" y="5870575"/>
            <a:ext cx="1260655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D99DD2A-B520-4620-9B43-64B657BA2D4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09069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1" r:id="rId2"/>
    <p:sldLayoutId id="2147483668" r:id="rId3"/>
    <p:sldLayoutId id="2147483679" r:id="rId4"/>
    <p:sldLayoutId id="2147483669" r:id="rId5"/>
    <p:sldLayoutId id="2147483680" r:id="rId6"/>
    <p:sldLayoutId id="2147483672" r:id="rId7"/>
    <p:sldLayoutId id="2147483665" r:id="rId8"/>
    <p:sldLayoutId id="2147483664" r:id="rId9"/>
    <p:sldLayoutId id="2147483671" r:id="rId10"/>
    <p:sldLayoutId id="2147483666" r:id="rId11"/>
    <p:sldLayoutId id="2147483667" r:id="rId12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.pn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8A47E-9D4A-4D70-B23A-B0AC37572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1578015"/>
            <a:ext cx="9043736" cy="21746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zh-CN" sz="3600" dirty="0">
                <a:solidFill>
                  <a:srgbClr val="FFFF00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Discrete Event Simulation-Based Lightweight Digital Twin for a Collaborative Robotic Handling Cell</a:t>
            </a:r>
            <a:endParaRPr lang="en-GB" altLang="zh-CN" sz="3600" b="0" i="0" u="none" strike="noStrike" dirty="0">
              <a:solidFill>
                <a:srgbClr val="FFFF00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07AD40-A7DA-7A2D-4D32-1EF24B4786D9}"/>
              </a:ext>
            </a:extLst>
          </p:cNvPr>
          <p:cNvSpPr txBox="1"/>
          <p:nvPr/>
        </p:nvSpPr>
        <p:spPr>
          <a:xfrm>
            <a:off x="1143001" y="4053588"/>
            <a:ext cx="611204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altLang="zh-CN" sz="20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Graduate student</a:t>
            </a:r>
            <a:r>
              <a:rPr lang="zh-CN" altLang="en-GB" sz="20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GB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MD MUZAHIDUL ISLAM</a:t>
            </a:r>
          </a:p>
          <a:p>
            <a:pPr algn="l"/>
            <a:r>
              <a:rPr lang="en-GB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zh-CN" alt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GB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2505303</a:t>
            </a:r>
          </a:p>
          <a:p>
            <a:pPr algn="l"/>
            <a:r>
              <a:rPr lang="en-GB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Supervisor: Jordan Jenkins</a:t>
            </a:r>
          </a:p>
          <a:p>
            <a:pPr algn="l"/>
            <a:r>
              <a:rPr lang="en-GB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Major</a:t>
            </a:r>
            <a:r>
              <a:rPr lang="zh-CN" alt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GB" altLang="zh-C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Mechanical Engineering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59AED7-DC2A-B201-0635-5B0F8EFE74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729A2B2B-C310-B634-B9F2-18D6D1C6A08E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77620910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8470E16-CC40-388E-BDDB-C1E76D041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146" y="609598"/>
            <a:ext cx="4281468" cy="1260000"/>
          </a:xfrm>
        </p:spPr>
        <p:txBody>
          <a:bodyPr/>
          <a:lstStyle/>
          <a:p>
            <a:r>
              <a:rPr lang="en-GB" b="1" u="sng" dirty="0"/>
              <a:t>Introduction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D0943E-C0B8-D724-5E4C-15639E3C65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4146" y="1869598"/>
            <a:ext cx="4661702" cy="3921601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dirty="0"/>
              <a:t>Digital twin technology has emerged as an important component of </a:t>
            </a:r>
            <a:r>
              <a:rPr lang="en-GB" dirty="0">
                <a:solidFill>
                  <a:srgbClr val="FFFF00"/>
                </a:solidFill>
              </a:rPr>
              <a:t>smart manufacturing</a:t>
            </a:r>
            <a:r>
              <a:rPr lang="en-GB" dirty="0"/>
              <a:t>, enabling the creation of virtual models of physical assets, processes, and systems for monitoring, analysis, and improvement. Its growing relevance is linked to the increasing need for </a:t>
            </a:r>
            <a:r>
              <a:rPr lang="en-GB" dirty="0">
                <a:solidFill>
                  <a:srgbClr val="FFFF00"/>
                </a:solidFill>
              </a:rPr>
              <a:t>data-driven</a:t>
            </a:r>
            <a:r>
              <a:rPr lang="en-GB" dirty="0"/>
              <a:t> decision-making, virtual experimentation, and more efficient manufacturing system design within </a:t>
            </a:r>
            <a:r>
              <a:rPr lang="en-GB" dirty="0">
                <a:solidFill>
                  <a:srgbClr val="FFFF00"/>
                </a:solidFill>
              </a:rPr>
              <a:t>Industry 4.0 </a:t>
            </a:r>
            <a:r>
              <a:rPr lang="en-GB" dirty="0"/>
              <a:t>environments (</a:t>
            </a:r>
            <a:r>
              <a:rPr lang="en-GB" dirty="0" err="1"/>
              <a:t>Bongomin</a:t>
            </a:r>
            <a:r>
              <a:rPr lang="en-GB" dirty="0"/>
              <a:t>, et al., 2025).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0A0F5E8-78DE-5CA6-D881-5378D59CD6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pic>
        <p:nvPicPr>
          <p:cNvPr id="19" name="Content Placeholder 18">
            <a:extLst>
              <a:ext uri="{FF2B5EF4-FFF2-40B4-BE49-F238E27FC236}">
                <a16:creationId xmlns:a16="http://schemas.microsoft.com/office/drawing/2014/main" id="{79D0F579-3E38-A6B9-14D8-6CA7034D2CD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 bwMode="white">
          <a:xfrm>
            <a:off x="5846075" y="1940309"/>
            <a:ext cx="5555888" cy="3780181"/>
          </a:xfrm>
          <a:prstGeom prst="roundRect">
            <a:avLst>
              <a:gd name="adj" fmla="val 2211"/>
            </a:avLst>
          </a:prstGeom>
          <a:ln w="28575">
            <a:noFill/>
          </a:ln>
          <a:effectLst/>
        </p:spPr>
      </p:pic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0AA8A57D-F19D-1DBA-E90F-F5B7E74FD9CC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43534129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71FBC83-867A-4824-FE76-406F14D7D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9618" y="18874"/>
            <a:ext cx="4290478" cy="692011"/>
          </a:xfrm>
        </p:spPr>
        <p:txBody>
          <a:bodyPr>
            <a:noAutofit/>
          </a:bodyPr>
          <a:lstStyle/>
          <a:p>
            <a:r>
              <a:rPr lang="en-GB" sz="3200" b="1" u="sng" dirty="0"/>
              <a:t>Background Research</a:t>
            </a:r>
            <a:endParaRPr lang="en-GB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60EAE7-6029-31D2-E8B8-014634495487}"/>
              </a:ext>
            </a:extLst>
          </p:cNvPr>
          <p:cNvSpPr txBox="1"/>
          <p:nvPr/>
        </p:nvSpPr>
        <p:spPr>
          <a:xfrm>
            <a:off x="7623167" y="4500181"/>
            <a:ext cx="414279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dirty="0"/>
              <a:t>It supports data-driven decision-making by allowing manufacturers to analyse system behaviour and test improvement scenarios before applying changes in practice (Soori, et al., 2023).</a:t>
            </a:r>
            <a:endParaRPr lang="en-US" sz="1600" dirty="0"/>
          </a:p>
          <a:p>
            <a:endParaRPr lang="en-GB" sz="16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9521FFF-D280-9502-3176-41C1BF51F617}"/>
              </a:ext>
            </a:extLst>
          </p:cNvPr>
          <p:cNvSpPr txBox="1"/>
          <p:nvPr/>
        </p:nvSpPr>
        <p:spPr>
          <a:xfrm>
            <a:off x="4973315" y="977264"/>
            <a:ext cx="230719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Digital twin technology is becoming an important part of smart manufacturing by enabling virtual representation, monitoring, and improvement of physical systems (Zhang, et al., 2023).</a:t>
            </a:r>
            <a:endParaRPr lang="ru-RU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5B9B71-1131-27A1-E271-6A5097C00F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90" y="789959"/>
            <a:ext cx="4566948" cy="29291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C122478-773F-EBEA-DE6B-AD11B997CE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90" y="3950902"/>
            <a:ext cx="4826420" cy="266821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453371A-FC8E-72D0-3381-0BD74C0A96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1090" y="1082351"/>
            <a:ext cx="4566947" cy="33259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5794BD5-D873-81C9-4C30-24D19D018B51}"/>
              </a:ext>
            </a:extLst>
          </p:cNvPr>
          <p:cNvSpPr txBox="1"/>
          <p:nvPr/>
        </p:nvSpPr>
        <p:spPr>
          <a:xfrm>
            <a:off x="5233053" y="3950902"/>
            <a:ext cx="199482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Discrete event simulation provides a practical basis for modelling manufacturing processes and can act as a stepping stone toward building a functional digital twin(Wooley, et al., 2025).</a:t>
            </a:r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71A38C1D-09DE-6C99-6F41-6AC093A864CC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A79BC1-6381-ED3E-B5BA-7CA9196AF2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980470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71FBC83-867A-4824-FE76-406F14D7D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7081" y="353724"/>
            <a:ext cx="5034279" cy="1231170"/>
          </a:xfrm>
        </p:spPr>
        <p:txBody>
          <a:bodyPr/>
          <a:lstStyle/>
          <a:p>
            <a:r>
              <a:rPr lang="en-GB" sz="3200" b="1" u="sng" dirty="0"/>
              <a:t>Purpose of the Research </a:t>
            </a:r>
            <a:br>
              <a:rPr lang="en-GB" sz="3200" dirty="0">
                <a:solidFill>
                  <a:srgbClr val="184259"/>
                </a:solidFill>
              </a:rPr>
            </a:br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F6187EC-E86E-12D8-D574-75AD27AD06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2692" y="1038104"/>
            <a:ext cx="9339677" cy="1739167"/>
          </a:xfrm>
        </p:spPr>
        <p:txBody>
          <a:bodyPr anchor="ctr">
            <a:normAutofit/>
          </a:bodyPr>
          <a:lstStyle/>
          <a:p>
            <a:r>
              <a:rPr lang="en-GB" sz="1600" b="1" dirty="0"/>
              <a:t>The purpose of this research is to develop and validate </a:t>
            </a:r>
            <a:r>
              <a:rPr lang="en-GB" sz="1600" b="1" u="sng" dirty="0"/>
              <a:t>a </a:t>
            </a:r>
            <a:r>
              <a:rPr lang="en-GB" sz="1600" b="1" u="sng" dirty="0">
                <a:solidFill>
                  <a:srgbClr val="FFFF00"/>
                </a:solidFill>
              </a:rPr>
              <a:t>discrete event simulation-based lightweight digital twin </a:t>
            </a:r>
            <a:r>
              <a:rPr lang="en-GB" sz="1600" b="1" dirty="0"/>
              <a:t>of a collaborative robotic handling cell. The study aims to investigate whether a simplified, data-informed digital twin can credibly represent the operational behaviour of the physical system and provide a practical basis for future performance improvement.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2D15CE-3DFF-92CF-37B8-65F55F3A65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0192" y="2935748"/>
            <a:ext cx="6588056" cy="34741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A822B3-A4C7-C257-DC9A-34071F95ED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983BDE54-1BB5-7F61-13D7-2A8BBCD0F1AD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32170374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AD49B7-C52F-5F2A-4AA1-865AF2757B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2A1EC37-F0BC-345A-DFE8-0695C87A3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608" y="685213"/>
            <a:ext cx="5598322" cy="931922"/>
          </a:xfrm>
        </p:spPr>
        <p:txBody>
          <a:bodyPr>
            <a:normAutofit/>
          </a:bodyPr>
          <a:lstStyle/>
          <a:p>
            <a:r>
              <a:rPr lang="en-GB" sz="2800" u="sng" dirty="0">
                <a:solidFill>
                  <a:srgbClr val="FFFF00"/>
                </a:solidFill>
              </a:rPr>
              <a:t>Why Lightweight DIGITAL TWIN?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FA7703-7481-A27C-8961-6657A570A8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4146" y="1869598"/>
            <a:ext cx="4661702" cy="3921601"/>
          </a:xfrm>
        </p:spPr>
        <p:txBody>
          <a:bodyPr anchor="ctr">
            <a:normAutofit/>
          </a:bodyPr>
          <a:lstStyle/>
          <a:p>
            <a:pPr algn="just"/>
            <a:r>
              <a:rPr lang="en-US" dirty="0"/>
              <a:t>Not CAD-based</a:t>
            </a:r>
            <a:r>
              <a:rPr lang="en-GB" dirty="0"/>
              <a:t>, which results in lower computational demand and easier implementation.</a:t>
            </a:r>
            <a:endParaRPr lang="en-US" dirty="0"/>
          </a:p>
          <a:p>
            <a:pPr algn="just"/>
            <a:r>
              <a:rPr lang="en-GB" dirty="0"/>
              <a:t>More suitable for cell-level modelling where process logic is more important than detailed geometry.</a:t>
            </a:r>
          </a:p>
          <a:p>
            <a:pPr algn="just"/>
            <a:r>
              <a:rPr lang="en-GB" dirty="0"/>
              <a:t>Cost-effective and practical for an MSc project with limited time and resources.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BC55F8-09EE-BA66-2399-CE34116425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36BA31FF-0A99-6089-9342-22FD33832F2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 bwMode="white">
          <a:xfrm>
            <a:off x="5803641" y="1953969"/>
            <a:ext cx="5598322" cy="3752857"/>
          </a:xfrm>
          <a:prstGeom prst="roundRect">
            <a:avLst>
              <a:gd name="adj" fmla="val 2211"/>
            </a:avLst>
          </a:prstGeom>
          <a:ln w="28575">
            <a:noFill/>
          </a:ln>
          <a:effectLst/>
        </p:spPr>
      </p:pic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C70CE95D-342F-A1AE-4B96-57211A0A2179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019212476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8470E16-CC40-388E-BDDB-C1E76D041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7658" y="539351"/>
            <a:ext cx="4468151" cy="975292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Research Method</a:t>
            </a:r>
            <a:endParaRPr lang="en-GB" sz="32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D0943E-C0B8-D724-5E4C-15639E3C65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dirty="0"/>
              <a:t>A discrete event simulation model will be developed using the ”</a:t>
            </a:r>
            <a:r>
              <a:rPr lang="en-GB" dirty="0" err="1">
                <a:solidFill>
                  <a:srgbClr val="FFFF00"/>
                </a:solidFill>
              </a:rPr>
              <a:t>Aliquis</a:t>
            </a:r>
            <a:r>
              <a:rPr lang="en-GB" dirty="0"/>
              <a:t>” software (developed by </a:t>
            </a:r>
            <a:r>
              <a:rPr lang="en-GB" dirty="0">
                <a:solidFill>
                  <a:srgbClr val="FFFF00"/>
                </a:solidFill>
              </a:rPr>
              <a:t>Chris Wyatt</a:t>
            </a:r>
            <a:r>
              <a:rPr lang="en-GB" dirty="0"/>
              <a:t>, one of the lecturers of UWTSD) to represent the key process-driven behavior of the system. The developed model will then be validated by </a:t>
            </a:r>
            <a:r>
              <a:rPr lang="en-GB" dirty="0">
                <a:solidFill>
                  <a:srgbClr val="FFFF00"/>
                </a:solidFill>
              </a:rPr>
              <a:t>cross-feeding</a:t>
            </a:r>
            <a:r>
              <a:rPr lang="en-GB" dirty="0"/>
              <a:t> data between the physical system in UWTSD </a:t>
            </a:r>
            <a:r>
              <a:rPr lang="en-GB" dirty="0">
                <a:solidFill>
                  <a:srgbClr val="FFFF00"/>
                </a:solidFill>
              </a:rPr>
              <a:t>Robotic Lab </a:t>
            </a:r>
            <a:r>
              <a:rPr lang="en-GB" dirty="0"/>
              <a:t>and the virtual system. Once the model has been validated, it can be used to analyse different scenarios, optimize system performance, and make informed decisions to improve overall efficiency.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C08F0511-A2E4-8CB5-6439-EA7D828D65F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 bwMode="white">
          <a:xfrm>
            <a:off x="6303287" y="1940283"/>
            <a:ext cx="5040312" cy="3780234"/>
          </a:xfrm>
          <a:prstGeom prst="roundRect">
            <a:avLst>
              <a:gd name="adj" fmla="val 2211"/>
            </a:avLst>
          </a:prstGeom>
          <a:ln w="28575">
            <a:noFill/>
          </a:ln>
          <a:effectLst/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EF175AD-7F26-A4FF-1C6D-547A2EDA33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A2368983-1189-3A6D-9630-8001382B15D8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271613415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455150-1FA4-4FDF-8008-1D7737951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ABDE23D-C444-45F5-2EDD-E71910570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7658" y="539351"/>
            <a:ext cx="4468151" cy="975292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Research Stages</a:t>
            </a:r>
            <a:endParaRPr lang="en-GB" sz="32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A36D1A-A0F6-D61E-D39F-C70054322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01C4ECF-4336-A227-1BD7-076B905FD2B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47225271"/>
              </p:ext>
            </p:extLst>
          </p:nvPr>
        </p:nvGraphicFramePr>
        <p:xfrm>
          <a:off x="685800" y="1870075"/>
          <a:ext cx="10734869" cy="3921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BBF6C9CF-DCEA-D2D8-621D-DCC2BC28790B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327894795"/>
      </p:ext>
    </p:extLst>
  </p:cSld>
  <p:clrMapOvr>
    <a:masterClrMapping/>
  </p:clrMapOvr>
  <p:transition spd="slow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71FBC83-867A-4824-FE76-406F14D7D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608" y="684683"/>
            <a:ext cx="4470413" cy="711843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solidFill>
                  <a:srgbClr val="FFFF00"/>
                </a:solidFill>
              </a:rPr>
              <a:t>Engineering Challenges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1D8DFCC-7CED-2EB5-DBC3-0B7FF3C92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608" y="1685497"/>
            <a:ext cx="4786186" cy="25301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05E6572-5EE8-9AE5-C01F-3CC8A29409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122" y="1685496"/>
            <a:ext cx="4452137" cy="2530197"/>
          </a:xfrm>
          <a:prstGeom prst="rect">
            <a:avLst/>
          </a:prstGeom>
        </p:spPr>
      </p:pic>
      <p:sp>
        <p:nvSpPr>
          <p:cNvPr id="17" name="Arrow: Left-Right 16">
            <a:extLst>
              <a:ext uri="{FF2B5EF4-FFF2-40B4-BE49-F238E27FC236}">
                <a16:creationId xmlns:a16="http://schemas.microsoft.com/office/drawing/2014/main" id="{58F9ED7F-31AA-9E93-AADA-E24FA6602C87}"/>
              </a:ext>
            </a:extLst>
          </p:cNvPr>
          <p:cNvSpPr/>
          <p:nvPr/>
        </p:nvSpPr>
        <p:spPr>
          <a:xfrm>
            <a:off x="5545382" y="2785224"/>
            <a:ext cx="1216152" cy="484632"/>
          </a:xfrm>
          <a:prstGeom prst="leftRightArrow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F66C1F2-3C55-D732-D926-40B353717BF1}"/>
              </a:ext>
            </a:extLst>
          </p:cNvPr>
          <p:cNvSpPr txBox="1"/>
          <p:nvPr/>
        </p:nvSpPr>
        <p:spPr>
          <a:xfrm>
            <a:off x="1791238" y="4305343"/>
            <a:ext cx="15359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err="1"/>
              <a:t>Aliquis</a:t>
            </a:r>
            <a:endParaRPr lang="en-GB" sz="3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C5B5A4F-C59B-73DD-3A9D-13E6A5817658}"/>
              </a:ext>
            </a:extLst>
          </p:cNvPr>
          <p:cNvSpPr txBox="1"/>
          <p:nvPr/>
        </p:nvSpPr>
        <p:spPr>
          <a:xfrm>
            <a:off x="8646761" y="4305343"/>
            <a:ext cx="926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Lab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F1881CD-2165-3045-7969-772526921F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sp>
        <p:nvSpPr>
          <p:cNvPr id="23" name="Content Placeholder 6">
            <a:extLst>
              <a:ext uri="{FF2B5EF4-FFF2-40B4-BE49-F238E27FC236}">
                <a16:creationId xmlns:a16="http://schemas.microsoft.com/office/drawing/2014/main" id="{20D0943E-C0B8-D724-5E4C-15639E3C6587}"/>
              </a:ext>
            </a:extLst>
          </p:cNvPr>
          <p:cNvSpPr txBox="1">
            <a:spLocks/>
          </p:cNvSpPr>
          <p:nvPr/>
        </p:nvSpPr>
        <p:spPr bwMode="white">
          <a:xfrm>
            <a:off x="4491277" y="4951674"/>
            <a:ext cx="3209446" cy="15147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dirty="0"/>
              <a:t>Cross feeding data (</a:t>
            </a:r>
            <a:r>
              <a:rPr lang="en-GB" dirty="0"/>
              <a:t>OPCUA</a:t>
            </a:r>
            <a:r>
              <a:rPr lang="en-GB" sz="2000" dirty="0"/>
              <a:t>)</a:t>
            </a:r>
          </a:p>
          <a:p>
            <a:pPr algn="ctr"/>
            <a:r>
              <a:rPr lang="en-GB" sz="2000" dirty="0"/>
              <a:t>Software Limitation</a:t>
            </a:r>
          </a:p>
        </p:txBody>
      </p:sp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E01EF53-C3EA-A5FE-25CF-B34F94250BC8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4077180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/>
      <p:bldP spid="20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963429-4B7A-B747-517D-F480BC1F18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3EE604-6CAF-F334-80AE-2F39BF621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7658" y="539351"/>
            <a:ext cx="4468151" cy="975292"/>
          </a:xfrm>
        </p:spPr>
        <p:txBody>
          <a:bodyPr>
            <a:normAutofit fontScale="90000"/>
          </a:bodyPr>
          <a:lstStyle/>
          <a:p>
            <a:r>
              <a:rPr lang="en-GB" sz="3200" b="1" u="sng" dirty="0"/>
              <a:t>Possible application</a:t>
            </a:r>
            <a:endParaRPr lang="en-GB" sz="32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D6D82D-A407-5742-8B89-CEFEDA7B9A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36073" y="1869597"/>
            <a:ext cx="5040000" cy="3921601"/>
          </a:xfrm>
        </p:spPr>
        <p:txBody>
          <a:bodyPr anchor="ctr">
            <a:normAutofit/>
          </a:bodyPr>
          <a:lstStyle/>
          <a:p>
            <a:pPr algn="just"/>
            <a:r>
              <a:rPr lang="en-GB" sz="2000" dirty="0"/>
              <a:t>Real-time monitoring</a:t>
            </a:r>
          </a:p>
          <a:p>
            <a:pPr algn="just"/>
            <a:r>
              <a:rPr lang="en-GB" sz="2000" dirty="0"/>
              <a:t>Scenario testing</a:t>
            </a:r>
          </a:p>
          <a:p>
            <a:pPr algn="just"/>
            <a:r>
              <a:rPr lang="en-GB" sz="2000" dirty="0"/>
              <a:t>Performance optimisation</a:t>
            </a:r>
          </a:p>
          <a:p>
            <a:pPr algn="just"/>
            <a:r>
              <a:rPr lang="en-GB" sz="2000" dirty="0"/>
              <a:t>Cost-effective implementation</a:t>
            </a:r>
          </a:p>
          <a:p>
            <a:pPr algn="just"/>
            <a:r>
              <a:rPr lang="en-GB" sz="2000" dirty="0"/>
              <a:t>Support for SMEs and lab-scale systems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728E9B2-9298-267D-7167-BE121DA00B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9B8EFC19-FC70-3C71-2F82-0A74E17F571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 bwMode="white">
          <a:xfrm>
            <a:off x="7106731" y="1960969"/>
            <a:ext cx="3749196" cy="3738859"/>
          </a:xfrm>
          <a:prstGeom prst="roundRect">
            <a:avLst>
              <a:gd name="adj" fmla="val 0"/>
            </a:avLst>
          </a:prstGeom>
          <a:ln w="28575">
            <a:noFill/>
          </a:ln>
          <a:effectLst/>
        </p:spPr>
      </p:pic>
      <p:sp>
        <p:nvSpPr>
          <p:cNvPr id="18" name="Flowchart: Connector 17">
            <a:extLst>
              <a:ext uri="{FF2B5EF4-FFF2-40B4-BE49-F238E27FC236}">
                <a16:creationId xmlns:a16="http://schemas.microsoft.com/office/drawing/2014/main" id="{CFAA9B19-1CF2-66CE-5CE8-EEF5F6CA953C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684765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71FBC83-867A-4824-FE76-406F14D7D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608" y="842596"/>
            <a:ext cx="5034279" cy="1231170"/>
          </a:xfrm>
        </p:spPr>
        <p:txBody>
          <a:bodyPr/>
          <a:lstStyle/>
          <a:p>
            <a:r>
              <a:rPr lang="en-GB" sz="3200" b="1" u="sng" dirty="0"/>
              <a:t>Conclusions</a:t>
            </a:r>
            <a:br>
              <a:rPr lang="en-GB" sz="3200" dirty="0">
                <a:solidFill>
                  <a:srgbClr val="184259"/>
                </a:solidFill>
              </a:rPr>
            </a:br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F6187EC-E86E-12D8-D574-75AD27AD06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6515" y="969308"/>
            <a:ext cx="9732513" cy="5142733"/>
          </a:xfrm>
        </p:spPr>
        <p:txBody>
          <a:bodyPr>
            <a:norm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By combining real laboratory data with DES-based modelling, the study is positioned to deliver a validated representation of the physical system rather than a purely conceptual digital twin framework.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The proposed work is both timely and relevant, as digital twins are increasingly recognised as an important tool for manufacturing decision support, process evaluation, and continuous improvement.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This project offers a strong academic contribution and a practical foundation for future optimization of collaborative robotic systems within smart manufacturing environments.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FE572D-144C-37EF-755C-73B2A3E062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73A287E2-1DF6-ECCC-35BC-5B6EFDC4C359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272421095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036F1C-ED87-AAF3-8374-25F34267DA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08E77B3-EA3F-D677-6764-7F85BC1F0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453" y="1029128"/>
            <a:ext cx="5034279" cy="615584"/>
          </a:xfrm>
        </p:spPr>
        <p:txBody>
          <a:bodyPr>
            <a:normAutofit fontScale="90000"/>
          </a:bodyPr>
          <a:lstStyle/>
          <a:p>
            <a:r>
              <a:rPr lang="en-GB" sz="3200" b="1" u="sng" dirty="0"/>
              <a:t>References</a:t>
            </a:r>
            <a:br>
              <a:rPr lang="en-GB" sz="3200" dirty="0">
                <a:solidFill>
                  <a:srgbClr val="184259"/>
                </a:solidFill>
              </a:rPr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865D29-3A34-C1E6-5365-5DE35B3272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CDE6B1-3E80-F7E6-BBD5-0E03B04B12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90453" y="1396889"/>
            <a:ext cx="9242592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Bongomin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O. et al., 2025. Digital twin technology advancing industry 4.0 and industry 5.0 across sectors. </a:t>
            </a: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Results in Engineering, 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Volume 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Soori, M., Arezoo, B. &amp; and </a:t>
            </a:r>
            <a:r>
              <a:rPr kumimoji="0" lang="en-GB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Dastres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2023. Digital twin for smart manufacturing: A review. </a:t>
            </a: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Manufacturing and Service Economics, 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Volume 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Wooley, A., Bitencourt, J. &amp; Silva, D., 2025. Bridging the gap between discrete event simulation and digital twin: A manufacturing case study. </a:t>
            </a: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Manufacturing Letters, 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Volume 44, p. 1274–1284.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Zhang, Y., Zhang, J., Li, Z. &amp; Wang, Y. a. W. L., 2023. Lightweight digital twin for machining: A review. </a:t>
            </a: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Chemical Engineering.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Yao, J-F., Yang, Y., Wang, X-C. and Zhang, X-P. (2023)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Systematic review of digital twin technology and applications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Visual Computing for Industry, Biomedicine, and Art, 6(10).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GB" sz="1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Abayadeera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M.R. and </a:t>
            </a:r>
            <a:r>
              <a:rPr lang="en-GB" sz="1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Ganegoda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G.U. (2024)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twin technology: A comprehensive review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International Journal of Scientific Research &amp; Engineering Trends, 10(4).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38188FA8-D26F-3BF9-D1BF-72312500BA3F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3555597294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8A47E-9D4A-4D70-B23A-B0AC37572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6531" y="1816390"/>
            <a:ext cx="8454190" cy="21746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zh-CN" sz="6000" b="0" i="0" u="none" strike="noStrike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THANK YOU FOR YOUR ATTENTION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37F462-C5F3-D5F0-821B-69448CA749DF}"/>
              </a:ext>
            </a:extLst>
          </p:cNvPr>
          <p:cNvSpPr txBox="1"/>
          <p:nvPr/>
        </p:nvSpPr>
        <p:spPr>
          <a:xfrm>
            <a:off x="2224080" y="3738102"/>
            <a:ext cx="2597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Any Question is Welcome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802BD7-B720-68AB-2AE3-49D4664E4B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9" y="6146157"/>
            <a:ext cx="1919091" cy="711843"/>
          </a:xfrm>
          <a:prstGeom prst="rect">
            <a:avLst/>
          </a:prstGeom>
        </p:spPr>
      </p:pic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CC9F48C8-C39E-2521-3F4D-EBD25862CCC3}"/>
              </a:ext>
            </a:extLst>
          </p:cNvPr>
          <p:cNvSpPr/>
          <p:nvPr/>
        </p:nvSpPr>
        <p:spPr>
          <a:xfrm>
            <a:off x="0" y="0"/>
            <a:ext cx="636608" cy="620653"/>
          </a:xfrm>
          <a:prstGeom prst="flowChartConnector">
            <a:avLst/>
          </a:prstGeom>
          <a:noFill/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4221889100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Default">
      <a:majorFont>
        <a:latin typeface="Corbel"/>
        <a:ea typeface=""/>
        <a:cs typeface=""/>
      </a:majorFont>
      <a:minorFont>
        <a:latin typeface="Corbel"/>
        <a:ea typeface=""/>
        <a:cs typeface="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22736411_win32_fixed.potx" id="{BC2F7F5B-4979-4A54-84D5-4000EC3D9661}" vid="{81E89C45-4B49-4C30-91F6-68DD81BA82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10" ma:contentTypeDescription="Create a new document." ma:contentTypeScope="" ma:versionID="fa2e0f4fbba2bf36224bbe8f370113c7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680b84e24e513acb876541e12f65985d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1305E953-8F22-4E21-A13E-AE583F5B845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14C427-194E-407D-AAF0-3B95A40583C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A6CBFD-3739-4F4F-956B-0395F4B35EB8}">
  <ds:schemaRefs>
    <ds:schemaRef ds:uri="http://purl.org/dc/terms/"/>
    <ds:schemaRef ds:uri="http://purl.org/dc/elements/1.1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b4f9f7ee-5770-4a14-8925-17f3d16e50b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Famous event in history presentation</Template>
  <TotalTime>925</TotalTime>
  <Words>796</Words>
  <Application>Microsoft Office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Corbel</vt:lpstr>
      <vt:lpstr>Times New Roman</vt:lpstr>
      <vt:lpstr>Celestial</vt:lpstr>
      <vt:lpstr>PowerPoint Presentation</vt:lpstr>
      <vt:lpstr>Introduction</vt:lpstr>
      <vt:lpstr>Background Research</vt:lpstr>
      <vt:lpstr>Purpose of the Research  </vt:lpstr>
      <vt:lpstr>Why Lightweight DIGITAL TWIN?</vt:lpstr>
      <vt:lpstr>Research Method</vt:lpstr>
      <vt:lpstr>Research Stages</vt:lpstr>
      <vt:lpstr>Engineering Challenges</vt:lpstr>
      <vt:lpstr>Possible application</vt:lpstr>
      <vt:lpstr>Conclusions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USE THIS TEMPLATE</dc:title>
  <dc:creator>Muzahidul Islam</dc:creator>
  <cp:lastModifiedBy>Md Muzahidul Islam (2505303)</cp:lastModifiedBy>
  <cp:revision>21</cp:revision>
  <dcterms:created xsi:type="dcterms:W3CDTF">2023-10-25T10:15:40Z</dcterms:created>
  <dcterms:modified xsi:type="dcterms:W3CDTF">2026-04-23T12:50:03Z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