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7" r:id="rId3"/>
    <p:sldId id="268" r:id="rId4"/>
    <p:sldId id="273" r:id="rId5"/>
    <p:sldId id="274" r:id="rId6"/>
    <p:sldId id="275" r:id="rId7"/>
    <p:sldId id="276" r:id="rId8"/>
    <p:sldId id="266" r:id="rId9"/>
    <p:sldId id="259" r:id="rId10"/>
    <p:sldId id="257" r:id="rId11"/>
    <p:sldId id="258" r:id="rId12"/>
    <p:sldId id="260" r:id="rId13"/>
    <p:sldId id="262" r:id="rId14"/>
    <p:sldId id="270" r:id="rId15"/>
    <p:sldId id="271" r:id="rId16"/>
    <p:sldId id="272" r:id="rId17"/>
    <p:sldId id="263" r:id="rId18"/>
    <p:sldId id="265" r:id="rId19"/>
    <p:sldId id="264" r:id="rId20"/>
    <p:sldId id="26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90" autoAdjust="0"/>
    <p:restoredTop sz="79104" autoAdjust="0"/>
  </p:normalViewPr>
  <p:slideViewPr>
    <p:cSldViewPr>
      <p:cViewPr varScale="1">
        <p:scale>
          <a:sx n="72" d="100"/>
          <a:sy n="72" d="100"/>
        </p:scale>
        <p:origin x="1419" y="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B4926-AB24-4E19-9E23-CD63DB921D84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2482A-4C72-4780-A3AF-8CEF141BD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26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So what are success criteria? What does success look like?</a:t>
            </a:r>
          </a:p>
          <a:p>
            <a:endParaRPr lang="en-GB" altLang="en-US" dirty="0"/>
          </a:p>
          <a:p>
            <a:r>
              <a:rPr lang="en-GB" altLang="en-US" dirty="0"/>
              <a:t>Success criteria let pupils know if they have achieved the learning intention.</a:t>
            </a:r>
          </a:p>
          <a:p>
            <a:endParaRPr lang="en-GB" altLang="en-US" dirty="0"/>
          </a:p>
          <a:p>
            <a:r>
              <a:rPr lang="en-GB" altLang="en-US" dirty="0"/>
              <a:t>They summarise the main teaching points (</a:t>
            </a:r>
            <a:r>
              <a:rPr lang="en-GB" altLang="en-US" b="1" dirty="0"/>
              <a:t>key ingredients</a:t>
            </a:r>
            <a:r>
              <a:rPr lang="en-GB" altLang="en-US" dirty="0"/>
              <a:t>) or processes (</a:t>
            </a:r>
            <a:r>
              <a:rPr lang="en-GB" altLang="en-US" b="1" dirty="0"/>
              <a:t>key steps</a:t>
            </a:r>
            <a:r>
              <a:rPr lang="en-GB" altLang="en-US" dirty="0"/>
              <a:t>) which link directly to the learning intention.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8236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The next element in the Assessment for Learning process is the development of success criteria.</a:t>
            </a:r>
          </a:p>
          <a:p>
            <a:endParaRPr lang="en-GB" altLang="en-US" dirty="0"/>
          </a:p>
          <a:p>
            <a:r>
              <a:rPr lang="en-GB" altLang="en-US" dirty="0"/>
              <a:t>If learning intentions spell out what the students will learn and why, the success criteria show pupils how to recognise success.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2590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Establishing success criteria is an important part of Assessment for Learning for a number of reasons. First of all</a:t>
            </a:r>
          </a:p>
          <a:p>
            <a:endParaRPr lang="en-GB" altLang="en-US"/>
          </a:p>
          <a:p>
            <a:r>
              <a:rPr lang="en-GB" altLang="en-US" b="1"/>
              <a:t>It improves pupils’ understanding </a:t>
            </a:r>
            <a:r>
              <a:rPr lang="en-GB" altLang="en-US"/>
              <a:t>by keeping them informed about how they will be assessed. </a:t>
            </a:r>
            <a:endParaRPr lang="en-GB" altLang="en-US" b="1"/>
          </a:p>
          <a:p>
            <a:pPr lvl="1"/>
            <a:endParaRPr lang="en-GB" altLang="en-US" b="1"/>
          </a:p>
          <a:p>
            <a:r>
              <a:rPr lang="en-GB" altLang="en-US" b="1"/>
              <a:t>This, in turn, empowers pupils</a:t>
            </a:r>
            <a:r>
              <a:rPr lang="en-GB" altLang="en-US"/>
              <a:t> because it involves them in their own performance and learning. </a:t>
            </a:r>
          </a:p>
          <a:p>
            <a:endParaRPr lang="en-GB" altLang="en-US"/>
          </a:p>
          <a:p>
            <a:r>
              <a:rPr lang="en-GB" altLang="en-US"/>
              <a:t>In time, pupils who have experience of working to success criteria and contributing to the development of success criteria are more apt to take an </a:t>
            </a:r>
            <a:r>
              <a:rPr lang="en-GB" altLang="en-US" b="1"/>
              <a:t>independent approach to learning,</a:t>
            </a:r>
            <a:r>
              <a:rPr lang="en-GB" altLang="en-US"/>
              <a:t> as they understand how the criteria apply to their learning.  They then are able to use these to assess their own achievements, address their own concerns and identify areas for improvement.</a:t>
            </a:r>
          </a:p>
          <a:p>
            <a:endParaRPr lang="en-GB" altLang="en-US"/>
          </a:p>
          <a:p>
            <a:r>
              <a:rPr lang="en-GB" altLang="en-US"/>
              <a:t>Success criteria also allow you and the pupils to give </a:t>
            </a:r>
            <a:r>
              <a:rPr lang="en-GB" altLang="en-US" b="1"/>
              <a:t>accurate feedback</a:t>
            </a:r>
            <a:r>
              <a:rPr lang="en-GB" altLang="en-US"/>
              <a:t> – they keep you and the pupils focused on the criteria that the work will be assessed against.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8608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Quality success criteria are characterised by these features:</a:t>
            </a:r>
          </a:p>
          <a:p>
            <a:endParaRPr lang="en-GB" altLang="en-US" dirty="0"/>
          </a:p>
          <a:p>
            <a:pPr marL="369888" lvl="1" indent="-190500">
              <a:buFontTx/>
              <a:buChar char="•"/>
            </a:pPr>
            <a:r>
              <a:rPr lang="en-GB" altLang="en-US" dirty="0"/>
              <a:t>They are </a:t>
            </a:r>
            <a:r>
              <a:rPr lang="en-GB" altLang="en-US" b="1" dirty="0"/>
              <a:t>closely linked to the learning intention</a:t>
            </a:r>
            <a:r>
              <a:rPr lang="en-GB" altLang="en-US" dirty="0"/>
              <a:t>. </a:t>
            </a:r>
          </a:p>
          <a:p>
            <a:pPr marL="369888" lvl="1" indent="-190500">
              <a:buFontTx/>
              <a:buChar char="•"/>
            </a:pPr>
            <a:r>
              <a:rPr lang="en-GB" altLang="en-US" dirty="0"/>
              <a:t>They are </a:t>
            </a:r>
            <a:r>
              <a:rPr lang="en-GB" altLang="en-US" b="1" dirty="0"/>
              <a:t>specific to the activity</a:t>
            </a:r>
            <a:r>
              <a:rPr lang="en-GB" altLang="en-US" dirty="0"/>
              <a:t> and will vary with each activity, even if the activities share a common learning intention.</a:t>
            </a:r>
          </a:p>
          <a:p>
            <a:pPr marL="369888" lvl="1" indent="-190500">
              <a:buFontTx/>
              <a:buChar char="•"/>
            </a:pPr>
            <a:r>
              <a:rPr lang="en-GB" altLang="en-US" dirty="0"/>
              <a:t>They are </a:t>
            </a:r>
            <a:r>
              <a:rPr lang="en-GB" altLang="en-US" b="1" dirty="0"/>
              <a:t>agreed</a:t>
            </a:r>
            <a:r>
              <a:rPr lang="en-GB" altLang="en-US" dirty="0"/>
              <a:t> with the pupils in advance. This discussion aspect is particularly important in the classroom. </a:t>
            </a:r>
          </a:p>
          <a:p>
            <a:pPr lvl="3">
              <a:buFontTx/>
              <a:buChar char="•"/>
            </a:pPr>
            <a:r>
              <a:rPr lang="en-GB" altLang="en-US" dirty="0"/>
              <a:t>First, it helps foster a positive classroom environment. </a:t>
            </a:r>
          </a:p>
          <a:p>
            <a:pPr lvl="3">
              <a:buFontTx/>
              <a:buChar char="•"/>
            </a:pPr>
            <a:r>
              <a:rPr lang="en-GB" altLang="en-US" dirty="0"/>
              <a:t>It also gets pupils involved in the learning and upcoming activity even before it’s begun.</a:t>
            </a:r>
          </a:p>
          <a:p>
            <a:pPr lvl="3">
              <a:buFontTx/>
              <a:buChar char="•"/>
            </a:pPr>
            <a:r>
              <a:rPr lang="en-GB" altLang="en-US" dirty="0"/>
              <a:t>It can also help build pupil self-esteem by offering them opportunities to contribute.</a:t>
            </a:r>
          </a:p>
          <a:p>
            <a:pPr lvl="3">
              <a:buFontTx/>
              <a:buChar char="•"/>
            </a:pPr>
            <a:r>
              <a:rPr lang="en-GB" altLang="en-US" dirty="0"/>
              <a:t>And it is a useful tool to strengthen the pupil-teacher relationship.</a:t>
            </a:r>
          </a:p>
          <a:p>
            <a:pPr marL="369888" lvl="1" indent="-190500">
              <a:buFontTx/>
              <a:buChar char="•"/>
            </a:pPr>
            <a:r>
              <a:rPr lang="en-GB" altLang="en-US" dirty="0"/>
              <a:t>They encourage responsibility and independence by scaffolding peer- and self-assessment.</a:t>
            </a:r>
          </a:p>
          <a:p>
            <a:pPr marL="369888" lvl="1" indent="-190500">
              <a:buFontTx/>
              <a:buChar char="•"/>
            </a:pPr>
            <a:r>
              <a:rPr lang="en-GB" altLang="en-US" dirty="0"/>
              <a:t>They are revisited and used to provide pupils with feedback on their learning.  This feedback can be provided by both you and the pupils themselves. </a:t>
            </a:r>
          </a:p>
          <a:p>
            <a:pPr marL="369888" lvl="1" indent="-190500"/>
            <a:r>
              <a:rPr lang="en-GB" altLang="en-US" dirty="0"/>
              <a:t>   </a:t>
            </a:r>
          </a:p>
          <a:p>
            <a:r>
              <a:rPr lang="en-GB" altLang="en-US" dirty="0"/>
              <a:t>Remember to follow through, though, and only assess the pupils on what has been agreed.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19203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768182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Arial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spcBef>
                <a:spcPct val="0"/>
              </a:spcBef>
            </a:pPr>
            <a:fld id="{446805BE-A70D-6C42-9896-B44B2F9FB544}" type="slidenum">
              <a:rPr lang="en-US" altLang="en-US">
                <a:latin typeface="Arial" charset="0"/>
                <a:ea typeface="ＭＳ Ｐゴシック" charset="-128"/>
              </a:rPr>
              <a:pPr>
                <a:spcBef>
                  <a:spcPct val="0"/>
                </a:spcBef>
              </a:pPr>
              <a:t>15</a:t>
            </a:fld>
            <a:endParaRPr lang="en-US" altLang="en-US">
              <a:latin typeface="Arial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57941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spcBef>
                <a:spcPct val="0"/>
              </a:spcBef>
            </a:pPr>
            <a:fld id="{4E3199C5-24A5-9747-A7E2-4B30FE84F837}" type="slidenum">
              <a:rPr lang="en-GB" altLang="en-US">
                <a:latin typeface="Arial" charset="0"/>
                <a:ea typeface="ＭＳ Ｐゴシック" charset="-128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4593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Use their pre-programme experiences to discuss the ways in which they can motivate</a:t>
            </a:r>
            <a:r>
              <a:rPr lang="en-GB" baseline="0" dirty="0" smtClean="0"/>
              <a:t> learners – particularly focus on ‘hooks’ – emphasise the need to use something to capture the children’s attention/imagination/enthusiasm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2482A-4C72-4780-A3AF-8CEF141BDB1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949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Students</a:t>
            </a:r>
            <a:r>
              <a:rPr lang="en-GB" baseline="0" dirty="0" smtClean="0"/>
              <a:t> to work in groups of around 4.</a:t>
            </a:r>
          </a:p>
          <a:p>
            <a:r>
              <a:rPr lang="en-GB" baseline="0" dirty="0" smtClean="0"/>
              <a:t>Use </a:t>
            </a:r>
            <a:r>
              <a:rPr lang="en-GB" baseline="0" smtClean="0"/>
              <a:t>University planning format.</a:t>
            </a:r>
          </a:p>
          <a:p>
            <a:r>
              <a:rPr lang="en-GB" dirty="0" smtClean="0"/>
              <a:t>Planning sheets will be viewed</a:t>
            </a:r>
            <a:r>
              <a:rPr lang="en-GB" baseline="0" dirty="0" smtClean="0"/>
              <a:t> by other groups within the professional group at the beginning of the afternoon session – so there needs to be a push to finish the plan!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2482A-4C72-4780-A3AF-8CEF141BDB1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044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061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54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78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02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004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871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3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56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47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372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21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696075"/>
            <a:ext cx="2133600" cy="188913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696075"/>
            <a:ext cx="2895600" cy="188913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© PMB 2007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696075"/>
            <a:ext cx="2133600" cy="188913"/>
          </a:xfrm>
        </p:spPr>
        <p:txBody>
          <a:bodyPr/>
          <a:lstStyle>
            <a:lvl1pPr>
              <a:defRPr/>
            </a:lvl1pPr>
          </a:lstStyle>
          <a:p>
            <a:fld id="{2EA7A6C0-DF49-463E-B0DC-226105569F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6665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53A40-9AA6-46B8-AEAB-80DEFEAEBDFB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9361E-95B1-4780-8FE7-C5836846FD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37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691730"/>
          </a:xfrm>
        </p:spPr>
        <p:txBody>
          <a:bodyPr>
            <a:normAutofit/>
          </a:bodyPr>
          <a:lstStyle/>
          <a:p>
            <a:r>
              <a:rPr lang="en-GB" sz="6000" dirty="0" err="1" smtClean="0"/>
              <a:t>Cynllunio</a:t>
            </a:r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 smtClean="0"/>
              <a:t>Planning </a:t>
            </a:r>
            <a:endParaRPr lang="en-GB" sz="6000" dirty="0"/>
          </a:p>
        </p:txBody>
      </p:sp>
      <p:pic>
        <p:nvPicPr>
          <p:cNvPr id="2050" name="Picture 2" descr="https://teachertweaks.files.wordpress.com/2013/08/lesson-plan-no-ai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84984"/>
            <a:ext cx="3769029" cy="318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224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4016" y="3717032"/>
            <a:ext cx="7772400" cy="21239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LEARNING objectives(INTENTION)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i="1" dirty="0" smtClean="0"/>
              <a:t>WALT – What am I learning today</a:t>
            </a:r>
            <a:endParaRPr lang="en-GB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48680"/>
            <a:ext cx="3816424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80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Devising </a:t>
            </a:r>
            <a:r>
              <a:rPr lang="en-GB" dirty="0"/>
              <a:t>Effective Learning Objectives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Focus on the </a:t>
            </a:r>
            <a:r>
              <a:rPr lang="en-GB" b="1" dirty="0"/>
              <a:t>learning</a:t>
            </a:r>
            <a:r>
              <a:rPr lang="en-GB" dirty="0"/>
              <a:t>, not the </a:t>
            </a:r>
            <a:r>
              <a:rPr lang="en-GB" b="1" dirty="0"/>
              <a:t>doing</a:t>
            </a:r>
            <a:r>
              <a:rPr lang="en-GB" b="1" dirty="0" smtClean="0"/>
              <a:t>.</a:t>
            </a:r>
          </a:p>
          <a:p>
            <a:r>
              <a:rPr lang="en-GB" i="1" dirty="0" smtClean="0"/>
              <a:t>Explain </a:t>
            </a:r>
            <a:r>
              <a:rPr lang="en-GB" i="1" dirty="0"/>
              <a:t>why the little bear is afraid of the dark</a:t>
            </a:r>
            <a:r>
              <a:rPr lang="en-GB" i="1" dirty="0" smtClean="0"/>
              <a:t>.</a:t>
            </a:r>
          </a:p>
          <a:p>
            <a:r>
              <a:rPr lang="en-GB" i="1" dirty="0" smtClean="0"/>
              <a:t>To count object to 10</a:t>
            </a:r>
          </a:p>
          <a:p>
            <a:r>
              <a:rPr lang="en-GB" i="1" dirty="0" smtClean="0"/>
              <a:t>To sort living and non-living objects</a:t>
            </a:r>
          </a:p>
          <a:p>
            <a:r>
              <a:rPr lang="en-GB" i="1" dirty="0" smtClean="0"/>
              <a:t>To orally describe my locality</a:t>
            </a:r>
          </a:p>
          <a:p>
            <a:r>
              <a:rPr lang="en-GB" i="1" dirty="0" smtClean="0"/>
              <a:t>To identify healthy foods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15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Devising </a:t>
            </a:r>
            <a:r>
              <a:rPr lang="en-GB" dirty="0"/>
              <a:t>Effective Learning Objectives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Establish </a:t>
            </a:r>
            <a:r>
              <a:rPr lang="en-GB" dirty="0"/>
              <a:t>the context and consider what is possible within the time scale. </a:t>
            </a:r>
            <a:r>
              <a:rPr lang="en-GB" i="1" dirty="0"/>
              <a:t>By the end of the session…</a:t>
            </a:r>
          </a:p>
          <a:p>
            <a:r>
              <a:rPr lang="en-GB" dirty="0" smtClean="0"/>
              <a:t>Pupils will be able to explain why the bear was afraid of the dark</a:t>
            </a:r>
          </a:p>
          <a:p>
            <a:r>
              <a:rPr lang="en-GB" dirty="0" smtClean="0"/>
              <a:t>Pupils will be able to confidently count different objects up to 10</a:t>
            </a:r>
          </a:p>
          <a:p>
            <a:r>
              <a:rPr lang="en-GB" dirty="0" smtClean="0"/>
              <a:t>Pupils will be able to classify objects – and possibly give reason for their choice</a:t>
            </a:r>
          </a:p>
          <a:p>
            <a:r>
              <a:rPr lang="en-GB" dirty="0" smtClean="0"/>
              <a:t>Pupils will be able to identify features in their locality</a:t>
            </a:r>
          </a:p>
          <a:p>
            <a:r>
              <a:rPr lang="en-GB" dirty="0" smtClean="0"/>
              <a:t>Talk about food choice that they may make</a:t>
            </a:r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0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Devising </a:t>
            </a:r>
            <a:r>
              <a:rPr lang="en-GB" dirty="0"/>
              <a:t>Effective Learning Objectives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Begin </a:t>
            </a:r>
            <a:r>
              <a:rPr lang="en-GB" dirty="0"/>
              <a:t>with an observable action verb that describes what the learner will be able to do. </a:t>
            </a:r>
            <a:endParaRPr lang="en-GB" dirty="0" smtClean="0"/>
          </a:p>
          <a:p>
            <a:r>
              <a:rPr lang="en-GB" i="1" dirty="0" smtClean="0"/>
              <a:t>Relate </a:t>
            </a:r>
            <a:r>
              <a:rPr lang="en-GB" i="1" dirty="0"/>
              <a:t>the feelings of the </a:t>
            </a:r>
            <a:r>
              <a:rPr lang="en-GB" i="1" dirty="0" smtClean="0"/>
              <a:t>bear </a:t>
            </a:r>
            <a:r>
              <a:rPr lang="en-GB" i="1" dirty="0"/>
              <a:t>to their own fears</a:t>
            </a:r>
            <a:r>
              <a:rPr lang="en-GB" i="1" dirty="0" smtClean="0"/>
              <a:t>.</a:t>
            </a:r>
          </a:p>
          <a:p>
            <a:r>
              <a:rPr lang="en-GB" i="1" dirty="0" smtClean="0"/>
              <a:t>Label a diagram of a house</a:t>
            </a:r>
          </a:p>
          <a:p>
            <a:r>
              <a:rPr lang="en-GB" i="1" dirty="0" smtClean="0"/>
              <a:t>Arrange the boxes in order of weight</a:t>
            </a:r>
          </a:p>
          <a:p>
            <a:r>
              <a:rPr lang="en-GB" i="1" dirty="0" smtClean="0"/>
              <a:t>Re-tell the story</a:t>
            </a:r>
          </a:p>
          <a:p>
            <a:r>
              <a:rPr lang="en-GB" i="1" dirty="0" smtClean="0"/>
              <a:t>List the items that we need to buy for the party</a:t>
            </a:r>
            <a:endParaRPr lang="en-GB" i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345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Devising </a:t>
            </a:r>
            <a:r>
              <a:rPr lang="en-GB" dirty="0"/>
              <a:t>Effective Learning Objectives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Consider </a:t>
            </a:r>
            <a:r>
              <a:rPr lang="en-GB" dirty="0"/>
              <a:t>the current attainment of the learners. Write learning objectives that move them to the </a:t>
            </a:r>
            <a:r>
              <a:rPr lang="en-GB" b="1" dirty="0"/>
              <a:t>next </a:t>
            </a:r>
            <a:r>
              <a:rPr lang="en-GB" dirty="0"/>
              <a:t>level.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Consider that there will be pupils in your class that are attaining higher or lower that their chronological age.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Speak to your teacher about how you should plan for this.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Eg</a:t>
            </a:r>
            <a:r>
              <a:rPr lang="en-GB" dirty="0" smtClean="0"/>
              <a:t> look at Mathematical Development (</a:t>
            </a:r>
            <a:r>
              <a:rPr lang="en-GB" dirty="0" err="1" smtClean="0"/>
              <a:t>pg</a:t>
            </a:r>
            <a:r>
              <a:rPr lang="en-GB" dirty="0" smtClean="0"/>
              <a:t> 30) to see how the development of number skills is logically mapped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96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Devising </a:t>
            </a:r>
            <a:r>
              <a:rPr lang="en-GB" dirty="0"/>
              <a:t>Effective Learning Objectives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Limit the number of objectives to focus on the </a:t>
            </a:r>
            <a:r>
              <a:rPr lang="en-GB" b="1" dirty="0" smtClean="0"/>
              <a:t>major learning</a:t>
            </a:r>
            <a:r>
              <a:rPr lang="en-GB" dirty="0" smtClean="0"/>
              <a:t>. </a:t>
            </a:r>
          </a:p>
          <a:p>
            <a:r>
              <a:rPr lang="en-GB" dirty="0" smtClean="0"/>
              <a:t>In the Foundation Phase you might have many activities (incusing individual learning opportunities) going on within the lesson. It is therefore unrealistic to identify </a:t>
            </a:r>
            <a:r>
              <a:rPr lang="en-GB" dirty="0" err="1" smtClean="0"/>
              <a:t>evety</a:t>
            </a:r>
            <a:r>
              <a:rPr lang="en-GB" dirty="0" smtClean="0"/>
              <a:t> learning opportunity. Therefore identify the major learning that you (or the additional adult) id focussing 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364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Success Criteria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WILF – What am I looking for?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 flipH="1" flipV="1">
            <a:off x="676594" y="2860994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93847"/>
            <a:ext cx="5656512" cy="282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77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© PMB 2007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773238"/>
            <a:ext cx="6635750" cy="935682"/>
          </a:xfrm>
          <a:noFill/>
          <a:ln/>
        </p:spPr>
        <p:txBody>
          <a:bodyPr>
            <a:normAutofit fontScale="90000"/>
          </a:bodyPr>
          <a:lstStyle/>
          <a:p>
            <a:pPr algn="l"/>
            <a:r>
              <a:rPr lang="en-US" altLang="en-US" sz="3600" dirty="0" smtClean="0"/>
              <a:t>Beth </a:t>
            </a:r>
            <a:r>
              <a:rPr lang="en-US" altLang="en-US" sz="3600" dirty="0" err="1" smtClean="0"/>
              <a:t>yw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Meini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Prawf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Llwyddiant</a:t>
            </a:r>
            <a:r>
              <a:rPr lang="en-US" altLang="en-US" sz="3600" dirty="0" smtClean="0"/>
              <a:t>?</a:t>
            </a:r>
            <a:br>
              <a:rPr lang="en-US" altLang="en-US" sz="3600" dirty="0" smtClean="0"/>
            </a:br>
            <a:r>
              <a:rPr lang="en-US" altLang="en-US" sz="3600" dirty="0" smtClean="0"/>
              <a:t>What </a:t>
            </a:r>
            <a:r>
              <a:rPr lang="en-US" altLang="en-US" sz="3600" dirty="0"/>
              <a:t>Are Success Criteria?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57200" y="2420938"/>
            <a:ext cx="8435975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buFontTx/>
              <a:buNone/>
            </a:pPr>
            <a:endParaRPr lang="en-US" altLang="en-US" sz="2400"/>
          </a:p>
          <a:p>
            <a:pPr>
              <a:buFontTx/>
              <a:buNone/>
            </a:pPr>
            <a:r>
              <a:rPr lang="en-US" altLang="en-US" sz="2400"/>
              <a:t>	‘… success criteria summarise the key steps or ingredients the student needs in order to fulfil the learning intention – the main things to do, include or focus on.’ </a:t>
            </a:r>
          </a:p>
          <a:p>
            <a:pPr>
              <a:buFontTx/>
              <a:buNone/>
            </a:pPr>
            <a:endParaRPr lang="en-GB" altLang="en-US" sz="2400"/>
          </a:p>
          <a:p>
            <a:pPr>
              <a:buFontTx/>
              <a:buNone/>
            </a:pPr>
            <a:r>
              <a:rPr lang="en-GB" altLang="en-US" sz="2400"/>
              <a:t>						- </a:t>
            </a:r>
            <a:r>
              <a:rPr lang="en-US" altLang="en-US" sz="2400"/>
              <a:t>Shirley Clarke</a:t>
            </a:r>
          </a:p>
        </p:txBody>
      </p:sp>
    </p:spTree>
    <p:extLst>
      <p:ext uri="{BB962C8B-B14F-4D97-AF65-F5344CB8AC3E}">
        <p14:creationId xmlns:p14="http://schemas.microsoft.com/office/powerpoint/2010/main" val="429417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© PMB 2007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773238"/>
            <a:ext cx="6635750" cy="863674"/>
          </a:xfrm>
          <a:noFill/>
          <a:ln/>
        </p:spPr>
        <p:txBody>
          <a:bodyPr>
            <a:normAutofit fontScale="90000"/>
          </a:bodyPr>
          <a:lstStyle/>
          <a:p>
            <a:pPr algn="l"/>
            <a:r>
              <a:rPr lang="en-US" altLang="en-US" sz="3600" dirty="0" err="1" smtClean="0"/>
              <a:t>Meini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Prawf</a:t>
            </a:r>
            <a:r>
              <a:rPr lang="en-US" altLang="en-US" sz="3600" dirty="0" smtClean="0"/>
              <a:t> </a:t>
            </a:r>
            <a:r>
              <a:rPr lang="en-US" altLang="en-US" sz="3600" dirty="0" err="1" smtClean="0"/>
              <a:t>Llwyddiant</a:t>
            </a:r>
            <a:r>
              <a:rPr lang="en-US" altLang="en-US" sz="3600" dirty="0" smtClean="0"/>
              <a:t/>
            </a:r>
            <a:br>
              <a:rPr lang="en-US" altLang="en-US" sz="3600" dirty="0" smtClean="0"/>
            </a:br>
            <a:r>
              <a:rPr lang="en-US" altLang="en-US" sz="3600" dirty="0" smtClean="0"/>
              <a:t>Success </a:t>
            </a:r>
            <a:r>
              <a:rPr lang="en-US" altLang="en-US" sz="3600" dirty="0"/>
              <a:t>Criteria</a:t>
            </a:r>
          </a:p>
        </p:txBody>
      </p:sp>
      <p:sp>
        <p:nvSpPr>
          <p:cNvPr id="15366" name="AutoShape 6"/>
          <p:cNvSpPr>
            <a:spLocks noGrp="1" noChangeArrowheads="1"/>
          </p:cNvSpPr>
          <p:nvPr>
            <p:ph type="body" idx="1"/>
          </p:nvPr>
        </p:nvSpPr>
        <p:spPr>
          <a:xfrm>
            <a:off x="5580062" y="3141662"/>
            <a:ext cx="2736353" cy="2231553"/>
          </a:xfrm>
          <a:prstGeom prst="cube">
            <a:avLst>
              <a:gd name="adj" fmla="val 11755"/>
            </a:avLst>
          </a:prstGeom>
          <a:solidFill>
            <a:srgbClr val="EBF1AD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GB" altLang="en-US" sz="2000" b="1" dirty="0"/>
          </a:p>
          <a:p>
            <a:pPr>
              <a:lnSpc>
                <a:spcPct val="80000"/>
              </a:lnSpc>
            </a:pPr>
            <a:r>
              <a:rPr lang="en-GB" altLang="en-US" sz="2000" b="1" dirty="0" smtClean="0"/>
              <a:t>Success Criteria: how </a:t>
            </a:r>
            <a:r>
              <a:rPr lang="en-GB" altLang="en-US" sz="2000" b="1" dirty="0"/>
              <a:t>to </a:t>
            </a:r>
            <a:r>
              <a:rPr lang="en-GB" altLang="en-US" sz="2000" b="1" dirty="0" smtClean="0"/>
              <a:t>succeed and recognise success</a:t>
            </a:r>
            <a:endParaRPr lang="en-GB" altLang="en-US" sz="2000" b="1" dirty="0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1042988" y="3141663"/>
            <a:ext cx="2664916" cy="2231553"/>
          </a:xfrm>
          <a:prstGeom prst="cube">
            <a:avLst>
              <a:gd name="adj" fmla="val 14287"/>
            </a:avLst>
          </a:prstGeom>
          <a:solidFill>
            <a:srgbClr val="76A71A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r>
              <a:rPr lang="en-GB" altLang="en-US" sz="2000" b="1" dirty="0" smtClean="0"/>
              <a:t>Learning Objectives</a:t>
            </a:r>
          </a:p>
          <a:p>
            <a:endParaRPr lang="en-GB" altLang="en-US" sz="2000" b="1" dirty="0" smtClean="0"/>
          </a:p>
          <a:p>
            <a:r>
              <a:rPr lang="en-GB" altLang="en-US" sz="2000" b="1" dirty="0" smtClean="0"/>
              <a:t>‘</a:t>
            </a:r>
            <a:r>
              <a:rPr lang="en-GB" altLang="en-US" sz="2000" b="1" dirty="0"/>
              <a:t>What’   and    ‘Why’</a:t>
            </a:r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>
            <a:off x="3924300" y="3500438"/>
            <a:ext cx="1295400" cy="936625"/>
          </a:xfrm>
          <a:custGeom>
            <a:avLst/>
            <a:gdLst>
              <a:gd name="G0" fmla="+- 17788 0 0"/>
              <a:gd name="G1" fmla="+- 5711 0 0"/>
              <a:gd name="G2" fmla="+- 21600 0 5711"/>
              <a:gd name="G3" fmla="+- 10800 0 5711"/>
              <a:gd name="G4" fmla="+- 21600 0 17788"/>
              <a:gd name="G5" fmla="*/ G4 G3 10800"/>
              <a:gd name="G6" fmla="+- 21600 0 G5"/>
              <a:gd name="T0" fmla="*/ 17788 w 21600"/>
              <a:gd name="T1" fmla="*/ 0 h 21600"/>
              <a:gd name="T2" fmla="*/ 0 w 21600"/>
              <a:gd name="T3" fmla="*/ 10800 h 21600"/>
              <a:gd name="T4" fmla="*/ 17788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7788" y="0"/>
                </a:moveTo>
                <a:lnTo>
                  <a:pt x="17788" y="5711"/>
                </a:lnTo>
                <a:lnTo>
                  <a:pt x="3375" y="5711"/>
                </a:lnTo>
                <a:lnTo>
                  <a:pt x="3375" y="15889"/>
                </a:lnTo>
                <a:lnTo>
                  <a:pt x="17788" y="15889"/>
                </a:lnTo>
                <a:lnTo>
                  <a:pt x="17788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711"/>
                </a:moveTo>
                <a:lnTo>
                  <a:pt x="1350" y="15889"/>
                </a:lnTo>
                <a:lnTo>
                  <a:pt x="2700" y="15889"/>
                </a:lnTo>
                <a:lnTo>
                  <a:pt x="2700" y="5711"/>
                </a:lnTo>
                <a:close/>
              </a:path>
              <a:path w="21600" h="21600">
                <a:moveTo>
                  <a:pt x="0" y="5711"/>
                </a:moveTo>
                <a:lnTo>
                  <a:pt x="0" y="15889"/>
                </a:lnTo>
                <a:lnTo>
                  <a:pt x="675" y="15889"/>
                </a:lnTo>
                <a:lnTo>
                  <a:pt x="675" y="5711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62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pPr algn="l"/>
            <a:r>
              <a:rPr lang="en-US" altLang="en-US" sz="3600" dirty="0" smtClean="0"/>
              <a:t>Why </a:t>
            </a:r>
            <a:r>
              <a:rPr lang="en-US" altLang="en-US" sz="3600" dirty="0"/>
              <a:t>Are Success Criteria Important?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11560" y="1600200"/>
            <a:ext cx="8075240" cy="4525963"/>
          </a:xfrm>
        </p:spPr>
        <p:txBody>
          <a:bodyPr>
            <a:normAutofit/>
          </a:bodyPr>
          <a:lstStyle/>
          <a:p>
            <a:r>
              <a:rPr lang="en-GB" altLang="en-US" dirty="0"/>
              <a:t>Improve understanding</a:t>
            </a:r>
          </a:p>
          <a:p>
            <a:r>
              <a:rPr lang="en-GB" altLang="en-US" dirty="0"/>
              <a:t>Empower pupils</a:t>
            </a:r>
          </a:p>
          <a:p>
            <a:r>
              <a:rPr lang="en-GB" altLang="en-US" dirty="0"/>
              <a:t>Encourage independent learning</a:t>
            </a:r>
          </a:p>
          <a:p>
            <a:r>
              <a:rPr lang="en-GB" altLang="en-US" dirty="0"/>
              <a:t>Enable accurate feedback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© PMB 2007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57201" y="2420938"/>
            <a:ext cx="4042792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0" indent="0">
              <a:buNone/>
            </a:pPr>
            <a:endParaRPr lang="en-GB" altLang="en-US" sz="2400" dirty="0"/>
          </a:p>
        </p:txBody>
      </p:sp>
      <p:sp>
        <p:nvSpPr>
          <p:cNvPr id="2" name="Oval Callout 1"/>
          <p:cNvSpPr/>
          <p:nvPr/>
        </p:nvSpPr>
        <p:spPr>
          <a:xfrm>
            <a:off x="3779912" y="4004193"/>
            <a:ext cx="4536504" cy="18002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i="1" dirty="0">
                <a:solidFill>
                  <a:schemeClr val="bg1"/>
                </a:solidFill>
                <a:latin typeface="Bodoni MT Black" panose="02070A03080606020203" pitchFamily="18" charset="0"/>
              </a:rPr>
              <a:t>MINI PLENARY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4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pPr algn="l"/>
            <a:r>
              <a:rPr lang="en-US" altLang="en-US" sz="3600" dirty="0" smtClean="0"/>
              <a:t>Effective </a:t>
            </a:r>
            <a:r>
              <a:rPr lang="en-US" altLang="en-US" sz="3600" dirty="0"/>
              <a:t>Success </a:t>
            </a:r>
            <a:r>
              <a:rPr lang="en-US" altLang="en-US" sz="3600" dirty="0" smtClean="0"/>
              <a:t>Criteria are:</a:t>
            </a:r>
            <a:endParaRPr lang="en-US" alt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/>
          </a:bodyPr>
          <a:lstStyle/>
          <a:p>
            <a:r>
              <a:rPr lang="en-US" altLang="en-US" b="1" dirty="0" smtClean="0"/>
              <a:t>linked</a:t>
            </a:r>
            <a:r>
              <a:rPr lang="en-US" altLang="en-US" dirty="0" smtClean="0"/>
              <a:t> </a:t>
            </a:r>
            <a:r>
              <a:rPr lang="en-US" altLang="en-US" dirty="0"/>
              <a:t>to the learning intention;</a:t>
            </a:r>
          </a:p>
          <a:p>
            <a:r>
              <a:rPr lang="en-US" altLang="en-US" dirty="0" smtClean="0"/>
              <a:t>specific </a:t>
            </a:r>
            <a:r>
              <a:rPr lang="en-US" altLang="en-US" dirty="0"/>
              <a:t>to an activity;</a:t>
            </a:r>
          </a:p>
          <a:p>
            <a:r>
              <a:rPr lang="en-US" altLang="en-US" b="1" dirty="0" smtClean="0"/>
              <a:t>discussed </a:t>
            </a:r>
            <a:r>
              <a:rPr lang="en-US" altLang="en-US" b="1" dirty="0"/>
              <a:t>and agreed</a:t>
            </a:r>
            <a:r>
              <a:rPr lang="en-US" altLang="en-US" dirty="0"/>
              <a:t> with pupils prior to undertaking the activity;</a:t>
            </a:r>
          </a:p>
          <a:p>
            <a:r>
              <a:rPr lang="en-US" altLang="en-US" dirty="0"/>
              <a:t>u</a:t>
            </a:r>
            <a:r>
              <a:rPr lang="en-US" altLang="en-US" dirty="0" smtClean="0"/>
              <a:t>sed to provide </a:t>
            </a:r>
            <a:r>
              <a:rPr lang="en-US" altLang="en-US" dirty="0"/>
              <a:t>a </a:t>
            </a:r>
            <a:r>
              <a:rPr lang="en-US" altLang="en-US" b="1" dirty="0"/>
              <a:t>scaffold</a:t>
            </a:r>
            <a:r>
              <a:rPr lang="en-US" altLang="en-US" dirty="0"/>
              <a:t> and focus for pupils while engaged in the activity; and</a:t>
            </a:r>
            <a:endParaRPr lang="en-GB" altLang="en-US" dirty="0"/>
          </a:p>
          <a:p>
            <a:r>
              <a:rPr lang="en-US" altLang="en-US" dirty="0" smtClean="0"/>
              <a:t>used </a:t>
            </a:r>
            <a:r>
              <a:rPr lang="en-US" altLang="en-US" dirty="0"/>
              <a:t>as the basis for </a:t>
            </a:r>
            <a:r>
              <a:rPr lang="en-US" altLang="en-US" b="1" dirty="0"/>
              <a:t>feedback</a:t>
            </a:r>
            <a:r>
              <a:rPr lang="en-US" altLang="en-US" dirty="0"/>
              <a:t> and peer-/self-assessment.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© PMB 2007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57200" y="2420938"/>
            <a:ext cx="8435975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endParaRPr lang="en-US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87525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© PMB 2007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620688"/>
            <a:ext cx="5735638" cy="898054"/>
          </a:xfrm>
          <a:noFill/>
          <a:ln/>
        </p:spPr>
        <p:txBody>
          <a:bodyPr>
            <a:normAutofit fontScale="90000"/>
          </a:bodyPr>
          <a:lstStyle/>
          <a:p>
            <a:pPr algn="l"/>
            <a:r>
              <a:rPr lang="en-US" altLang="en-US" sz="3600" dirty="0" err="1" smtClean="0"/>
              <a:t>Enghreifftiau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Examples</a:t>
            </a:r>
            <a:endParaRPr lang="en-US" altLang="en-US" sz="3600" dirty="0"/>
          </a:p>
        </p:txBody>
      </p:sp>
      <p:graphicFrame>
        <p:nvGraphicFramePr>
          <p:cNvPr id="20520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703039"/>
              </p:ext>
            </p:extLst>
          </p:nvPr>
        </p:nvGraphicFramePr>
        <p:xfrm>
          <a:off x="395536" y="1844824"/>
          <a:ext cx="8229600" cy="3781235"/>
        </p:xfrm>
        <a:graphic>
          <a:graphicData uri="http://schemas.openxmlformats.org/drawingml/2006/table">
            <a:tbl>
              <a:tblPr/>
              <a:tblGrid>
                <a:gridCol w="4116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3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3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We are going to learn how...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To recognize numbers from 0 to 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A71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We are going to learn about…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different art mediums.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A71A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9363">
                <a:tc>
                  <a:txBody>
                    <a:bodyPr/>
                    <a:lstStyle>
                      <a:lvl1pPr marL="179388" indent="-179388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9pPr>
                    </a:lstStyle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Can I ……………</a:t>
                      </a: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y-GB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Identify</a:t>
                      </a:r>
                      <a:r>
                        <a:rPr kumimoji="0" lang="cy-GB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the </a:t>
                      </a:r>
                      <a:r>
                        <a:rPr kumimoji="0" lang="cy-GB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numbers</a:t>
                      </a:r>
                      <a:r>
                        <a:rPr kumimoji="0" lang="cy-GB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cy-GB" alt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correctly</a:t>
                      </a:r>
                      <a:endParaRPr kumimoji="0" lang="cy-GB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Order the number correctly</a:t>
                      </a:r>
                      <a:endParaRPr kumimoji="0" lang="en-US" altLang="en-US" sz="1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Form the numbers correctly</a:t>
                      </a: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alt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Use the numbers within activities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58763" indent="-25876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rebuchet MS" pitchFamily="34" charset="0"/>
                        </a:defRPr>
                      </a:lvl9pPr>
                    </a:lstStyle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Can I …………….</a:t>
                      </a:r>
                    </a:p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Test different mediums</a:t>
                      </a:r>
                    </a:p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Use the correct materials</a:t>
                      </a:r>
                    </a:p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GB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Describe what I have done</a:t>
                      </a:r>
                    </a:p>
                    <a:p>
                      <a:pPr marL="258763" marR="0" lvl="0" indent="-2587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y-GB" altLang="en-U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Give</a:t>
                      </a:r>
                      <a:r>
                        <a:rPr kumimoji="0" lang="cy-GB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cy-GB" altLang="en-U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opinions</a:t>
                      </a:r>
                      <a:r>
                        <a:rPr kumimoji="0" lang="cy-GB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to </a:t>
                      </a:r>
                      <a:r>
                        <a:rPr kumimoji="0" lang="cy-GB" altLang="en-U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support</a:t>
                      </a:r>
                      <a:r>
                        <a:rPr kumimoji="0" lang="cy-GB" altLang="en-U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 </a:t>
                      </a:r>
                      <a:r>
                        <a:rPr kumimoji="0" lang="cy-GB" altLang="en-U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</a:rPr>
                        <a:t>choices</a:t>
                      </a:r>
                      <a:endParaRPr kumimoji="0" lang="en-GB" altLang="en-U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574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/>
              <a:t>Curriculum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500" dirty="0" smtClean="0"/>
              <a:t>Use the </a:t>
            </a:r>
            <a:r>
              <a:rPr lang="en-US" sz="3500" i="1" dirty="0" smtClean="0"/>
              <a:t>Foundation Phase Framework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500" dirty="0" smtClean="0"/>
              <a:t>Copy and paste from the document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500" dirty="0" smtClean="0"/>
              <a:t>Less is more! One or two references is ample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500" dirty="0" smtClean="0"/>
              <a:t>Focus on the ’main’ learning taking place</a:t>
            </a:r>
          </a:p>
          <a:p>
            <a:pPr>
              <a:spcBef>
                <a:spcPts val="0"/>
              </a:spcBef>
            </a:pPr>
            <a:endParaRPr lang="en-US" dirty="0" smtClean="0"/>
          </a:p>
          <a:p>
            <a:pPr>
              <a:spcBef>
                <a:spcPts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942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236"/>
          <p:cNvSpPr>
            <a:spLocks noChangeShapeType="1"/>
          </p:cNvSpPr>
          <p:nvPr/>
        </p:nvSpPr>
        <p:spPr bwMode="auto">
          <a:xfrm>
            <a:off x="7239000" y="26749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3" name="Line 237"/>
          <p:cNvSpPr>
            <a:spLocks noChangeShapeType="1"/>
          </p:cNvSpPr>
          <p:nvPr/>
        </p:nvSpPr>
        <p:spPr bwMode="auto">
          <a:xfrm>
            <a:off x="7239000" y="3965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59803" name="Group 4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990937"/>
              </p:ext>
            </p:extLst>
          </p:nvPr>
        </p:nvGraphicFramePr>
        <p:xfrm>
          <a:off x="1135063" y="173038"/>
          <a:ext cx="6536370" cy="6210923"/>
        </p:xfrm>
        <a:graphic>
          <a:graphicData uri="http://schemas.openxmlformats.org/drawingml/2006/table">
            <a:tbl>
              <a:tblPr/>
              <a:tblGrid>
                <a:gridCol w="1625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3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09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97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13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8903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777875"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Trainee Name:_______________________________ Session ref: 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-128"/>
                        </a:rPr>
                        <a:t>Personal Training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-128"/>
                        </a:rPr>
                        <a:t>Targets:______________________________________________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Date: ____________ Class: ___________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No of chn:__________Age:_____________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Foundation Phase Focus Plan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2d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388">
                <a:tc gridSpan="10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Learning objectives/ intentions:                          </a:t>
                      </a:r>
                      <a:r>
                        <a:rPr kumimoji="0" lang="cy-GB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Success Criteria:                                                  </a:t>
                      </a:r>
                      <a:r>
                        <a:rPr kumimoji="0" lang="cy-GB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Meeting </a:t>
                      </a:r>
                      <a:r>
                        <a:rPr kumimoji="0" lang="cy-GB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learners’ </a:t>
                      </a:r>
                      <a:r>
                        <a:rPr kumimoji="0" lang="cy-GB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needs: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27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Introduction/ plenary 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Prif weithgareddau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Resources/ 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Key Vocabulary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Assessment for learning (strategies and opportunities)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8488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Introduction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 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Trainee focus task (purpose, outline of trainee’s role and children’s learning): 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Additional adult/s task/s  (purpose, outline of trainee’s role and children’s learning):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Independent learning opportunities: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2237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Plenary</a:t>
                      </a: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188">
                <a:tc gridSpan="10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Curriculum coverage (range and skills)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1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DCF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Communication 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Thinking  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ESDGC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YCC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79" marR="68579"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79" marR="68579" marT="45713" marB="45713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6137" name="Rectangle 383"/>
          <p:cNvSpPr>
            <a:spLocks noChangeArrowheads="1"/>
          </p:cNvSpPr>
          <p:nvPr/>
        </p:nvSpPr>
        <p:spPr bwMode="auto">
          <a:xfrm>
            <a:off x="-323850" y="657860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04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36"/>
          <p:cNvSpPr>
            <a:spLocks noChangeShapeType="1"/>
          </p:cNvSpPr>
          <p:nvPr/>
        </p:nvSpPr>
        <p:spPr bwMode="auto">
          <a:xfrm>
            <a:off x="7239000" y="267493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5" name="Line 237"/>
          <p:cNvSpPr>
            <a:spLocks noChangeShapeType="1"/>
          </p:cNvSpPr>
          <p:nvPr/>
        </p:nvSpPr>
        <p:spPr bwMode="auto">
          <a:xfrm>
            <a:off x="7239000" y="396557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59788" name="Group 3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848880"/>
              </p:ext>
            </p:extLst>
          </p:nvPr>
        </p:nvGraphicFramePr>
        <p:xfrm>
          <a:off x="1136650" y="15875"/>
          <a:ext cx="5885500" cy="6203589"/>
        </p:xfrm>
        <a:graphic>
          <a:graphicData uri="http://schemas.openxmlformats.org/drawingml/2006/table">
            <a:tbl>
              <a:tblPr/>
              <a:tblGrid>
                <a:gridCol w="162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7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3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016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29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64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11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777875">
                <a:tc gridSpan="5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Enw’r Hyfforddai:_______________________________ Cyf. y sesiwn: 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ＭＳ Ｐゴシック" charset="-128"/>
                        </a:rPr>
                        <a:t>Targed(au) Hyfforddi Personol:______________________________________________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Dyddiad: ____________ Dosbarth: ___________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Nifer o blant:___________ Oed:_____________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Cynllun Ffocws y Cyfnod Sylfaen         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2d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 gridSpan="10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Nodau/bwriadau dysgu:    </a:t>
                      </a:r>
                      <a:r>
                        <a:rPr kumimoji="0" lang="cy-GB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            Meini Prawf Llwyddiant:                                      Cyflawni </a:t>
                      </a:r>
                      <a:r>
                        <a:rPr kumimoji="0" lang="cy-GB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anghenhion </a:t>
                      </a:r>
                      <a:r>
                        <a:rPr kumimoji="0" lang="cy-GB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dysgwyr: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27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Cyflwyniad/Tasgau Cloi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Prif weithgareddau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Adnoddau/ 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Geirfa Allweddol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Asesu ar gyfer Dysgu (strategaethau a chyfleoedd)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12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Cyflwyniad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 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Tasg â ffocws i’r hyfforddai (pwrpas, braslun o rôl yr hyfforddai a’r hyn mae'r plant yn ei ddysgu): 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Tasgau ychwanegol i oedolion (pwrpas, braslun o rôl ychwanegol yr oedolyn a’r hyn mae'r plant yn ei ddysgu):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Cyfleoedd am ddysgu annibynnol: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y-GB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0238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Sesiwn gloi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 gridSpan="10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Ymdriniaeth o’r cwricwlwm (amrediad a sgiliau)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FfCD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Cyfathrebu 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Meddwl  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ADCDB   </a:t>
                      </a:r>
                      <a:endParaRPr kumimoji="0" lang="cy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" charset="0"/>
                          <a:ea typeface="ＭＳ Ｐゴシック" charset="-128"/>
                        </a:rPr>
                        <a:t>YCC</a:t>
                      </a:r>
                      <a:endParaRPr kumimoji="0" lang="en-US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ＭＳ Ｐゴシック" charset="-128"/>
                      </a:endParaRPr>
                    </a:p>
                  </a:txBody>
                  <a:tcPr marL="68581" marR="68581" marT="45709" marB="4570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5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1pPr>
                      <a:lvl2pPr marL="37931725" indent="-37474525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Myriad Pro" charset="0"/>
                          <a:ea typeface="ＭＳ Ｐゴシック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L="68581" marR="68581" marT="45709" marB="45709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4089" name="Rectangle 383"/>
          <p:cNvSpPr>
            <a:spLocks noChangeArrowheads="1"/>
          </p:cNvSpPr>
          <p:nvPr/>
        </p:nvSpPr>
        <p:spPr bwMode="auto">
          <a:xfrm>
            <a:off x="-323850" y="657860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1pPr>
            <a:lvl2pPr marL="37931725" indent="-374745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Myriad Pro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17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4581128"/>
            <a:ext cx="7772400" cy="1187847"/>
          </a:xfrm>
        </p:spPr>
        <p:txBody>
          <a:bodyPr>
            <a:normAutofit fontScale="90000"/>
          </a:bodyPr>
          <a:lstStyle/>
          <a:p>
            <a:r>
              <a:rPr lang="en-GB" b="0" dirty="0" err="1" smtClean="0"/>
              <a:t>ysgogi</a:t>
            </a:r>
            <a:r>
              <a:rPr lang="en-GB" b="0" dirty="0" smtClean="0"/>
              <a:t> </a:t>
            </a:r>
            <a:r>
              <a:rPr lang="en-GB" b="0" dirty="0" err="1" smtClean="0"/>
              <a:t>dysgwyr</a:t>
            </a:r>
            <a:r>
              <a:rPr lang="en-GB" b="0" dirty="0" smtClean="0"/>
              <a:t/>
            </a:r>
            <a:br>
              <a:rPr lang="en-GB" b="0" dirty="0" smtClean="0"/>
            </a:br>
            <a:r>
              <a:rPr lang="en-GB" dirty="0" smtClean="0"/>
              <a:t>Motivating Learners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Primary school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5905500" cy="393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1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323528" y="1124744"/>
            <a:ext cx="3168352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Sut</a:t>
            </a:r>
            <a:r>
              <a:rPr lang="en-GB" dirty="0" smtClean="0"/>
              <a:t>?</a:t>
            </a:r>
          </a:p>
          <a:p>
            <a:pPr algn="ctr"/>
            <a:r>
              <a:rPr lang="en-GB" dirty="0" smtClean="0"/>
              <a:t>How?</a:t>
            </a: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5436096" y="476672"/>
            <a:ext cx="3168352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Beth?</a:t>
            </a:r>
            <a:br>
              <a:rPr lang="en-GB" dirty="0" smtClean="0"/>
            </a:br>
            <a:r>
              <a:rPr lang="en-GB" dirty="0" smtClean="0"/>
              <a:t>What?</a:t>
            </a:r>
            <a:endParaRPr lang="en-GB" dirty="0"/>
          </a:p>
        </p:txBody>
      </p:sp>
      <p:sp>
        <p:nvSpPr>
          <p:cNvPr id="7" name="Oval Callout 6"/>
          <p:cNvSpPr/>
          <p:nvPr/>
        </p:nvSpPr>
        <p:spPr>
          <a:xfrm>
            <a:off x="5436096" y="2924944"/>
            <a:ext cx="3168352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Ble</a:t>
            </a:r>
            <a:r>
              <a:rPr lang="en-GB" dirty="0" smtClean="0"/>
              <a:t>?</a:t>
            </a:r>
          </a:p>
          <a:p>
            <a:pPr algn="ctr"/>
            <a:r>
              <a:rPr lang="en-GB" dirty="0" smtClean="0"/>
              <a:t>Where?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763688" y="2882903"/>
            <a:ext cx="3168352" cy="144016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Pryd</a:t>
            </a:r>
            <a:r>
              <a:rPr lang="en-GB" dirty="0" smtClean="0"/>
              <a:t>?</a:t>
            </a:r>
          </a:p>
          <a:p>
            <a:pPr algn="ctr"/>
            <a:r>
              <a:rPr lang="en-GB" dirty="0" smtClean="0"/>
              <a:t>When?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987824" y="5157192"/>
            <a:ext cx="3384376" cy="1008112"/>
          </a:xfrm>
          <a:prstGeom prst="rect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err="1" smtClean="0"/>
              <a:t>Trafod</a:t>
            </a:r>
            <a:r>
              <a:rPr lang="en-GB" sz="3200" dirty="0" smtClean="0"/>
              <a:t> </a:t>
            </a:r>
          </a:p>
          <a:p>
            <a:pPr algn="ctr"/>
            <a:r>
              <a:rPr lang="en-GB" sz="3200" dirty="0" smtClean="0"/>
              <a:t>Discuss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7328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Preparing Resources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39552" y="1600200"/>
            <a:ext cx="8147248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What are appropriate resources?</a:t>
            </a:r>
          </a:p>
          <a:p>
            <a:r>
              <a:rPr lang="en-US" dirty="0"/>
              <a:t>Motivating?</a:t>
            </a:r>
          </a:p>
          <a:p>
            <a:r>
              <a:rPr lang="en-US" dirty="0"/>
              <a:t>Accessible?</a:t>
            </a:r>
          </a:p>
          <a:p>
            <a:r>
              <a:rPr lang="en-US" dirty="0"/>
              <a:t>Clearly prepared?</a:t>
            </a:r>
          </a:p>
          <a:p>
            <a:r>
              <a:rPr lang="en-US" dirty="0"/>
              <a:t>High quality?</a:t>
            </a:r>
          </a:p>
          <a:p>
            <a:r>
              <a:rPr lang="en-US" dirty="0"/>
              <a:t>Fit for purpose?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Research</a:t>
            </a:r>
            <a:r>
              <a:rPr lang="en-US" dirty="0"/>
              <a:t>: what resources are recommended?</a:t>
            </a:r>
          </a:p>
          <a:p>
            <a:pPr marL="0" indent="0">
              <a:buNone/>
            </a:pPr>
            <a:r>
              <a:rPr lang="en-US" b="1" dirty="0"/>
              <a:t>Search</a:t>
            </a:r>
            <a:r>
              <a:rPr lang="en-US" dirty="0"/>
              <a:t>: what’s available commercially/in schools </a:t>
            </a:r>
          </a:p>
          <a:p>
            <a:pPr marL="0" indent="0">
              <a:buNone/>
            </a:pPr>
            <a:r>
              <a:rPr lang="en-US" b="1" dirty="0"/>
              <a:t>Create</a:t>
            </a:r>
            <a:r>
              <a:rPr lang="en-US" dirty="0"/>
              <a:t>: make your own resources to suit the individuals</a:t>
            </a:r>
          </a:p>
          <a:p>
            <a:pPr marL="0" indent="0">
              <a:buNone/>
            </a:pPr>
            <a:r>
              <a:rPr lang="en-US" b="1" dirty="0"/>
              <a:t>Evaluate</a:t>
            </a:r>
            <a:r>
              <a:rPr lang="en-US" dirty="0"/>
              <a:t>: check that resources support your learning intentions and are suitable for all learners.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28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TASG * TASK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1560" y="1600200"/>
            <a:ext cx="807524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Plan an activity </a:t>
            </a:r>
          </a:p>
          <a:p>
            <a:pPr marL="0" indent="0">
              <a:buNone/>
            </a:pPr>
            <a:r>
              <a:rPr lang="en-GB" u="sng" dirty="0" smtClean="0"/>
              <a:t>Age Group</a:t>
            </a:r>
            <a:r>
              <a:rPr lang="en-GB" dirty="0" smtClean="0"/>
              <a:t>: Foundation Phase</a:t>
            </a:r>
          </a:p>
          <a:p>
            <a:pPr marL="0" indent="0">
              <a:buNone/>
            </a:pPr>
            <a:r>
              <a:rPr lang="en-GB" u="sng" dirty="0" smtClean="0"/>
              <a:t>Theme</a:t>
            </a:r>
            <a:r>
              <a:rPr lang="en-GB" dirty="0" smtClean="0"/>
              <a:t>: The Sea</a:t>
            </a:r>
          </a:p>
          <a:p>
            <a:r>
              <a:rPr lang="en-GB" dirty="0" smtClean="0"/>
              <a:t>incorporate a thinking skill technique</a:t>
            </a:r>
          </a:p>
          <a:p>
            <a:r>
              <a:rPr lang="en-GB" dirty="0" smtClean="0"/>
              <a:t>focus on one or more skills from the ‘Thinking Skills Framework’</a:t>
            </a:r>
          </a:p>
          <a:p>
            <a:pPr marL="0" indent="0">
              <a:buNone/>
            </a:pPr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340802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1371</Words>
  <Application>Microsoft Office PowerPoint</Application>
  <PresentationFormat>On-screen Show (4:3)</PresentationFormat>
  <Paragraphs>230</Paragraphs>
  <Slides>20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ＭＳ Ｐゴシック</vt:lpstr>
      <vt:lpstr>Arial</vt:lpstr>
      <vt:lpstr>Bodoni MT Black</vt:lpstr>
      <vt:lpstr>Calibri</vt:lpstr>
      <vt:lpstr>Myriad Pro</vt:lpstr>
      <vt:lpstr>Times</vt:lpstr>
      <vt:lpstr>Times New Roman</vt:lpstr>
      <vt:lpstr>Trebuchet MS</vt:lpstr>
      <vt:lpstr>Office Theme</vt:lpstr>
      <vt:lpstr>Cynllunio Planning </vt:lpstr>
      <vt:lpstr>LEARNING objectives(INTENTION)  WALT – What am I learning today</vt:lpstr>
      <vt:lpstr>Devising Effective Learning Objectives</vt:lpstr>
      <vt:lpstr>Devising Effective Learning Objectives</vt:lpstr>
      <vt:lpstr>Devising Effective Learning Objectives</vt:lpstr>
      <vt:lpstr>Devising Effective Learning Objectives</vt:lpstr>
      <vt:lpstr>Devising Effective Learning Objectives</vt:lpstr>
      <vt:lpstr>Success Criteria  WILF – What am I looking for? </vt:lpstr>
      <vt:lpstr>Beth yw Meini Prawf Llwyddiant? What Are Success Criteria?</vt:lpstr>
      <vt:lpstr>Meini Prawf Llwyddiant Success Criteria</vt:lpstr>
      <vt:lpstr>Why Are Success Criteria Important?</vt:lpstr>
      <vt:lpstr>Effective Success Criteria are:</vt:lpstr>
      <vt:lpstr>Enghreifftiau  Examples</vt:lpstr>
      <vt:lpstr>Curriculum</vt:lpstr>
      <vt:lpstr>PowerPoint Presentation</vt:lpstr>
      <vt:lpstr>PowerPoint Presentation</vt:lpstr>
      <vt:lpstr>ysgogi dysgwyr Motivating Learners</vt:lpstr>
      <vt:lpstr>PowerPoint Presentation</vt:lpstr>
      <vt:lpstr>Preparing Resources</vt:lpstr>
      <vt:lpstr>TASG *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 Criteria</dc:title>
  <dc:creator>Bleasdale</dc:creator>
  <cp:lastModifiedBy>Natalie Griffiths</cp:lastModifiedBy>
  <cp:revision>23</cp:revision>
  <dcterms:created xsi:type="dcterms:W3CDTF">2015-09-19T13:11:50Z</dcterms:created>
  <dcterms:modified xsi:type="dcterms:W3CDTF">2019-02-13T10:18:09Z</dcterms:modified>
</cp:coreProperties>
</file>