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25"/>
  </p:notesMasterIdLst>
  <p:handoutMasterIdLst>
    <p:handoutMasterId r:id="rId26"/>
  </p:handoutMasterIdLst>
  <p:sldIdLst>
    <p:sldId id="299" r:id="rId2"/>
    <p:sldId id="276" r:id="rId3"/>
    <p:sldId id="278" r:id="rId4"/>
    <p:sldId id="277" r:id="rId5"/>
    <p:sldId id="279" r:id="rId6"/>
    <p:sldId id="297" r:id="rId7"/>
    <p:sldId id="280" r:id="rId8"/>
    <p:sldId id="295" r:id="rId9"/>
    <p:sldId id="281" r:id="rId10"/>
    <p:sldId id="282" r:id="rId11"/>
    <p:sldId id="283" r:id="rId12"/>
    <p:sldId id="284" r:id="rId13"/>
    <p:sldId id="285" r:id="rId14"/>
    <p:sldId id="288" r:id="rId15"/>
    <p:sldId id="286" r:id="rId16"/>
    <p:sldId id="287" r:id="rId17"/>
    <p:sldId id="290" r:id="rId18"/>
    <p:sldId id="294" r:id="rId19"/>
    <p:sldId id="300" r:id="rId20"/>
    <p:sldId id="301" r:id="rId21"/>
    <p:sldId id="291" r:id="rId22"/>
    <p:sldId id="292" r:id="rId23"/>
    <p:sldId id="296" r:id="rId24"/>
  </p:sldIdLst>
  <p:sldSz cx="12192000" cy="6858000"/>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493D"/>
    <a:srgbClr val="1B3930"/>
    <a:srgbClr val="347D8C"/>
    <a:srgbClr val="CC6600"/>
    <a:srgbClr val="FF6600"/>
    <a:srgbClr val="004358"/>
    <a:srgbClr val="003E1C"/>
    <a:srgbClr val="004F76"/>
    <a:srgbClr val="006699"/>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598" autoAdjust="0"/>
  </p:normalViewPr>
  <p:slideViewPr>
    <p:cSldViewPr>
      <p:cViewPr varScale="1">
        <p:scale>
          <a:sx n="104" d="100"/>
          <a:sy n="104" d="100"/>
        </p:scale>
        <p:origin x="756"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CE5937B9-F20B-4566-A37D-F35F8E370A63}" type="datetimeFigureOut">
              <a:rPr lang="en-GB"/>
              <a:pPr>
                <a:defRPr/>
              </a:pPr>
              <a:t>21/04/2020</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622AA8F6-F67E-4D59-93A3-2D078D0E1E88}" type="slidenum">
              <a:rPr lang="en-GB"/>
              <a:pPr>
                <a:defRPr/>
              </a:pPr>
              <a:t>‹#›</a:t>
            </a:fld>
            <a:endParaRPr lang="en-GB"/>
          </a:p>
        </p:txBody>
      </p:sp>
    </p:spTree>
    <p:extLst>
      <p:ext uri="{BB962C8B-B14F-4D97-AF65-F5344CB8AC3E}">
        <p14:creationId xmlns:p14="http://schemas.microsoft.com/office/powerpoint/2010/main" val="36784830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975"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7788" y="0"/>
            <a:ext cx="2974975" cy="488950"/>
          </a:xfrm>
          <a:prstGeom prst="rect">
            <a:avLst/>
          </a:prstGeom>
        </p:spPr>
        <p:txBody>
          <a:bodyPr vert="horz" lIns="91440" tIns="45720" rIns="91440" bIns="45720" rtlCol="0"/>
          <a:lstStyle>
            <a:lvl1pPr algn="r">
              <a:defRPr sz="1200"/>
            </a:lvl1pPr>
          </a:lstStyle>
          <a:p>
            <a:fld id="{B65B2C20-A1FE-4BCD-9E9D-4F622F730E72}" type="datetimeFigureOut">
              <a:rPr lang="en-GB" smtClean="0"/>
              <a:t>22/04/2020</a:t>
            </a:fld>
            <a:endParaRPr lang="en-GB"/>
          </a:p>
        </p:txBody>
      </p:sp>
      <p:sp>
        <p:nvSpPr>
          <p:cNvPr id="4" name="Slide Image Placeholder 3"/>
          <p:cNvSpPr>
            <a:spLocks noGrp="1" noRot="1" noChangeAspect="1"/>
          </p:cNvSpPr>
          <p:nvPr>
            <p:ph type="sldImg" idx="2"/>
          </p:nvPr>
        </p:nvSpPr>
        <p:spPr>
          <a:xfrm>
            <a:off x="508000" y="1219200"/>
            <a:ext cx="5848350" cy="32908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92650"/>
            <a:ext cx="5492750" cy="3838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1475"/>
            <a:ext cx="2974975"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7788" y="9261475"/>
            <a:ext cx="2974975" cy="488950"/>
          </a:xfrm>
          <a:prstGeom prst="rect">
            <a:avLst/>
          </a:prstGeom>
        </p:spPr>
        <p:txBody>
          <a:bodyPr vert="horz" lIns="91440" tIns="45720" rIns="91440" bIns="45720" rtlCol="0" anchor="b"/>
          <a:lstStyle>
            <a:lvl1pPr algn="r">
              <a:defRPr sz="1200"/>
            </a:lvl1pPr>
          </a:lstStyle>
          <a:p>
            <a:fld id="{4588DB82-2DDD-41A6-8FF6-BF2B6D9C587F}" type="slidenum">
              <a:rPr lang="en-GB" smtClean="0"/>
              <a:t>‹#›</a:t>
            </a:fld>
            <a:endParaRPr lang="en-GB"/>
          </a:p>
        </p:txBody>
      </p:sp>
    </p:spTree>
    <p:extLst>
      <p:ext uri="{BB962C8B-B14F-4D97-AF65-F5344CB8AC3E}">
        <p14:creationId xmlns:p14="http://schemas.microsoft.com/office/powerpoint/2010/main" val="72297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88DB82-2DDD-41A6-8FF6-BF2B6D9C587F}" type="slidenum">
              <a:rPr lang="en-GB" smtClean="0"/>
              <a:t>15</a:t>
            </a:fld>
            <a:endParaRPr lang="en-GB"/>
          </a:p>
        </p:txBody>
      </p:sp>
    </p:spTree>
    <p:extLst>
      <p:ext uri="{BB962C8B-B14F-4D97-AF65-F5344CB8AC3E}">
        <p14:creationId xmlns:p14="http://schemas.microsoft.com/office/powerpoint/2010/main" val="2538110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88DB82-2DDD-41A6-8FF6-BF2B6D9C587F}" type="slidenum">
              <a:rPr lang="en-GB" smtClean="0"/>
              <a:t>22</a:t>
            </a:fld>
            <a:endParaRPr lang="en-GB"/>
          </a:p>
        </p:txBody>
      </p:sp>
    </p:spTree>
    <p:extLst>
      <p:ext uri="{BB962C8B-B14F-4D97-AF65-F5344CB8AC3E}">
        <p14:creationId xmlns:p14="http://schemas.microsoft.com/office/powerpoint/2010/main" val="1682559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 y="1"/>
            <a:ext cx="12187767"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gd name="T0" fmla="*/ 0 w 5740"/>
                <a:gd name="T1" fmla="*/ 0 h 1906"/>
                <a:gd name="T2" fmla="*/ 0 w 5740"/>
                <a:gd name="T3" fmla="*/ 1655 h 1906"/>
                <a:gd name="T4" fmla="*/ 5776 w 5740"/>
                <a:gd name="T5" fmla="*/ 1655 h 1906"/>
                <a:gd name="T6" fmla="*/ 5776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914400" y="1736726"/>
            <a:ext cx="103632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828800" y="3886200"/>
            <a:ext cx="85344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p:txBody>
          <a:bodyPr/>
          <a:lstStyle>
            <a:lvl1pPr>
              <a:defRPr/>
            </a:lvl1pPr>
          </a:lstStyle>
          <a:p>
            <a:pPr>
              <a:defRPr/>
            </a:pPr>
            <a:endParaRPr lang="en-GB"/>
          </a:p>
        </p:txBody>
      </p:sp>
      <p:sp>
        <p:nvSpPr>
          <p:cNvPr id="14" name="Rectangle 14"/>
          <p:cNvSpPr>
            <a:spLocks noGrp="1" noChangeArrowheads="1"/>
          </p:cNvSpPr>
          <p:nvPr>
            <p:ph type="ftr" sz="quarter" idx="11"/>
          </p:nvPr>
        </p:nvSpPr>
        <p:spPr/>
        <p:txBody>
          <a:bodyPr/>
          <a:lstStyle>
            <a:lvl1pPr>
              <a:defRPr/>
            </a:lvl1pPr>
          </a:lstStyle>
          <a:p>
            <a:pPr>
              <a:defRPr/>
            </a:pPr>
            <a:endParaRPr lang="en-GB"/>
          </a:p>
        </p:txBody>
      </p:sp>
      <p:sp>
        <p:nvSpPr>
          <p:cNvPr id="15" name="Rectangle 15"/>
          <p:cNvSpPr>
            <a:spLocks noGrp="1" noChangeArrowheads="1"/>
          </p:cNvSpPr>
          <p:nvPr>
            <p:ph type="sldNum" sz="quarter" idx="12"/>
          </p:nvPr>
        </p:nvSpPr>
        <p:spPr/>
        <p:txBody>
          <a:bodyPr/>
          <a:lstStyle>
            <a:lvl1pPr>
              <a:defRPr/>
            </a:lvl1pPr>
          </a:lstStyle>
          <a:p>
            <a:pPr>
              <a:defRPr/>
            </a:pPr>
            <a:fld id="{241F789C-E5E6-4B96-9BAB-44741C958872}"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13"/>
          <p:cNvSpPr>
            <a:spLocks noGrp="1" noChangeArrowheads="1"/>
          </p:cNvSpPr>
          <p:nvPr>
            <p:ph type="dt" sz="quarter"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
        <p:nvSpPr>
          <p:cNvPr id="6" name="Rectangle 15"/>
          <p:cNvSpPr>
            <a:spLocks noGrp="1" noChangeArrowheads="1"/>
          </p:cNvSpPr>
          <p:nvPr>
            <p:ph type="sldNum" sz="quarter" idx="12"/>
          </p:nvPr>
        </p:nvSpPr>
        <p:spPr>
          <a:ln/>
        </p:spPr>
        <p:txBody>
          <a:bodyPr/>
          <a:lstStyle>
            <a:lvl1pPr>
              <a:defRPr/>
            </a:lvl1pPr>
          </a:lstStyle>
          <a:p>
            <a:pPr>
              <a:defRPr/>
            </a:pPr>
            <a:fld id="{FFFF3DB9-C1F1-444D-BAC8-C4E4E98BBAB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358"/>
        </a:solidFill>
        <a:effectLst/>
      </p:bgPr>
    </p:bg>
    <p:spTree>
      <p:nvGrpSpPr>
        <p:cNvPr id="1" name=""/>
        <p:cNvGrpSpPr/>
        <p:nvPr/>
      </p:nvGrpSpPr>
      <p:grpSpPr>
        <a:xfrm>
          <a:off x="0" y="0"/>
          <a:ext cx="0" cy="0"/>
          <a:chOff x="0" y="0"/>
          <a:chExt cx="0" cy="0"/>
        </a:xfrm>
      </p:grpSpPr>
      <p:sp>
        <p:nvSpPr>
          <p:cNvPr id="149517" name="Rectangle 13"/>
          <p:cNvSpPr>
            <a:spLocks noGrp="1" noRot="1" noChangeArrowheads="1"/>
          </p:cNvSpPr>
          <p:nvPr>
            <p:ph type="title"/>
          </p:nvPr>
        </p:nvSpPr>
        <p:spPr bwMode="auto">
          <a:xfrm>
            <a:off x="609600" y="274638"/>
            <a:ext cx="109728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9" name="Rectangle 15"/>
          <p:cNvSpPr>
            <a:spLocks noGrp="1" noChangeArrowheads="1"/>
          </p:cNvSpPr>
          <p:nvPr>
            <p:ph type="body" idx="1"/>
          </p:nvPr>
        </p:nvSpPr>
        <p:spPr bwMode="auto">
          <a:xfrm>
            <a:off x="609600" y="1600201"/>
            <a:ext cx="109728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5" name="Rectangle 13"/>
          <p:cNvSpPr>
            <a:spLocks noGrp="1" noChangeArrowheads="1"/>
          </p:cNvSpPr>
          <p:nvPr>
            <p:ph type="dt" sz="quarter" idx="2"/>
          </p:nvPr>
        </p:nvSpPr>
        <p:spPr bwMode="auto">
          <a:xfrm>
            <a:off x="609600" y="6248400"/>
            <a:ext cx="28448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6" name="Rectangle 14"/>
          <p:cNvSpPr>
            <a:spLocks noGrp="1" noChangeArrowheads="1"/>
          </p:cNvSpPr>
          <p:nvPr>
            <p:ph type="ftr" sz="quarter" idx="3"/>
          </p:nvPr>
        </p:nvSpPr>
        <p:spPr bwMode="auto">
          <a:xfrm>
            <a:off x="4165600" y="6251575"/>
            <a:ext cx="38608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a:latin typeface="Arial" charset="0"/>
              </a:defRPr>
            </a:lvl1pPr>
          </a:lstStyle>
          <a:p>
            <a:pPr>
              <a:defRPr/>
            </a:pPr>
            <a:endParaRPr lang="en-GB"/>
          </a:p>
        </p:txBody>
      </p:sp>
      <p:sp>
        <p:nvSpPr>
          <p:cNvPr id="27" name="Rectangle 15"/>
          <p:cNvSpPr>
            <a:spLocks noGrp="1" noChangeArrowheads="1"/>
          </p:cNvSpPr>
          <p:nvPr>
            <p:ph type="sldNum" sz="quarter" idx="4"/>
          </p:nvPr>
        </p:nvSpPr>
        <p:spPr bwMode="auto">
          <a:xfrm>
            <a:off x="8737600" y="6254750"/>
            <a:ext cx="28448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D2064BD3-8319-4611-8FE0-ADD5C0E1A62A}"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817" r:id="rId1"/>
    <p:sldLayoutId id="2147483816" r:id="rId2"/>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jpeg"/><Relationship Id="rId5" Type="http://schemas.microsoft.com/office/2007/relationships/hdphoto" Target="../media/hdphoto2.wdp"/><Relationship Id="rId4" Type="http://schemas.openxmlformats.org/officeDocument/2006/relationships/image" Target="../media/image3.jpeg"/><Relationship Id="rId9" Type="http://schemas.microsoft.com/office/2007/relationships/hdphoto" Target="../media/hdphoto4.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6.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9F9121-9279-4EEA-B0DE-9309CB0D0D33}"/>
              </a:ext>
            </a:extLst>
          </p:cNvPr>
          <p:cNvPicPr>
            <a:picLocks noChangeAspect="1"/>
          </p:cNvPicPr>
          <p:nvPr/>
        </p:nvPicPr>
        <p:blipFill rotWithShape="1">
          <a:blip r:embed="rId2"/>
          <a:srcRect l="30510" t="4005" r="31100" b="4005"/>
          <a:stretch/>
        </p:blipFill>
        <p:spPr>
          <a:xfrm>
            <a:off x="335360" y="452805"/>
            <a:ext cx="4416152" cy="5952390"/>
          </a:xfrm>
          <a:prstGeom prst="rect">
            <a:avLst/>
          </a:prstGeom>
          <a:ln w="38100">
            <a:solidFill>
              <a:srgbClr val="92D050"/>
            </a:solidFill>
          </a:ln>
        </p:spPr>
      </p:pic>
      <p:sp>
        <p:nvSpPr>
          <p:cNvPr id="6" name="Rectangle 2">
            <a:extLst>
              <a:ext uri="{FF2B5EF4-FFF2-40B4-BE49-F238E27FC236}">
                <a16:creationId xmlns:a16="http://schemas.microsoft.com/office/drawing/2014/main" id="{DD21E7A1-6CCA-43EB-B614-94F49FCC55E4}"/>
              </a:ext>
            </a:extLst>
          </p:cNvPr>
          <p:cNvSpPr txBox="1">
            <a:spLocks noChangeArrowheads="1"/>
          </p:cNvSpPr>
          <p:nvPr/>
        </p:nvSpPr>
        <p:spPr bwMode="auto">
          <a:xfrm>
            <a:off x="3863752" y="72604"/>
            <a:ext cx="8208912" cy="57680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pPr algn="r" eaLnBrk="1" hangingPunct="1">
              <a:defRPr/>
            </a:pPr>
            <a:r>
              <a:rPr lang="en-GB" sz="1800" b="0" dirty="0">
                <a:solidFill>
                  <a:srgbClr val="92D050"/>
                </a:solidFill>
                <a:effectLst/>
                <a:latin typeface="Felix Titling" panose="04060505060202020A04" pitchFamily="82" charset="0"/>
              </a:rPr>
              <a:t>HPEN6008/5008: MODERNISM &amp; MODERNISMS</a:t>
            </a:r>
          </a:p>
        </p:txBody>
      </p:sp>
      <p:sp>
        <p:nvSpPr>
          <p:cNvPr id="7" name="Rectangle 6">
            <a:extLst>
              <a:ext uri="{FF2B5EF4-FFF2-40B4-BE49-F238E27FC236}">
                <a16:creationId xmlns:a16="http://schemas.microsoft.com/office/drawing/2014/main" id="{00AE62CA-5EAA-41DE-8805-7A3F72BA4549}"/>
              </a:ext>
            </a:extLst>
          </p:cNvPr>
          <p:cNvSpPr/>
          <p:nvPr/>
        </p:nvSpPr>
        <p:spPr>
          <a:xfrm>
            <a:off x="5087888" y="1412776"/>
            <a:ext cx="7104112" cy="1323439"/>
          </a:xfrm>
          <a:prstGeom prst="rect">
            <a:avLst/>
          </a:prstGeom>
        </p:spPr>
        <p:txBody>
          <a:bodyPr wrap="square">
            <a:spAutoFit/>
          </a:bodyPr>
          <a:lstStyle/>
          <a:p>
            <a:pPr marL="0" indent="0">
              <a:buNone/>
            </a:pPr>
            <a:r>
              <a:rPr lang="en-GB" sz="3200" kern="0" dirty="0">
                <a:solidFill>
                  <a:schemeClr val="accent6">
                    <a:lumMod val="40000"/>
                    <a:lumOff val="60000"/>
                  </a:schemeClr>
                </a:solidFill>
                <a:latin typeface="Felix Titling" pitchFamily="82" charset="0"/>
              </a:rPr>
              <a:t>Yeats - Revisiting Modernism &amp; Tradition: Modernism &amp; Art</a:t>
            </a:r>
          </a:p>
          <a:p>
            <a:pPr>
              <a:spcBef>
                <a:spcPts val="600"/>
              </a:spcBef>
            </a:pPr>
            <a:endParaRPr lang="en-GB" sz="1100" kern="0" dirty="0"/>
          </a:p>
        </p:txBody>
      </p:sp>
      <p:sp>
        <p:nvSpPr>
          <p:cNvPr id="9" name="Rectangle 3">
            <a:extLst>
              <a:ext uri="{FF2B5EF4-FFF2-40B4-BE49-F238E27FC236}">
                <a16:creationId xmlns:a16="http://schemas.microsoft.com/office/drawing/2014/main" id="{1C356F3B-6694-4786-9B4A-BEE419A3F202}"/>
              </a:ext>
            </a:extLst>
          </p:cNvPr>
          <p:cNvSpPr txBox="1">
            <a:spLocks noChangeArrowheads="1"/>
          </p:cNvSpPr>
          <p:nvPr/>
        </p:nvSpPr>
        <p:spPr bwMode="auto">
          <a:xfrm>
            <a:off x="5444913" y="2924944"/>
            <a:ext cx="6054701" cy="3177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176213" lvl="1" indent="0">
              <a:spcBef>
                <a:spcPts val="0"/>
              </a:spcBef>
              <a:buNone/>
            </a:pPr>
            <a:r>
              <a:rPr lang="en-GB" sz="2000" kern="0" dirty="0">
                <a:effectLst/>
                <a:latin typeface="Palatino Linotype" panose="02040502050505030304" pitchFamily="18" charset="0"/>
              </a:rPr>
              <a:t>I pace upon the battlements and stare</a:t>
            </a:r>
          </a:p>
          <a:p>
            <a:pPr marL="176213" lvl="1" indent="0">
              <a:spcBef>
                <a:spcPts val="0"/>
              </a:spcBef>
              <a:buNone/>
            </a:pPr>
            <a:r>
              <a:rPr lang="en-GB" sz="2000" kern="0" dirty="0">
                <a:effectLst/>
                <a:latin typeface="Palatino Linotype" panose="02040502050505030304" pitchFamily="18" charset="0"/>
              </a:rPr>
              <a:t>On the foundations of a house, or where</a:t>
            </a:r>
          </a:p>
          <a:p>
            <a:pPr marL="176213" lvl="1" indent="0">
              <a:spcBef>
                <a:spcPts val="0"/>
              </a:spcBef>
              <a:buNone/>
            </a:pPr>
            <a:r>
              <a:rPr lang="en-GB" sz="2000" kern="0" dirty="0">
                <a:effectLst/>
                <a:latin typeface="Palatino Linotype" panose="02040502050505030304" pitchFamily="18" charset="0"/>
              </a:rPr>
              <a:t>Tree, like a sooty finger, starts from the earth;</a:t>
            </a:r>
          </a:p>
          <a:p>
            <a:pPr marL="176213" lvl="1" indent="0">
              <a:spcBef>
                <a:spcPts val="0"/>
              </a:spcBef>
              <a:buNone/>
            </a:pPr>
            <a:r>
              <a:rPr lang="en-GB" sz="2000" kern="0" dirty="0">
                <a:effectLst/>
                <a:latin typeface="Palatino Linotype" panose="02040502050505030304" pitchFamily="18" charset="0"/>
              </a:rPr>
              <a:t>And send imagination forth</a:t>
            </a:r>
          </a:p>
          <a:p>
            <a:pPr marL="176213" lvl="1" indent="0">
              <a:spcBef>
                <a:spcPts val="0"/>
              </a:spcBef>
              <a:buNone/>
            </a:pPr>
            <a:r>
              <a:rPr lang="en-GB" sz="2000" kern="0" dirty="0">
                <a:effectLst/>
                <a:latin typeface="Palatino Linotype" panose="02040502050505030304" pitchFamily="18" charset="0"/>
              </a:rPr>
              <a:t>Under the day’s declining beam, and </a:t>
            </a:r>
            <a:r>
              <a:rPr lang="en-GB" sz="2000" kern="0" dirty="0">
                <a:solidFill>
                  <a:schemeClr val="accent6">
                    <a:lumMod val="40000"/>
                    <a:lumOff val="60000"/>
                  </a:schemeClr>
                </a:solidFill>
                <a:effectLst/>
                <a:latin typeface="Palatino Linotype" panose="02040502050505030304" pitchFamily="18" charset="0"/>
              </a:rPr>
              <a:t>call</a:t>
            </a:r>
          </a:p>
          <a:p>
            <a:pPr marL="176213" lvl="1" indent="0">
              <a:spcBef>
                <a:spcPts val="0"/>
              </a:spcBef>
              <a:buNone/>
            </a:pPr>
            <a:r>
              <a:rPr lang="en-GB" sz="2000" kern="0" dirty="0">
                <a:solidFill>
                  <a:schemeClr val="accent6">
                    <a:lumMod val="40000"/>
                    <a:lumOff val="60000"/>
                  </a:schemeClr>
                </a:solidFill>
                <a:effectLst/>
                <a:latin typeface="Palatino Linotype" panose="02040502050505030304" pitchFamily="18" charset="0"/>
              </a:rPr>
              <a:t>Images and memories</a:t>
            </a:r>
          </a:p>
          <a:p>
            <a:pPr marL="176213" lvl="1" indent="0">
              <a:spcBef>
                <a:spcPts val="0"/>
              </a:spcBef>
              <a:buNone/>
            </a:pPr>
            <a:r>
              <a:rPr lang="en-GB" sz="2000" kern="0" dirty="0">
                <a:solidFill>
                  <a:schemeClr val="accent6">
                    <a:lumMod val="40000"/>
                    <a:lumOff val="60000"/>
                  </a:schemeClr>
                </a:solidFill>
                <a:effectLst/>
                <a:latin typeface="Palatino Linotype" panose="02040502050505030304" pitchFamily="18" charset="0"/>
              </a:rPr>
              <a:t>From ruin or from ancient trees,</a:t>
            </a:r>
          </a:p>
          <a:p>
            <a:pPr marL="176213" lvl="1" indent="0">
              <a:spcBef>
                <a:spcPts val="0"/>
              </a:spcBef>
              <a:buNone/>
            </a:pPr>
            <a:r>
              <a:rPr lang="en-GB" sz="2000" kern="0" dirty="0">
                <a:solidFill>
                  <a:schemeClr val="accent6">
                    <a:lumMod val="40000"/>
                    <a:lumOff val="60000"/>
                  </a:schemeClr>
                </a:solidFill>
                <a:effectLst/>
                <a:latin typeface="Palatino Linotype" panose="02040502050505030304" pitchFamily="18" charset="0"/>
              </a:rPr>
              <a:t>For I would ask a question of them all.</a:t>
            </a:r>
          </a:p>
          <a:p>
            <a:pPr marL="176213" lvl="1" indent="0">
              <a:spcBef>
                <a:spcPts val="0"/>
              </a:spcBef>
              <a:buNone/>
            </a:pPr>
            <a:r>
              <a:rPr lang="en-GB" sz="1800" kern="0" dirty="0">
                <a:effectLst/>
                <a:latin typeface="Palatino Linotype" panose="02040502050505030304" pitchFamily="18" charset="0"/>
              </a:rPr>
              <a:t>				 ‘The Tower’ (1928)</a:t>
            </a:r>
          </a:p>
          <a:p>
            <a:endParaRPr lang="en-GB" sz="2400" kern="0" dirty="0">
              <a:effectLst/>
              <a:latin typeface="Garamond" panose="02020404030301010803" pitchFamily="18" charset="0"/>
            </a:endParaRPr>
          </a:p>
        </p:txBody>
      </p:sp>
      <p:sp>
        <p:nvSpPr>
          <p:cNvPr id="11" name="Rectangle 10">
            <a:extLst>
              <a:ext uri="{FF2B5EF4-FFF2-40B4-BE49-F238E27FC236}">
                <a16:creationId xmlns:a16="http://schemas.microsoft.com/office/drawing/2014/main" id="{80E934EE-4CE6-4A53-8006-FA8BED70A766}"/>
              </a:ext>
            </a:extLst>
          </p:cNvPr>
          <p:cNvSpPr/>
          <p:nvPr/>
        </p:nvSpPr>
        <p:spPr>
          <a:xfrm>
            <a:off x="455712" y="6412686"/>
            <a:ext cx="4416152" cy="369332"/>
          </a:xfrm>
          <a:prstGeom prst="rect">
            <a:avLst/>
          </a:prstGeom>
        </p:spPr>
        <p:txBody>
          <a:bodyPr wrap="square">
            <a:spAutoFit/>
          </a:bodyPr>
          <a:lstStyle/>
          <a:p>
            <a:r>
              <a:rPr lang="en-GB" dirty="0" err="1">
                <a:solidFill>
                  <a:srgbClr val="92D050"/>
                </a:solidFill>
              </a:rPr>
              <a:t>Odilon</a:t>
            </a:r>
            <a:r>
              <a:rPr lang="en-GB" dirty="0">
                <a:solidFill>
                  <a:srgbClr val="92D050"/>
                </a:solidFill>
              </a:rPr>
              <a:t> Redon, </a:t>
            </a:r>
            <a:r>
              <a:rPr lang="en-GB" i="1" dirty="0">
                <a:solidFill>
                  <a:srgbClr val="92D050"/>
                </a:solidFill>
              </a:rPr>
              <a:t>Evocation of Roussel</a:t>
            </a:r>
            <a:r>
              <a:rPr lang="en-GB" dirty="0">
                <a:solidFill>
                  <a:srgbClr val="92D050"/>
                </a:solidFill>
              </a:rPr>
              <a:t>, ca. 1912</a:t>
            </a:r>
          </a:p>
        </p:txBody>
      </p:sp>
    </p:spTree>
    <p:extLst>
      <p:ext uri="{BB962C8B-B14F-4D97-AF65-F5344CB8AC3E}">
        <p14:creationId xmlns:p14="http://schemas.microsoft.com/office/powerpoint/2010/main" val="37012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51384" y="392816"/>
            <a:ext cx="8229600" cy="887791"/>
          </a:xfrm>
        </p:spPr>
        <p:txBody>
          <a:bodyPr/>
          <a:lstStyle/>
          <a:p>
            <a:pPr>
              <a:defRPr/>
            </a:pPr>
            <a:r>
              <a:rPr lang="en-GB" sz="3600" b="0" dirty="0">
                <a:solidFill>
                  <a:srgbClr val="92D050"/>
                </a:solidFill>
                <a:effectLst/>
                <a:latin typeface="Felix Titling" pitchFamily="82" charset="0"/>
              </a:rPr>
              <a:t>OUTLINE</a:t>
            </a:r>
          </a:p>
        </p:txBody>
      </p:sp>
      <p:sp>
        <p:nvSpPr>
          <p:cNvPr id="12291" name="Rectangle 3"/>
          <p:cNvSpPr>
            <a:spLocks noGrp="1" noChangeArrowheads="1"/>
          </p:cNvSpPr>
          <p:nvPr>
            <p:ph idx="1"/>
          </p:nvPr>
        </p:nvSpPr>
        <p:spPr>
          <a:xfrm>
            <a:off x="839416" y="1484784"/>
            <a:ext cx="9381728" cy="4536504"/>
          </a:xfrm>
        </p:spPr>
        <p:txBody>
          <a:bodyPr rtlCol="0">
            <a:normAutofit/>
          </a:bodyPr>
          <a:lstStyle/>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Revisiting Modernism and Tradition: the Anti-Modern</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Writing Ireland </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Yeats and Ireland (</a:t>
            </a:r>
            <a:r>
              <a:rPr lang="en-GB" sz="2200" dirty="0" err="1">
                <a:effectLst/>
                <a:latin typeface="Palatino Linotype" panose="02040502050505030304" pitchFamily="18" charset="0"/>
              </a:rPr>
              <a:t>i</a:t>
            </a:r>
            <a:r>
              <a:rPr lang="en-GB" sz="2200" dirty="0">
                <a:effectLst/>
                <a:latin typeface="Palatino Linotype" panose="02040502050505030304" pitchFamily="18" charset="0"/>
              </a:rPr>
              <a:t>): A Kind of Classicism</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Yeats and the influence of European Symbolism </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Self-reflection: Poems about Poetry</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Yeats and Ireland (ii): the Triumph of Unshapeliness</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‘Easter 1916’</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‘The Second Coming’</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‘The Tower’ and the Gyres of History, </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 ‘Nineteen Hundred and Nineteen’ </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‘Lapis Lazuli’: War - and the value of art</a:t>
            </a:r>
          </a:p>
          <a:p>
            <a:pPr fontAlgn="auto">
              <a:spcBef>
                <a:spcPts val="0"/>
              </a:spcBef>
              <a:spcAft>
                <a:spcPts val="0"/>
              </a:spcAft>
              <a:buFont typeface="Arial" panose="020B0604020202020204" pitchFamily="34" charset="0"/>
              <a:buChar char="•"/>
              <a:defRPr/>
            </a:pPr>
            <a:r>
              <a:rPr lang="en-GB" sz="2200" dirty="0">
                <a:effectLst/>
                <a:latin typeface="Palatino Linotype" panose="02040502050505030304" pitchFamily="18" charset="0"/>
              </a:rPr>
              <a:t>‘Among School Children’ : Nothing is only one thing</a:t>
            </a:r>
            <a:endParaRPr lang="en-GB" sz="2200" dirty="0">
              <a:latin typeface="Palatino Linotype" panose="0204050205050503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25036" y="548680"/>
            <a:ext cx="8748713" cy="490537"/>
          </a:xfrm>
        </p:spPr>
        <p:txBody>
          <a:bodyPr rtlCol="0">
            <a:noAutofit/>
          </a:bodyPr>
          <a:lstStyle/>
          <a:p>
            <a:pPr fontAlgn="auto">
              <a:spcAft>
                <a:spcPts val="0"/>
              </a:spcAft>
              <a:defRPr/>
            </a:pPr>
            <a:r>
              <a:rPr lang="en-GB" sz="3200" b="0" dirty="0">
                <a:solidFill>
                  <a:srgbClr val="92D050"/>
                </a:solidFill>
                <a:effectLst/>
                <a:latin typeface="Felix Titling" pitchFamily="82" charset="0"/>
              </a:rPr>
              <a:t>Yeats, Tradition </a:t>
            </a:r>
            <a:r>
              <a:rPr lang="en-GB" sz="3200" b="0" i="1" dirty="0">
                <a:solidFill>
                  <a:srgbClr val="92D050"/>
                </a:solidFill>
                <a:effectLst/>
                <a:latin typeface="Felix Titling" pitchFamily="82" charset="0"/>
              </a:rPr>
              <a:t>&amp;</a:t>
            </a:r>
            <a:r>
              <a:rPr lang="en-GB" sz="3200" b="0" dirty="0">
                <a:solidFill>
                  <a:srgbClr val="92D050"/>
                </a:solidFill>
                <a:effectLst/>
                <a:latin typeface="Felix Titling" pitchFamily="82" charset="0"/>
              </a:rPr>
              <a:t> the Anti-Modern</a:t>
            </a:r>
          </a:p>
        </p:txBody>
      </p:sp>
      <p:sp>
        <p:nvSpPr>
          <p:cNvPr id="6147" name="Rectangle 3"/>
          <p:cNvSpPr>
            <a:spLocks noGrp="1" noChangeArrowheads="1"/>
          </p:cNvSpPr>
          <p:nvPr>
            <p:ph idx="1"/>
          </p:nvPr>
        </p:nvSpPr>
        <p:spPr>
          <a:xfrm>
            <a:off x="551384" y="1556792"/>
            <a:ext cx="11089232" cy="4415726"/>
          </a:xfrm>
        </p:spPr>
        <p:txBody>
          <a:bodyPr/>
          <a:lstStyle/>
          <a:p>
            <a:pPr marL="533400" indent="-533400">
              <a:lnSpc>
                <a:spcPct val="80000"/>
              </a:lnSpc>
              <a:buNone/>
              <a:defRPr/>
            </a:pPr>
            <a:r>
              <a:rPr lang="en-GB" sz="2400" dirty="0">
                <a:latin typeface="Garamond" pitchFamily="18" charset="0"/>
              </a:rPr>
              <a:t>	</a:t>
            </a:r>
            <a:r>
              <a:rPr lang="en-GB" sz="2600" dirty="0">
                <a:effectLst/>
                <a:latin typeface="Garamond" pitchFamily="18" charset="0"/>
              </a:rPr>
              <a:t>‘</a:t>
            </a:r>
            <a:r>
              <a:rPr lang="en-GB" sz="2400" dirty="0">
                <a:effectLst/>
                <a:latin typeface="Garamond" pitchFamily="18" charset="0"/>
              </a:rPr>
              <a:t>Yeats’s poetry then is </a:t>
            </a:r>
            <a:r>
              <a:rPr lang="en-GB" sz="2400" dirty="0">
                <a:solidFill>
                  <a:srgbClr val="92D050"/>
                </a:solidFill>
                <a:effectLst/>
                <a:latin typeface="Garamond" pitchFamily="18" charset="0"/>
              </a:rPr>
              <a:t>modern with very little of the paraphernalia of modernism about it. It is modern because the tone of voice is that of the time. </a:t>
            </a:r>
            <a:r>
              <a:rPr lang="en-GB" sz="2400" dirty="0">
                <a:effectLst/>
                <a:latin typeface="Garamond" pitchFamily="18" charset="0"/>
              </a:rPr>
              <a:t>He may be magnificent, tender, ironical, or harsh, there is always a speaking voice that comes off the page. […] Yeats’s poetry is the new flowering of a very old tree.’ </a:t>
            </a:r>
          </a:p>
          <a:p>
            <a:pPr marL="914400" lvl="1" indent="-457200">
              <a:lnSpc>
                <a:spcPct val="80000"/>
              </a:lnSpc>
              <a:buNone/>
              <a:defRPr/>
            </a:pPr>
            <a:r>
              <a:rPr lang="en-GB" sz="2400" dirty="0">
                <a:effectLst/>
                <a:latin typeface="Garamond" pitchFamily="18" charset="0"/>
              </a:rPr>
              <a:t>	</a:t>
            </a:r>
            <a:r>
              <a:rPr lang="en-GB" sz="2000" dirty="0">
                <a:effectLst/>
                <a:latin typeface="Garamond" pitchFamily="18" charset="0"/>
              </a:rPr>
              <a:t>A. Alvarez, </a:t>
            </a:r>
            <a:r>
              <a:rPr lang="en-GB" sz="2000" i="1" dirty="0">
                <a:effectLst/>
                <a:latin typeface="Garamond" pitchFamily="18" charset="0"/>
              </a:rPr>
              <a:t>The Shaping Spirit: Studies in Modern English and American Poets</a:t>
            </a:r>
            <a:r>
              <a:rPr lang="en-GB" sz="2000" dirty="0">
                <a:effectLst/>
                <a:latin typeface="Garamond" pitchFamily="18" charset="0"/>
              </a:rPr>
              <a:t> (London: </a:t>
            </a:r>
            <a:r>
              <a:rPr lang="en-GB" sz="2000" dirty="0" err="1">
                <a:effectLst/>
                <a:latin typeface="Garamond" pitchFamily="18" charset="0"/>
              </a:rPr>
              <a:t>Chatto</a:t>
            </a:r>
            <a:r>
              <a:rPr lang="en-GB" sz="2000" dirty="0">
                <a:effectLst/>
                <a:latin typeface="Garamond" pitchFamily="18" charset="0"/>
              </a:rPr>
              <a:t> &amp; </a:t>
            </a:r>
            <a:r>
              <a:rPr lang="en-GB" sz="2000" dirty="0" err="1">
                <a:effectLst/>
                <a:latin typeface="Garamond" pitchFamily="18" charset="0"/>
              </a:rPr>
              <a:t>Windus</a:t>
            </a:r>
            <a:r>
              <a:rPr lang="en-GB" sz="2000" dirty="0">
                <a:effectLst/>
                <a:latin typeface="Garamond" pitchFamily="18" charset="0"/>
              </a:rPr>
              <a:t>, 1967), pp. 42, 47.</a:t>
            </a:r>
          </a:p>
          <a:p>
            <a:pPr marL="533400" indent="-533400">
              <a:lnSpc>
                <a:spcPct val="80000"/>
              </a:lnSpc>
              <a:buNone/>
              <a:defRPr/>
            </a:pPr>
            <a:r>
              <a:rPr lang="en-GB" sz="2000" dirty="0">
                <a:effectLst/>
                <a:latin typeface="Garamond" pitchFamily="18" charset="0"/>
              </a:rPr>
              <a:t>	</a:t>
            </a:r>
            <a:endParaRPr lang="en-GB" sz="1600" dirty="0">
              <a:effectLst/>
              <a:latin typeface="Garamond" pitchFamily="18" charset="0"/>
            </a:endParaRPr>
          </a:p>
          <a:p>
            <a:pPr marL="533400" lvl="2" indent="-533400">
              <a:lnSpc>
                <a:spcPct val="80000"/>
              </a:lnSpc>
              <a:buClr>
                <a:schemeClr val="hlink"/>
              </a:buClr>
              <a:buNone/>
              <a:defRPr/>
            </a:pPr>
            <a:r>
              <a:rPr lang="en-GB" sz="2000" dirty="0">
                <a:effectLst/>
                <a:latin typeface="Garamond" pitchFamily="18" charset="0"/>
              </a:rPr>
              <a:t>	</a:t>
            </a:r>
            <a:r>
              <a:rPr lang="en-GB" dirty="0">
                <a:solidFill>
                  <a:srgbClr val="92D050"/>
                </a:solidFill>
                <a:effectLst/>
                <a:latin typeface="Garamond" pitchFamily="18" charset="0"/>
              </a:rPr>
              <a:t>I tried to make the language of poetry coincide with that of passionate, normal speech. </a:t>
            </a:r>
            <a:r>
              <a:rPr lang="en-GB" dirty="0">
                <a:effectLst/>
                <a:latin typeface="Garamond" pitchFamily="18" charset="0"/>
              </a:rPr>
              <a:t>I wanted to write in whatever language comes most naturally when we soliloquise, as I do all day long, upon the events of our own lives or of any life where we can see ourselves for the moment. […] Because </a:t>
            </a:r>
            <a:r>
              <a:rPr lang="en-GB" dirty="0">
                <a:solidFill>
                  <a:srgbClr val="92D050"/>
                </a:solidFill>
                <a:effectLst/>
                <a:latin typeface="Garamond" pitchFamily="18" charset="0"/>
              </a:rPr>
              <a:t>I need a passionate syntax for passionate subject-matter I compel myself to accept those traditional metres that have developed with the language. […] I must choose a traditional stanza, even what I alter must seem traditional.’ </a:t>
            </a:r>
            <a:r>
              <a:rPr lang="en-GB" sz="2000" dirty="0">
                <a:effectLst/>
                <a:latin typeface="Garamond" pitchFamily="18" charset="0"/>
              </a:rPr>
              <a:t>	W.B. Yeats, ‘A General Introduction for My Work</a:t>
            </a:r>
            <a:r>
              <a:rPr lang="en-GB" sz="2000" dirty="0">
                <a:effectLst/>
              </a:rPr>
              <a:t>,’</a:t>
            </a:r>
          </a:p>
          <a:p>
            <a:pPr marL="533400" indent="-533400">
              <a:lnSpc>
                <a:spcPct val="80000"/>
              </a:lnSpc>
              <a:buNone/>
              <a:defRPr/>
            </a:pPr>
            <a:endParaRPr lang="en-GB" sz="2400" dirty="0">
              <a:effectLst/>
              <a:latin typeface="Garamond"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23392" y="274638"/>
            <a:ext cx="8075612" cy="850900"/>
          </a:xfrm>
        </p:spPr>
        <p:txBody>
          <a:bodyPr/>
          <a:lstStyle/>
          <a:p>
            <a:pPr>
              <a:defRPr/>
            </a:pPr>
            <a:r>
              <a:rPr lang="en-GB" sz="3600" b="0" dirty="0">
                <a:solidFill>
                  <a:srgbClr val="92D050"/>
                </a:solidFill>
                <a:effectLst/>
                <a:latin typeface="Felix Titling" pitchFamily="82" charset="0"/>
              </a:rPr>
              <a:t>YEATS: Early Celtic Twilight </a:t>
            </a:r>
          </a:p>
        </p:txBody>
      </p:sp>
      <p:sp>
        <p:nvSpPr>
          <p:cNvPr id="5123" name="Rectangle 3"/>
          <p:cNvSpPr>
            <a:spLocks noGrp="1" noChangeArrowheads="1"/>
          </p:cNvSpPr>
          <p:nvPr>
            <p:ph idx="1"/>
          </p:nvPr>
        </p:nvSpPr>
        <p:spPr>
          <a:xfrm>
            <a:off x="2207568" y="1125538"/>
            <a:ext cx="7848873" cy="5111774"/>
          </a:xfrm>
        </p:spPr>
        <p:txBody>
          <a:bodyPr/>
          <a:lstStyle/>
          <a:p>
            <a:pPr>
              <a:lnSpc>
                <a:spcPct val="90000"/>
              </a:lnSpc>
              <a:buFontTx/>
              <a:buNone/>
              <a:defRPr/>
            </a:pPr>
            <a:endParaRPr lang="en-GB" sz="2400" u="sng" dirty="0">
              <a:effectLst/>
              <a:latin typeface="Garamond" pitchFamily="18" charset="0"/>
            </a:endParaRPr>
          </a:p>
          <a:p>
            <a:pPr>
              <a:lnSpc>
                <a:spcPct val="90000"/>
              </a:lnSpc>
              <a:buFontTx/>
              <a:buNone/>
              <a:defRPr/>
            </a:pPr>
            <a:r>
              <a:rPr lang="en-GB" sz="2400" i="1" dirty="0">
                <a:effectLst/>
                <a:latin typeface="Garamond" pitchFamily="18" charset="0"/>
              </a:rPr>
              <a:t>The Rose</a:t>
            </a:r>
            <a:r>
              <a:rPr lang="en-GB" sz="2400" dirty="0">
                <a:effectLst/>
                <a:latin typeface="Garamond" pitchFamily="18" charset="0"/>
              </a:rPr>
              <a:t> (1893)</a:t>
            </a:r>
          </a:p>
          <a:p>
            <a:pPr>
              <a:lnSpc>
                <a:spcPct val="90000"/>
              </a:lnSpc>
              <a:buFont typeface="Arial" panose="020B0604020202020204" pitchFamily="34" charset="0"/>
              <a:buChar char="•"/>
              <a:defRPr/>
            </a:pPr>
            <a:r>
              <a:rPr lang="en-GB" sz="2800" dirty="0">
                <a:effectLst/>
                <a:latin typeface="Garamond" pitchFamily="18" charset="0"/>
              </a:rPr>
              <a:t>To the Rose upon the Rood of Time</a:t>
            </a:r>
          </a:p>
          <a:p>
            <a:pPr>
              <a:lnSpc>
                <a:spcPct val="90000"/>
              </a:lnSpc>
              <a:buFont typeface="Arial" panose="020B0604020202020204" pitchFamily="34" charset="0"/>
              <a:buChar char="•"/>
              <a:defRPr/>
            </a:pPr>
            <a:r>
              <a:rPr lang="en-GB" sz="2800" dirty="0">
                <a:effectLst/>
                <a:latin typeface="Garamond" pitchFamily="18" charset="0"/>
              </a:rPr>
              <a:t>The lake Isle of </a:t>
            </a:r>
            <a:r>
              <a:rPr lang="en-GB" sz="2800" dirty="0" err="1">
                <a:effectLst/>
                <a:latin typeface="Garamond" pitchFamily="18" charset="0"/>
              </a:rPr>
              <a:t>Innisfree</a:t>
            </a:r>
            <a:endParaRPr lang="en-GB" sz="2800" dirty="0">
              <a:effectLst/>
              <a:latin typeface="Garamond" pitchFamily="18" charset="0"/>
            </a:endParaRPr>
          </a:p>
          <a:p>
            <a:pPr>
              <a:lnSpc>
                <a:spcPct val="90000"/>
              </a:lnSpc>
              <a:buFont typeface="Arial" panose="020B0604020202020204" pitchFamily="34" charset="0"/>
              <a:buChar char="•"/>
              <a:defRPr/>
            </a:pPr>
            <a:r>
              <a:rPr lang="en-GB" sz="2800" dirty="0">
                <a:effectLst/>
                <a:latin typeface="Garamond" pitchFamily="18" charset="0"/>
              </a:rPr>
              <a:t>The White Birds</a:t>
            </a:r>
          </a:p>
          <a:p>
            <a:pPr>
              <a:lnSpc>
                <a:spcPct val="90000"/>
              </a:lnSpc>
              <a:buFontTx/>
              <a:buNone/>
              <a:defRPr/>
            </a:pPr>
            <a:endParaRPr lang="en-GB" sz="2400" i="1" dirty="0">
              <a:effectLst/>
              <a:latin typeface="Garamond" pitchFamily="18" charset="0"/>
            </a:endParaRPr>
          </a:p>
          <a:p>
            <a:pPr>
              <a:lnSpc>
                <a:spcPct val="90000"/>
              </a:lnSpc>
              <a:buFontTx/>
              <a:buNone/>
              <a:defRPr/>
            </a:pPr>
            <a:r>
              <a:rPr lang="en-GB" sz="2400" i="1" dirty="0">
                <a:effectLst/>
                <a:latin typeface="Garamond" pitchFamily="18" charset="0"/>
              </a:rPr>
              <a:t>The Wind Among the Reeds </a:t>
            </a:r>
            <a:r>
              <a:rPr lang="en-GB" sz="2400" dirty="0">
                <a:effectLst/>
                <a:latin typeface="Garamond" pitchFamily="18" charset="0"/>
              </a:rPr>
              <a:t>(1899)</a:t>
            </a:r>
          </a:p>
          <a:p>
            <a:pPr>
              <a:lnSpc>
                <a:spcPct val="90000"/>
              </a:lnSpc>
              <a:buFont typeface="Arial" panose="020B0604020202020204" pitchFamily="34" charset="0"/>
              <a:buChar char="•"/>
              <a:defRPr/>
            </a:pPr>
            <a:r>
              <a:rPr lang="en-GB" sz="2800" dirty="0">
                <a:effectLst/>
                <a:latin typeface="Garamond" pitchFamily="18" charset="0"/>
              </a:rPr>
              <a:t>The Lover Tells of the Rose in His Heart</a:t>
            </a:r>
          </a:p>
          <a:p>
            <a:pPr>
              <a:lnSpc>
                <a:spcPct val="90000"/>
              </a:lnSpc>
              <a:buFont typeface="Arial" panose="020B0604020202020204" pitchFamily="34" charset="0"/>
              <a:buChar char="•"/>
              <a:defRPr/>
            </a:pPr>
            <a:r>
              <a:rPr lang="en-GB" sz="2800" dirty="0">
                <a:effectLst/>
                <a:latin typeface="Garamond" pitchFamily="18" charset="0"/>
              </a:rPr>
              <a:t>The Secret Rose</a:t>
            </a:r>
          </a:p>
          <a:p>
            <a:pPr>
              <a:lnSpc>
                <a:spcPct val="90000"/>
              </a:lnSpc>
              <a:buFont typeface="Arial" panose="020B0604020202020204" pitchFamily="34" charset="0"/>
              <a:buChar char="•"/>
              <a:defRPr/>
            </a:pPr>
            <a:r>
              <a:rPr lang="en-GB" sz="2800" dirty="0">
                <a:effectLst/>
                <a:latin typeface="Garamond" pitchFamily="18" charset="0"/>
              </a:rPr>
              <a:t>He Wishes for the Cloths of Heaven</a:t>
            </a:r>
            <a:endParaRPr lang="en-GB" sz="3000" dirty="0">
              <a:effectLst/>
              <a:latin typeface="Garamond"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67408" y="116632"/>
            <a:ext cx="8229600" cy="777875"/>
          </a:xfrm>
        </p:spPr>
        <p:txBody>
          <a:bodyPr/>
          <a:lstStyle/>
          <a:p>
            <a:pPr algn="l">
              <a:defRPr/>
            </a:pPr>
            <a:r>
              <a:rPr lang="en-GB" sz="3600" b="0" dirty="0">
                <a:solidFill>
                  <a:srgbClr val="92D050"/>
                </a:solidFill>
                <a:effectLst/>
                <a:latin typeface="Felix Titling" pitchFamily="82" charset="0"/>
              </a:rPr>
              <a:t>Writing Ireland</a:t>
            </a:r>
          </a:p>
        </p:txBody>
      </p:sp>
      <p:sp>
        <p:nvSpPr>
          <p:cNvPr id="7171" name="Rectangle 3"/>
          <p:cNvSpPr>
            <a:spLocks noGrp="1" noChangeArrowheads="1"/>
          </p:cNvSpPr>
          <p:nvPr>
            <p:ph idx="1"/>
          </p:nvPr>
        </p:nvSpPr>
        <p:spPr>
          <a:xfrm>
            <a:off x="659396" y="1268760"/>
            <a:ext cx="10873208" cy="5256584"/>
          </a:xfrm>
        </p:spPr>
        <p:txBody>
          <a:bodyPr/>
          <a:lstStyle/>
          <a:p>
            <a:pPr marL="0" indent="0">
              <a:lnSpc>
                <a:spcPct val="80000"/>
              </a:lnSpc>
              <a:buNone/>
              <a:defRPr/>
            </a:pPr>
            <a:r>
              <a:rPr lang="en-GB" sz="2400" dirty="0">
                <a:effectLst/>
                <a:latin typeface="Palatino Linotype" panose="02040502050505030304" pitchFamily="18" charset="0"/>
              </a:rPr>
              <a:t>If nation-states are widely conceded to be ‘new’ and ‘historical’, the</a:t>
            </a:r>
            <a:r>
              <a:rPr lang="en-GB" sz="2400" dirty="0">
                <a:solidFill>
                  <a:srgbClr val="FFFF00"/>
                </a:solidFill>
                <a:effectLst/>
                <a:latin typeface="Palatino Linotype" panose="02040502050505030304" pitchFamily="18" charset="0"/>
              </a:rPr>
              <a:t> </a:t>
            </a:r>
            <a:r>
              <a:rPr lang="en-GB" sz="2400" dirty="0">
                <a:solidFill>
                  <a:srgbClr val="92D050"/>
                </a:solidFill>
                <a:effectLst/>
                <a:latin typeface="Palatino Linotype" panose="02040502050505030304" pitchFamily="18" charset="0"/>
              </a:rPr>
              <a:t>nations to which they give political expression always loom out of an immemorial past, and … glide into a limitless future. </a:t>
            </a:r>
            <a:r>
              <a:rPr lang="en-GB" sz="2400" dirty="0">
                <a:effectLst/>
                <a:latin typeface="Palatino Linotype" panose="02040502050505030304" pitchFamily="18" charset="0"/>
              </a:rPr>
              <a:t>It is the magic of nationalism to turn chance into destiny. </a:t>
            </a:r>
          </a:p>
          <a:p>
            <a:pPr marL="990600" lvl="1" indent="-533400">
              <a:lnSpc>
                <a:spcPct val="80000"/>
              </a:lnSpc>
              <a:buNone/>
              <a:defRPr/>
            </a:pPr>
            <a:r>
              <a:rPr lang="en-GB" sz="2400" dirty="0">
                <a:effectLst/>
                <a:latin typeface="Palatino Linotype" panose="02040502050505030304" pitchFamily="18" charset="0"/>
              </a:rPr>
              <a:t>	</a:t>
            </a:r>
            <a:r>
              <a:rPr lang="en-GB" sz="2000" dirty="0">
                <a:effectLst/>
                <a:latin typeface="Palatino Linotype" panose="02040502050505030304" pitchFamily="18" charset="0"/>
              </a:rPr>
              <a:t>Benedict Anderson. </a:t>
            </a:r>
            <a:r>
              <a:rPr lang="en-GB" sz="2000" i="1" dirty="0">
                <a:effectLst/>
                <a:latin typeface="Palatino Linotype" panose="02040502050505030304" pitchFamily="18" charset="0"/>
              </a:rPr>
              <a:t>Imagined Communities: Reflections on the Origin and Spread of Nationalism</a:t>
            </a:r>
            <a:r>
              <a:rPr lang="en-GB" sz="2000" dirty="0">
                <a:effectLst/>
                <a:latin typeface="Palatino Linotype" panose="02040502050505030304" pitchFamily="18" charset="0"/>
              </a:rPr>
              <a:t>. London; New York: Verso, 1983: pp.11-12.</a:t>
            </a:r>
          </a:p>
          <a:p>
            <a:pPr marL="609600" indent="-609600">
              <a:lnSpc>
                <a:spcPct val="80000"/>
              </a:lnSpc>
              <a:buNone/>
              <a:defRPr/>
            </a:pPr>
            <a:r>
              <a:rPr lang="en-GB" sz="2400" dirty="0">
                <a:effectLst/>
                <a:latin typeface="Palatino Linotype" panose="02040502050505030304" pitchFamily="18" charset="0"/>
              </a:rPr>
              <a:t>	</a:t>
            </a:r>
          </a:p>
          <a:p>
            <a:pPr marL="0" indent="0">
              <a:lnSpc>
                <a:spcPct val="80000"/>
              </a:lnSpc>
              <a:buNone/>
              <a:defRPr/>
            </a:pPr>
            <a:r>
              <a:rPr lang="en-GB" sz="2400" dirty="0">
                <a:effectLst/>
                <a:latin typeface="Palatino Linotype" panose="02040502050505030304" pitchFamily="18" charset="0"/>
              </a:rPr>
              <a:t>The </a:t>
            </a:r>
            <a:r>
              <a:rPr lang="en-GB" sz="2400" dirty="0">
                <a:solidFill>
                  <a:srgbClr val="92D050"/>
                </a:solidFill>
                <a:effectLst/>
                <a:latin typeface="Palatino Linotype" panose="02040502050505030304" pitchFamily="18" charset="0"/>
              </a:rPr>
              <a:t>Anglo-Saxon stereotypical image of the Irishman …is that of Paddy the Ape, </a:t>
            </a:r>
            <a:r>
              <a:rPr lang="en-GB" sz="2400" dirty="0">
                <a:effectLst/>
                <a:latin typeface="Palatino Linotype" panose="02040502050505030304" pitchFamily="18" charset="0"/>
              </a:rPr>
              <a:t>violent, drunken, poor, superstitious. The emphasis on Irish violence and also on the gross, pig-in-the-kitchen poverty of Irish peasant life […] achieve classic visual form – and wide distribution – in the great cartoons of Tenniel in Punch. At a slightly more refined level the Victorian Englishman’s image of the Irish man was hardly more flattering and in some ways even more troublesome </a:t>
            </a:r>
            <a:r>
              <a:rPr lang="en-GB" sz="2400" dirty="0">
                <a:solidFill>
                  <a:srgbClr val="92D050"/>
                </a:solidFill>
                <a:effectLst/>
                <a:latin typeface="Palatino Linotype" panose="02040502050505030304" pitchFamily="18" charset="0"/>
              </a:rPr>
              <a:t>– the Irishman was childish, unstable, emotional, all blather and no solidity. </a:t>
            </a:r>
          </a:p>
          <a:p>
            <a:pPr marL="360000" lvl="1" indent="-533400">
              <a:lnSpc>
                <a:spcPct val="80000"/>
              </a:lnSpc>
              <a:spcBef>
                <a:spcPts val="0"/>
              </a:spcBef>
              <a:buNone/>
              <a:defRPr/>
            </a:pPr>
            <a:r>
              <a:rPr lang="en-GB" sz="2400" dirty="0">
                <a:latin typeface="Palatino Linotype" panose="02040502050505030304" pitchFamily="18" charset="0"/>
              </a:rPr>
              <a:t>		</a:t>
            </a:r>
            <a:r>
              <a:rPr lang="en-GB" sz="2000" dirty="0">
                <a:effectLst/>
                <a:latin typeface="Palatino Linotype" panose="02040502050505030304" pitchFamily="18" charset="0"/>
              </a:rPr>
              <a:t>G.J. Watson. </a:t>
            </a:r>
            <a:r>
              <a:rPr lang="en-GB" sz="2000" i="1" dirty="0">
                <a:effectLst/>
                <a:latin typeface="Palatino Linotype" panose="02040502050505030304" pitchFamily="18" charset="0"/>
              </a:rPr>
              <a:t>Irish Identity and the Literary Revival: Synge, Yeats, Joyce and O’Casey</a:t>
            </a:r>
            <a:r>
              <a:rPr lang="en-GB" sz="2000" dirty="0">
                <a:effectLst/>
                <a:latin typeface="Palatino Linotype" panose="02040502050505030304" pitchFamily="18" charset="0"/>
              </a:rPr>
              <a:t>. 	London: Croom Helm, 1979: p.17</a:t>
            </a:r>
            <a:r>
              <a:rPr lang="en-GB" sz="2000" dirty="0">
                <a:latin typeface="Palatino Linotype" panose="02040502050505030304" pitchFamily="18" charset="0"/>
              </a:rPr>
              <a:t> </a:t>
            </a:r>
            <a:endParaRPr lang="en-GB" sz="2400" dirty="0">
              <a:latin typeface="Palatino Linotype" panose="0204050205050503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4598" y="3429000"/>
            <a:ext cx="3776761" cy="708058"/>
          </a:xfrm>
        </p:spPr>
        <p:txBody>
          <a:bodyPr/>
          <a:lstStyle/>
          <a:p>
            <a:pPr algn="l"/>
            <a:r>
              <a:rPr lang="en-GB" sz="2400" b="0" dirty="0">
                <a:solidFill>
                  <a:srgbClr val="92D050"/>
                </a:solidFill>
                <a:effectLst/>
                <a:latin typeface="Felix Titling" pitchFamily="82" charset="0"/>
              </a:rPr>
              <a:t>The </a:t>
            </a:r>
            <a:r>
              <a:rPr lang="en-GB" sz="2400" b="0" dirty="0" err="1">
                <a:solidFill>
                  <a:srgbClr val="92D050"/>
                </a:solidFill>
                <a:effectLst/>
                <a:latin typeface="Felix Titling" pitchFamily="82" charset="0"/>
              </a:rPr>
              <a:t>irish</a:t>
            </a:r>
            <a:r>
              <a:rPr lang="en-GB" sz="2400" b="0" dirty="0">
                <a:solidFill>
                  <a:srgbClr val="92D050"/>
                </a:solidFill>
                <a:effectLst/>
                <a:latin typeface="Felix Titling" pitchFamily="82" charset="0"/>
              </a:rPr>
              <a:t> as apes</a:t>
            </a:r>
          </a:p>
        </p:txBody>
      </p:sp>
      <p:pic>
        <p:nvPicPr>
          <p:cNvPr id="8" name="Content Placeholder 7"/>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29142" y="437821"/>
            <a:ext cx="4242001" cy="3057203"/>
          </a:xfrm>
        </p:spPr>
      </p:pic>
      <p:pic>
        <p:nvPicPr>
          <p:cNvPr id="9" name="Picture 8"/>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378627" y="4130374"/>
            <a:ext cx="2910907" cy="2384840"/>
          </a:xfrm>
          <a:prstGeom prst="rect">
            <a:avLst/>
          </a:prstGeom>
        </p:spPr>
      </p:pic>
      <p:pic>
        <p:nvPicPr>
          <p:cNvPr id="10" name="Picture 9"/>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tretch>
            <a:fillRect/>
          </a:stretch>
        </p:blipFill>
        <p:spPr>
          <a:xfrm>
            <a:off x="8555013" y="183831"/>
            <a:ext cx="2506895" cy="3591609"/>
          </a:xfrm>
          <a:prstGeom prst="rect">
            <a:avLst/>
          </a:prstGeom>
        </p:spPr>
      </p:pic>
      <p:pic>
        <p:nvPicPr>
          <p:cNvPr id="11" name="Picture 10"/>
          <p:cNvPicPr>
            <a:picLocks noChangeAspect="1"/>
          </p:cNvPicPr>
          <p:nvPr/>
        </p:nvPicPr>
        <p:blipFill>
          <a:blip r:embed="rId8">
            <a:extLst>
              <a:ext uri="{BEBA8EAE-BF5A-486C-A8C5-ECC9F3942E4B}">
                <a14:imgProps xmlns:a14="http://schemas.microsoft.com/office/drawing/2010/main">
                  <a14:imgLayer r:embed="rId9">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6023992" y="3913909"/>
            <a:ext cx="3784469" cy="2855873"/>
          </a:xfrm>
          <a:prstGeom prst="rect">
            <a:avLst/>
          </a:prstGeom>
        </p:spPr>
      </p:pic>
      <p:sp>
        <p:nvSpPr>
          <p:cNvPr id="7" name="Title 1"/>
          <p:cNvSpPr txBox="1">
            <a:spLocks/>
          </p:cNvSpPr>
          <p:nvPr/>
        </p:nvSpPr>
        <p:spPr bwMode="auto">
          <a:xfrm>
            <a:off x="5087888" y="732782"/>
            <a:ext cx="3024336" cy="1688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pPr algn="l"/>
            <a:r>
              <a:rPr lang="en-GB" sz="3600" b="0" kern="0" dirty="0">
                <a:solidFill>
                  <a:schemeClr val="accent6">
                    <a:lumMod val="40000"/>
                    <a:lumOff val="60000"/>
                  </a:schemeClr>
                </a:solidFill>
                <a:effectLst/>
                <a:latin typeface="Felix Titling" pitchFamily="82" charset="0"/>
              </a:rPr>
              <a:t>The </a:t>
            </a:r>
            <a:r>
              <a:rPr lang="en-GB" sz="3600" b="0" kern="0" dirty="0" err="1">
                <a:solidFill>
                  <a:schemeClr val="accent6">
                    <a:lumMod val="40000"/>
                    <a:lumOff val="60000"/>
                  </a:schemeClr>
                </a:solidFill>
                <a:effectLst/>
                <a:latin typeface="Felix Titling" pitchFamily="82" charset="0"/>
              </a:rPr>
              <a:t>irish</a:t>
            </a:r>
            <a:r>
              <a:rPr lang="en-GB" sz="3600" b="0" kern="0" dirty="0">
                <a:solidFill>
                  <a:schemeClr val="accent6">
                    <a:lumMod val="40000"/>
                    <a:lumOff val="60000"/>
                  </a:schemeClr>
                </a:solidFill>
                <a:effectLst/>
                <a:latin typeface="Felix Titling" pitchFamily="82" charset="0"/>
              </a:rPr>
              <a:t> as subject to racism</a:t>
            </a:r>
          </a:p>
        </p:txBody>
      </p:sp>
      <p:sp>
        <p:nvSpPr>
          <p:cNvPr id="3" name="Title 1">
            <a:extLst>
              <a:ext uri="{FF2B5EF4-FFF2-40B4-BE49-F238E27FC236}">
                <a16:creationId xmlns:a16="http://schemas.microsoft.com/office/drawing/2014/main" id="{935DF04E-BA0D-467D-A6EA-0A93DB005470}"/>
              </a:ext>
            </a:extLst>
          </p:cNvPr>
          <p:cNvSpPr txBox="1">
            <a:spLocks/>
          </p:cNvSpPr>
          <p:nvPr/>
        </p:nvSpPr>
        <p:spPr bwMode="auto">
          <a:xfrm>
            <a:off x="9984432" y="3783029"/>
            <a:ext cx="1764197" cy="12336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pPr algn="l"/>
            <a:r>
              <a:rPr lang="en-GB" sz="2400" b="0" kern="0" dirty="0">
                <a:solidFill>
                  <a:srgbClr val="92D050"/>
                </a:solidFill>
                <a:effectLst/>
                <a:latin typeface="Felix Titling" pitchFamily="82" charset="0"/>
              </a:rPr>
              <a:t>The </a:t>
            </a:r>
            <a:r>
              <a:rPr lang="en-GB" sz="2400" b="0" kern="0" dirty="0" err="1">
                <a:solidFill>
                  <a:srgbClr val="92D050"/>
                </a:solidFill>
                <a:effectLst/>
                <a:latin typeface="Felix Titling" pitchFamily="82" charset="0"/>
              </a:rPr>
              <a:t>irish</a:t>
            </a:r>
            <a:r>
              <a:rPr lang="en-GB" sz="2400" b="0" kern="0" dirty="0">
                <a:solidFill>
                  <a:srgbClr val="92D050"/>
                </a:solidFill>
                <a:effectLst/>
                <a:latin typeface="Felix Titling" pitchFamily="82" charset="0"/>
              </a:rPr>
              <a:t> as black</a:t>
            </a:r>
          </a:p>
        </p:txBody>
      </p:sp>
    </p:spTree>
    <p:extLst>
      <p:ext uri="{BB962C8B-B14F-4D97-AF65-F5344CB8AC3E}">
        <p14:creationId xmlns:p14="http://schemas.microsoft.com/office/powerpoint/2010/main" val="55785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79376" y="292794"/>
            <a:ext cx="9144000" cy="633412"/>
          </a:xfrm>
        </p:spPr>
        <p:txBody>
          <a:bodyPr rtlCol="0">
            <a:noAutofit/>
          </a:bodyPr>
          <a:lstStyle/>
          <a:p>
            <a:pPr fontAlgn="auto">
              <a:spcAft>
                <a:spcPts val="0"/>
              </a:spcAft>
              <a:defRPr/>
            </a:pPr>
            <a:r>
              <a:rPr lang="en-GB" sz="3200" b="0" dirty="0">
                <a:solidFill>
                  <a:srgbClr val="92D050"/>
                </a:solidFill>
                <a:effectLst/>
                <a:latin typeface="Felix Titling" pitchFamily="82" charset="0"/>
              </a:rPr>
              <a:t>The influence of European Symbolism</a:t>
            </a:r>
          </a:p>
        </p:txBody>
      </p:sp>
      <p:sp>
        <p:nvSpPr>
          <p:cNvPr id="8195" name="Rectangle 3"/>
          <p:cNvSpPr>
            <a:spLocks noGrp="1" noChangeArrowheads="1"/>
          </p:cNvSpPr>
          <p:nvPr>
            <p:ph idx="1"/>
          </p:nvPr>
        </p:nvSpPr>
        <p:spPr>
          <a:xfrm>
            <a:off x="695400" y="4149080"/>
            <a:ext cx="10657184" cy="2257501"/>
          </a:xfrm>
        </p:spPr>
        <p:txBody>
          <a:bodyPr/>
          <a:lstStyle/>
          <a:p>
            <a:pPr>
              <a:buFontTx/>
              <a:buNone/>
              <a:defRPr/>
            </a:pPr>
            <a:r>
              <a:rPr lang="en-GB" sz="2400" dirty="0">
                <a:latin typeface="Garamond" pitchFamily="18" charset="0"/>
              </a:rPr>
              <a:t>	</a:t>
            </a:r>
            <a:r>
              <a:rPr lang="en-GB" sz="2400" dirty="0">
                <a:effectLst/>
                <a:latin typeface="+mn-lt"/>
              </a:rPr>
              <a:t>Part of the power of </a:t>
            </a:r>
            <a:r>
              <a:rPr lang="en-GB" sz="2400" dirty="0">
                <a:solidFill>
                  <a:srgbClr val="92D050"/>
                </a:solidFill>
                <a:effectLst/>
                <a:latin typeface="+mn-lt"/>
              </a:rPr>
              <a:t>the symbol is that it always carries a surplus of meaning.</a:t>
            </a:r>
            <a:r>
              <a:rPr lang="en-GB" sz="2400" dirty="0">
                <a:effectLst/>
                <a:latin typeface="+mn-lt"/>
              </a:rPr>
              <a:t> It is charged with a significance in excess of what, following scientific method, we can pin on it. This is what makes it visionary and magical, and it is this </a:t>
            </a:r>
            <a:r>
              <a:rPr lang="en-GB" sz="2400" i="1" dirty="0" err="1">
                <a:effectLst/>
                <a:latin typeface="+mn-lt"/>
              </a:rPr>
              <a:t>polyvalency</a:t>
            </a:r>
            <a:r>
              <a:rPr lang="en-GB" sz="2400" dirty="0">
                <a:effectLst/>
                <a:latin typeface="+mn-lt"/>
              </a:rPr>
              <a:t> which, for Yeats, guarantees that it rises up from the deepest recesses of the collective unconscious. </a:t>
            </a:r>
            <a:endParaRPr lang="en-GB" sz="2600" dirty="0">
              <a:effectLst/>
              <a:latin typeface="+mn-lt"/>
            </a:endParaRPr>
          </a:p>
          <a:p>
            <a:pPr>
              <a:lnSpc>
                <a:spcPct val="90000"/>
              </a:lnSpc>
              <a:buFontTx/>
              <a:buNone/>
              <a:defRPr/>
            </a:pPr>
            <a:r>
              <a:rPr lang="en-GB" sz="2000" dirty="0">
                <a:effectLst/>
                <a:latin typeface="+mn-lt"/>
              </a:rPr>
              <a:t>		Stan Smith, </a:t>
            </a:r>
            <a:r>
              <a:rPr lang="en-GB" sz="2000" i="1" dirty="0">
                <a:effectLst/>
                <a:latin typeface="+mn-lt"/>
              </a:rPr>
              <a:t>W.B. Yeats: A Critical Introduction</a:t>
            </a:r>
            <a:r>
              <a:rPr lang="en-GB" sz="2000" dirty="0">
                <a:effectLst/>
                <a:latin typeface="+mn-lt"/>
              </a:rPr>
              <a:t> (</a:t>
            </a:r>
            <a:r>
              <a:rPr lang="en-GB" sz="2000" dirty="0" err="1">
                <a:effectLst/>
                <a:latin typeface="+mn-lt"/>
              </a:rPr>
              <a:t>Houndmills</a:t>
            </a:r>
            <a:r>
              <a:rPr lang="en-GB" sz="2000" dirty="0">
                <a:effectLst/>
                <a:latin typeface="+mn-lt"/>
              </a:rPr>
              <a:t>: Macmillan, 1990), p. 59</a:t>
            </a:r>
          </a:p>
        </p:txBody>
      </p:sp>
      <p:sp>
        <p:nvSpPr>
          <p:cNvPr id="9220" name="Rectangle 4"/>
          <p:cNvSpPr>
            <a:spLocks noChangeArrowheads="1"/>
          </p:cNvSpPr>
          <p:nvPr/>
        </p:nvSpPr>
        <p:spPr bwMode="auto">
          <a:xfrm>
            <a:off x="1703512" y="1232466"/>
            <a:ext cx="7344816" cy="2462213"/>
          </a:xfrm>
          <a:prstGeom prst="rect">
            <a:avLst/>
          </a:prstGeom>
          <a:noFill/>
          <a:ln w="9525">
            <a:noFill/>
            <a:miter lim="800000"/>
            <a:headEnd/>
            <a:tailEnd/>
          </a:ln>
        </p:spPr>
        <p:txBody>
          <a:bodyPr wrap="square" anchor="ctr">
            <a:spAutoFit/>
          </a:bodyPr>
          <a:lstStyle/>
          <a:p>
            <a:pPr indent="457200"/>
            <a:r>
              <a:rPr lang="en-GB" sz="2200" i="1" dirty="0">
                <a:latin typeface="+mn-lt"/>
              </a:rPr>
              <a:t>Red Rose, proud Rose, sad Rose of all my days!</a:t>
            </a:r>
          </a:p>
          <a:p>
            <a:pPr indent="457200"/>
            <a:r>
              <a:rPr lang="en-GB" sz="2200" i="1" dirty="0">
                <a:latin typeface="+mn-lt"/>
              </a:rPr>
              <a:t>Come near me, while I sing the ancient ways: […]</a:t>
            </a:r>
          </a:p>
          <a:p>
            <a:pPr indent="457200"/>
            <a:r>
              <a:rPr lang="en-GB" sz="2200" i="1" dirty="0">
                <a:latin typeface="+mn-lt"/>
              </a:rPr>
              <a:t>Come near, that no more blinded by man’s fate,</a:t>
            </a:r>
          </a:p>
          <a:p>
            <a:pPr indent="457200"/>
            <a:r>
              <a:rPr lang="en-GB" sz="2200" i="1" dirty="0">
                <a:latin typeface="+mn-lt"/>
              </a:rPr>
              <a:t>I find under the boughs of love and hate,</a:t>
            </a:r>
          </a:p>
          <a:p>
            <a:pPr indent="457200"/>
            <a:r>
              <a:rPr lang="en-GB" sz="2200" i="1" dirty="0">
                <a:latin typeface="+mn-lt"/>
              </a:rPr>
              <a:t>In all poor foolish things that live a day,</a:t>
            </a:r>
          </a:p>
          <a:p>
            <a:pPr indent="457200"/>
            <a:r>
              <a:rPr lang="en-GB" sz="2200" i="1" dirty="0">
                <a:latin typeface="+mn-lt"/>
              </a:rPr>
              <a:t>Eternal beauty wandering on her way.</a:t>
            </a:r>
          </a:p>
          <a:p>
            <a:pPr indent="457200" algn="r"/>
            <a:r>
              <a:rPr lang="en-GB" sz="2200" i="1" dirty="0">
                <a:latin typeface="+mn-lt"/>
              </a:rPr>
              <a:t>The Rose</a:t>
            </a:r>
            <a:r>
              <a:rPr lang="en-GB" sz="2200" dirty="0">
                <a:latin typeface="+mn-lt"/>
              </a:rPr>
              <a:t> (1893)</a:t>
            </a:r>
            <a:endParaRPr lang="en-GB" sz="2200" i="1" dirty="0">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63352" y="332656"/>
            <a:ext cx="9876216" cy="6048672"/>
          </a:xfrm>
        </p:spPr>
        <p:txBody>
          <a:bodyPr/>
          <a:lstStyle/>
          <a:p>
            <a:pPr marL="0" indent="0">
              <a:buNone/>
            </a:pPr>
            <a:r>
              <a:rPr lang="en-GB" sz="2800" dirty="0">
                <a:solidFill>
                  <a:schemeClr val="accent6">
                    <a:lumMod val="60000"/>
                    <a:lumOff val="40000"/>
                  </a:schemeClr>
                </a:solidFill>
                <a:effectLst/>
                <a:latin typeface="Felix Titling" pitchFamily="82" charset="0"/>
                <a:ea typeface="+mj-ea"/>
                <a:cs typeface="+mj-cs"/>
              </a:rPr>
              <a:t>THE LOVER TELLS OF THE ROSE IN HIS HEART</a:t>
            </a:r>
          </a:p>
          <a:p>
            <a:pPr marL="0" indent="0">
              <a:buNone/>
            </a:pPr>
            <a:r>
              <a:rPr lang="en-GB" sz="2400" dirty="0">
                <a:effectLst/>
                <a:latin typeface="Garamond" panose="02020404030301010803" pitchFamily="18" charset="0"/>
              </a:rPr>
              <a:t> </a:t>
            </a:r>
          </a:p>
          <a:p>
            <a:pPr marL="0" indent="0">
              <a:buNone/>
            </a:pPr>
            <a:endParaRPr lang="en-GB" sz="2400" dirty="0">
              <a:effectLst/>
              <a:latin typeface="Garamond" panose="02020404030301010803" pitchFamily="18" charset="0"/>
            </a:endParaRPr>
          </a:p>
          <a:p>
            <a:pPr marL="263525" indent="0">
              <a:spcBef>
                <a:spcPts val="0"/>
              </a:spcBef>
              <a:buNone/>
            </a:pPr>
            <a:r>
              <a:rPr lang="en-GB" sz="2200" dirty="0">
                <a:effectLst/>
                <a:latin typeface="+mn-lt"/>
              </a:rPr>
              <a:t>All things </a:t>
            </a:r>
            <a:r>
              <a:rPr lang="en-GB" sz="2200" dirty="0" err="1">
                <a:solidFill>
                  <a:schemeClr val="accent6">
                    <a:lumMod val="60000"/>
                    <a:lumOff val="40000"/>
                  </a:schemeClr>
                </a:solidFill>
                <a:effectLst/>
                <a:latin typeface="+mn-lt"/>
              </a:rPr>
              <a:t>uncomely</a:t>
            </a:r>
            <a:r>
              <a:rPr lang="en-GB" sz="2200" dirty="0">
                <a:solidFill>
                  <a:schemeClr val="accent6">
                    <a:lumMod val="60000"/>
                    <a:lumOff val="40000"/>
                  </a:schemeClr>
                </a:solidFill>
                <a:effectLst/>
                <a:latin typeface="+mn-lt"/>
              </a:rPr>
              <a:t> and broken</a:t>
            </a:r>
            <a:r>
              <a:rPr lang="en-GB" sz="2200" dirty="0">
                <a:effectLst/>
                <a:latin typeface="+mn-lt"/>
              </a:rPr>
              <a:t>, all things worn out and old,</a:t>
            </a:r>
          </a:p>
          <a:p>
            <a:pPr marL="263525" indent="0">
              <a:spcBef>
                <a:spcPts val="0"/>
              </a:spcBef>
              <a:buNone/>
            </a:pPr>
            <a:r>
              <a:rPr lang="en-GB" sz="2200" dirty="0">
                <a:effectLst/>
                <a:latin typeface="+mn-lt"/>
              </a:rPr>
              <a:t>The cry of a child by the roadway, the creak of a lumbering cart,</a:t>
            </a:r>
          </a:p>
          <a:p>
            <a:pPr marL="263525" indent="0">
              <a:spcBef>
                <a:spcPts val="0"/>
              </a:spcBef>
              <a:buNone/>
            </a:pPr>
            <a:r>
              <a:rPr lang="en-GB" sz="2200" dirty="0">
                <a:effectLst/>
                <a:latin typeface="+mn-lt"/>
              </a:rPr>
              <a:t>The heavy steps of the ploughman, splashing the wintry mould,</a:t>
            </a:r>
          </a:p>
          <a:p>
            <a:pPr marL="263525" indent="0">
              <a:spcBef>
                <a:spcPts val="0"/>
              </a:spcBef>
              <a:buNone/>
            </a:pPr>
            <a:r>
              <a:rPr lang="en-GB" sz="2200" dirty="0">
                <a:effectLst/>
                <a:latin typeface="+mn-lt"/>
              </a:rPr>
              <a:t>Are wronging your image that blossoms a rose in the deeps of my heart.</a:t>
            </a:r>
          </a:p>
          <a:p>
            <a:pPr marL="263525" indent="0">
              <a:spcBef>
                <a:spcPts val="0"/>
              </a:spcBef>
              <a:buNone/>
            </a:pPr>
            <a:endParaRPr lang="en-GB" sz="2200" dirty="0">
              <a:effectLst/>
              <a:latin typeface="+mn-lt"/>
            </a:endParaRPr>
          </a:p>
          <a:p>
            <a:pPr marL="263525" indent="0">
              <a:spcBef>
                <a:spcPts val="0"/>
              </a:spcBef>
              <a:buNone/>
            </a:pPr>
            <a:r>
              <a:rPr lang="en-GB" sz="2200" dirty="0">
                <a:effectLst/>
                <a:latin typeface="+mn-lt"/>
              </a:rPr>
              <a:t>The </a:t>
            </a:r>
            <a:r>
              <a:rPr lang="en-GB" sz="2200" dirty="0">
                <a:solidFill>
                  <a:schemeClr val="accent6">
                    <a:lumMod val="60000"/>
                    <a:lumOff val="40000"/>
                  </a:schemeClr>
                </a:solidFill>
                <a:effectLst/>
                <a:latin typeface="+mn-lt"/>
              </a:rPr>
              <a:t>wrong of </a:t>
            </a:r>
            <a:r>
              <a:rPr lang="en-GB" sz="2200" dirty="0" err="1">
                <a:solidFill>
                  <a:schemeClr val="accent6">
                    <a:lumMod val="60000"/>
                    <a:lumOff val="40000"/>
                  </a:schemeClr>
                </a:solidFill>
                <a:effectLst/>
                <a:latin typeface="+mn-lt"/>
              </a:rPr>
              <a:t>unshapely</a:t>
            </a:r>
            <a:r>
              <a:rPr lang="en-GB" sz="2200" dirty="0">
                <a:solidFill>
                  <a:schemeClr val="accent6">
                    <a:lumMod val="60000"/>
                    <a:lumOff val="40000"/>
                  </a:schemeClr>
                </a:solidFill>
                <a:effectLst/>
                <a:latin typeface="+mn-lt"/>
              </a:rPr>
              <a:t> things </a:t>
            </a:r>
            <a:r>
              <a:rPr lang="en-GB" sz="2200" dirty="0">
                <a:effectLst/>
                <a:latin typeface="+mn-lt"/>
              </a:rPr>
              <a:t>is a wrong too great to be told;</a:t>
            </a:r>
          </a:p>
          <a:p>
            <a:pPr marL="263525" indent="0">
              <a:spcBef>
                <a:spcPts val="0"/>
              </a:spcBef>
              <a:buNone/>
            </a:pPr>
            <a:r>
              <a:rPr lang="en-GB" sz="2200" dirty="0">
                <a:effectLst/>
                <a:latin typeface="+mn-lt"/>
              </a:rPr>
              <a:t>I hunger to build them anew and sit on a green knoll apart,</a:t>
            </a:r>
          </a:p>
          <a:p>
            <a:pPr marL="263525" indent="0">
              <a:spcBef>
                <a:spcPts val="0"/>
              </a:spcBef>
              <a:buNone/>
            </a:pPr>
            <a:r>
              <a:rPr lang="en-GB" sz="2200" dirty="0">
                <a:effectLst/>
                <a:latin typeface="+mn-lt"/>
              </a:rPr>
              <a:t>With the earth and the sky and the water, re-made, like a casket of gold</a:t>
            </a:r>
          </a:p>
          <a:p>
            <a:pPr marL="263525" indent="0">
              <a:spcBef>
                <a:spcPts val="0"/>
              </a:spcBef>
              <a:buNone/>
            </a:pPr>
            <a:r>
              <a:rPr lang="en-GB" sz="2200" dirty="0">
                <a:effectLst/>
                <a:latin typeface="+mn-lt"/>
              </a:rPr>
              <a:t>For my dreams of your image that blossoms a rose in the deeps of my heart. </a:t>
            </a:r>
          </a:p>
        </p:txBody>
      </p:sp>
      <p:sp>
        <p:nvSpPr>
          <p:cNvPr id="4" name="Rectangle 3"/>
          <p:cNvSpPr/>
          <p:nvPr/>
        </p:nvSpPr>
        <p:spPr>
          <a:xfrm>
            <a:off x="6672064" y="5157192"/>
            <a:ext cx="3823162" cy="369332"/>
          </a:xfrm>
          <a:prstGeom prst="rect">
            <a:avLst/>
          </a:prstGeom>
        </p:spPr>
        <p:txBody>
          <a:bodyPr wrap="none">
            <a:spAutoFit/>
          </a:bodyPr>
          <a:lstStyle/>
          <a:p>
            <a:pPr>
              <a:lnSpc>
                <a:spcPct val="90000"/>
              </a:lnSpc>
              <a:buFontTx/>
              <a:buNone/>
              <a:defRPr/>
            </a:pPr>
            <a:r>
              <a:rPr lang="en-GB" sz="2000" i="1" dirty="0">
                <a:latin typeface="+mn-lt"/>
              </a:rPr>
              <a:t>The Wind Among the Reeds </a:t>
            </a:r>
            <a:r>
              <a:rPr lang="en-GB" sz="2000" dirty="0">
                <a:latin typeface="+mn-lt"/>
              </a:rPr>
              <a:t>(1899</a:t>
            </a:r>
            <a:r>
              <a:rPr lang="en-GB" dirty="0">
                <a:latin typeface="+mn-lt"/>
              </a:rPr>
              <a:t>)</a:t>
            </a:r>
          </a:p>
        </p:txBody>
      </p:sp>
    </p:spTree>
    <p:extLst>
      <p:ext uri="{BB962C8B-B14F-4D97-AF65-F5344CB8AC3E}">
        <p14:creationId xmlns:p14="http://schemas.microsoft.com/office/powerpoint/2010/main" val="3772182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524000" y="188641"/>
            <a:ext cx="9144000" cy="709613"/>
          </a:xfrm>
        </p:spPr>
        <p:txBody>
          <a:bodyPr/>
          <a:lstStyle/>
          <a:p>
            <a:pPr>
              <a:defRPr/>
            </a:pPr>
            <a:r>
              <a:rPr lang="en-GB" sz="2800" b="0" dirty="0">
                <a:solidFill>
                  <a:srgbClr val="92D050"/>
                </a:solidFill>
                <a:effectLst/>
                <a:latin typeface="Felix Titling" pitchFamily="82" charset="0"/>
              </a:rPr>
              <a:t>Yeats </a:t>
            </a:r>
            <a:r>
              <a:rPr lang="en-GB" sz="2800" b="0" i="1" dirty="0">
                <a:solidFill>
                  <a:srgbClr val="92D050"/>
                </a:solidFill>
                <a:effectLst/>
                <a:latin typeface="Felix Titling" pitchFamily="82" charset="0"/>
              </a:rPr>
              <a:t>&amp;</a:t>
            </a:r>
            <a:r>
              <a:rPr lang="en-GB" sz="2800" b="0" dirty="0">
                <a:solidFill>
                  <a:srgbClr val="92D050"/>
                </a:solidFill>
                <a:effectLst/>
                <a:latin typeface="Felix Titling" pitchFamily="82" charset="0"/>
              </a:rPr>
              <a:t> Ireland (</a:t>
            </a:r>
            <a:r>
              <a:rPr lang="en-GB" sz="2800" b="0" dirty="0" err="1">
                <a:solidFill>
                  <a:srgbClr val="92D050"/>
                </a:solidFill>
                <a:effectLst/>
                <a:latin typeface="Garamond" panose="02020404030301010803" pitchFamily="18" charset="0"/>
              </a:rPr>
              <a:t>i</a:t>
            </a:r>
            <a:r>
              <a:rPr lang="en-GB" sz="2800" b="0" dirty="0">
                <a:solidFill>
                  <a:srgbClr val="92D050"/>
                </a:solidFill>
                <a:effectLst/>
                <a:latin typeface="Felix Titling" pitchFamily="82" charset="0"/>
              </a:rPr>
              <a:t>): a kind of classicism</a:t>
            </a:r>
          </a:p>
        </p:txBody>
      </p:sp>
      <p:sp>
        <p:nvSpPr>
          <p:cNvPr id="9219" name="Rectangle 3"/>
          <p:cNvSpPr>
            <a:spLocks noGrp="1" noChangeArrowheads="1"/>
          </p:cNvSpPr>
          <p:nvPr>
            <p:ph idx="1"/>
          </p:nvPr>
        </p:nvSpPr>
        <p:spPr>
          <a:xfrm>
            <a:off x="407368" y="1310757"/>
            <a:ext cx="11089232" cy="5358602"/>
          </a:xfrm>
        </p:spPr>
        <p:txBody>
          <a:bodyPr/>
          <a:lstStyle/>
          <a:p>
            <a:pPr marL="0" indent="0">
              <a:buNone/>
              <a:defRPr/>
            </a:pPr>
            <a:r>
              <a:rPr lang="en-GB" sz="2400" dirty="0">
                <a:effectLst/>
                <a:latin typeface="Palatino Linotype" panose="02040502050505030304" pitchFamily="18" charset="0"/>
              </a:rPr>
              <a:t>The </a:t>
            </a:r>
            <a:r>
              <a:rPr lang="en-GB" sz="2400" dirty="0">
                <a:solidFill>
                  <a:srgbClr val="92D050"/>
                </a:solidFill>
                <a:effectLst/>
                <a:latin typeface="Palatino Linotype" panose="02040502050505030304" pitchFamily="18" charset="0"/>
              </a:rPr>
              <a:t>Greeks</a:t>
            </a:r>
            <a:r>
              <a:rPr lang="en-GB" sz="2400" dirty="0">
                <a:solidFill>
                  <a:srgbClr val="FFFF00"/>
                </a:solidFill>
                <a:effectLst/>
                <a:latin typeface="Palatino Linotype" panose="02040502050505030304" pitchFamily="18" charset="0"/>
              </a:rPr>
              <a:t> </a:t>
            </a:r>
            <a:r>
              <a:rPr lang="en-GB" sz="2400" dirty="0">
                <a:effectLst/>
                <a:latin typeface="Palatino Linotype" panose="02040502050505030304" pitchFamily="18" charset="0"/>
              </a:rPr>
              <a:t>looked within their borders, and </a:t>
            </a:r>
            <a:r>
              <a:rPr lang="en-GB" sz="2400" dirty="0">
                <a:solidFill>
                  <a:srgbClr val="92D050"/>
                </a:solidFill>
                <a:effectLst/>
                <a:latin typeface="Palatino Linotype" panose="02040502050505030304" pitchFamily="18" charset="0"/>
              </a:rPr>
              <a:t>we, like them, have a history </a:t>
            </a:r>
            <a:r>
              <a:rPr lang="en-GB" sz="2400" dirty="0">
                <a:effectLst/>
                <a:latin typeface="Palatino Linotype" panose="02040502050505030304" pitchFamily="18" charset="0"/>
              </a:rPr>
              <a:t>fuller than any modern history of imaginative events; and legends which surpass, as I think, </a:t>
            </a:r>
            <a:r>
              <a:rPr lang="en-GB" sz="2400" dirty="0">
                <a:solidFill>
                  <a:srgbClr val="92D050"/>
                </a:solidFill>
                <a:effectLst/>
                <a:latin typeface="Palatino Linotype" panose="02040502050505030304" pitchFamily="18" charset="0"/>
              </a:rPr>
              <a:t>all legends but theirs </a:t>
            </a:r>
            <a:r>
              <a:rPr lang="en-GB" sz="2400" dirty="0">
                <a:effectLst/>
                <a:latin typeface="Palatino Linotype" panose="02040502050505030304" pitchFamily="18" charset="0"/>
              </a:rPr>
              <a:t>in wild beauty, and </a:t>
            </a:r>
            <a:r>
              <a:rPr lang="en-GB" sz="2400" dirty="0">
                <a:solidFill>
                  <a:srgbClr val="92D050"/>
                </a:solidFill>
                <a:effectLst/>
                <a:latin typeface="Palatino Linotype" panose="02040502050505030304" pitchFamily="18" charset="0"/>
              </a:rPr>
              <a:t>in our land, as in theirs, </a:t>
            </a:r>
            <a:r>
              <a:rPr lang="en-GB" sz="2400" dirty="0">
                <a:effectLst/>
                <a:latin typeface="Palatino Linotype" panose="02040502050505030304" pitchFamily="18" charset="0"/>
              </a:rPr>
              <a:t>there is no river or mountain that is not associated in the memory with some event or legend; while political reasons have made </a:t>
            </a:r>
            <a:r>
              <a:rPr lang="en-GB" sz="2400" dirty="0">
                <a:solidFill>
                  <a:srgbClr val="92D050"/>
                </a:solidFill>
                <a:effectLst/>
                <a:latin typeface="Palatino Linotype" panose="02040502050505030304" pitchFamily="18" charset="0"/>
              </a:rPr>
              <a:t>love of country, as I think, even greater among us than among them. </a:t>
            </a:r>
            <a:r>
              <a:rPr lang="en-GB" sz="2400" dirty="0">
                <a:effectLst/>
                <a:latin typeface="Palatino Linotype" panose="02040502050505030304" pitchFamily="18" charset="0"/>
              </a:rPr>
              <a:t>I would have our writers and craftsmen of many kinds master this history and these legends, and </a:t>
            </a:r>
            <a:r>
              <a:rPr lang="en-GB" sz="2400" dirty="0">
                <a:solidFill>
                  <a:schemeClr val="accent6">
                    <a:lumMod val="60000"/>
                    <a:lumOff val="40000"/>
                  </a:schemeClr>
                </a:solidFill>
                <a:effectLst/>
                <a:latin typeface="Palatino Linotype" panose="02040502050505030304" pitchFamily="18" charset="0"/>
              </a:rPr>
              <a:t>fix upon their memory the appearance of mountains and rivers and make it all visible in their arts, so that Irish men, even though they had gone thousands of miles away, would still be in their own country.* </a:t>
            </a:r>
          </a:p>
          <a:p>
            <a:pPr marL="990600" lvl="1" indent="-533400">
              <a:lnSpc>
                <a:spcPct val="80000"/>
              </a:lnSpc>
              <a:buNone/>
              <a:defRPr/>
            </a:pPr>
            <a:endParaRPr lang="en-GB" sz="2400" dirty="0">
              <a:effectLst/>
              <a:latin typeface="Palatino Linotype" panose="02040502050505030304" pitchFamily="18" charset="0"/>
            </a:endParaRPr>
          </a:p>
          <a:p>
            <a:pPr marL="990600" lvl="1" indent="-533400">
              <a:lnSpc>
                <a:spcPct val="80000"/>
              </a:lnSpc>
              <a:buNone/>
              <a:defRPr/>
            </a:pPr>
            <a:r>
              <a:rPr lang="en-GB" sz="2400" dirty="0">
                <a:effectLst/>
                <a:latin typeface="Palatino Linotype" panose="02040502050505030304" pitchFamily="18" charset="0"/>
              </a:rPr>
              <a:t>	</a:t>
            </a:r>
            <a:r>
              <a:rPr lang="en-GB" sz="2000" dirty="0">
                <a:effectLst/>
                <a:latin typeface="Palatino Linotype" panose="02040502050505030304" pitchFamily="18" charset="0"/>
              </a:rPr>
              <a:t>W.B. Yeats. </a:t>
            </a:r>
            <a:r>
              <a:rPr lang="en-GB" sz="2000" i="1" dirty="0">
                <a:effectLst/>
                <a:latin typeface="Palatino Linotype" panose="02040502050505030304" pitchFamily="18" charset="0"/>
              </a:rPr>
              <a:t>Essays and Introductions</a:t>
            </a:r>
            <a:r>
              <a:rPr lang="en-GB" sz="2000" dirty="0">
                <a:effectLst/>
                <a:latin typeface="Palatino Linotype" panose="02040502050505030304" pitchFamily="18" charset="0"/>
              </a:rPr>
              <a:t>. London: Macmillan., 1961: 205-6.</a:t>
            </a:r>
          </a:p>
          <a:p>
            <a:pPr marL="990600" lvl="1" indent="-533400">
              <a:lnSpc>
                <a:spcPct val="80000"/>
              </a:lnSpc>
              <a:buNone/>
              <a:defRPr/>
            </a:pPr>
            <a:endParaRPr lang="en-GB" sz="2000" dirty="0">
              <a:effectLst/>
              <a:latin typeface="Garamond" pitchFamily="18" charset="0"/>
            </a:endParaRPr>
          </a:p>
        </p:txBody>
      </p:sp>
      <p:sp>
        <p:nvSpPr>
          <p:cNvPr id="2" name="Rectangle 1"/>
          <p:cNvSpPr/>
          <p:nvPr/>
        </p:nvSpPr>
        <p:spPr>
          <a:xfrm>
            <a:off x="4871864" y="6165304"/>
            <a:ext cx="5796136" cy="374654"/>
          </a:xfrm>
          <a:prstGeom prst="rect">
            <a:avLst/>
          </a:prstGeom>
        </p:spPr>
        <p:txBody>
          <a:bodyPr wrap="square">
            <a:spAutoFit/>
          </a:bodyPr>
          <a:lstStyle/>
          <a:p>
            <a:pPr marL="590550" indent="-533400" algn="r" eaLnBrk="0" hangingPunct="0">
              <a:lnSpc>
                <a:spcPct val="80000"/>
              </a:lnSpc>
              <a:spcBef>
                <a:spcPct val="20000"/>
              </a:spcBef>
              <a:buClr>
                <a:srgbClr val="FFCC00"/>
              </a:buClr>
              <a:buSzPct val="70000"/>
              <a:defRPr/>
            </a:pPr>
            <a:r>
              <a:rPr lang="en-GB" sz="2200" kern="0" dirty="0">
                <a:solidFill>
                  <a:srgbClr val="92D050"/>
                </a:solidFill>
              </a:rPr>
              <a:t>* Consider Joyce’s project in  </a:t>
            </a:r>
            <a:r>
              <a:rPr lang="en-GB" sz="2200" i="1" kern="0" dirty="0">
                <a:solidFill>
                  <a:srgbClr val="92D050"/>
                </a:solidFill>
              </a:rPr>
              <a:t>Dubliners</a:t>
            </a:r>
            <a:r>
              <a:rPr lang="en-GB" sz="2200" kern="0" dirty="0">
                <a:solidFill>
                  <a:srgbClr val="92D050"/>
                </a:solidFill>
              </a:rPr>
              <a:t> and </a:t>
            </a:r>
            <a:r>
              <a:rPr lang="en-GB" sz="2200" i="1" kern="0" dirty="0">
                <a:solidFill>
                  <a:srgbClr val="92D050"/>
                </a:solidFill>
              </a:rPr>
              <a:t>Ulysses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919288" y="260351"/>
            <a:ext cx="7315200" cy="936625"/>
          </a:xfrm>
        </p:spPr>
        <p:txBody>
          <a:bodyPr/>
          <a:lstStyle/>
          <a:p>
            <a:pPr>
              <a:defRPr/>
            </a:pPr>
            <a:r>
              <a:rPr lang="en-GB" sz="3600" b="0" dirty="0">
                <a:solidFill>
                  <a:srgbClr val="92D050"/>
                </a:solidFill>
                <a:effectLst/>
                <a:latin typeface="Felix Titling" pitchFamily="82" charset="0"/>
              </a:rPr>
              <a:t>YEATS: Middle period</a:t>
            </a:r>
            <a:endParaRPr lang="en-GB" sz="3600" b="0" u="sng" dirty="0">
              <a:solidFill>
                <a:srgbClr val="92D050"/>
              </a:solidFill>
              <a:effectLst/>
              <a:latin typeface="Felix Titling" pitchFamily="82" charset="0"/>
            </a:endParaRPr>
          </a:p>
        </p:txBody>
      </p:sp>
      <p:sp>
        <p:nvSpPr>
          <p:cNvPr id="10243" name="Rectangle 3"/>
          <p:cNvSpPr>
            <a:spLocks noGrp="1" noChangeArrowheads="1"/>
          </p:cNvSpPr>
          <p:nvPr>
            <p:ph idx="1"/>
          </p:nvPr>
        </p:nvSpPr>
        <p:spPr>
          <a:xfrm>
            <a:off x="1055440" y="1484784"/>
            <a:ext cx="6912768" cy="4896544"/>
          </a:xfrm>
        </p:spPr>
        <p:txBody>
          <a:bodyPr/>
          <a:lstStyle/>
          <a:p>
            <a:pPr>
              <a:lnSpc>
                <a:spcPct val="80000"/>
              </a:lnSpc>
              <a:buFontTx/>
              <a:buNone/>
              <a:defRPr/>
            </a:pPr>
            <a:r>
              <a:rPr lang="en-GB" sz="2200" i="1" dirty="0">
                <a:effectLst/>
                <a:latin typeface="+mn-lt"/>
              </a:rPr>
              <a:t>Responsibilities </a:t>
            </a:r>
            <a:r>
              <a:rPr lang="en-GB" sz="2200" dirty="0">
                <a:effectLst/>
                <a:latin typeface="+mn-lt"/>
              </a:rPr>
              <a:t>(1914)</a:t>
            </a:r>
          </a:p>
          <a:p>
            <a:pPr>
              <a:lnSpc>
                <a:spcPct val="80000"/>
              </a:lnSpc>
              <a:buFont typeface="Arial" panose="020B0604020202020204" pitchFamily="34" charset="0"/>
              <a:buChar char="•"/>
              <a:defRPr/>
            </a:pPr>
            <a:r>
              <a:rPr lang="en-GB" sz="2200" dirty="0">
                <a:effectLst/>
                <a:latin typeface="+mn-lt"/>
              </a:rPr>
              <a:t>The Magi</a:t>
            </a:r>
          </a:p>
          <a:p>
            <a:pPr>
              <a:lnSpc>
                <a:spcPct val="80000"/>
              </a:lnSpc>
              <a:buFont typeface="Arial" panose="020B0604020202020204" pitchFamily="34" charset="0"/>
              <a:buChar char="•"/>
              <a:defRPr/>
            </a:pPr>
            <a:r>
              <a:rPr lang="en-GB" sz="2200" dirty="0">
                <a:effectLst/>
                <a:latin typeface="+mn-lt"/>
              </a:rPr>
              <a:t>A Coat</a:t>
            </a:r>
          </a:p>
          <a:p>
            <a:pPr>
              <a:lnSpc>
                <a:spcPct val="80000"/>
              </a:lnSpc>
              <a:buFontTx/>
              <a:buNone/>
              <a:defRPr/>
            </a:pPr>
            <a:endParaRPr lang="en-GB" sz="2200" i="1" dirty="0">
              <a:effectLst/>
              <a:latin typeface="+mn-lt"/>
            </a:endParaRPr>
          </a:p>
          <a:p>
            <a:pPr>
              <a:lnSpc>
                <a:spcPct val="80000"/>
              </a:lnSpc>
              <a:buFontTx/>
              <a:buNone/>
              <a:defRPr/>
            </a:pPr>
            <a:r>
              <a:rPr lang="en-GB" sz="2200" i="1" dirty="0">
                <a:effectLst/>
                <a:latin typeface="+mn-lt"/>
              </a:rPr>
              <a:t>The Wild Swans at </a:t>
            </a:r>
            <a:r>
              <a:rPr lang="en-GB" sz="2200" i="1" dirty="0" err="1">
                <a:effectLst/>
                <a:latin typeface="+mn-lt"/>
              </a:rPr>
              <a:t>Coole</a:t>
            </a:r>
            <a:r>
              <a:rPr lang="en-GB" sz="2200" dirty="0">
                <a:effectLst/>
                <a:latin typeface="+mn-lt"/>
              </a:rPr>
              <a:t> (1919)</a:t>
            </a:r>
          </a:p>
          <a:p>
            <a:pPr>
              <a:lnSpc>
                <a:spcPct val="80000"/>
              </a:lnSpc>
              <a:buFont typeface="Arial" panose="020B0604020202020204" pitchFamily="34" charset="0"/>
              <a:buChar char="•"/>
              <a:defRPr/>
            </a:pPr>
            <a:r>
              <a:rPr lang="en-GB" sz="2200" dirty="0">
                <a:effectLst/>
                <a:latin typeface="+mn-lt"/>
              </a:rPr>
              <a:t>The Wild Swans at </a:t>
            </a:r>
            <a:r>
              <a:rPr lang="en-GB" sz="2200" dirty="0" err="1">
                <a:effectLst/>
                <a:latin typeface="+mn-lt"/>
              </a:rPr>
              <a:t>Coole</a:t>
            </a:r>
            <a:endParaRPr lang="en-GB" sz="2200" dirty="0">
              <a:effectLst/>
              <a:latin typeface="+mn-lt"/>
            </a:endParaRPr>
          </a:p>
          <a:p>
            <a:pPr>
              <a:lnSpc>
                <a:spcPct val="80000"/>
              </a:lnSpc>
              <a:buFont typeface="Arial" panose="020B0604020202020204" pitchFamily="34" charset="0"/>
              <a:buChar char="•"/>
              <a:defRPr/>
            </a:pPr>
            <a:r>
              <a:rPr lang="en-GB" sz="2200" dirty="0">
                <a:effectLst/>
                <a:latin typeface="+mn-lt"/>
              </a:rPr>
              <a:t>An Irish Airman Foresees His Death</a:t>
            </a:r>
          </a:p>
          <a:p>
            <a:pPr>
              <a:lnSpc>
                <a:spcPct val="80000"/>
              </a:lnSpc>
              <a:buFont typeface="Arial" panose="020B0604020202020204" pitchFamily="34" charset="0"/>
              <a:buChar char="•"/>
              <a:defRPr/>
            </a:pPr>
            <a:r>
              <a:rPr lang="en-GB" sz="2200" dirty="0">
                <a:effectLst/>
                <a:latin typeface="+mn-lt"/>
              </a:rPr>
              <a:t>The Fisherman</a:t>
            </a:r>
          </a:p>
          <a:p>
            <a:pPr>
              <a:lnSpc>
                <a:spcPct val="80000"/>
              </a:lnSpc>
              <a:buFontTx/>
              <a:buNone/>
              <a:defRPr/>
            </a:pPr>
            <a:endParaRPr lang="en-GB" sz="2200" i="1" dirty="0">
              <a:effectLst/>
              <a:latin typeface="+mn-lt"/>
            </a:endParaRPr>
          </a:p>
          <a:p>
            <a:pPr>
              <a:lnSpc>
                <a:spcPct val="80000"/>
              </a:lnSpc>
              <a:buFontTx/>
              <a:buNone/>
              <a:defRPr/>
            </a:pPr>
            <a:r>
              <a:rPr lang="en-GB" sz="2200" i="1" dirty="0">
                <a:effectLst/>
                <a:latin typeface="+mn-lt"/>
              </a:rPr>
              <a:t>Michael </a:t>
            </a:r>
            <a:r>
              <a:rPr lang="en-GB" sz="2200" i="1" dirty="0" err="1">
                <a:effectLst/>
                <a:latin typeface="+mn-lt"/>
              </a:rPr>
              <a:t>Robartes</a:t>
            </a:r>
            <a:r>
              <a:rPr lang="en-GB" sz="2200" i="1" dirty="0">
                <a:effectLst/>
                <a:latin typeface="+mn-lt"/>
              </a:rPr>
              <a:t> and The Dancer </a:t>
            </a:r>
            <a:r>
              <a:rPr lang="en-GB" sz="2200" dirty="0">
                <a:effectLst/>
                <a:latin typeface="+mn-lt"/>
              </a:rPr>
              <a:t>(1921)</a:t>
            </a:r>
          </a:p>
          <a:p>
            <a:pPr>
              <a:lnSpc>
                <a:spcPct val="80000"/>
              </a:lnSpc>
              <a:buFont typeface="Arial" panose="020B0604020202020204" pitchFamily="34" charset="0"/>
              <a:buChar char="•"/>
              <a:defRPr/>
            </a:pPr>
            <a:r>
              <a:rPr lang="en-GB" sz="2200" dirty="0">
                <a:effectLst/>
                <a:latin typeface="+mn-lt"/>
              </a:rPr>
              <a:t>Easter 1916</a:t>
            </a:r>
          </a:p>
          <a:p>
            <a:pPr>
              <a:lnSpc>
                <a:spcPct val="80000"/>
              </a:lnSpc>
              <a:buFont typeface="Arial" panose="020B0604020202020204" pitchFamily="34" charset="0"/>
              <a:buChar char="•"/>
              <a:defRPr/>
            </a:pPr>
            <a:r>
              <a:rPr lang="en-GB" sz="2200" dirty="0">
                <a:effectLst/>
                <a:latin typeface="+mn-lt"/>
              </a:rPr>
              <a:t>The Second Coming</a:t>
            </a:r>
          </a:p>
          <a:p>
            <a:pPr>
              <a:lnSpc>
                <a:spcPct val="80000"/>
              </a:lnSpc>
              <a:buFontTx/>
              <a:buNone/>
              <a:defRPr/>
            </a:pPr>
            <a:br>
              <a:rPr lang="en-GB" sz="2400" dirty="0">
                <a:latin typeface="Garamond" pitchFamily="18" charset="0"/>
              </a:rPr>
            </a:br>
            <a:endParaRPr lang="en-GB" sz="2400" dirty="0">
              <a:latin typeface="Garamond"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75520" y="188641"/>
            <a:ext cx="8686800" cy="706437"/>
          </a:xfrm>
        </p:spPr>
        <p:txBody>
          <a:bodyPr/>
          <a:lstStyle/>
          <a:p>
            <a:pPr algn="r">
              <a:defRPr/>
            </a:pPr>
            <a:r>
              <a:rPr lang="en-GB" sz="3200" b="0" dirty="0">
                <a:solidFill>
                  <a:schemeClr val="accent6">
                    <a:lumMod val="60000"/>
                    <a:lumOff val="40000"/>
                  </a:schemeClr>
                </a:solidFill>
                <a:effectLst/>
                <a:latin typeface="Felix Titling" pitchFamily="82" charset="0"/>
              </a:rPr>
              <a:t>Self-reflection: Poems about Poetry</a:t>
            </a:r>
          </a:p>
        </p:txBody>
      </p:sp>
      <p:sp>
        <p:nvSpPr>
          <p:cNvPr id="11267" name="Rectangle 4"/>
          <p:cNvSpPr>
            <a:spLocks noGrp="1" noChangeArrowheads="1"/>
          </p:cNvSpPr>
          <p:nvPr>
            <p:ph idx="1"/>
          </p:nvPr>
        </p:nvSpPr>
        <p:spPr>
          <a:xfrm>
            <a:off x="767408" y="1235566"/>
            <a:ext cx="4392488" cy="4968552"/>
          </a:xfrm>
        </p:spPr>
        <p:txBody>
          <a:bodyPr/>
          <a:lstStyle/>
          <a:p>
            <a:pPr indent="114300">
              <a:lnSpc>
                <a:spcPct val="90000"/>
              </a:lnSpc>
              <a:buNone/>
              <a:defRPr/>
            </a:pPr>
            <a:r>
              <a:rPr lang="en-GB" sz="2400" dirty="0">
                <a:solidFill>
                  <a:schemeClr val="accent6">
                    <a:lumMod val="60000"/>
                    <a:lumOff val="40000"/>
                  </a:schemeClr>
                </a:solidFill>
                <a:effectLst/>
                <a:latin typeface="+mn-lt"/>
              </a:rPr>
              <a:t>A COAT</a:t>
            </a:r>
          </a:p>
          <a:p>
            <a:pPr indent="114300">
              <a:lnSpc>
                <a:spcPct val="90000"/>
              </a:lnSpc>
              <a:buNone/>
              <a:defRPr/>
            </a:pPr>
            <a:endParaRPr lang="en-GB" sz="2400" dirty="0">
              <a:solidFill>
                <a:srgbClr val="FFFF00"/>
              </a:solidFill>
              <a:effectLst/>
              <a:latin typeface="+mn-lt"/>
            </a:endParaRPr>
          </a:p>
          <a:p>
            <a:pPr indent="114300">
              <a:lnSpc>
                <a:spcPct val="90000"/>
              </a:lnSpc>
              <a:buNone/>
              <a:defRPr/>
            </a:pPr>
            <a:r>
              <a:rPr lang="en-GB" sz="2200" dirty="0">
                <a:effectLst/>
                <a:latin typeface="+mn-lt"/>
              </a:rPr>
              <a:t>I made my song a coat</a:t>
            </a:r>
          </a:p>
          <a:p>
            <a:pPr indent="114300">
              <a:lnSpc>
                <a:spcPct val="90000"/>
              </a:lnSpc>
              <a:buNone/>
              <a:defRPr/>
            </a:pPr>
            <a:r>
              <a:rPr lang="en-GB" sz="2200" dirty="0">
                <a:effectLst/>
                <a:latin typeface="+mn-lt"/>
              </a:rPr>
              <a:t>Covered with embroideries</a:t>
            </a:r>
          </a:p>
          <a:p>
            <a:pPr indent="114300">
              <a:lnSpc>
                <a:spcPct val="90000"/>
              </a:lnSpc>
              <a:buNone/>
              <a:defRPr/>
            </a:pPr>
            <a:r>
              <a:rPr lang="en-GB" sz="2200" dirty="0">
                <a:effectLst/>
                <a:latin typeface="+mn-lt"/>
              </a:rPr>
              <a:t>Out of old mythologies</a:t>
            </a:r>
          </a:p>
          <a:p>
            <a:pPr indent="114300">
              <a:lnSpc>
                <a:spcPct val="90000"/>
              </a:lnSpc>
              <a:buNone/>
              <a:defRPr/>
            </a:pPr>
            <a:r>
              <a:rPr lang="en-GB" sz="2200" dirty="0">
                <a:effectLst/>
                <a:latin typeface="+mn-lt"/>
              </a:rPr>
              <a:t>From heel to throat;</a:t>
            </a:r>
          </a:p>
          <a:p>
            <a:pPr indent="114300">
              <a:lnSpc>
                <a:spcPct val="90000"/>
              </a:lnSpc>
              <a:buNone/>
              <a:defRPr/>
            </a:pPr>
            <a:r>
              <a:rPr lang="en-GB" sz="2200" dirty="0">
                <a:effectLst/>
                <a:latin typeface="+mn-lt"/>
              </a:rPr>
              <a:t>But the fools caught it,</a:t>
            </a:r>
          </a:p>
          <a:p>
            <a:pPr indent="114300">
              <a:lnSpc>
                <a:spcPct val="90000"/>
              </a:lnSpc>
              <a:buNone/>
              <a:defRPr/>
            </a:pPr>
            <a:r>
              <a:rPr lang="en-GB" sz="2200" dirty="0">
                <a:effectLst/>
                <a:latin typeface="+mn-lt"/>
              </a:rPr>
              <a:t>Wore it in the world’s eyes</a:t>
            </a:r>
          </a:p>
          <a:p>
            <a:pPr indent="114300">
              <a:lnSpc>
                <a:spcPct val="90000"/>
              </a:lnSpc>
              <a:buNone/>
              <a:defRPr/>
            </a:pPr>
            <a:r>
              <a:rPr lang="en-GB" sz="2200" dirty="0">
                <a:effectLst/>
                <a:latin typeface="+mn-lt"/>
              </a:rPr>
              <a:t>As though they’d wrought it.</a:t>
            </a:r>
          </a:p>
          <a:p>
            <a:pPr indent="114300">
              <a:lnSpc>
                <a:spcPct val="90000"/>
              </a:lnSpc>
              <a:buNone/>
              <a:defRPr/>
            </a:pPr>
            <a:r>
              <a:rPr lang="en-GB" sz="2200" dirty="0">
                <a:effectLst/>
                <a:latin typeface="+mn-lt"/>
              </a:rPr>
              <a:t>Song, let them take it,</a:t>
            </a:r>
          </a:p>
          <a:p>
            <a:pPr indent="114300">
              <a:lnSpc>
                <a:spcPct val="90000"/>
              </a:lnSpc>
              <a:buNone/>
              <a:defRPr/>
            </a:pPr>
            <a:r>
              <a:rPr lang="en-GB" sz="2200" dirty="0">
                <a:effectLst/>
                <a:latin typeface="+mn-lt"/>
              </a:rPr>
              <a:t>For there’s more enterprise</a:t>
            </a:r>
          </a:p>
          <a:p>
            <a:pPr indent="114300">
              <a:lnSpc>
                <a:spcPct val="90000"/>
              </a:lnSpc>
              <a:buNone/>
              <a:defRPr/>
            </a:pPr>
            <a:r>
              <a:rPr lang="en-GB" sz="2200" dirty="0">
                <a:effectLst/>
                <a:latin typeface="+mn-lt"/>
              </a:rPr>
              <a:t>In walking naked. </a:t>
            </a:r>
          </a:p>
        </p:txBody>
      </p:sp>
      <p:sp>
        <p:nvSpPr>
          <p:cNvPr id="2" name="Rectangle 1"/>
          <p:cNvSpPr/>
          <p:nvPr/>
        </p:nvSpPr>
        <p:spPr>
          <a:xfrm>
            <a:off x="2783632" y="6204118"/>
            <a:ext cx="2541080" cy="400110"/>
          </a:xfrm>
          <a:prstGeom prst="rect">
            <a:avLst/>
          </a:prstGeom>
        </p:spPr>
        <p:txBody>
          <a:bodyPr wrap="none">
            <a:spAutoFit/>
          </a:bodyPr>
          <a:lstStyle/>
          <a:p>
            <a:r>
              <a:rPr lang="en-GB" sz="2000" i="1" dirty="0">
                <a:latin typeface="+mn-lt"/>
              </a:rPr>
              <a:t>Responsibilities</a:t>
            </a:r>
            <a:r>
              <a:rPr lang="en-GB" sz="2000" dirty="0">
                <a:latin typeface="+mn-lt"/>
              </a:rPr>
              <a:t> (1914)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35361" y="188640"/>
            <a:ext cx="11305256" cy="1080120"/>
          </a:xfrm>
        </p:spPr>
        <p:txBody>
          <a:bodyPr rtlCol="0">
            <a:noAutofit/>
          </a:bodyPr>
          <a:lstStyle/>
          <a:p>
            <a:pPr fontAlgn="auto">
              <a:spcAft>
                <a:spcPts val="0"/>
              </a:spcAft>
              <a:defRPr/>
            </a:pPr>
            <a:r>
              <a:rPr lang="en-GB" sz="3200" b="0" dirty="0">
                <a:solidFill>
                  <a:srgbClr val="92D050"/>
                </a:solidFill>
                <a:effectLst/>
                <a:latin typeface="Felix Titling" pitchFamily="82" charset="0"/>
              </a:rPr>
              <a:t>Yeats &amp; Ireland (ii): the triumph of unshapeliness</a:t>
            </a:r>
          </a:p>
        </p:txBody>
      </p:sp>
      <p:sp>
        <p:nvSpPr>
          <p:cNvPr id="16387" name="Rectangle 3"/>
          <p:cNvSpPr>
            <a:spLocks noGrp="1" noChangeArrowheads="1"/>
          </p:cNvSpPr>
          <p:nvPr>
            <p:ph idx="1"/>
          </p:nvPr>
        </p:nvSpPr>
        <p:spPr>
          <a:xfrm>
            <a:off x="623392" y="1772816"/>
            <a:ext cx="10657184" cy="4032448"/>
          </a:xfrm>
        </p:spPr>
        <p:txBody>
          <a:bodyPr rtlCol="0">
            <a:normAutofit/>
          </a:bodyPr>
          <a:lstStyle/>
          <a:p>
            <a:pPr marL="0" indent="0" fontAlgn="auto">
              <a:spcAft>
                <a:spcPts val="0"/>
              </a:spcAft>
              <a:buNone/>
              <a:defRPr/>
            </a:pPr>
            <a:r>
              <a:rPr lang="en-GB" sz="2200" dirty="0">
                <a:effectLst/>
                <a:latin typeface="+mn-lt"/>
              </a:rPr>
              <a:t>The power of [‘Easter 1916’] derives from the honesty with which he debates the issue, in the process postponing until the very last moment his dutiful naming of the dead warriors: this had been, of course, the practice of bards after a battle, in which they invariably claimed that the land had been redeemed by the sacrifice</a:t>
            </a:r>
            <a:r>
              <a:rPr lang="en-GB" sz="2200" dirty="0">
                <a:solidFill>
                  <a:srgbClr val="92D050"/>
                </a:solidFill>
                <a:effectLst/>
                <a:latin typeface="+mn-lt"/>
              </a:rPr>
              <a:t>. </a:t>
            </a:r>
            <a:r>
              <a:rPr lang="en-GB" sz="2200" dirty="0" err="1">
                <a:solidFill>
                  <a:srgbClr val="92D050"/>
                </a:solidFill>
                <a:effectLst/>
                <a:latin typeface="+mn-lt"/>
              </a:rPr>
              <a:t>Yeats’s</a:t>
            </a:r>
            <a:r>
              <a:rPr lang="en-GB" sz="2200" dirty="0">
                <a:solidFill>
                  <a:srgbClr val="92D050"/>
                </a:solidFill>
                <a:effectLst/>
                <a:latin typeface="+mn-lt"/>
              </a:rPr>
              <a:t> entire lyric is a sequence of strategies for delaying such naming: and the expectations deliberately aroused by the title, which suggests unqualified encomium, are sharply contested, </a:t>
            </a:r>
            <a:r>
              <a:rPr lang="en-GB" sz="2200" dirty="0">
                <a:effectLst/>
                <a:latin typeface="+mn-lt"/>
              </a:rPr>
              <a:t>and disappointed, and then </a:t>
            </a:r>
            <a:r>
              <a:rPr lang="en-GB" sz="2200" dirty="0">
                <a:solidFill>
                  <a:srgbClr val="92D050"/>
                </a:solidFill>
                <a:effectLst/>
                <a:latin typeface="+mn-lt"/>
              </a:rPr>
              <a:t>finally honoured </a:t>
            </a:r>
            <a:r>
              <a:rPr lang="en-GB" sz="2200" dirty="0">
                <a:effectLst/>
                <a:latin typeface="+mn-lt"/>
              </a:rPr>
              <a:t>in the text. </a:t>
            </a:r>
          </a:p>
          <a:p>
            <a:pPr marL="990600" lvl="1" indent="-533400" fontAlgn="auto">
              <a:lnSpc>
                <a:spcPct val="90000"/>
              </a:lnSpc>
              <a:spcAft>
                <a:spcPts val="0"/>
              </a:spcAft>
              <a:buNone/>
              <a:defRPr/>
            </a:pPr>
            <a:r>
              <a:rPr lang="en-GB" sz="2400" dirty="0">
                <a:effectLst/>
                <a:latin typeface="+mn-lt"/>
              </a:rPr>
              <a:t>	</a:t>
            </a:r>
            <a:r>
              <a:rPr lang="en-GB" sz="2000" dirty="0">
                <a:effectLst/>
                <a:latin typeface="+mn-lt"/>
              </a:rPr>
              <a:t>Declan </a:t>
            </a:r>
            <a:r>
              <a:rPr lang="en-GB" sz="2000" dirty="0" err="1">
                <a:effectLst/>
                <a:latin typeface="+mn-lt"/>
              </a:rPr>
              <a:t>Kiberd</a:t>
            </a:r>
            <a:r>
              <a:rPr lang="en-GB" sz="2000" dirty="0">
                <a:effectLst/>
                <a:latin typeface="+mn-lt"/>
              </a:rPr>
              <a:t>. </a:t>
            </a:r>
            <a:r>
              <a:rPr lang="en-GB" sz="2000" i="1" dirty="0">
                <a:effectLst/>
                <a:latin typeface="+mn-lt"/>
              </a:rPr>
              <a:t>Inventing Ireland: The Literature of the Modern Nation</a:t>
            </a:r>
            <a:r>
              <a:rPr lang="en-GB" sz="2000" dirty="0">
                <a:effectLst/>
                <a:latin typeface="+mn-lt"/>
              </a:rPr>
              <a:t>. London: Vintage, 1996: 213.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743700" y="274638"/>
            <a:ext cx="3467100" cy="1143000"/>
          </a:xfrm>
        </p:spPr>
        <p:txBody>
          <a:bodyPr/>
          <a:lstStyle/>
          <a:p>
            <a:pPr>
              <a:defRPr/>
            </a:pPr>
            <a:r>
              <a:rPr lang="en-GB" sz="3200" b="0" dirty="0">
                <a:solidFill>
                  <a:schemeClr val="accent6">
                    <a:lumMod val="60000"/>
                    <a:lumOff val="40000"/>
                  </a:schemeClr>
                </a:solidFill>
                <a:effectLst/>
                <a:latin typeface="Felix Titling" pitchFamily="82" charset="0"/>
              </a:rPr>
              <a:t>Easter 1916</a:t>
            </a:r>
          </a:p>
        </p:txBody>
      </p:sp>
      <p:sp>
        <p:nvSpPr>
          <p:cNvPr id="13315" name="Rectangle 3"/>
          <p:cNvSpPr>
            <a:spLocks noGrp="1" noChangeArrowheads="1"/>
          </p:cNvSpPr>
          <p:nvPr>
            <p:ph idx="1"/>
          </p:nvPr>
        </p:nvSpPr>
        <p:spPr>
          <a:xfrm>
            <a:off x="565654" y="439114"/>
            <a:ext cx="5472608" cy="6308725"/>
          </a:xfrm>
        </p:spPr>
        <p:txBody>
          <a:bodyPr/>
          <a:lstStyle/>
          <a:p>
            <a:pPr marL="0">
              <a:spcBef>
                <a:spcPts val="0"/>
              </a:spcBef>
              <a:buNone/>
              <a:defRPr/>
            </a:pPr>
            <a:r>
              <a:rPr lang="en-GB" sz="2200" dirty="0">
                <a:solidFill>
                  <a:schemeClr val="accent6">
                    <a:lumMod val="60000"/>
                    <a:lumOff val="40000"/>
                  </a:schemeClr>
                </a:solidFill>
                <a:effectLst/>
                <a:latin typeface="Palatino Linotype" panose="02040502050505030304" pitchFamily="18" charset="0"/>
              </a:rPr>
              <a:t>Hearts with one purpose alone</a:t>
            </a:r>
          </a:p>
          <a:p>
            <a:pPr marL="0">
              <a:spcBef>
                <a:spcPts val="0"/>
              </a:spcBef>
              <a:buNone/>
              <a:defRPr/>
            </a:pPr>
            <a:r>
              <a:rPr lang="en-GB" sz="2200" dirty="0">
                <a:solidFill>
                  <a:schemeClr val="accent6">
                    <a:lumMod val="60000"/>
                    <a:lumOff val="40000"/>
                  </a:schemeClr>
                </a:solidFill>
                <a:effectLst/>
                <a:latin typeface="Palatino Linotype" panose="02040502050505030304" pitchFamily="18" charset="0"/>
              </a:rPr>
              <a:t>Through summer and winter seem</a:t>
            </a:r>
          </a:p>
          <a:p>
            <a:pPr marL="0">
              <a:spcBef>
                <a:spcPts val="0"/>
              </a:spcBef>
              <a:buNone/>
              <a:defRPr/>
            </a:pPr>
            <a:r>
              <a:rPr lang="en-GB" sz="2200" dirty="0">
                <a:solidFill>
                  <a:schemeClr val="accent6">
                    <a:lumMod val="60000"/>
                    <a:lumOff val="40000"/>
                  </a:schemeClr>
                </a:solidFill>
                <a:effectLst/>
                <a:latin typeface="Palatino Linotype" panose="02040502050505030304" pitchFamily="18" charset="0"/>
              </a:rPr>
              <a:t>Enchanted to a stone</a:t>
            </a:r>
          </a:p>
          <a:p>
            <a:pPr marL="0">
              <a:spcBef>
                <a:spcPts val="0"/>
              </a:spcBef>
              <a:buNone/>
              <a:defRPr/>
            </a:pPr>
            <a:r>
              <a:rPr lang="en-GB" sz="2200" dirty="0">
                <a:solidFill>
                  <a:schemeClr val="accent6">
                    <a:lumMod val="60000"/>
                    <a:lumOff val="40000"/>
                  </a:schemeClr>
                </a:solidFill>
                <a:effectLst/>
                <a:latin typeface="Palatino Linotype" panose="02040502050505030304" pitchFamily="18" charset="0"/>
              </a:rPr>
              <a:t>To trouble the living stream.</a:t>
            </a:r>
            <a:r>
              <a:rPr lang="en-GB" sz="2200" dirty="0">
                <a:solidFill>
                  <a:schemeClr val="accent6">
                    <a:lumMod val="40000"/>
                    <a:lumOff val="60000"/>
                  </a:schemeClr>
                </a:solidFill>
                <a:effectLst/>
                <a:latin typeface="Palatino Linotype" panose="02040502050505030304" pitchFamily="18" charset="0"/>
              </a:rPr>
              <a:t> </a:t>
            </a:r>
            <a:r>
              <a:rPr lang="en-GB" sz="2200" dirty="0">
                <a:effectLst/>
                <a:latin typeface="Palatino Linotype" panose="02040502050505030304" pitchFamily="18" charset="0"/>
              </a:rPr>
              <a:t>[…]</a:t>
            </a:r>
          </a:p>
          <a:p>
            <a:pPr marL="0">
              <a:spcBef>
                <a:spcPts val="0"/>
              </a:spcBef>
              <a:buNone/>
              <a:defRPr/>
            </a:pPr>
            <a:r>
              <a:rPr lang="en-GB" sz="2200" dirty="0">
                <a:effectLst/>
                <a:latin typeface="Palatino Linotype" panose="02040502050505030304" pitchFamily="18" charset="0"/>
              </a:rPr>
              <a:t>Too long a sacrifice </a:t>
            </a:r>
          </a:p>
          <a:p>
            <a:pPr marL="0">
              <a:spcBef>
                <a:spcPts val="0"/>
              </a:spcBef>
              <a:buNone/>
              <a:defRPr/>
            </a:pPr>
            <a:r>
              <a:rPr lang="en-GB" sz="2200" dirty="0">
                <a:solidFill>
                  <a:schemeClr val="accent6">
                    <a:lumMod val="60000"/>
                    <a:lumOff val="40000"/>
                  </a:schemeClr>
                </a:solidFill>
                <a:effectLst/>
                <a:latin typeface="Palatino Linotype" panose="02040502050505030304" pitchFamily="18" charset="0"/>
              </a:rPr>
              <a:t>Can make a stone of the heart.</a:t>
            </a:r>
            <a:r>
              <a:rPr lang="en-GB" sz="2200" dirty="0">
                <a:effectLst/>
                <a:latin typeface="Palatino Linotype" panose="02040502050505030304" pitchFamily="18" charset="0"/>
              </a:rPr>
              <a:t> […]</a:t>
            </a:r>
          </a:p>
          <a:p>
            <a:pPr marL="0">
              <a:spcBef>
                <a:spcPts val="0"/>
              </a:spcBef>
              <a:buNone/>
              <a:defRPr/>
            </a:pPr>
            <a:r>
              <a:rPr lang="en-GB" sz="2200" dirty="0">
                <a:effectLst/>
                <a:latin typeface="Palatino Linotype" panose="02040502050505030304" pitchFamily="18" charset="0"/>
              </a:rPr>
              <a:t>We know their dream; enough</a:t>
            </a:r>
          </a:p>
          <a:p>
            <a:pPr marL="0">
              <a:spcBef>
                <a:spcPts val="0"/>
              </a:spcBef>
              <a:buNone/>
              <a:defRPr/>
            </a:pPr>
            <a:r>
              <a:rPr lang="en-GB" sz="2200" dirty="0">
                <a:effectLst/>
                <a:latin typeface="Palatino Linotype" panose="02040502050505030304" pitchFamily="18" charset="0"/>
              </a:rPr>
              <a:t>To know that they dreamed and are dead;</a:t>
            </a:r>
          </a:p>
          <a:p>
            <a:pPr marL="0">
              <a:spcBef>
                <a:spcPts val="0"/>
              </a:spcBef>
              <a:buNone/>
              <a:defRPr/>
            </a:pPr>
            <a:r>
              <a:rPr lang="en-GB" sz="2200" dirty="0">
                <a:effectLst/>
                <a:latin typeface="Palatino Linotype" panose="02040502050505030304" pitchFamily="18" charset="0"/>
              </a:rPr>
              <a:t>And what if excess of love</a:t>
            </a:r>
          </a:p>
          <a:p>
            <a:pPr marL="0">
              <a:spcBef>
                <a:spcPts val="0"/>
              </a:spcBef>
              <a:buNone/>
              <a:defRPr/>
            </a:pPr>
            <a:r>
              <a:rPr lang="en-GB" sz="2200" dirty="0">
                <a:effectLst/>
                <a:latin typeface="Palatino Linotype" panose="02040502050505030304" pitchFamily="18" charset="0"/>
              </a:rPr>
              <a:t>Bewildered them till they died?</a:t>
            </a:r>
          </a:p>
          <a:p>
            <a:pPr marL="0">
              <a:spcBef>
                <a:spcPts val="0"/>
              </a:spcBef>
              <a:buNone/>
              <a:defRPr/>
            </a:pPr>
            <a:endParaRPr lang="en-GB" sz="2200" dirty="0">
              <a:effectLst/>
              <a:latin typeface="Palatino Linotype" panose="02040502050505030304" pitchFamily="18" charset="0"/>
            </a:endParaRPr>
          </a:p>
          <a:p>
            <a:pPr marL="0">
              <a:spcBef>
                <a:spcPts val="0"/>
              </a:spcBef>
              <a:buNone/>
              <a:defRPr/>
            </a:pPr>
            <a:r>
              <a:rPr lang="en-GB" sz="2200" dirty="0">
                <a:effectLst/>
                <a:latin typeface="Palatino Linotype" panose="02040502050505030304" pitchFamily="18" charset="0"/>
              </a:rPr>
              <a:t>I write it out in a verse –</a:t>
            </a:r>
          </a:p>
          <a:p>
            <a:pPr marL="0">
              <a:spcBef>
                <a:spcPts val="0"/>
              </a:spcBef>
              <a:buNone/>
              <a:defRPr/>
            </a:pPr>
            <a:r>
              <a:rPr lang="en-GB" sz="2200" dirty="0" err="1">
                <a:effectLst/>
                <a:latin typeface="Palatino Linotype" panose="02040502050505030304" pitchFamily="18" charset="0"/>
              </a:rPr>
              <a:t>MacDonagh</a:t>
            </a:r>
            <a:r>
              <a:rPr lang="en-GB" sz="2200" dirty="0">
                <a:effectLst/>
                <a:latin typeface="Palatino Linotype" panose="02040502050505030304" pitchFamily="18" charset="0"/>
              </a:rPr>
              <a:t> and MacBride</a:t>
            </a:r>
          </a:p>
          <a:p>
            <a:pPr marL="0">
              <a:spcBef>
                <a:spcPts val="0"/>
              </a:spcBef>
              <a:buNone/>
              <a:defRPr/>
            </a:pPr>
            <a:r>
              <a:rPr lang="en-GB" sz="2200" dirty="0">
                <a:effectLst/>
                <a:latin typeface="Palatino Linotype" panose="02040502050505030304" pitchFamily="18" charset="0"/>
              </a:rPr>
              <a:t>And Connolly and </a:t>
            </a:r>
            <a:r>
              <a:rPr lang="en-GB" sz="2200" dirty="0" err="1">
                <a:effectLst/>
                <a:latin typeface="Palatino Linotype" panose="02040502050505030304" pitchFamily="18" charset="0"/>
              </a:rPr>
              <a:t>Pearse</a:t>
            </a:r>
            <a:endParaRPr lang="en-GB" sz="2200" dirty="0">
              <a:effectLst/>
              <a:latin typeface="Palatino Linotype" panose="02040502050505030304" pitchFamily="18" charset="0"/>
            </a:endParaRPr>
          </a:p>
          <a:p>
            <a:pPr marL="0">
              <a:spcBef>
                <a:spcPts val="0"/>
              </a:spcBef>
              <a:buNone/>
              <a:defRPr/>
            </a:pPr>
            <a:r>
              <a:rPr lang="en-GB" sz="2200" dirty="0">
                <a:effectLst/>
                <a:latin typeface="Palatino Linotype" panose="02040502050505030304" pitchFamily="18" charset="0"/>
              </a:rPr>
              <a:t>Now and in time to be,</a:t>
            </a:r>
          </a:p>
          <a:p>
            <a:pPr marL="0">
              <a:spcBef>
                <a:spcPts val="0"/>
              </a:spcBef>
              <a:buNone/>
              <a:defRPr/>
            </a:pPr>
            <a:r>
              <a:rPr lang="en-GB" sz="2200" dirty="0">
                <a:effectLst/>
                <a:latin typeface="Palatino Linotype" panose="02040502050505030304" pitchFamily="18" charset="0"/>
              </a:rPr>
              <a:t>Wherever green is worn,</a:t>
            </a:r>
          </a:p>
          <a:p>
            <a:pPr marL="0">
              <a:spcBef>
                <a:spcPts val="0"/>
              </a:spcBef>
              <a:buNone/>
              <a:defRPr/>
            </a:pPr>
            <a:r>
              <a:rPr lang="en-GB" sz="2200" dirty="0">
                <a:effectLst/>
                <a:latin typeface="Palatino Linotype" panose="02040502050505030304" pitchFamily="18" charset="0"/>
              </a:rPr>
              <a:t>Are changed, changed utterly:</a:t>
            </a:r>
          </a:p>
          <a:p>
            <a:pPr marL="0">
              <a:spcBef>
                <a:spcPts val="0"/>
              </a:spcBef>
              <a:buNone/>
              <a:defRPr/>
            </a:pPr>
            <a:r>
              <a:rPr lang="en-GB" sz="2200" dirty="0">
                <a:effectLst/>
                <a:latin typeface="Palatino Linotype" panose="02040502050505030304" pitchFamily="18" charset="0"/>
              </a:rPr>
              <a:t>A terrible beauty is born.</a:t>
            </a:r>
          </a:p>
        </p:txBody>
      </p:sp>
      <p:sp>
        <p:nvSpPr>
          <p:cNvPr id="2" name="Rectangle 1"/>
          <p:cNvSpPr/>
          <p:nvPr/>
        </p:nvSpPr>
        <p:spPr>
          <a:xfrm>
            <a:off x="7536160" y="6410718"/>
            <a:ext cx="4445448" cy="345287"/>
          </a:xfrm>
          <a:prstGeom prst="rect">
            <a:avLst/>
          </a:prstGeom>
        </p:spPr>
        <p:txBody>
          <a:bodyPr wrap="none">
            <a:spAutoFit/>
          </a:bodyPr>
          <a:lstStyle/>
          <a:p>
            <a:pPr>
              <a:lnSpc>
                <a:spcPct val="80000"/>
              </a:lnSpc>
              <a:buFontTx/>
              <a:buNone/>
              <a:defRPr/>
            </a:pPr>
            <a:r>
              <a:rPr lang="en-GB" sz="2000" i="1" dirty="0">
                <a:latin typeface="+mn-lt"/>
              </a:rPr>
              <a:t>Michael </a:t>
            </a:r>
            <a:r>
              <a:rPr lang="en-GB" sz="2000" i="1" dirty="0" err="1">
                <a:latin typeface="+mn-lt"/>
              </a:rPr>
              <a:t>Robartes</a:t>
            </a:r>
            <a:r>
              <a:rPr lang="en-GB" sz="2000" i="1" dirty="0">
                <a:latin typeface="+mn-lt"/>
              </a:rPr>
              <a:t> and The Dancer </a:t>
            </a:r>
            <a:r>
              <a:rPr lang="en-GB" sz="2000" dirty="0">
                <a:latin typeface="+mn-lt"/>
              </a:rPr>
              <a:t>(1921)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807968" y="260648"/>
            <a:ext cx="6069249" cy="936625"/>
          </a:xfrm>
        </p:spPr>
        <p:txBody>
          <a:bodyPr/>
          <a:lstStyle/>
          <a:p>
            <a:pPr>
              <a:defRPr/>
            </a:pPr>
            <a:r>
              <a:rPr lang="en-GB" sz="3600" b="0" dirty="0">
                <a:solidFill>
                  <a:schemeClr val="accent6">
                    <a:lumMod val="60000"/>
                    <a:lumOff val="40000"/>
                  </a:schemeClr>
                </a:solidFill>
                <a:effectLst/>
                <a:latin typeface="Felix Titling" pitchFamily="82" charset="0"/>
              </a:rPr>
              <a:t>The Second Coming</a:t>
            </a:r>
          </a:p>
        </p:txBody>
      </p:sp>
      <p:sp>
        <p:nvSpPr>
          <p:cNvPr id="16387" name="Rectangle 3"/>
          <p:cNvSpPr>
            <a:spLocks noGrp="1" noChangeArrowheads="1"/>
          </p:cNvSpPr>
          <p:nvPr>
            <p:ph idx="1"/>
          </p:nvPr>
        </p:nvSpPr>
        <p:spPr>
          <a:xfrm>
            <a:off x="191344" y="936626"/>
            <a:ext cx="5760640" cy="5804742"/>
          </a:xfrm>
        </p:spPr>
        <p:txBody>
          <a:bodyPr/>
          <a:lstStyle/>
          <a:p>
            <a:pPr marL="0">
              <a:spcBef>
                <a:spcPts val="0"/>
              </a:spcBef>
              <a:buNone/>
              <a:defRPr/>
            </a:pPr>
            <a:r>
              <a:rPr lang="en-GB" sz="2100" dirty="0">
                <a:effectLst/>
                <a:latin typeface="+mn-lt"/>
              </a:rPr>
              <a:t>Turning and turning in the widening gyre</a:t>
            </a:r>
            <a:br>
              <a:rPr lang="en-GB" sz="2100" dirty="0">
                <a:effectLst/>
                <a:latin typeface="+mn-lt"/>
              </a:rPr>
            </a:br>
            <a:r>
              <a:rPr lang="en-GB" sz="2100" dirty="0">
                <a:solidFill>
                  <a:schemeClr val="accent6">
                    <a:lumMod val="60000"/>
                    <a:lumOff val="40000"/>
                  </a:schemeClr>
                </a:solidFill>
                <a:effectLst/>
                <a:latin typeface="+mn-lt"/>
              </a:rPr>
              <a:t>The falcon cannot hear the falconer;</a:t>
            </a:r>
            <a:br>
              <a:rPr lang="en-GB" sz="2100" dirty="0">
                <a:solidFill>
                  <a:schemeClr val="accent6">
                    <a:lumMod val="60000"/>
                    <a:lumOff val="40000"/>
                  </a:schemeClr>
                </a:solidFill>
                <a:effectLst/>
                <a:latin typeface="+mn-lt"/>
              </a:rPr>
            </a:br>
            <a:r>
              <a:rPr lang="en-GB" sz="2100" dirty="0">
                <a:solidFill>
                  <a:schemeClr val="accent6">
                    <a:lumMod val="60000"/>
                    <a:lumOff val="40000"/>
                  </a:schemeClr>
                </a:solidFill>
                <a:effectLst/>
                <a:latin typeface="+mn-lt"/>
              </a:rPr>
              <a:t>Things fall apart; the centre cannot hold</a:t>
            </a:r>
            <a:r>
              <a:rPr lang="en-GB" sz="2100" dirty="0">
                <a:effectLst/>
                <a:latin typeface="+mn-lt"/>
              </a:rPr>
              <a:t>;</a:t>
            </a:r>
            <a:br>
              <a:rPr lang="en-GB" sz="2100" dirty="0">
                <a:effectLst/>
                <a:latin typeface="+mn-lt"/>
              </a:rPr>
            </a:br>
            <a:r>
              <a:rPr lang="en-GB" sz="2100" dirty="0">
                <a:effectLst/>
                <a:latin typeface="+mn-lt"/>
              </a:rPr>
              <a:t>Mere anarchy is loosed upon the world,</a:t>
            </a:r>
            <a:br>
              <a:rPr lang="en-GB" sz="2100" dirty="0">
                <a:effectLst/>
                <a:latin typeface="+mn-lt"/>
              </a:rPr>
            </a:br>
            <a:r>
              <a:rPr lang="en-GB" sz="2100" dirty="0">
                <a:effectLst/>
                <a:latin typeface="+mn-lt"/>
              </a:rPr>
              <a:t>The blood-dimmed tide is loosed, and everywhere</a:t>
            </a:r>
            <a:br>
              <a:rPr lang="en-GB" sz="2100" dirty="0">
                <a:effectLst/>
                <a:latin typeface="+mn-lt"/>
              </a:rPr>
            </a:br>
            <a:r>
              <a:rPr lang="en-GB" sz="2100" dirty="0">
                <a:effectLst/>
                <a:latin typeface="+mn-lt"/>
              </a:rPr>
              <a:t>The ceremony of innocence is drowned;</a:t>
            </a:r>
            <a:br>
              <a:rPr lang="en-GB" sz="2100" dirty="0">
                <a:effectLst/>
                <a:latin typeface="+mn-lt"/>
              </a:rPr>
            </a:br>
            <a:r>
              <a:rPr lang="en-GB" sz="2100" dirty="0">
                <a:solidFill>
                  <a:schemeClr val="accent6">
                    <a:lumMod val="60000"/>
                    <a:lumOff val="40000"/>
                  </a:schemeClr>
                </a:solidFill>
                <a:effectLst/>
                <a:latin typeface="+mn-lt"/>
              </a:rPr>
              <a:t>The best lack all conviction, while the worst</a:t>
            </a:r>
            <a:br>
              <a:rPr lang="en-GB" sz="2100" dirty="0">
                <a:solidFill>
                  <a:schemeClr val="accent6">
                    <a:lumMod val="60000"/>
                    <a:lumOff val="40000"/>
                  </a:schemeClr>
                </a:solidFill>
                <a:effectLst/>
                <a:latin typeface="+mn-lt"/>
              </a:rPr>
            </a:br>
            <a:r>
              <a:rPr lang="en-GB" sz="2100" dirty="0">
                <a:solidFill>
                  <a:schemeClr val="accent6">
                    <a:lumMod val="60000"/>
                    <a:lumOff val="40000"/>
                  </a:schemeClr>
                </a:solidFill>
                <a:effectLst/>
                <a:latin typeface="+mn-lt"/>
              </a:rPr>
              <a:t>Are full of passionate intensity. </a:t>
            </a:r>
          </a:p>
          <a:p>
            <a:pPr marL="0">
              <a:spcBef>
                <a:spcPts val="0"/>
              </a:spcBef>
              <a:buNone/>
              <a:defRPr/>
            </a:pPr>
            <a:endParaRPr lang="en-GB" sz="2100" dirty="0">
              <a:effectLst/>
              <a:latin typeface="+mn-lt"/>
            </a:endParaRPr>
          </a:p>
          <a:p>
            <a:pPr marL="0">
              <a:spcBef>
                <a:spcPts val="0"/>
              </a:spcBef>
              <a:buNone/>
              <a:defRPr/>
            </a:pPr>
            <a:r>
              <a:rPr lang="en-GB" sz="2100" dirty="0">
                <a:effectLst/>
                <a:latin typeface="+mn-lt"/>
              </a:rPr>
              <a:t>Surely some revelation is at hand;</a:t>
            </a:r>
            <a:br>
              <a:rPr lang="en-GB" sz="2100" dirty="0">
                <a:effectLst/>
                <a:latin typeface="+mn-lt"/>
              </a:rPr>
            </a:br>
            <a:r>
              <a:rPr lang="en-GB" sz="2100" dirty="0">
                <a:effectLst/>
                <a:latin typeface="+mn-lt"/>
              </a:rPr>
              <a:t>Surely the Second Coming is at hand.</a:t>
            </a:r>
            <a:br>
              <a:rPr lang="en-GB" sz="2100" dirty="0">
                <a:effectLst/>
                <a:latin typeface="+mn-lt"/>
              </a:rPr>
            </a:br>
            <a:r>
              <a:rPr lang="en-GB" sz="2100" dirty="0">
                <a:effectLst/>
                <a:latin typeface="+mn-lt"/>
              </a:rPr>
              <a:t>The Second Coming! Hardly are those words out</a:t>
            </a:r>
            <a:br>
              <a:rPr lang="en-GB" sz="2100" dirty="0">
                <a:effectLst/>
                <a:latin typeface="+mn-lt"/>
              </a:rPr>
            </a:br>
            <a:r>
              <a:rPr lang="en-GB" sz="2100" dirty="0">
                <a:effectLst/>
                <a:latin typeface="+mn-lt"/>
              </a:rPr>
              <a:t>When a vast image out of </a:t>
            </a:r>
            <a:r>
              <a:rPr lang="en-GB" sz="2100" i="1" dirty="0" err="1">
                <a:effectLst/>
                <a:latin typeface="+mn-lt"/>
              </a:rPr>
              <a:t>Spiritus</a:t>
            </a:r>
            <a:r>
              <a:rPr lang="en-GB" sz="2100" i="1" dirty="0">
                <a:effectLst/>
                <a:latin typeface="+mn-lt"/>
              </a:rPr>
              <a:t> Mundi</a:t>
            </a:r>
            <a:br>
              <a:rPr lang="en-GB" sz="2100" dirty="0">
                <a:effectLst/>
                <a:latin typeface="+mn-lt"/>
              </a:rPr>
            </a:br>
            <a:r>
              <a:rPr lang="en-GB" sz="2100" dirty="0">
                <a:effectLst/>
                <a:latin typeface="+mn-lt"/>
              </a:rPr>
              <a:t>Troubles my sight: somewhere in sands of the desert</a:t>
            </a:r>
          </a:p>
        </p:txBody>
      </p:sp>
      <p:sp>
        <p:nvSpPr>
          <p:cNvPr id="2" name="Rectangle 1"/>
          <p:cNvSpPr/>
          <p:nvPr/>
        </p:nvSpPr>
        <p:spPr>
          <a:xfrm>
            <a:off x="7167300" y="6416579"/>
            <a:ext cx="4027064" cy="320024"/>
          </a:xfrm>
          <a:prstGeom prst="rect">
            <a:avLst/>
          </a:prstGeom>
        </p:spPr>
        <p:txBody>
          <a:bodyPr wrap="none">
            <a:spAutoFit/>
          </a:bodyPr>
          <a:lstStyle/>
          <a:p>
            <a:pPr>
              <a:lnSpc>
                <a:spcPct val="80000"/>
              </a:lnSpc>
              <a:buFontTx/>
              <a:buNone/>
              <a:defRPr/>
            </a:pPr>
            <a:r>
              <a:rPr lang="en-GB" i="1" dirty="0">
                <a:latin typeface="+mn-lt"/>
              </a:rPr>
              <a:t>Michael </a:t>
            </a:r>
            <a:r>
              <a:rPr lang="en-GB" i="1" dirty="0" err="1">
                <a:latin typeface="+mn-lt"/>
              </a:rPr>
              <a:t>Robartes</a:t>
            </a:r>
            <a:r>
              <a:rPr lang="en-GB" i="1" dirty="0">
                <a:latin typeface="+mn-lt"/>
              </a:rPr>
              <a:t> and The Dancer </a:t>
            </a:r>
            <a:r>
              <a:rPr lang="en-GB" dirty="0">
                <a:latin typeface="+mn-lt"/>
              </a:rPr>
              <a:t>(1921)</a:t>
            </a:r>
          </a:p>
        </p:txBody>
      </p:sp>
      <p:sp>
        <p:nvSpPr>
          <p:cNvPr id="5" name="Rectangle 3">
            <a:extLst>
              <a:ext uri="{FF2B5EF4-FFF2-40B4-BE49-F238E27FC236}">
                <a16:creationId xmlns:a16="http://schemas.microsoft.com/office/drawing/2014/main" id="{313990CF-72E4-4378-A416-5959FA67795F}"/>
              </a:ext>
            </a:extLst>
          </p:cNvPr>
          <p:cNvSpPr txBox="1">
            <a:spLocks noChangeArrowheads="1"/>
          </p:cNvSpPr>
          <p:nvPr/>
        </p:nvSpPr>
        <p:spPr bwMode="auto">
          <a:xfrm>
            <a:off x="6384034" y="2204864"/>
            <a:ext cx="5593597" cy="374441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a:spcBef>
                <a:spcPts val="0"/>
              </a:spcBef>
              <a:buFont typeface="Wingdings" pitchFamily="2" charset="2"/>
              <a:buNone/>
              <a:defRPr/>
            </a:pPr>
            <a:r>
              <a:rPr lang="en-GB" sz="2100" dirty="0">
                <a:effectLst/>
                <a:latin typeface="+mn-lt"/>
              </a:rPr>
              <a:t>A shape with lion body and the head of a man,</a:t>
            </a:r>
            <a:br>
              <a:rPr lang="en-GB" sz="2100" dirty="0">
                <a:effectLst/>
                <a:latin typeface="+mn-lt"/>
              </a:rPr>
            </a:br>
            <a:r>
              <a:rPr lang="en-GB" sz="2100" dirty="0">
                <a:effectLst/>
                <a:latin typeface="+mn-lt"/>
              </a:rPr>
              <a:t>A gaze blank and pitiless as the sun,</a:t>
            </a:r>
            <a:br>
              <a:rPr lang="en-GB" sz="2100" dirty="0">
                <a:effectLst/>
                <a:latin typeface="+mn-lt"/>
              </a:rPr>
            </a:br>
            <a:r>
              <a:rPr lang="en-GB" sz="2100" dirty="0">
                <a:effectLst/>
                <a:latin typeface="+mn-lt"/>
              </a:rPr>
              <a:t>Is moving its slow thighs, while all about it</a:t>
            </a:r>
            <a:br>
              <a:rPr lang="en-GB" sz="2100" dirty="0">
                <a:effectLst/>
                <a:latin typeface="+mn-lt"/>
              </a:rPr>
            </a:br>
            <a:r>
              <a:rPr lang="en-GB" sz="2100" dirty="0">
                <a:effectLst/>
                <a:latin typeface="+mn-lt"/>
              </a:rPr>
              <a:t>Reel shadows of the indignant desert birds.</a:t>
            </a:r>
            <a:br>
              <a:rPr lang="en-GB" sz="2100" dirty="0">
                <a:effectLst/>
                <a:latin typeface="+mn-lt"/>
              </a:rPr>
            </a:br>
            <a:r>
              <a:rPr lang="en-GB" sz="2100" dirty="0">
                <a:effectLst/>
                <a:latin typeface="+mn-lt"/>
              </a:rPr>
              <a:t>The darkness drops again; but now I know</a:t>
            </a:r>
            <a:br>
              <a:rPr lang="en-GB" sz="2100" dirty="0">
                <a:effectLst/>
                <a:latin typeface="+mn-lt"/>
              </a:rPr>
            </a:br>
            <a:r>
              <a:rPr lang="en-GB" sz="2100" dirty="0">
                <a:solidFill>
                  <a:schemeClr val="accent6">
                    <a:lumMod val="60000"/>
                    <a:lumOff val="40000"/>
                  </a:schemeClr>
                </a:solidFill>
                <a:effectLst/>
                <a:latin typeface="+mn-lt"/>
              </a:rPr>
              <a:t>That twenty centuries of stony sleep</a:t>
            </a:r>
            <a:br>
              <a:rPr lang="en-GB" sz="2100" dirty="0">
                <a:solidFill>
                  <a:schemeClr val="accent6">
                    <a:lumMod val="60000"/>
                    <a:lumOff val="40000"/>
                  </a:schemeClr>
                </a:solidFill>
                <a:effectLst/>
                <a:latin typeface="+mn-lt"/>
              </a:rPr>
            </a:br>
            <a:r>
              <a:rPr lang="en-GB" sz="2100" dirty="0">
                <a:solidFill>
                  <a:schemeClr val="accent6">
                    <a:lumMod val="60000"/>
                    <a:lumOff val="40000"/>
                  </a:schemeClr>
                </a:solidFill>
                <a:effectLst/>
                <a:latin typeface="+mn-lt"/>
              </a:rPr>
              <a:t>Were vexed to nightmare by a rocking cradle,</a:t>
            </a:r>
            <a:br>
              <a:rPr lang="en-GB" sz="2100" dirty="0">
                <a:solidFill>
                  <a:schemeClr val="accent6">
                    <a:lumMod val="60000"/>
                    <a:lumOff val="40000"/>
                  </a:schemeClr>
                </a:solidFill>
                <a:effectLst/>
                <a:latin typeface="+mn-lt"/>
              </a:rPr>
            </a:br>
            <a:r>
              <a:rPr lang="en-GB" sz="2100" dirty="0">
                <a:effectLst/>
                <a:latin typeface="+mn-lt"/>
              </a:rPr>
              <a:t>And what rough beast, its hour come round at last,</a:t>
            </a:r>
            <a:br>
              <a:rPr lang="en-GB" sz="2100" dirty="0">
                <a:effectLst/>
                <a:latin typeface="+mn-lt"/>
              </a:rPr>
            </a:br>
            <a:r>
              <a:rPr lang="en-GB" sz="2100" dirty="0">
                <a:effectLst/>
                <a:latin typeface="+mn-lt"/>
              </a:rPr>
              <a:t>Slouches towards Bethlehem to be born?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10408" y="0"/>
            <a:ext cx="7315200" cy="1052736"/>
          </a:xfrm>
        </p:spPr>
        <p:txBody>
          <a:bodyPr/>
          <a:lstStyle/>
          <a:p>
            <a:pPr>
              <a:defRPr/>
            </a:pPr>
            <a:r>
              <a:rPr lang="en-GB" sz="3600" b="0" dirty="0">
                <a:solidFill>
                  <a:srgbClr val="92D050"/>
                </a:solidFill>
                <a:effectLst/>
                <a:latin typeface="Felix Titling" pitchFamily="82" charset="0"/>
              </a:rPr>
              <a:t>YEATS: LATER POEMS</a:t>
            </a:r>
          </a:p>
        </p:txBody>
      </p:sp>
      <p:sp>
        <p:nvSpPr>
          <p:cNvPr id="14339" name="Rectangle 3"/>
          <p:cNvSpPr>
            <a:spLocks noGrp="1" noChangeArrowheads="1"/>
          </p:cNvSpPr>
          <p:nvPr>
            <p:ph idx="1"/>
          </p:nvPr>
        </p:nvSpPr>
        <p:spPr>
          <a:xfrm>
            <a:off x="1127448" y="1048558"/>
            <a:ext cx="8352928" cy="5544616"/>
          </a:xfrm>
        </p:spPr>
        <p:txBody>
          <a:bodyPr/>
          <a:lstStyle/>
          <a:p>
            <a:pPr>
              <a:lnSpc>
                <a:spcPct val="80000"/>
              </a:lnSpc>
              <a:buFontTx/>
              <a:buNone/>
              <a:defRPr/>
            </a:pPr>
            <a:r>
              <a:rPr lang="en-GB" sz="2200" i="1" dirty="0">
                <a:effectLst/>
                <a:latin typeface="Palatino Linotype" panose="02040502050505030304" pitchFamily="18" charset="0"/>
              </a:rPr>
              <a:t>The Tower (1928)</a:t>
            </a:r>
            <a:endParaRPr lang="en-GB" sz="2200" dirty="0">
              <a:effectLst/>
              <a:latin typeface="Palatino Linotype" panose="02040502050505030304" pitchFamily="18" charset="0"/>
            </a:endParaRPr>
          </a:p>
          <a:p>
            <a:pPr>
              <a:lnSpc>
                <a:spcPct val="80000"/>
              </a:lnSpc>
              <a:buFont typeface="Arial" panose="020B0604020202020204" pitchFamily="34" charset="0"/>
              <a:buChar char="•"/>
              <a:defRPr/>
            </a:pPr>
            <a:r>
              <a:rPr lang="en-GB" sz="2200" dirty="0">
                <a:effectLst/>
                <a:latin typeface="Palatino Linotype" panose="02040502050505030304" pitchFamily="18" charset="0"/>
              </a:rPr>
              <a:t>Nineteen Hundred and Nineteen</a:t>
            </a:r>
          </a:p>
          <a:p>
            <a:pPr>
              <a:lnSpc>
                <a:spcPct val="80000"/>
              </a:lnSpc>
              <a:buFont typeface="Arial" panose="020B0604020202020204" pitchFamily="34" charset="0"/>
              <a:buChar char="•"/>
              <a:defRPr/>
            </a:pPr>
            <a:r>
              <a:rPr lang="en-GB" sz="2200" dirty="0">
                <a:effectLst/>
                <a:latin typeface="Palatino Linotype" panose="02040502050505030304" pitchFamily="18" charset="0"/>
              </a:rPr>
              <a:t>Sailing to Byzantium</a:t>
            </a:r>
          </a:p>
          <a:p>
            <a:pPr>
              <a:lnSpc>
                <a:spcPct val="80000"/>
              </a:lnSpc>
              <a:buFont typeface="Arial" panose="020B0604020202020204" pitchFamily="34" charset="0"/>
              <a:buChar char="•"/>
              <a:defRPr/>
            </a:pPr>
            <a:r>
              <a:rPr lang="en-GB" sz="2200" dirty="0">
                <a:effectLst/>
                <a:latin typeface="Palatino Linotype" panose="02040502050505030304" pitchFamily="18" charset="0"/>
              </a:rPr>
              <a:t>Meditations in Time of Civil War</a:t>
            </a:r>
          </a:p>
          <a:p>
            <a:pPr>
              <a:lnSpc>
                <a:spcPct val="80000"/>
              </a:lnSpc>
              <a:buFont typeface="Arial" panose="020B0604020202020204" pitchFamily="34" charset="0"/>
              <a:buChar char="•"/>
              <a:defRPr/>
            </a:pPr>
            <a:r>
              <a:rPr lang="en-GB" sz="2200" dirty="0">
                <a:effectLst/>
                <a:latin typeface="Palatino Linotype" panose="02040502050505030304" pitchFamily="18" charset="0"/>
              </a:rPr>
              <a:t>Among School Children</a:t>
            </a:r>
          </a:p>
          <a:p>
            <a:pPr>
              <a:lnSpc>
                <a:spcPct val="80000"/>
              </a:lnSpc>
              <a:buFont typeface="Arial" panose="020B0604020202020204" pitchFamily="34" charset="0"/>
              <a:buChar char="•"/>
              <a:defRPr/>
            </a:pPr>
            <a:r>
              <a:rPr lang="en-GB" sz="2200" dirty="0">
                <a:effectLst/>
                <a:latin typeface="Palatino Linotype" panose="02040502050505030304" pitchFamily="18" charset="0"/>
              </a:rPr>
              <a:t>Leda and the Swan</a:t>
            </a:r>
          </a:p>
          <a:p>
            <a:pPr>
              <a:lnSpc>
                <a:spcPct val="80000"/>
              </a:lnSpc>
              <a:buFontTx/>
              <a:buNone/>
              <a:defRPr/>
            </a:pPr>
            <a:endParaRPr lang="en-GB" sz="2200" i="1" dirty="0">
              <a:effectLst/>
              <a:latin typeface="Palatino Linotype" panose="02040502050505030304" pitchFamily="18" charset="0"/>
            </a:endParaRPr>
          </a:p>
          <a:p>
            <a:pPr>
              <a:lnSpc>
                <a:spcPct val="80000"/>
              </a:lnSpc>
              <a:buFontTx/>
              <a:buNone/>
              <a:defRPr/>
            </a:pPr>
            <a:r>
              <a:rPr lang="en-GB" sz="2200" i="1" dirty="0">
                <a:effectLst/>
                <a:latin typeface="Palatino Linotype" panose="02040502050505030304" pitchFamily="18" charset="0"/>
              </a:rPr>
              <a:t>The Winding Stairs and Other Poems (1933)</a:t>
            </a:r>
            <a:endParaRPr lang="en-GB" sz="2200" dirty="0">
              <a:effectLst/>
              <a:latin typeface="Palatino Linotype" panose="02040502050505030304" pitchFamily="18" charset="0"/>
            </a:endParaRPr>
          </a:p>
          <a:p>
            <a:pPr>
              <a:lnSpc>
                <a:spcPct val="80000"/>
              </a:lnSpc>
              <a:buFont typeface="Arial" panose="020B0604020202020204" pitchFamily="34" charset="0"/>
              <a:buChar char="•"/>
              <a:defRPr/>
            </a:pPr>
            <a:r>
              <a:rPr lang="en-GB" sz="2200" dirty="0">
                <a:effectLst/>
                <a:latin typeface="Palatino Linotype" panose="02040502050505030304" pitchFamily="18" charset="0"/>
              </a:rPr>
              <a:t>Byzantium</a:t>
            </a:r>
            <a:endParaRPr lang="en-GB" sz="2200" i="1" dirty="0">
              <a:effectLst/>
              <a:latin typeface="Palatino Linotype" panose="02040502050505030304" pitchFamily="18" charset="0"/>
            </a:endParaRPr>
          </a:p>
          <a:p>
            <a:pPr>
              <a:lnSpc>
                <a:spcPct val="80000"/>
              </a:lnSpc>
              <a:buFontTx/>
              <a:buNone/>
              <a:defRPr/>
            </a:pPr>
            <a:endParaRPr lang="en-GB" sz="2200" i="1" dirty="0">
              <a:effectLst/>
              <a:latin typeface="Palatino Linotype" panose="02040502050505030304" pitchFamily="18" charset="0"/>
            </a:endParaRPr>
          </a:p>
          <a:p>
            <a:pPr>
              <a:lnSpc>
                <a:spcPct val="80000"/>
              </a:lnSpc>
              <a:buFontTx/>
              <a:buNone/>
              <a:defRPr/>
            </a:pPr>
            <a:r>
              <a:rPr lang="en-GB" sz="2200" i="1" dirty="0">
                <a:effectLst/>
                <a:latin typeface="Palatino Linotype" panose="02040502050505030304" pitchFamily="18" charset="0"/>
              </a:rPr>
              <a:t>New Poems (1938)</a:t>
            </a:r>
            <a:endParaRPr lang="en-GB" sz="2200" dirty="0">
              <a:effectLst/>
              <a:latin typeface="Palatino Linotype" panose="02040502050505030304" pitchFamily="18" charset="0"/>
            </a:endParaRPr>
          </a:p>
          <a:p>
            <a:pPr>
              <a:lnSpc>
                <a:spcPct val="80000"/>
              </a:lnSpc>
              <a:buFont typeface="Arial" panose="020B0604020202020204" pitchFamily="34" charset="0"/>
              <a:buChar char="•"/>
              <a:defRPr/>
            </a:pPr>
            <a:r>
              <a:rPr lang="en-GB" sz="2200" dirty="0">
                <a:effectLst/>
                <a:latin typeface="Palatino Linotype" panose="02040502050505030304" pitchFamily="18" charset="0"/>
              </a:rPr>
              <a:t>Lapis Lazuli</a:t>
            </a:r>
          </a:p>
          <a:p>
            <a:pPr>
              <a:lnSpc>
                <a:spcPct val="80000"/>
              </a:lnSpc>
              <a:buFontTx/>
              <a:buNone/>
              <a:defRPr/>
            </a:pPr>
            <a:endParaRPr lang="en-GB" sz="2200" i="1" dirty="0">
              <a:effectLst/>
              <a:latin typeface="Palatino Linotype" panose="02040502050505030304" pitchFamily="18" charset="0"/>
            </a:endParaRPr>
          </a:p>
          <a:p>
            <a:pPr>
              <a:lnSpc>
                <a:spcPct val="80000"/>
              </a:lnSpc>
              <a:buFontTx/>
              <a:buNone/>
              <a:defRPr/>
            </a:pPr>
            <a:r>
              <a:rPr lang="en-GB" sz="2200" i="1" dirty="0">
                <a:effectLst/>
                <a:latin typeface="Palatino Linotype" panose="02040502050505030304" pitchFamily="18" charset="0"/>
              </a:rPr>
              <a:t>Last poems (1939)</a:t>
            </a:r>
          </a:p>
          <a:p>
            <a:pPr>
              <a:lnSpc>
                <a:spcPct val="80000"/>
              </a:lnSpc>
              <a:buFont typeface="Arial" panose="020B0604020202020204" pitchFamily="34" charset="0"/>
              <a:buChar char="•"/>
              <a:defRPr/>
            </a:pPr>
            <a:r>
              <a:rPr lang="en-GB" sz="2200" dirty="0">
                <a:effectLst/>
                <a:latin typeface="Palatino Linotype" panose="02040502050505030304" pitchFamily="18" charset="0"/>
              </a:rPr>
              <a:t>The Circus Animal's Desertion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39416" y="476672"/>
            <a:ext cx="7315200" cy="863600"/>
          </a:xfrm>
        </p:spPr>
        <p:txBody>
          <a:bodyPr/>
          <a:lstStyle/>
          <a:p>
            <a:pPr>
              <a:defRPr/>
            </a:pPr>
            <a:r>
              <a:rPr lang="en-GB" sz="3600" b="0" i="1" dirty="0">
                <a:solidFill>
                  <a:srgbClr val="92D050"/>
                </a:solidFill>
                <a:effectLst/>
                <a:latin typeface="Felix Titling" pitchFamily="82" charset="0"/>
              </a:rPr>
              <a:t>The Tower </a:t>
            </a:r>
            <a:r>
              <a:rPr lang="en-GB" sz="3600" b="0" dirty="0">
                <a:solidFill>
                  <a:srgbClr val="92D050"/>
                </a:solidFill>
                <a:effectLst/>
                <a:latin typeface="Felix Titling" pitchFamily="82" charset="0"/>
              </a:rPr>
              <a:t>&amp; History</a:t>
            </a:r>
          </a:p>
        </p:txBody>
      </p:sp>
      <p:sp>
        <p:nvSpPr>
          <p:cNvPr id="15363" name="Rectangle 3"/>
          <p:cNvSpPr>
            <a:spLocks noGrp="1" noChangeArrowheads="1"/>
          </p:cNvSpPr>
          <p:nvPr>
            <p:ph idx="1"/>
          </p:nvPr>
        </p:nvSpPr>
        <p:spPr>
          <a:xfrm>
            <a:off x="764266" y="2060848"/>
            <a:ext cx="10297144" cy="4248001"/>
          </a:xfrm>
        </p:spPr>
        <p:txBody>
          <a:bodyPr/>
          <a:lstStyle/>
          <a:p>
            <a:pPr>
              <a:buFontTx/>
              <a:buNone/>
              <a:defRPr/>
            </a:pPr>
            <a:r>
              <a:rPr lang="en-GB" sz="2400" dirty="0"/>
              <a:t>	</a:t>
            </a:r>
            <a:r>
              <a:rPr lang="en-GB" sz="2200" dirty="0">
                <a:effectLst/>
                <a:latin typeface="+mn-lt"/>
              </a:rPr>
              <a:t>Yeats’s central belief was that </a:t>
            </a:r>
            <a:r>
              <a:rPr lang="en-GB" sz="2200" dirty="0">
                <a:solidFill>
                  <a:srgbClr val="92D050"/>
                </a:solidFill>
                <a:effectLst/>
                <a:latin typeface="+mn-lt"/>
              </a:rPr>
              <a:t>history can be interpreted as a series of expanding cones; each age, as it wears on, generates a centrifugal tendency which finally produces decadence or disintegration</a:t>
            </a:r>
            <a:r>
              <a:rPr lang="en-GB" sz="2200" dirty="0">
                <a:effectLst/>
                <a:latin typeface="+mn-lt"/>
              </a:rPr>
              <a:t>. And each cone is more precisely a double cone, since each age unwinds what its predecessor has wound, such that thesis and antithesis are in progress simultaneously. Yeats’s term for this was a ‘gyre’, a spiralling movement (the image behind the title </a:t>
            </a:r>
            <a:r>
              <a:rPr lang="en-GB" sz="2200" i="1" dirty="0">
                <a:effectLst/>
                <a:latin typeface="+mn-lt"/>
              </a:rPr>
              <a:t>The Winding Stair</a:t>
            </a:r>
            <a:r>
              <a:rPr lang="en-GB" sz="2200" dirty="0">
                <a:effectLst/>
                <a:latin typeface="+mn-lt"/>
              </a:rPr>
              <a:t>) applicable to each individual’s life as well as to history.</a:t>
            </a:r>
          </a:p>
          <a:p>
            <a:pPr>
              <a:buFontTx/>
              <a:buNone/>
              <a:defRPr/>
            </a:pPr>
            <a:endParaRPr lang="en-GB" sz="900" dirty="0">
              <a:effectLst/>
              <a:latin typeface="+mn-lt"/>
            </a:endParaRPr>
          </a:p>
          <a:p>
            <a:pPr lvl="1">
              <a:buFontTx/>
              <a:buNone/>
              <a:defRPr/>
            </a:pPr>
            <a:r>
              <a:rPr lang="en-GB" sz="2200" dirty="0">
                <a:effectLst/>
                <a:latin typeface="+mn-lt"/>
              </a:rPr>
              <a:t>	</a:t>
            </a:r>
            <a:r>
              <a:rPr lang="en-GB" sz="2000" dirty="0">
                <a:effectLst/>
                <a:latin typeface="+mn-lt"/>
              </a:rPr>
              <a:t>Peter Childs, </a:t>
            </a:r>
            <a:r>
              <a:rPr lang="en-GB" sz="2000" i="1" dirty="0">
                <a:effectLst/>
                <a:latin typeface="+mn-lt"/>
              </a:rPr>
              <a:t>Modernism</a:t>
            </a:r>
            <a:r>
              <a:rPr lang="en-GB" sz="2000" dirty="0">
                <a:effectLst/>
                <a:latin typeface="+mn-lt"/>
              </a:rPr>
              <a:t>, London; New York: Routledge, 2000: p. 195.</a:t>
            </a:r>
            <a:endParaRPr lang="en-GB" sz="2200" dirty="0">
              <a:effectLst/>
              <a:latin typeface="+mn-l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19459" name="Rectangle 4"/>
          <p:cNvSpPr>
            <a:spLocks noChangeArrowheads="1"/>
          </p:cNvSpPr>
          <p:nvPr/>
        </p:nvSpPr>
        <p:spPr bwMode="auto">
          <a:xfrm>
            <a:off x="755092" y="287370"/>
            <a:ext cx="6791944" cy="2677656"/>
          </a:xfrm>
          <a:prstGeom prst="rect">
            <a:avLst/>
          </a:prstGeom>
          <a:noFill/>
          <a:ln w="9525">
            <a:noFill/>
            <a:miter lim="800000"/>
            <a:headEnd/>
            <a:tailEnd/>
          </a:ln>
        </p:spPr>
        <p:txBody>
          <a:bodyPr wrap="square" anchor="ctr">
            <a:spAutoFit/>
          </a:bodyPr>
          <a:lstStyle/>
          <a:p>
            <a:r>
              <a:rPr lang="en-GB" sz="2100" dirty="0">
                <a:latin typeface="+mn-lt"/>
              </a:rPr>
              <a:t>Many ingenious lovely things are gone</a:t>
            </a:r>
            <a:br>
              <a:rPr lang="en-GB" sz="2100" dirty="0">
                <a:latin typeface="+mn-lt"/>
              </a:rPr>
            </a:br>
            <a:r>
              <a:rPr lang="en-GB" sz="2100" dirty="0">
                <a:latin typeface="+mn-lt"/>
              </a:rPr>
              <a:t>That seemed sheer miracle to the multitude,</a:t>
            </a:r>
            <a:br>
              <a:rPr lang="en-GB" sz="2100" dirty="0">
                <a:latin typeface="+mn-lt"/>
              </a:rPr>
            </a:br>
            <a:r>
              <a:rPr lang="en-GB" sz="2100" dirty="0">
                <a:solidFill>
                  <a:schemeClr val="accent6">
                    <a:lumMod val="60000"/>
                    <a:lumOff val="40000"/>
                  </a:schemeClr>
                </a:solidFill>
                <a:latin typeface="+mn-lt"/>
              </a:rPr>
              <a:t>Protected from the circle of the moon</a:t>
            </a:r>
            <a:br>
              <a:rPr lang="en-GB" sz="2100" dirty="0">
                <a:solidFill>
                  <a:schemeClr val="accent6">
                    <a:lumMod val="60000"/>
                    <a:lumOff val="40000"/>
                  </a:schemeClr>
                </a:solidFill>
                <a:latin typeface="+mn-lt"/>
              </a:rPr>
            </a:br>
            <a:r>
              <a:rPr lang="en-GB" sz="2100" dirty="0">
                <a:solidFill>
                  <a:schemeClr val="accent6">
                    <a:lumMod val="60000"/>
                    <a:lumOff val="40000"/>
                  </a:schemeClr>
                </a:solidFill>
                <a:latin typeface="+mn-lt"/>
              </a:rPr>
              <a:t>That pitches common things about. </a:t>
            </a:r>
            <a:r>
              <a:rPr lang="en-GB" sz="2100" dirty="0">
                <a:latin typeface="+mn-lt"/>
              </a:rPr>
              <a:t>There stood</a:t>
            </a:r>
            <a:br>
              <a:rPr lang="en-GB" sz="2100" dirty="0">
                <a:latin typeface="+mn-lt"/>
              </a:rPr>
            </a:br>
            <a:r>
              <a:rPr lang="en-GB" sz="2100" dirty="0">
                <a:latin typeface="+mn-lt"/>
              </a:rPr>
              <a:t>Amid the ornamental bronze and stone</a:t>
            </a:r>
            <a:br>
              <a:rPr lang="en-GB" sz="2100" dirty="0">
                <a:latin typeface="+mn-lt"/>
              </a:rPr>
            </a:br>
            <a:r>
              <a:rPr lang="en-GB" sz="2100" dirty="0">
                <a:latin typeface="+mn-lt"/>
              </a:rPr>
              <a:t>An ancient image made of olive wood —</a:t>
            </a:r>
            <a:br>
              <a:rPr lang="en-GB" sz="2100" dirty="0">
                <a:latin typeface="+mn-lt"/>
              </a:rPr>
            </a:br>
            <a:r>
              <a:rPr lang="en-GB" sz="2100" dirty="0">
                <a:latin typeface="+mn-lt"/>
              </a:rPr>
              <a:t>And gone are Phidias' famous ivories</a:t>
            </a:r>
            <a:br>
              <a:rPr lang="en-GB" sz="2100" dirty="0">
                <a:latin typeface="+mn-lt"/>
              </a:rPr>
            </a:br>
            <a:r>
              <a:rPr lang="en-GB" sz="2100" dirty="0">
                <a:latin typeface="+mn-lt"/>
              </a:rPr>
              <a:t>And all the golden grasshoppers and bees.</a:t>
            </a:r>
          </a:p>
        </p:txBody>
      </p:sp>
      <p:sp>
        <p:nvSpPr>
          <p:cNvPr id="19461" name="Rectangle 6"/>
          <p:cNvSpPr>
            <a:spLocks noChangeArrowheads="1"/>
          </p:cNvSpPr>
          <p:nvPr/>
        </p:nvSpPr>
        <p:spPr bwMode="auto">
          <a:xfrm>
            <a:off x="8832304" y="476672"/>
            <a:ext cx="2808312" cy="1261884"/>
          </a:xfrm>
          <a:prstGeom prst="rect">
            <a:avLst/>
          </a:prstGeom>
          <a:noFill/>
          <a:ln w="9525">
            <a:noFill/>
            <a:miter lim="800000"/>
            <a:headEnd/>
            <a:tailEnd/>
          </a:ln>
        </p:spPr>
        <p:txBody>
          <a:bodyPr wrap="square">
            <a:spAutoFit/>
          </a:bodyPr>
          <a:lstStyle/>
          <a:p>
            <a:r>
              <a:rPr lang="en-GB" sz="2400" dirty="0">
                <a:solidFill>
                  <a:schemeClr val="accent6">
                    <a:lumMod val="60000"/>
                    <a:lumOff val="40000"/>
                  </a:schemeClr>
                </a:solidFill>
                <a:latin typeface="Felix Titling" pitchFamily="82" charset="0"/>
              </a:rPr>
              <a:t>NINETEEN HUNDRED AND NINETEEN</a:t>
            </a:r>
            <a:r>
              <a:rPr lang="en-GB" sz="2800" dirty="0">
                <a:solidFill>
                  <a:schemeClr val="accent6">
                    <a:lumMod val="60000"/>
                    <a:lumOff val="40000"/>
                  </a:schemeClr>
                </a:solidFill>
                <a:latin typeface="Felix Titling" pitchFamily="82" charset="0"/>
              </a:rPr>
              <a:t> (</a:t>
            </a:r>
            <a:r>
              <a:rPr lang="en-GB" sz="2800" dirty="0" err="1">
                <a:solidFill>
                  <a:schemeClr val="accent6">
                    <a:lumMod val="60000"/>
                    <a:lumOff val="40000"/>
                  </a:schemeClr>
                </a:solidFill>
              </a:rPr>
              <a:t>i</a:t>
            </a:r>
            <a:r>
              <a:rPr lang="en-GB" sz="2800" dirty="0">
                <a:solidFill>
                  <a:schemeClr val="accent6">
                    <a:lumMod val="60000"/>
                    <a:lumOff val="40000"/>
                  </a:schemeClr>
                </a:solidFill>
                <a:latin typeface="Felix Titling" pitchFamily="82" charset="0"/>
              </a:rPr>
              <a:t>)</a:t>
            </a:r>
          </a:p>
        </p:txBody>
      </p:sp>
      <p:sp>
        <p:nvSpPr>
          <p:cNvPr id="3" name="Rectangle 2"/>
          <p:cNvSpPr/>
          <p:nvPr/>
        </p:nvSpPr>
        <p:spPr>
          <a:xfrm>
            <a:off x="755092" y="3263696"/>
            <a:ext cx="6096496" cy="3323987"/>
          </a:xfrm>
          <a:prstGeom prst="rect">
            <a:avLst/>
          </a:prstGeom>
        </p:spPr>
        <p:txBody>
          <a:bodyPr wrap="square">
            <a:spAutoFit/>
          </a:bodyPr>
          <a:lstStyle/>
          <a:p>
            <a:pPr lvl="0"/>
            <a:r>
              <a:rPr lang="en-GB" sz="2100" dirty="0">
                <a:latin typeface="+mn-lt"/>
              </a:rPr>
              <a:t>We too had many pretty toys when young:</a:t>
            </a:r>
            <a:br>
              <a:rPr lang="en-GB" sz="2100" dirty="0">
                <a:latin typeface="+mn-lt"/>
              </a:rPr>
            </a:br>
            <a:r>
              <a:rPr lang="en-GB" sz="2100" dirty="0">
                <a:latin typeface="+mn-lt"/>
              </a:rPr>
              <a:t>A </a:t>
            </a:r>
            <a:r>
              <a:rPr lang="en-GB" sz="2100" dirty="0">
                <a:solidFill>
                  <a:schemeClr val="accent6">
                    <a:lumMod val="60000"/>
                    <a:lumOff val="40000"/>
                  </a:schemeClr>
                </a:solidFill>
                <a:latin typeface="+mn-lt"/>
              </a:rPr>
              <a:t>law</a:t>
            </a:r>
            <a:r>
              <a:rPr lang="en-GB" sz="2100" dirty="0">
                <a:latin typeface="+mn-lt"/>
              </a:rPr>
              <a:t> indifferent to blame or praise,</a:t>
            </a:r>
            <a:br>
              <a:rPr lang="en-GB" sz="2100" dirty="0">
                <a:latin typeface="+mn-lt"/>
              </a:rPr>
            </a:br>
            <a:r>
              <a:rPr lang="en-GB" sz="2100" dirty="0">
                <a:latin typeface="+mn-lt"/>
              </a:rPr>
              <a:t>To bribe or threat; </a:t>
            </a:r>
            <a:r>
              <a:rPr lang="en-GB" sz="2100" dirty="0">
                <a:solidFill>
                  <a:schemeClr val="accent6">
                    <a:lumMod val="60000"/>
                    <a:lumOff val="40000"/>
                  </a:schemeClr>
                </a:solidFill>
                <a:latin typeface="+mn-lt"/>
              </a:rPr>
              <a:t>habits</a:t>
            </a:r>
            <a:r>
              <a:rPr lang="en-GB" sz="2100" dirty="0">
                <a:latin typeface="+mn-lt"/>
              </a:rPr>
              <a:t> that made old wrong</a:t>
            </a:r>
            <a:br>
              <a:rPr lang="en-GB" sz="2100" dirty="0">
                <a:latin typeface="+mn-lt"/>
              </a:rPr>
            </a:br>
            <a:r>
              <a:rPr lang="en-GB" sz="2100" dirty="0">
                <a:latin typeface="+mn-lt"/>
              </a:rPr>
              <a:t>Melt down, as it were wax in the sun's rays;</a:t>
            </a:r>
            <a:br>
              <a:rPr lang="en-GB" sz="2100" dirty="0">
                <a:latin typeface="+mn-lt"/>
              </a:rPr>
            </a:br>
            <a:r>
              <a:rPr lang="en-GB" sz="2100" dirty="0">
                <a:solidFill>
                  <a:schemeClr val="accent6">
                    <a:lumMod val="60000"/>
                    <a:lumOff val="40000"/>
                  </a:schemeClr>
                </a:solidFill>
                <a:latin typeface="+mn-lt"/>
              </a:rPr>
              <a:t>Public opinion </a:t>
            </a:r>
            <a:r>
              <a:rPr lang="en-GB" sz="2100" dirty="0">
                <a:latin typeface="+mn-lt"/>
              </a:rPr>
              <a:t>ripening for so long</a:t>
            </a:r>
            <a:br>
              <a:rPr lang="en-GB" sz="2100" dirty="0">
                <a:latin typeface="+mn-lt"/>
              </a:rPr>
            </a:br>
            <a:r>
              <a:rPr lang="en-GB" sz="2100" dirty="0">
                <a:latin typeface="+mn-lt"/>
              </a:rPr>
              <a:t>We thought it would outlive all future days.</a:t>
            </a:r>
            <a:br>
              <a:rPr lang="en-GB" sz="2100" dirty="0">
                <a:latin typeface="+mn-lt"/>
              </a:rPr>
            </a:br>
            <a:r>
              <a:rPr lang="en-GB" sz="2100" dirty="0">
                <a:solidFill>
                  <a:schemeClr val="accent6">
                    <a:lumMod val="60000"/>
                    <a:lumOff val="40000"/>
                  </a:schemeClr>
                </a:solidFill>
                <a:latin typeface="+mn-lt"/>
              </a:rPr>
              <a:t>O what fine thought we had because we thought</a:t>
            </a:r>
            <a:br>
              <a:rPr lang="en-GB" sz="2100" dirty="0">
                <a:solidFill>
                  <a:schemeClr val="accent6">
                    <a:lumMod val="60000"/>
                    <a:lumOff val="40000"/>
                  </a:schemeClr>
                </a:solidFill>
                <a:latin typeface="+mn-lt"/>
              </a:rPr>
            </a:br>
            <a:r>
              <a:rPr lang="en-GB" sz="2100" dirty="0">
                <a:solidFill>
                  <a:schemeClr val="accent6">
                    <a:lumMod val="60000"/>
                    <a:lumOff val="40000"/>
                  </a:schemeClr>
                </a:solidFill>
                <a:latin typeface="+mn-lt"/>
              </a:rPr>
              <a:t>That the worst rogues and rascals had died out.</a:t>
            </a:r>
          </a:p>
          <a:p>
            <a:pPr lvl="0"/>
            <a:r>
              <a:rPr lang="en-GB" sz="2100" dirty="0">
                <a:latin typeface="+mn-lt"/>
              </a:rPr>
              <a:t>All teeth were drawn, all ancient tricks unlearned,</a:t>
            </a:r>
            <a:br>
              <a:rPr lang="en-GB" sz="2100" dirty="0">
                <a:latin typeface="+mn-lt"/>
              </a:rPr>
            </a:br>
            <a:r>
              <a:rPr lang="en-GB" sz="2100" dirty="0">
                <a:latin typeface="+mn-lt"/>
              </a:rPr>
              <a:t>And a great army but a showy thing;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4" name="Rectangle 5"/>
          <p:cNvSpPr>
            <a:spLocks noGrp="1" noChangeArrowheads="1"/>
          </p:cNvSpPr>
          <p:nvPr>
            <p:ph idx="1"/>
          </p:nvPr>
        </p:nvSpPr>
        <p:spPr bwMode="auto">
          <a:xfrm>
            <a:off x="767408" y="153508"/>
            <a:ext cx="6912768" cy="6232475"/>
          </a:xfrm>
          <a:prstGeom prst="rect">
            <a:avLst/>
          </a:prstGeom>
          <a:noFill/>
          <a:ln w="9525">
            <a:noFill/>
            <a:miter lim="800000"/>
            <a:headEnd/>
            <a:tailEnd/>
          </a:ln>
        </p:spPr>
        <p:txBody>
          <a:bodyPr wrap="square" anchor="ctr">
            <a:spAutoFit/>
          </a:bodyPr>
          <a:lstStyle/>
          <a:p>
            <a:pPr marL="0" indent="0">
              <a:spcBef>
                <a:spcPts val="0"/>
              </a:spcBef>
              <a:buNone/>
            </a:pPr>
            <a:r>
              <a:rPr lang="en-GB" sz="2100" kern="1200" dirty="0">
                <a:effectLst/>
                <a:latin typeface="+mn-lt"/>
              </a:rPr>
              <a:t>Now days are dragon-ridden, the nightmare</a:t>
            </a:r>
            <a:br>
              <a:rPr lang="en-GB" sz="2100" kern="1200" dirty="0">
                <a:effectLst/>
                <a:latin typeface="+mn-lt"/>
              </a:rPr>
            </a:br>
            <a:r>
              <a:rPr lang="en-GB" sz="2100" kern="1200" dirty="0">
                <a:effectLst/>
                <a:latin typeface="+mn-lt"/>
              </a:rPr>
              <a:t>Rides upon sleep:  a drunken soldiery</a:t>
            </a:r>
            <a:br>
              <a:rPr lang="en-GB" sz="2100" kern="1200" dirty="0">
                <a:effectLst/>
                <a:latin typeface="+mn-lt"/>
              </a:rPr>
            </a:br>
            <a:r>
              <a:rPr lang="en-GB" sz="2100" kern="1200" dirty="0">
                <a:effectLst/>
                <a:latin typeface="+mn-lt"/>
              </a:rPr>
              <a:t>Can leave the mother, murdered at her door,</a:t>
            </a:r>
            <a:br>
              <a:rPr lang="en-GB" sz="2100" kern="1200" dirty="0">
                <a:effectLst/>
                <a:latin typeface="+mn-lt"/>
              </a:rPr>
            </a:br>
            <a:r>
              <a:rPr lang="en-GB" sz="2100" kern="1200" dirty="0">
                <a:effectLst/>
                <a:latin typeface="+mn-lt"/>
              </a:rPr>
              <a:t>To crawl in her own blood, and go scot-free;</a:t>
            </a:r>
            <a:br>
              <a:rPr lang="en-GB" sz="2100" kern="1200" dirty="0">
                <a:effectLst/>
                <a:latin typeface="+mn-lt"/>
              </a:rPr>
            </a:br>
            <a:r>
              <a:rPr lang="en-GB" sz="2100" kern="1200" dirty="0">
                <a:solidFill>
                  <a:schemeClr val="accent6">
                    <a:lumMod val="60000"/>
                    <a:lumOff val="40000"/>
                  </a:schemeClr>
                </a:solidFill>
                <a:effectLst/>
                <a:latin typeface="+mn-lt"/>
              </a:rPr>
              <a:t>The night can sweat with terror as before</a:t>
            </a:r>
            <a:br>
              <a:rPr lang="en-GB" sz="2100" kern="1200" dirty="0">
                <a:solidFill>
                  <a:schemeClr val="accent6">
                    <a:lumMod val="60000"/>
                    <a:lumOff val="40000"/>
                  </a:schemeClr>
                </a:solidFill>
                <a:effectLst/>
                <a:latin typeface="+mn-lt"/>
              </a:rPr>
            </a:br>
            <a:r>
              <a:rPr lang="en-GB" sz="2100" kern="1200" dirty="0">
                <a:solidFill>
                  <a:schemeClr val="accent6">
                    <a:lumMod val="60000"/>
                    <a:lumOff val="40000"/>
                  </a:schemeClr>
                </a:solidFill>
                <a:effectLst/>
                <a:latin typeface="+mn-lt"/>
              </a:rPr>
              <a:t>We pieced our thoughts into philosophy,</a:t>
            </a:r>
            <a:br>
              <a:rPr lang="en-GB" sz="2100" kern="1200" dirty="0">
                <a:solidFill>
                  <a:schemeClr val="accent6">
                    <a:lumMod val="60000"/>
                    <a:lumOff val="40000"/>
                  </a:schemeClr>
                </a:solidFill>
                <a:effectLst/>
                <a:latin typeface="+mn-lt"/>
              </a:rPr>
            </a:br>
            <a:r>
              <a:rPr lang="en-GB" sz="2100" kern="1200" dirty="0">
                <a:solidFill>
                  <a:schemeClr val="accent6">
                    <a:lumMod val="60000"/>
                    <a:lumOff val="40000"/>
                  </a:schemeClr>
                </a:solidFill>
                <a:effectLst/>
                <a:latin typeface="+mn-lt"/>
              </a:rPr>
              <a:t>And planned to bring the world under a rule,</a:t>
            </a:r>
            <a:br>
              <a:rPr lang="en-GB" sz="2100" kern="1200" dirty="0">
                <a:solidFill>
                  <a:schemeClr val="accent6">
                    <a:lumMod val="60000"/>
                    <a:lumOff val="40000"/>
                  </a:schemeClr>
                </a:solidFill>
                <a:effectLst/>
                <a:latin typeface="+mn-lt"/>
              </a:rPr>
            </a:br>
            <a:r>
              <a:rPr lang="en-GB" sz="2100" kern="1200" dirty="0">
                <a:solidFill>
                  <a:schemeClr val="accent6">
                    <a:lumMod val="60000"/>
                    <a:lumOff val="40000"/>
                  </a:schemeClr>
                </a:solidFill>
                <a:effectLst/>
                <a:latin typeface="+mn-lt"/>
              </a:rPr>
              <a:t>Who are but weasels fighting in a hole.</a:t>
            </a:r>
            <a:br>
              <a:rPr lang="en-GB" sz="2100" kern="1200" dirty="0">
                <a:solidFill>
                  <a:schemeClr val="accent6">
                    <a:lumMod val="60000"/>
                    <a:lumOff val="40000"/>
                  </a:schemeClr>
                </a:solidFill>
                <a:effectLst/>
                <a:latin typeface="+mn-lt"/>
              </a:rPr>
            </a:br>
            <a:endParaRPr lang="en-GB" sz="2100" kern="1200" dirty="0">
              <a:solidFill>
                <a:schemeClr val="accent6">
                  <a:lumMod val="60000"/>
                  <a:lumOff val="40000"/>
                </a:schemeClr>
              </a:solidFill>
              <a:effectLst/>
              <a:latin typeface="+mn-lt"/>
            </a:endParaRPr>
          </a:p>
          <a:p>
            <a:pPr marL="0" indent="0">
              <a:spcBef>
                <a:spcPts val="0"/>
              </a:spcBef>
              <a:buNone/>
            </a:pPr>
            <a:r>
              <a:rPr lang="en-GB" sz="2100" kern="1200" dirty="0">
                <a:effectLst/>
                <a:latin typeface="+mn-lt"/>
              </a:rPr>
              <a:t>[...] </a:t>
            </a:r>
          </a:p>
          <a:p>
            <a:pPr marL="0" indent="0">
              <a:spcBef>
                <a:spcPts val="0"/>
              </a:spcBef>
              <a:buNone/>
            </a:pPr>
            <a:endParaRPr lang="en-GB" sz="2100" kern="1200" dirty="0">
              <a:effectLst/>
              <a:latin typeface="+mn-lt"/>
            </a:endParaRPr>
          </a:p>
          <a:p>
            <a:pPr marL="0" indent="0">
              <a:spcBef>
                <a:spcPts val="0"/>
              </a:spcBef>
              <a:buNone/>
            </a:pPr>
            <a:r>
              <a:rPr lang="en-GB" sz="2100" kern="1200" dirty="0">
                <a:solidFill>
                  <a:schemeClr val="accent6">
                    <a:lumMod val="60000"/>
                    <a:lumOff val="40000"/>
                  </a:schemeClr>
                </a:solidFill>
                <a:effectLst/>
                <a:latin typeface="+mn-lt"/>
              </a:rPr>
              <a:t>But is there any comfort to be found?</a:t>
            </a:r>
            <a:br>
              <a:rPr lang="en-GB" sz="2100" kern="1200" dirty="0">
                <a:solidFill>
                  <a:schemeClr val="accent6">
                    <a:lumMod val="60000"/>
                    <a:lumOff val="40000"/>
                  </a:schemeClr>
                </a:solidFill>
                <a:effectLst/>
                <a:latin typeface="+mn-lt"/>
              </a:rPr>
            </a:br>
            <a:r>
              <a:rPr lang="en-GB" sz="2100" kern="1200" dirty="0">
                <a:solidFill>
                  <a:schemeClr val="accent6">
                    <a:lumMod val="60000"/>
                    <a:lumOff val="40000"/>
                  </a:schemeClr>
                </a:solidFill>
                <a:effectLst/>
                <a:latin typeface="+mn-lt"/>
              </a:rPr>
              <a:t>Man is in love and loves what vanishes,</a:t>
            </a:r>
            <a:br>
              <a:rPr lang="en-GB" sz="2100" kern="1200" dirty="0">
                <a:solidFill>
                  <a:schemeClr val="accent6">
                    <a:lumMod val="60000"/>
                    <a:lumOff val="40000"/>
                  </a:schemeClr>
                </a:solidFill>
                <a:effectLst/>
                <a:latin typeface="+mn-lt"/>
              </a:rPr>
            </a:br>
            <a:r>
              <a:rPr lang="en-GB" sz="2100" kern="1200" dirty="0">
                <a:effectLst/>
                <a:latin typeface="+mn-lt"/>
              </a:rPr>
              <a:t>What more is there to say? That country round</a:t>
            </a:r>
            <a:br>
              <a:rPr lang="en-GB" sz="2100" kern="1200" dirty="0">
                <a:effectLst/>
                <a:latin typeface="+mn-lt"/>
              </a:rPr>
            </a:br>
            <a:r>
              <a:rPr lang="en-GB" sz="2100" kern="1200" dirty="0">
                <a:effectLst/>
                <a:latin typeface="+mn-lt"/>
              </a:rPr>
              <a:t>None dared admit, if Such a thought were his,</a:t>
            </a:r>
            <a:br>
              <a:rPr lang="en-GB" sz="2100" kern="1200" dirty="0">
                <a:effectLst/>
                <a:latin typeface="+mn-lt"/>
              </a:rPr>
            </a:br>
            <a:r>
              <a:rPr lang="en-GB" sz="2100" kern="1200" dirty="0">
                <a:effectLst/>
                <a:latin typeface="+mn-lt"/>
              </a:rPr>
              <a:t>Incendiary or bigot could be found</a:t>
            </a:r>
            <a:br>
              <a:rPr lang="en-GB" sz="2100" kern="1200" dirty="0">
                <a:effectLst/>
                <a:latin typeface="+mn-lt"/>
              </a:rPr>
            </a:br>
            <a:r>
              <a:rPr lang="en-GB" sz="2100" kern="1200" dirty="0">
                <a:effectLst/>
                <a:latin typeface="+mn-lt"/>
              </a:rPr>
              <a:t>To burn that stump on the Acropolis,</a:t>
            </a:r>
            <a:br>
              <a:rPr lang="en-GB" sz="2100" kern="1200" dirty="0">
                <a:effectLst/>
                <a:latin typeface="+mn-lt"/>
              </a:rPr>
            </a:br>
            <a:r>
              <a:rPr lang="en-GB" sz="2100" kern="1200" dirty="0">
                <a:effectLst/>
                <a:latin typeface="+mn-lt"/>
              </a:rPr>
              <a:t>Or break in bits the famous ivories</a:t>
            </a:r>
            <a:br>
              <a:rPr lang="en-GB" sz="2100" kern="1200" dirty="0">
                <a:effectLst/>
                <a:latin typeface="+mn-lt"/>
              </a:rPr>
            </a:br>
            <a:r>
              <a:rPr lang="en-GB" sz="2100" kern="1200" dirty="0">
                <a:effectLst/>
                <a:latin typeface="+mn-lt"/>
              </a:rPr>
              <a:t>Or traffic in the grasshoppers or bees. </a:t>
            </a:r>
          </a:p>
        </p:txBody>
      </p:sp>
      <p:sp>
        <p:nvSpPr>
          <p:cNvPr id="6" name="Rectangle 6"/>
          <p:cNvSpPr>
            <a:spLocks noChangeArrowheads="1"/>
          </p:cNvSpPr>
          <p:nvPr/>
        </p:nvSpPr>
        <p:spPr bwMode="auto">
          <a:xfrm>
            <a:off x="8195795" y="476672"/>
            <a:ext cx="3313386" cy="1261884"/>
          </a:xfrm>
          <a:prstGeom prst="rect">
            <a:avLst/>
          </a:prstGeom>
          <a:noFill/>
          <a:ln w="9525">
            <a:noFill/>
            <a:miter lim="800000"/>
            <a:headEnd/>
            <a:tailEnd/>
          </a:ln>
        </p:spPr>
        <p:txBody>
          <a:bodyPr wrap="square">
            <a:spAutoFit/>
          </a:bodyPr>
          <a:lstStyle/>
          <a:p>
            <a:r>
              <a:rPr lang="en-GB" sz="2400" dirty="0">
                <a:solidFill>
                  <a:schemeClr val="accent6">
                    <a:lumMod val="60000"/>
                    <a:lumOff val="40000"/>
                  </a:schemeClr>
                </a:solidFill>
                <a:latin typeface="Felix Titling" pitchFamily="82" charset="0"/>
              </a:rPr>
              <a:t>NINETEEN HUNDRED AND NINETEEN</a:t>
            </a:r>
            <a:r>
              <a:rPr lang="en-GB" sz="2800" dirty="0">
                <a:solidFill>
                  <a:schemeClr val="accent6">
                    <a:lumMod val="60000"/>
                    <a:lumOff val="40000"/>
                  </a:schemeClr>
                </a:solidFill>
                <a:latin typeface="Felix Titling" pitchFamily="82" charset="0"/>
              </a:rPr>
              <a:t> (</a:t>
            </a:r>
            <a:r>
              <a:rPr lang="en-GB" sz="2800" dirty="0">
                <a:solidFill>
                  <a:schemeClr val="accent6">
                    <a:lumMod val="60000"/>
                    <a:lumOff val="40000"/>
                  </a:schemeClr>
                </a:solidFill>
              </a:rPr>
              <a:t>ii</a:t>
            </a:r>
            <a:r>
              <a:rPr lang="en-GB" sz="2800" dirty="0">
                <a:solidFill>
                  <a:schemeClr val="accent6">
                    <a:lumMod val="60000"/>
                    <a:lumOff val="40000"/>
                  </a:schemeClr>
                </a:solidFill>
                <a:latin typeface="Felix Titling" pitchFamily="82" charset="0"/>
              </a:rPr>
              <a:t>)</a:t>
            </a:r>
          </a:p>
        </p:txBody>
      </p:sp>
      <p:sp>
        <p:nvSpPr>
          <p:cNvPr id="7" name="Rectangle 6"/>
          <p:cNvSpPr/>
          <p:nvPr/>
        </p:nvSpPr>
        <p:spPr>
          <a:xfrm>
            <a:off x="5181390" y="6404218"/>
            <a:ext cx="1829219" cy="320024"/>
          </a:xfrm>
          <a:prstGeom prst="rect">
            <a:avLst/>
          </a:prstGeom>
        </p:spPr>
        <p:txBody>
          <a:bodyPr wrap="none">
            <a:spAutoFit/>
          </a:bodyPr>
          <a:lstStyle/>
          <a:p>
            <a:pPr>
              <a:lnSpc>
                <a:spcPct val="80000"/>
              </a:lnSpc>
              <a:buFontTx/>
              <a:buNone/>
              <a:defRPr/>
            </a:pPr>
            <a:r>
              <a:rPr lang="en-GB" i="1" dirty="0">
                <a:latin typeface="+mn-lt"/>
              </a:rPr>
              <a:t>The Tower (1928)</a:t>
            </a:r>
            <a:endParaRPr lang="en-GB" dirty="0">
              <a:latin typeface="+mn-lt"/>
            </a:endParaRPr>
          </a:p>
        </p:txBody>
      </p:sp>
    </p:spTree>
    <p:extLst>
      <p:ext uri="{BB962C8B-B14F-4D97-AF65-F5344CB8AC3E}">
        <p14:creationId xmlns:p14="http://schemas.microsoft.com/office/powerpoint/2010/main" val="3741732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3493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93CA6-7FB5-466B-BDB4-5A8483B8680F}"/>
              </a:ext>
            </a:extLst>
          </p:cNvPr>
          <p:cNvSpPr>
            <a:spLocks noGrp="1"/>
          </p:cNvSpPr>
          <p:nvPr>
            <p:ph type="title"/>
          </p:nvPr>
        </p:nvSpPr>
        <p:spPr/>
        <p:txBody>
          <a:bodyPr/>
          <a:lstStyle/>
          <a:p>
            <a:r>
              <a:rPr lang="en-GB" sz="2400" kern="1200" dirty="0">
                <a:solidFill>
                  <a:schemeClr val="accent6">
                    <a:lumMod val="60000"/>
                    <a:lumOff val="40000"/>
                  </a:schemeClr>
                </a:solidFill>
                <a:effectLst/>
                <a:latin typeface="Felix Titling" pitchFamily="82" charset="0"/>
                <a:ea typeface="+mn-ea"/>
                <a:cs typeface="+mn-cs"/>
              </a:rPr>
              <a:t>The function of art : sailing to Byzantium</a:t>
            </a:r>
            <a:r>
              <a:rPr lang="en-GB" sz="2400" kern="1200" dirty="0">
                <a:solidFill>
                  <a:schemeClr val="accent6">
                    <a:lumMod val="60000"/>
                    <a:lumOff val="40000"/>
                  </a:schemeClr>
                </a:solidFill>
                <a:latin typeface="Felix Titling" pitchFamily="82" charset="0"/>
                <a:ea typeface="+mn-ea"/>
                <a:cs typeface="+mn-cs"/>
              </a:rPr>
              <a:t>,</a:t>
            </a:r>
          </a:p>
        </p:txBody>
      </p:sp>
      <p:sp>
        <p:nvSpPr>
          <p:cNvPr id="3" name="Content Placeholder 2">
            <a:extLst>
              <a:ext uri="{FF2B5EF4-FFF2-40B4-BE49-F238E27FC236}">
                <a16:creationId xmlns:a16="http://schemas.microsoft.com/office/drawing/2014/main" id="{90CA674A-F048-4414-9673-B32354F79930}"/>
              </a:ext>
            </a:extLst>
          </p:cNvPr>
          <p:cNvSpPr>
            <a:spLocks noGrp="1"/>
          </p:cNvSpPr>
          <p:nvPr>
            <p:ph idx="1"/>
          </p:nvPr>
        </p:nvSpPr>
        <p:spPr>
          <a:xfrm>
            <a:off x="263352" y="1942776"/>
            <a:ext cx="6422504" cy="4525963"/>
          </a:xfrm>
        </p:spPr>
        <p:txBody>
          <a:bodyPr/>
          <a:lstStyle/>
          <a:p>
            <a:pPr marL="0" indent="0">
              <a:buNone/>
            </a:pPr>
            <a:r>
              <a:rPr lang="en-GB" sz="2100" kern="1200" dirty="0">
                <a:effectLst/>
                <a:latin typeface="+mn-lt"/>
              </a:rPr>
              <a:t>I</a:t>
            </a:r>
          </a:p>
          <a:p>
            <a:pPr marL="0" indent="0">
              <a:buNone/>
            </a:pPr>
            <a:r>
              <a:rPr lang="en-GB" sz="2100" kern="1200" dirty="0">
                <a:effectLst/>
                <a:latin typeface="+mn-lt"/>
              </a:rPr>
              <a:t>That is no country for old men. The young</a:t>
            </a:r>
          </a:p>
          <a:p>
            <a:pPr marL="0" indent="0">
              <a:buNone/>
            </a:pPr>
            <a:r>
              <a:rPr lang="en-GB" sz="2100" kern="1200" dirty="0">
                <a:effectLst/>
                <a:latin typeface="+mn-lt"/>
              </a:rPr>
              <a:t>In one another's arms, birds in the trees,</a:t>
            </a:r>
          </a:p>
          <a:p>
            <a:pPr marL="0" indent="0">
              <a:buNone/>
            </a:pPr>
            <a:r>
              <a:rPr lang="en-GB" sz="2100" kern="1200" dirty="0">
                <a:effectLst/>
                <a:latin typeface="+mn-lt"/>
              </a:rPr>
              <a:t>—Those dying generations—at their song,</a:t>
            </a:r>
          </a:p>
          <a:p>
            <a:pPr marL="0" indent="0">
              <a:buNone/>
            </a:pPr>
            <a:r>
              <a:rPr lang="en-GB" sz="2100" kern="1200" dirty="0">
                <a:effectLst/>
                <a:latin typeface="+mn-lt"/>
              </a:rPr>
              <a:t>The salmon-falls, the mackerel-crowded seas,</a:t>
            </a:r>
          </a:p>
          <a:p>
            <a:pPr marL="0" indent="0">
              <a:buNone/>
            </a:pPr>
            <a:r>
              <a:rPr lang="en-GB" sz="2100" kern="1200" dirty="0">
                <a:effectLst/>
                <a:latin typeface="+mn-lt"/>
              </a:rPr>
              <a:t>Fish, flesh, or fowl, commend all summer long</a:t>
            </a:r>
          </a:p>
          <a:p>
            <a:pPr marL="0" indent="0">
              <a:buNone/>
            </a:pPr>
            <a:r>
              <a:rPr lang="en-GB" sz="2100" kern="1200" dirty="0">
                <a:effectLst/>
                <a:latin typeface="+mn-lt"/>
              </a:rPr>
              <a:t>Whatever is begotten, born, and dies.</a:t>
            </a:r>
          </a:p>
          <a:p>
            <a:pPr marL="0" indent="0">
              <a:buNone/>
            </a:pPr>
            <a:r>
              <a:rPr lang="en-GB" sz="2100" kern="1200" dirty="0">
                <a:effectLst/>
                <a:latin typeface="+mn-lt"/>
              </a:rPr>
              <a:t>Caught in that sensual music all neglect</a:t>
            </a:r>
          </a:p>
          <a:p>
            <a:pPr marL="0" indent="0">
              <a:buNone/>
            </a:pPr>
            <a:r>
              <a:rPr lang="en-GB" sz="2100" kern="1200" dirty="0">
                <a:effectLst/>
                <a:latin typeface="+mn-lt"/>
              </a:rPr>
              <a:t>Monuments of </a:t>
            </a:r>
            <a:r>
              <a:rPr lang="en-GB" sz="2100" kern="1200" dirty="0" err="1">
                <a:effectLst/>
                <a:latin typeface="+mn-lt"/>
              </a:rPr>
              <a:t>unageing</a:t>
            </a:r>
            <a:r>
              <a:rPr lang="en-GB" sz="2100" kern="1200" dirty="0">
                <a:effectLst/>
                <a:latin typeface="+mn-lt"/>
              </a:rPr>
              <a:t> intellect.</a:t>
            </a:r>
          </a:p>
          <a:p>
            <a:pPr marL="0" indent="0">
              <a:buNone/>
            </a:pPr>
            <a:endParaRPr lang="en-GB" sz="2100" kern="1200" dirty="0">
              <a:effectLst/>
              <a:latin typeface="+mn-lt"/>
            </a:endParaRPr>
          </a:p>
          <a:p>
            <a:pPr marL="0" indent="0">
              <a:buNone/>
            </a:pPr>
            <a:endParaRPr lang="en-GB" sz="2100" kern="1200" dirty="0">
              <a:effectLst/>
              <a:latin typeface="+mn-lt"/>
            </a:endParaRPr>
          </a:p>
          <a:p>
            <a:pPr marL="0" indent="0">
              <a:buNone/>
            </a:pPr>
            <a:endParaRPr lang="en-GB" sz="2100" kern="1200" dirty="0">
              <a:effectLst/>
              <a:latin typeface="+mn-lt"/>
            </a:endParaRPr>
          </a:p>
        </p:txBody>
      </p:sp>
      <p:sp>
        <p:nvSpPr>
          <p:cNvPr id="5" name="Rectangle 4">
            <a:extLst>
              <a:ext uri="{FF2B5EF4-FFF2-40B4-BE49-F238E27FC236}">
                <a16:creationId xmlns:a16="http://schemas.microsoft.com/office/drawing/2014/main" id="{89BB33C6-9A26-4D5D-BE4E-BBDED5F9C70C}"/>
              </a:ext>
            </a:extLst>
          </p:cNvPr>
          <p:cNvSpPr/>
          <p:nvPr/>
        </p:nvSpPr>
        <p:spPr>
          <a:xfrm>
            <a:off x="9192344" y="6308727"/>
            <a:ext cx="1829219" cy="320024"/>
          </a:xfrm>
          <a:prstGeom prst="rect">
            <a:avLst/>
          </a:prstGeom>
        </p:spPr>
        <p:txBody>
          <a:bodyPr wrap="none">
            <a:spAutoFit/>
          </a:bodyPr>
          <a:lstStyle/>
          <a:p>
            <a:pPr>
              <a:lnSpc>
                <a:spcPct val="80000"/>
              </a:lnSpc>
              <a:buFontTx/>
              <a:buNone/>
              <a:defRPr/>
            </a:pPr>
            <a:r>
              <a:rPr lang="en-GB" i="1" dirty="0">
                <a:latin typeface="+mn-lt"/>
              </a:rPr>
              <a:t>The Tower (1928)</a:t>
            </a:r>
            <a:endParaRPr lang="en-GB" dirty="0">
              <a:latin typeface="+mn-lt"/>
            </a:endParaRPr>
          </a:p>
        </p:txBody>
      </p:sp>
      <p:sp>
        <p:nvSpPr>
          <p:cNvPr id="6" name="Rectangle 5">
            <a:extLst>
              <a:ext uri="{FF2B5EF4-FFF2-40B4-BE49-F238E27FC236}">
                <a16:creationId xmlns:a16="http://schemas.microsoft.com/office/drawing/2014/main" id="{95FB1113-880C-4F7B-86B5-3CA3356F9B1F}"/>
              </a:ext>
            </a:extLst>
          </p:cNvPr>
          <p:cNvSpPr/>
          <p:nvPr/>
        </p:nvSpPr>
        <p:spPr>
          <a:xfrm>
            <a:off x="6312024" y="2060848"/>
            <a:ext cx="6096000" cy="3000821"/>
          </a:xfrm>
          <a:prstGeom prst="rect">
            <a:avLst/>
          </a:prstGeom>
        </p:spPr>
        <p:txBody>
          <a:bodyPr>
            <a:spAutoFit/>
          </a:bodyPr>
          <a:lstStyle/>
          <a:p>
            <a:pPr marL="0" indent="0">
              <a:buNone/>
            </a:pPr>
            <a:r>
              <a:rPr lang="en-GB" sz="2100" dirty="0">
                <a:latin typeface="+mn-lt"/>
              </a:rPr>
              <a:t>II</a:t>
            </a:r>
          </a:p>
          <a:p>
            <a:pPr marL="0" indent="0">
              <a:buNone/>
            </a:pPr>
            <a:r>
              <a:rPr lang="en-GB" sz="2100" dirty="0">
                <a:latin typeface="+mn-lt"/>
              </a:rPr>
              <a:t>An aged man is but a paltry thing,</a:t>
            </a:r>
          </a:p>
          <a:p>
            <a:pPr marL="0" indent="0">
              <a:buNone/>
            </a:pPr>
            <a:r>
              <a:rPr lang="en-GB" sz="2100" dirty="0">
                <a:latin typeface="+mn-lt"/>
              </a:rPr>
              <a:t>A tattered coat upon a stick, unless</a:t>
            </a:r>
          </a:p>
          <a:p>
            <a:pPr marL="0" indent="0">
              <a:buNone/>
            </a:pPr>
            <a:r>
              <a:rPr lang="en-GB" sz="2100" dirty="0">
                <a:latin typeface="+mn-lt"/>
              </a:rPr>
              <a:t>Soul clap its hands and sing, and louder sing</a:t>
            </a:r>
          </a:p>
          <a:p>
            <a:pPr marL="0" indent="0">
              <a:buNone/>
            </a:pPr>
            <a:r>
              <a:rPr lang="en-GB" sz="2100" dirty="0">
                <a:latin typeface="+mn-lt"/>
              </a:rPr>
              <a:t>For every tatter in its mortal dress,</a:t>
            </a:r>
          </a:p>
          <a:p>
            <a:pPr marL="0" indent="0">
              <a:buNone/>
            </a:pPr>
            <a:r>
              <a:rPr lang="en-GB" sz="2100" dirty="0">
                <a:latin typeface="+mn-lt"/>
              </a:rPr>
              <a:t>Nor is there singing school but studying</a:t>
            </a:r>
          </a:p>
          <a:p>
            <a:pPr marL="0" indent="0">
              <a:buNone/>
            </a:pPr>
            <a:r>
              <a:rPr lang="en-GB" sz="2100" dirty="0">
                <a:latin typeface="+mn-lt"/>
              </a:rPr>
              <a:t>Monuments of its own magnificence;</a:t>
            </a:r>
          </a:p>
          <a:p>
            <a:pPr marL="0" indent="0">
              <a:buNone/>
            </a:pPr>
            <a:r>
              <a:rPr lang="en-GB" sz="2100" dirty="0">
                <a:latin typeface="+mn-lt"/>
              </a:rPr>
              <a:t>And therefore I have sailed the seas and come</a:t>
            </a:r>
          </a:p>
          <a:p>
            <a:pPr marL="0" indent="0">
              <a:buNone/>
            </a:pPr>
            <a:r>
              <a:rPr lang="en-GB" sz="2100" dirty="0">
                <a:latin typeface="+mn-lt"/>
              </a:rPr>
              <a:t>To the holy city of Byzantium.</a:t>
            </a:r>
          </a:p>
        </p:txBody>
      </p:sp>
    </p:spTree>
    <p:extLst>
      <p:ext uri="{BB962C8B-B14F-4D97-AF65-F5344CB8AC3E}">
        <p14:creationId xmlns:p14="http://schemas.microsoft.com/office/powerpoint/2010/main" val="19837500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3493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93CA6-7FB5-466B-BDB4-5A8483B8680F}"/>
              </a:ext>
            </a:extLst>
          </p:cNvPr>
          <p:cNvSpPr>
            <a:spLocks noGrp="1"/>
          </p:cNvSpPr>
          <p:nvPr>
            <p:ph type="title"/>
          </p:nvPr>
        </p:nvSpPr>
        <p:spPr/>
        <p:txBody>
          <a:bodyPr/>
          <a:lstStyle/>
          <a:p>
            <a:endParaRPr lang="en-GB" sz="2400" kern="1200" dirty="0">
              <a:solidFill>
                <a:schemeClr val="accent6">
                  <a:lumMod val="60000"/>
                  <a:lumOff val="40000"/>
                </a:schemeClr>
              </a:solidFill>
              <a:latin typeface="Felix Titling" pitchFamily="82" charset="0"/>
              <a:ea typeface="+mn-ea"/>
              <a:cs typeface="+mn-cs"/>
            </a:endParaRPr>
          </a:p>
        </p:txBody>
      </p:sp>
      <p:sp>
        <p:nvSpPr>
          <p:cNvPr id="3" name="Content Placeholder 2">
            <a:extLst>
              <a:ext uri="{FF2B5EF4-FFF2-40B4-BE49-F238E27FC236}">
                <a16:creationId xmlns:a16="http://schemas.microsoft.com/office/drawing/2014/main" id="{90CA674A-F048-4414-9673-B32354F79930}"/>
              </a:ext>
            </a:extLst>
          </p:cNvPr>
          <p:cNvSpPr>
            <a:spLocks noGrp="1"/>
          </p:cNvSpPr>
          <p:nvPr>
            <p:ph idx="1"/>
          </p:nvPr>
        </p:nvSpPr>
        <p:spPr>
          <a:xfrm>
            <a:off x="263352" y="1628800"/>
            <a:ext cx="6422504" cy="4525963"/>
          </a:xfrm>
        </p:spPr>
        <p:txBody>
          <a:bodyPr/>
          <a:lstStyle/>
          <a:p>
            <a:pPr marL="0" indent="0">
              <a:buNone/>
            </a:pPr>
            <a:endParaRPr lang="en-GB" sz="2100" kern="1200" dirty="0">
              <a:effectLst/>
              <a:latin typeface="+mn-lt"/>
            </a:endParaRPr>
          </a:p>
          <a:p>
            <a:pPr marL="0" indent="0">
              <a:buNone/>
            </a:pPr>
            <a:r>
              <a:rPr lang="en-GB" sz="2100" kern="1200" dirty="0">
                <a:effectLst/>
                <a:latin typeface="+mn-lt"/>
              </a:rPr>
              <a:t>II</a:t>
            </a:r>
          </a:p>
          <a:p>
            <a:pPr marL="0" indent="0">
              <a:buNone/>
            </a:pPr>
            <a:r>
              <a:rPr lang="en-GB" sz="2100" kern="1200" dirty="0">
                <a:effectLst/>
                <a:latin typeface="+mn-lt"/>
              </a:rPr>
              <a:t>O sages standing in God's holy fire</a:t>
            </a:r>
          </a:p>
          <a:p>
            <a:pPr marL="0" indent="0">
              <a:buNone/>
            </a:pPr>
            <a:r>
              <a:rPr lang="en-GB" sz="2100" kern="1200" dirty="0">
                <a:effectLst/>
                <a:latin typeface="+mn-lt"/>
              </a:rPr>
              <a:t>As in the gold mosaic of a wall,</a:t>
            </a:r>
          </a:p>
          <a:p>
            <a:pPr marL="0" indent="0">
              <a:buNone/>
            </a:pPr>
            <a:r>
              <a:rPr lang="en-GB" sz="2100" kern="1200" dirty="0">
                <a:effectLst/>
                <a:latin typeface="+mn-lt"/>
              </a:rPr>
              <a:t>Come from the holy fire, </a:t>
            </a:r>
            <a:r>
              <a:rPr lang="en-GB" sz="2100" kern="1200" dirty="0" err="1">
                <a:effectLst/>
                <a:latin typeface="+mn-lt"/>
              </a:rPr>
              <a:t>perne</a:t>
            </a:r>
            <a:r>
              <a:rPr lang="en-GB" sz="2100" kern="1200" dirty="0">
                <a:effectLst/>
                <a:latin typeface="+mn-lt"/>
              </a:rPr>
              <a:t> in a gyre,</a:t>
            </a:r>
          </a:p>
          <a:p>
            <a:pPr marL="0" indent="0">
              <a:buNone/>
            </a:pPr>
            <a:r>
              <a:rPr lang="en-GB" sz="2100" kern="1200" dirty="0">
                <a:effectLst/>
                <a:latin typeface="+mn-lt"/>
              </a:rPr>
              <a:t>And be the singing-masters of my soul.</a:t>
            </a:r>
          </a:p>
          <a:p>
            <a:pPr marL="0" indent="0">
              <a:buNone/>
            </a:pPr>
            <a:r>
              <a:rPr lang="en-GB" sz="2100" kern="1200" dirty="0">
                <a:effectLst/>
                <a:latin typeface="+mn-lt"/>
              </a:rPr>
              <a:t>Consume my heart away; sick with desire</a:t>
            </a:r>
          </a:p>
          <a:p>
            <a:pPr marL="0" indent="0">
              <a:buNone/>
            </a:pPr>
            <a:r>
              <a:rPr lang="en-GB" sz="2100" kern="1200" dirty="0">
                <a:effectLst/>
                <a:latin typeface="+mn-lt"/>
              </a:rPr>
              <a:t>And fastened to a dying animal</a:t>
            </a:r>
          </a:p>
          <a:p>
            <a:pPr marL="0" indent="0">
              <a:buNone/>
            </a:pPr>
            <a:r>
              <a:rPr lang="en-GB" sz="2100" kern="1200" dirty="0">
                <a:effectLst/>
                <a:latin typeface="+mn-lt"/>
              </a:rPr>
              <a:t>It knows not what it is; and gather me</a:t>
            </a:r>
          </a:p>
          <a:p>
            <a:pPr marL="0" indent="0">
              <a:buNone/>
            </a:pPr>
            <a:r>
              <a:rPr lang="en-GB" sz="2100" kern="1200" dirty="0">
                <a:effectLst/>
                <a:latin typeface="+mn-lt"/>
              </a:rPr>
              <a:t>Into the artifice of eternity.</a:t>
            </a:r>
          </a:p>
          <a:p>
            <a:pPr marL="0" indent="0">
              <a:buNone/>
            </a:pPr>
            <a:endParaRPr lang="en-GB" sz="2100" kern="1200" dirty="0">
              <a:effectLst/>
              <a:latin typeface="+mn-lt"/>
            </a:endParaRPr>
          </a:p>
        </p:txBody>
      </p:sp>
      <p:sp>
        <p:nvSpPr>
          <p:cNvPr id="5" name="Rectangle 4">
            <a:extLst>
              <a:ext uri="{FF2B5EF4-FFF2-40B4-BE49-F238E27FC236}">
                <a16:creationId xmlns:a16="http://schemas.microsoft.com/office/drawing/2014/main" id="{89BB33C6-9A26-4D5D-BE4E-BBDED5F9C70C}"/>
              </a:ext>
            </a:extLst>
          </p:cNvPr>
          <p:cNvSpPr/>
          <p:nvPr/>
        </p:nvSpPr>
        <p:spPr>
          <a:xfrm>
            <a:off x="9192344" y="6308727"/>
            <a:ext cx="1829219" cy="320024"/>
          </a:xfrm>
          <a:prstGeom prst="rect">
            <a:avLst/>
          </a:prstGeom>
        </p:spPr>
        <p:txBody>
          <a:bodyPr wrap="none">
            <a:spAutoFit/>
          </a:bodyPr>
          <a:lstStyle/>
          <a:p>
            <a:pPr>
              <a:lnSpc>
                <a:spcPct val="80000"/>
              </a:lnSpc>
              <a:buFontTx/>
              <a:buNone/>
              <a:defRPr/>
            </a:pPr>
            <a:r>
              <a:rPr lang="en-GB" i="1" dirty="0">
                <a:latin typeface="+mn-lt"/>
              </a:rPr>
              <a:t>The Tower (1928)</a:t>
            </a:r>
            <a:endParaRPr lang="en-GB" dirty="0">
              <a:latin typeface="+mn-lt"/>
            </a:endParaRPr>
          </a:p>
        </p:txBody>
      </p:sp>
      <p:sp>
        <p:nvSpPr>
          <p:cNvPr id="6" name="Rectangle 5">
            <a:extLst>
              <a:ext uri="{FF2B5EF4-FFF2-40B4-BE49-F238E27FC236}">
                <a16:creationId xmlns:a16="http://schemas.microsoft.com/office/drawing/2014/main" id="{95FB1113-880C-4F7B-86B5-3CA3356F9B1F}"/>
              </a:ext>
            </a:extLst>
          </p:cNvPr>
          <p:cNvSpPr/>
          <p:nvPr/>
        </p:nvSpPr>
        <p:spPr>
          <a:xfrm>
            <a:off x="6144344" y="1905213"/>
            <a:ext cx="5784304" cy="3323987"/>
          </a:xfrm>
          <a:prstGeom prst="rect">
            <a:avLst/>
          </a:prstGeom>
        </p:spPr>
        <p:txBody>
          <a:bodyPr wrap="square">
            <a:spAutoFit/>
          </a:bodyPr>
          <a:lstStyle/>
          <a:p>
            <a:pPr marL="0" indent="0">
              <a:buNone/>
            </a:pPr>
            <a:endParaRPr lang="en-GB" sz="2100" dirty="0"/>
          </a:p>
          <a:p>
            <a:pPr marL="0" indent="0">
              <a:buNone/>
            </a:pPr>
            <a:r>
              <a:rPr lang="en-GB" sz="2100" dirty="0">
                <a:latin typeface="+mn-lt"/>
              </a:rPr>
              <a:t>IV</a:t>
            </a:r>
          </a:p>
          <a:p>
            <a:pPr marL="0" indent="0">
              <a:buNone/>
            </a:pPr>
            <a:r>
              <a:rPr lang="en-GB" sz="2100" dirty="0">
                <a:latin typeface="+mn-lt"/>
              </a:rPr>
              <a:t>Once out of nature I shall never take</a:t>
            </a:r>
          </a:p>
          <a:p>
            <a:pPr marL="0" indent="0">
              <a:buNone/>
            </a:pPr>
            <a:r>
              <a:rPr lang="en-GB" sz="2100" dirty="0">
                <a:latin typeface="+mn-lt"/>
              </a:rPr>
              <a:t>My bodily form from any natural thing,</a:t>
            </a:r>
          </a:p>
          <a:p>
            <a:pPr marL="0" indent="0">
              <a:buNone/>
            </a:pPr>
            <a:r>
              <a:rPr lang="en-GB" sz="2100" dirty="0">
                <a:latin typeface="+mn-lt"/>
              </a:rPr>
              <a:t>But such a form as Grecian goldsmiths make</a:t>
            </a:r>
          </a:p>
          <a:p>
            <a:pPr marL="0" indent="0">
              <a:buNone/>
            </a:pPr>
            <a:r>
              <a:rPr lang="en-GB" sz="2100" dirty="0">
                <a:latin typeface="+mn-lt"/>
              </a:rPr>
              <a:t>Of hammered gold and gold enamelling</a:t>
            </a:r>
          </a:p>
          <a:p>
            <a:pPr marL="0" indent="0">
              <a:buNone/>
            </a:pPr>
            <a:r>
              <a:rPr lang="en-GB" sz="2100" dirty="0">
                <a:latin typeface="+mn-lt"/>
              </a:rPr>
              <a:t>To keep a drowsy Emperor awake;</a:t>
            </a:r>
          </a:p>
          <a:p>
            <a:pPr marL="0" indent="0">
              <a:buNone/>
            </a:pPr>
            <a:r>
              <a:rPr lang="en-GB" sz="2100" dirty="0">
                <a:latin typeface="+mn-lt"/>
              </a:rPr>
              <a:t>Or set upon a golden bough to sing</a:t>
            </a:r>
          </a:p>
          <a:p>
            <a:pPr marL="0" indent="0">
              <a:buNone/>
            </a:pPr>
            <a:r>
              <a:rPr lang="en-GB" sz="2100" dirty="0">
                <a:latin typeface="+mn-lt"/>
              </a:rPr>
              <a:t>To lords and ladies of Byzantium</a:t>
            </a:r>
          </a:p>
          <a:p>
            <a:pPr marL="0" indent="0">
              <a:buNone/>
            </a:pPr>
            <a:r>
              <a:rPr lang="en-GB" sz="2100" dirty="0">
                <a:latin typeface="+mn-lt"/>
              </a:rPr>
              <a:t>Of what is past, or passing, or to come.</a:t>
            </a:r>
          </a:p>
        </p:txBody>
      </p:sp>
    </p:spTree>
    <p:extLst>
      <p:ext uri="{BB962C8B-B14F-4D97-AF65-F5344CB8AC3E}">
        <p14:creationId xmlns:p14="http://schemas.microsoft.com/office/powerpoint/2010/main" val="2823148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pic>
        <p:nvPicPr>
          <p:cNvPr id="19458" name="Picture 4" descr="ANd9GcQA0QUsj6aQ2Qig1b_S1ConnFu-1qek3lgJjaOAZf6VrQiK7T_-sBecnFrG"/>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brightnessContrast contrast="-20000"/>
                    </a14:imgEffect>
                  </a14:imgLayer>
                </a14:imgProps>
              </a:ext>
            </a:extLst>
          </a:blip>
          <a:srcRect/>
          <a:stretch>
            <a:fillRect/>
          </a:stretch>
        </p:blipFill>
        <p:spPr>
          <a:xfrm>
            <a:off x="627933" y="775295"/>
            <a:ext cx="3425050" cy="4649748"/>
          </a:xfrm>
          <a:ln w="38100" cap="sq">
            <a:solidFill>
              <a:srgbClr val="000000"/>
            </a:solidFill>
          </a:ln>
          <a:effectLst>
            <a:outerShdw blurRad="50800" dist="38100" dir="2700000" algn="tl" rotWithShape="0">
              <a:srgbClr val="000000">
                <a:alpha val="43000"/>
              </a:srgbClr>
            </a:outerShdw>
          </a:effectLst>
        </p:spPr>
      </p:pic>
      <p:sp>
        <p:nvSpPr>
          <p:cNvPr id="20483" name="Rectangle 7"/>
          <p:cNvSpPr>
            <a:spLocks noChangeArrowheads="1"/>
          </p:cNvSpPr>
          <p:nvPr/>
        </p:nvSpPr>
        <p:spPr bwMode="auto">
          <a:xfrm>
            <a:off x="407368" y="5661248"/>
            <a:ext cx="4080797" cy="369332"/>
          </a:xfrm>
          <a:prstGeom prst="rect">
            <a:avLst/>
          </a:prstGeom>
          <a:noFill/>
          <a:ln w="9525">
            <a:noFill/>
            <a:miter lim="800000"/>
            <a:headEnd/>
            <a:tailEnd/>
          </a:ln>
        </p:spPr>
        <p:txBody>
          <a:bodyPr wrap="none" anchor="ctr">
            <a:spAutoFit/>
          </a:bodyPr>
          <a:lstStyle/>
          <a:p>
            <a:r>
              <a:rPr lang="en-GB" i="1" dirty="0">
                <a:latin typeface="+mn-lt"/>
              </a:rPr>
              <a:t>Propaganda: Spanish Civil War 1936-39  </a:t>
            </a:r>
          </a:p>
        </p:txBody>
      </p:sp>
      <p:sp>
        <p:nvSpPr>
          <p:cNvPr id="20484" name="Rectangle 19"/>
          <p:cNvSpPr>
            <a:spLocks noChangeArrowheads="1"/>
          </p:cNvSpPr>
          <p:nvPr/>
        </p:nvSpPr>
        <p:spPr bwMode="auto">
          <a:xfrm>
            <a:off x="6111865" y="2114095"/>
            <a:ext cx="5662528" cy="2677656"/>
          </a:xfrm>
          <a:prstGeom prst="rect">
            <a:avLst/>
          </a:prstGeom>
          <a:noFill/>
          <a:ln w="9525">
            <a:noFill/>
            <a:miter lim="800000"/>
            <a:headEnd/>
            <a:tailEnd/>
          </a:ln>
        </p:spPr>
        <p:txBody>
          <a:bodyPr wrap="square" anchor="ctr">
            <a:spAutoFit/>
          </a:bodyPr>
          <a:lstStyle/>
          <a:p>
            <a:r>
              <a:rPr lang="en-GB" sz="2100" dirty="0">
                <a:latin typeface="+mn-lt"/>
              </a:rPr>
              <a:t>I have heard that hysterical women say</a:t>
            </a:r>
            <a:br>
              <a:rPr lang="en-GB" sz="2100" dirty="0">
                <a:latin typeface="+mn-lt"/>
              </a:rPr>
            </a:br>
            <a:r>
              <a:rPr lang="en-GB" sz="2100" dirty="0">
                <a:latin typeface="+mn-lt"/>
              </a:rPr>
              <a:t>They are sick of the palette and fiddle-bow.</a:t>
            </a:r>
            <a:br>
              <a:rPr lang="en-GB" sz="2100" dirty="0">
                <a:latin typeface="+mn-lt"/>
              </a:rPr>
            </a:br>
            <a:r>
              <a:rPr lang="en-GB" sz="2100" dirty="0">
                <a:latin typeface="+mn-lt"/>
              </a:rPr>
              <a:t>Of poets that are always gay,</a:t>
            </a:r>
            <a:br>
              <a:rPr lang="en-GB" sz="2100" dirty="0">
                <a:latin typeface="+mn-lt"/>
              </a:rPr>
            </a:br>
            <a:r>
              <a:rPr lang="en-GB" sz="2100" dirty="0">
                <a:latin typeface="+mn-lt"/>
              </a:rPr>
              <a:t>For everybody knows or else should know</a:t>
            </a:r>
            <a:br>
              <a:rPr lang="en-GB" sz="2100" dirty="0">
                <a:latin typeface="+mn-lt"/>
              </a:rPr>
            </a:br>
            <a:r>
              <a:rPr lang="en-GB" sz="2100" dirty="0">
                <a:latin typeface="+mn-lt"/>
              </a:rPr>
              <a:t>That if nothing drastic is done</a:t>
            </a:r>
            <a:br>
              <a:rPr lang="en-GB" sz="2100" dirty="0">
                <a:latin typeface="+mn-lt"/>
              </a:rPr>
            </a:br>
            <a:r>
              <a:rPr lang="en-GB" sz="2100" dirty="0">
                <a:latin typeface="+mn-lt"/>
              </a:rPr>
              <a:t>Aeroplane and Zeppelin will come out.</a:t>
            </a:r>
            <a:br>
              <a:rPr lang="en-GB" sz="2100" dirty="0">
                <a:latin typeface="+mn-lt"/>
              </a:rPr>
            </a:br>
            <a:r>
              <a:rPr lang="en-GB" sz="2100" dirty="0">
                <a:latin typeface="+mn-lt"/>
              </a:rPr>
              <a:t>Pitch like King Billy bomb-balls in</a:t>
            </a:r>
            <a:br>
              <a:rPr lang="en-GB" sz="2100" dirty="0">
                <a:latin typeface="+mn-lt"/>
              </a:rPr>
            </a:br>
            <a:r>
              <a:rPr lang="en-GB" sz="2100" dirty="0">
                <a:latin typeface="+mn-lt"/>
              </a:rPr>
              <a:t>Until the town lie beaten flat. </a:t>
            </a:r>
          </a:p>
        </p:txBody>
      </p:sp>
      <p:sp>
        <p:nvSpPr>
          <p:cNvPr id="20485" name="Rectangle 31"/>
          <p:cNvSpPr>
            <a:spLocks noChangeArrowheads="1"/>
          </p:cNvSpPr>
          <p:nvPr/>
        </p:nvSpPr>
        <p:spPr bwMode="auto">
          <a:xfrm>
            <a:off x="7320136" y="1304782"/>
            <a:ext cx="2541080" cy="523220"/>
          </a:xfrm>
          <a:prstGeom prst="rect">
            <a:avLst/>
          </a:prstGeom>
          <a:noFill/>
          <a:ln w="9525">
            <a:noFill/>
            <a:miter lim="800000"/>
            <a:headEnd/>
            <a:tailEnd/>
          </a:ln>
        </p:spPr>
        <p:txBody>
          <a:bodyPr wrap="none" anchor="ctr">
            <a:spAutoFit/>
          </a:bodyPr>
          <a:lstStyle/>
          <a:p>
            <a:r>
              <a:rPr lang="en-GB" sz="2800" dirty="0">
                <a:solidFill>
                  <a:schemeClr val="accent6">
                    <a:lumMod val="60000"/>
                    <a:lumOff val="40000"/>
                  </a:schemeClr>
                </a:solidFill>
                <a:latin typeface="Felix Titling" pitchFamily="82" charset="0"/>
              </a:rPr>
              <a:t>LAPIS LAZULI </a:t>
            </a:r>
          </a:p>
        </p:txBody>
      </p:sp>
      <p:sp>
        <p:nvSpPr>
          <p:cNvPr id="20486" name="Rectangle 32"/>
          <p:cNvSpPr>
            <a:spLocks noChangeArrowheads="1"/>
          </p:cNvSpPr>
          <p:nvPr/>
        </p:nvSpPr>
        <p:spPr bwMode="auto">
          <a:xfrm>
            <a:off x="5530336" y="192239"/>
            <a:ext cx="6408712" cy="646331"/>
          </a:xfrm>
          <a:prstGeom prst="rect">
            <a:avLst/>
          </a:prstGeom>
          <a:noFill/>
          <a:ln w="9525">
            <a:noFill/>
            <a:miter lim="800000"/>
            <a:headEnd/>
            <a:tailEnd/>
          </a:ln>
        </p:spPr>
        <p:txBody>
          <a:bodyPr wrap="square">
            <a:spAutoFit/>
          </a:bodyPr>
          <a:lstStyle/>
          <a:p>
            <a:pPr>
              <a:spcBef>
                <a:spcPct val="20000"/>
              </a:spcBef>
            </a:pPr>
            <a:r>
              <a:rPr lang="en-GB" sz="3600" dirty="0">
                <a:solidFill>
                  <a:srgbClr val="92D050"/>
                </a:solidFill>
                <a:latin typeface="Felix Titling" pitchFamily="82" charset="0"/>
              </a:rPr>
              <a:t>WAR &amp; THE VALUE OF ART</a:t>
            </a:r>
          </a:p>
        </p:txBody>
      </p:sp>
      <p:sp>
        <p:nvSpPr>
          <p:cNvPr id="2" name="Rectangle 1"/>
          <p:cNvSpPr/>
          <p:nvPr/>
        </p:nvSpPr>
        <p:spPr>
          <a:xfrm>
            <a:off x="9624112" y="5002220"/>
            <a:ext cx="1939955" cy="322524"/>
          </a:xfrm>
          <a:prstGeom prst="rect">
            <a:avLst/>
          </a:prstGeom>
        </p:spPr>
        <p:txBody>
          <a:bodyPr wrap="none">
            <a:spAutoFit/>
          </a:bodyPr>
          <a:lstStyle/>
          <a:p>
            <a:pPr>
              <a:lnSpc>
                <a:spcPct val="80000"/>
              </a:lnSpc>
              <a:buFontTx/>
              <a:buNone/>
              <a:defRPr/>
            </a:pPr>
            <a:r>
              <a:rPr lang="en-GB" i="1" dirty="0">
                <a:latin typeface="+mn-lt"/>
              </a:rPr>
              <a:t>New Poems (1938</a:t>
            </a:r>
            <a:r>
              <a:rPr lang="en-GB" i="1" dirty="0"/>
              <a:t>)</a:t>
            </a:r>
            <a:endParaRPr lang="en-GB" dirty="0"/>
          </a:p>
        </p:txBody>
      </p:sp>
      <p:sp>
        <p:nvSpPr>
          <p:cNvPr id="3" name="Rectangle 5">
            <a:extLst>
              <a:ext uri="{FF2B5EF4-FFF2-40B4-BE49-F238E27FC236}">
                <a16:creationId xmlns:a16="http://schemas.microsoft.com/office/drawing/2014/main" id="{3631CC35-7AAC-4D4C-9462-C5980D99101A}"/>
              </a:ext>
            </a:extLst>
          </p:cNvPr>
          <p:cNvSpPr>
            <a:spLocks noChangeArrowheads="1"/>
          </p:cNvSpPr>
          <p:nvPr/>
        </p:nvSpPr>
        <p:spPr bwMode="auto">
          <a:xfrm>
            <a:off x="5470668" y="5707135"/>
            <a:ext cx="6528048" cy="1015663"/>
          </a:xfrm>
          <a:prstGeom prst="rect">
            <a:avLst/>
          </a:prstGeom>
          <a:noFill/>
          <a:ln w="9525">
            <a:solidFill>
              <a:schemeClr val="tx1">
                <a:lumMod val="75000"/>
              </a:schemeClr>
            </a:solidFill>
            <a:miter lim="800000"/>
            <a:headEnd/>
            <a:tailEnd/>
          </a:ln>
        </p:spPr>
        <p:txBody>
          <a:bodyPr wrap="square" anchor="ctr">
            <a:spAutoFit/>
          </a:bodyPr>
          <a:lstStyle/>
          <a:p>
            <a:r>
              <a:rPr lang="en-GB" sz="2000" dirty="0">
                <a:solidFill>
                  <a:schemeClr val="tx1">
                    <a:lumMod val="75000"/>
                  </a:schemeClr>
                </a:solidFill>
              </a:rPr>
              <a:t>We make out of the quarrel with others, rhetoric, but of the quarrel with ourselves poetry. </a:t>
            </a:r>
          </a:p>
          <a:p>
            <a:pPr lvl="1"/>
            <a:r>
              <a:rPr lang="it-IT" dirty="0">
                <a:solidFill>
                  <a:schemeClr val="tx1">
                    <a:lumMod val="75000"/>
                  </a:schemeClr>
                </a:solidFill>
              </a:rPr>
              <a:t>Yeats, ‘Anima Hominis’, V, </a:t>
            </a:r>
            <a:r>
              <a:rPr lang="it-IT" i="1" dirty="0">
                <a:solidFill>
                  <a:schemeClr val="tx1">
                    <a:lumMod val="75000"/>
                  </a:schemeClr>
                </a:solidFill>
              </a:rPr>
              <a:t>Per Amica Silentia Lunae </a:t>
            </a:r>
            <a:r>
              <a:rPr lang="it-IT" dirty="0">
                <a:solidFill>
                  <a:schemeClr val="tx1">
                    <a:lumMod val="75000"/>
                  </a:schemeClr>
                </a:solidFill>
              </a:rPr>
              <a:t>(1918). </a:t>
            </a:r>
            <a:endParaRPr lang="en-GB" dirty="0">
              <a:solidFill>
                <a:schemeClr val="tx1">
                  <a:lumMod val="75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pic>
        <p:nvPicPr>
          <p:cNvPr id="20482" name="Picture 4" descr="lapislazuli"/>
          <p:cNvPicPr>
            <a:picLocks noGrp="1" noChangeAspect="1" noChangeArrowheads="1"/>
          </p:cNvPicPr>
          <p:nvPr>
            <p:ph idx="1"/>
          </p:nvPr>
        </p:nvPicPr>
        <p:blipFill>
          <a:blip r:embed="rId3" cstate="print">
            <a:extLst>
              <a:ext uri="{BEBA8EAE-BF5A-486C-A8C5-ECC9F3942E4B}">
                <a14:imgProps xmlns:a14="http://schemas.microsoft.com/office/drawing/2010/main">
                  <a14:imgLayer r:embed="rId4">
                    <a14:imgEffect>
                      <a14:sharpenSoften amount="25000"/>
                    </a14:imgEffect>
                    <a14:imgEffect>
                      <a14:colorTemperature colorTemp="5300"/>
                    </a14:imgEffect>
                    <a14:imgEffect>
                      <a14:brightnessContrast bright="20000" contrast="40000"/>
                    </a14:imgEffect>
                  </a14:imgLayer>
                </a14:imgProps>
              </a:ext>
            </a:extLst>
          </a:blip>
          <a:srcRect b="3902"/>
          <a:stretch>
            <a:fillRect/>
          </a:stretch>
        </p:blipFill>
        <p:spPr>
          <a:xfrm>
            <a:off x="7680176" y="979068"/>
            <a:ext cx="3096343" cy="4899864"/>
          </a:xfrm>
          <a:ln w="38100" cap="sq">
            <a:solidFill>
              <a:schemeClr val="accent6">
                <a:lumMod val="60000"/>
                <a:lumOff val="40000"/>
              </a:schemeClr>
            </a:solidFill>
          </a:ln>
          <a:effectLst>
            <a:outerShdw blurRad="50800" dist="38100" dir="2700000" algn="tl" rotWithShape="0">
              <a:srgbClr val="000000">
                <a:alpha val="43000"/>
              </a:srgbClr>
            </a:outerShdw>
          </a:effectLst>
        </p:spPr>
      </p:pic>
      <p:sp>
        <p:nvSpPr>
          <p:cNvPr id="21507" name="Rectangle 7"/>
          <p:cNvSpPr>
            <a:spLocks noChangeArrowheads="1"/>
          </p:cNvSpPr>
          <p:nvPr/>
        </p:nvSpPr>
        <p:spPr bwMode="auto">
          <a:xfrm>
            <a:off x="7608168" y="6056421"/>
            <a:ext cx="3096344" cy="646331"/>
          </a:xfrm>
          <a:prstGeom prst="rect">
            <a:avLst/>
          </a:prstGeom>
          <a:noFill/>
          <a:ln w="9525">
            <a:noFill/>
            <a:miter lim="800000"/>
            <a:headEnd/>
            <a:tailEnd/>
          </a:ln>
        </p:spPr>
        <p:txBody>
          <a:bodyPr wrap="square" anchor="ctr">
            <a:spAutoFit/>
          </a:bodyPr>
          <a:lstStyle/>
          <a:p>
            <a:r>
              <a:rPr lang="en-GB" i="1" dirty="0">
                <a:latin typeface="+mn-lt"/>
              </a:rPr>
              <a:t>Lapis Lazuli Mountain: </a:t>
            </a:r>
            <a:r>
              <a:rPr lang="en-GB" dirty="0" err="1">
                <a:latin typeface="+mn-lt"/>
              </a:rPr>
              <a:t>Ch'ien</a:t>
            </a:r>
            <a:r>
              <a:rPr lang="en-GB" dirty="0">
                <a:latin typeface="+mn-lt"/>
              </a:rPr>
              <a:t> Lung Period, 1739-95 </a:t>
            </a:r>
          </a:p>
        </p:txBody>
      </p:sp>
      <p:sp>
        <p:nvSpPr>
          <p:cNvPr id="21508" name="Rectangle 8"/>
          <p:cNvSpPr>
            <a:spLocks noChangeArrowheads="1"/>
          </p:cNvSpPr>
          <p:nvPr/>
        </p:nvSpPr>
        <p:spPr bwMode="auto">
          <a:xfrm>
            <a:off x="479376" y="81930"/>
            <a:ext cx="5184576" cy="6694140"/>
          </a:xfrm>
          <a:prstGeom prst="rect">
            <a:avLst/>
          </a:prstGeom>
          <a:noFill/>
          <a:ln w="9525">
            <a:noFill/>
            <a:miter lim="800000"/>
            <a:headEnd/>
            <a:tailEnd/>
          </a:ln>
        </p:spPr>
        <p:txBody>
          <a:bodyPr wrap="square" anchor="ctr">
            <a:spAutoFit/>
          </a:bodyPr>
          <a:lstStyle/>
          <a:p>
            <a:r>
              <a:rPr lang="en-GB" sz="2000" dirty="0">
                <a:latin typeface="+mn-lt"/>
              </a:rPr>
              <a:t>Two Chinamen, behind them a third,</a:t>
            </a:r>
            <a:br>
              <a:rPr lang="en-GB" sz="2000" dirty="0">
                <a:latin typeface="+mn-lt"/>
              </a:rPr>
            </a:br>
            <a:r>
              <a:rPr lang="en-GB" sz="2000" dirty="0">
                <a:latin typeface="+mn-lt"/>
              </a:rPr>
              <a:t>Are carved in lapis lazuli,</a:t>
            </a:r>
            <a:br>
              <a:rPr lang="en-GB" sz="2000" dirty="0">
                <a:latin typeface="+mn-lt"/>
              </a:rPr>
            </a:br>
            <a:r>
              <a:rPr lang="en-GB" sz="2000" dirty="0">
                <a:latin typeface="+mn-lt"/>
              </a:rPr>
              <a:t>Over them flies a long-legged bird,</a:t>
            </a:r>
            <a:br>
              <a:rPr lang="en-GB" sz="2000" dirty="0">
                <a:latin typeface="+mn-lt"/>
              </a:rPr>
            </a:br>
            <a:r>
              <a:rPr lang="en-GB" sz="2000" dirty="0">
                <a:latin typeface="+mn-lt"/>
              </a:rPr>
              <a:t>A symbol of longevity;</a:t>
            </a:r>
            <a:br>
              <a:rPr lang="en-GB" sz="2000" dirty="0">
                <a:latin typeface="+mn-lt"/>
              </a:rPr>
            </a:br>
            <a:r>
              <a:rPr lang="en-GB" sz="2000" dirty="0">
                <a:latin typeface="+mn-lt"/>
              </a:rPr>
              <a:t>The third, doubtless a serving-man,</a:t>
            </a:r>
            <a:br>
              <a:rPr lang="en-GB" sz="2000" dirty="0">
                <a:latin typeface="+mn-lt"/>
              </a:rPr>
            </a:br>
            <a:r>
              <a:rPr lang="en-GB" sz="2000" dirty="0">
                <a:latin typeface="+mn-lt"/>
              </a:rPr>
              <a:t>Carries a musical instrument </a:t>
            </a:r>
          </a:p>
          <a:p>
            <a:endParaRPr lang="en-GB" sz="900" dirty="0">
              <a:latin typeface="+mn-lt"/>
            </a:endParaRPr>
          </a:p>
          <a:p>
            <a:r>
              <a:rPr lang="en-GB" sz="2000" dirty="0">
                <a:latin typeface="+mn-lt"/>
              </a:rPr>
              <a:t>Every discoloration of the stone,</a:t>
            </a:r>
            <a:br>
              <a:rPr lang="en-GB" sz="2000" dirty="0">
                <a:latin typeface="+mn-lt"/>
              </a:rPr>
            </a:br>
            <a:r>
              <a:rPr lang="en-GB" sz="2000" dirty="0">
                <a:latin typeface="+mn-lt"/>
              </a:rPr>
              <a:t>Every accidental crack or dent,</a:t>
            </a:r>
            <a:br>
              <a:rPr lang="en-GB" sz="2000" dirty="0">
                <a:latin typeface="+mn-lt"/>
              </a:rPr>
            </a:br>
            <a:r>
              <a:rPr lang="en-GB" sz="2000" dirty="0">
                <a:latin typeface="+mn-lt"/>
              </a:rPr>
              <a:t>Seems a water-course or an avalanche,</a:t>
            </a:r>
            <a:br>
              <a:rPr lang="en-GB" sz="2000" dirty="0">
                <a:latin typeface="+mn-lt"/>
              </a:rPr>
            </a:br>
            <a:r>
              <a:rPr lang="en-GB" sz="2000" dirty="0">
                <a:latin typeface="+mn-lt"/>
              </a:rPr>
              <a:t>Or lofty slope where it still snows</a:t>
            </a:r>
            <a:br>
              <a:rPr lang="en-GB" sz="2000" dirty="0">
                <a:latin typeface="+mn-lt"/>
              </a:rPr>
            </a:br>
            <a:r>
              <a:rPr lang="en-GB" sz="2000" dirty="0">
                <a:latin typeface="+mn-lt"/>
              </a:rPr>
              <a:t>Though doubtless plum or cherry-branch</a:t>
            </a:r>
            <a:br>
              <a:rPr lang="en-GB" sz="2000" dirty="0">
                <a:latin typeface="+mn-lt"/>
              </a:rPr>
            </a:br>
            <a:r>
              <a:rPr lang="en-GB" sz="2000" dirty="0">
                <a:latin typeface="+mn-lt"/>
              </a:rPr>
              <a:t>Sweetens the little half-way house</a:t>
            </a:r>
            <a:br>
              <a:rPr lang="en-GB" sz="2000" dirty="0">
                <a:latin typeface="+mn-lt"/>
              </a:rPr>
            </a:br>
            <a:r>
              <a:rPr lang="en-GB" sz="2000" dirty="0">
                <a:latin typeface="+mn-lt"/>
              </a:rPr>
              <a:t>Those Chinamen climb towards, </a:t>
            </a:r>
            <a:r>
              <a:rPr lang="en-GB" sz="2000" dirty="0">
                <a:solidFill>
                  <a:schemeClr val="accent6">
                    <a:lumMod val="60000"/>
                    <a:lumOff val="40000"/>
                  </a:schemeClr>
                </a:solidFill>
                <a:latin typeface="+mn-lt"/>
              </a:rPr>
              <a:t>and </a:t>
            </a:r>
            <a:r>
              <a:rPr lang="en-GB" sz="2000" u="sng" dirty="0">
                <a:solidFill>
                  <a:schemeClr val="accent6">
                    <a:lumMod val="60000"/>
                    <a:lumOff val="40000"/>
                  </a:schemeClr>
                </a:solidFill>
                <a:latin typeface="+mn-lt"/>
              </a:rPr>
              <a:t>I</a:t>
            </a:r>
            <a:br>
              <a:rPr lang="en-GB" sz="2000" u="sng" dirty="0">
                <a:solidFill>
                  <a:schemeClr val="accent6">
                    <a:lumMod val="60000"/>
                    <a:lumOff val="40000"/>
                  </a:schemeClr>
                </a:solidFill>
                <a:latin typeface="+mn-lt"/>
              </a:rPr>
            </a:br>
            <a:r>
              <a:rPr lang="en-GB" sz="2000" u="sng" dirty="0">
                <a:solidFill>
                  <a:schemeClr val="accent6">
                    <a:lumMod val="60000"/>
                    <a:lumOff val="40000"/>
                  </a:schemeClr>
                </a:solidFill>
                <a:latin typeface="+mn-lt"/>
              </a:rPr>
              <a:t>Delight to imagine them </a:t>
            </a:r>
            <a:r>
              <a:rPr lang="en-GB" sz="2000" dirty="0">
                <a:solidFill>
                  <a:schemeClr val="accent6">
                    <a:lumMod val="60000"/>
                    <a:lumOff val="40000"/>
                  </a:schemeClr>
                </a:solidFill>
                <a:latin typeface="+mn-lt"/>
              </a:rPr>
              <a:t>seated there; </a:t>
            </a:r>
          </a:p>
          <a:p>
            <a:r>
              <a:rPr lang="en-GB" sz="2000" dirty="0">
                <a:latin typeface="+mn-lt"/>
              </a:rPr>
              <a:t>There, on the mountain and the sky,</a:t>
            </a:r>
            <a:br>
              <a:rPr lang="en-GB" sz="2000" dirty="0">
                <a:latin typeface="+mn-lt"/>
              </a:rPr>
            </a:br>
            <a:r>
              <a:rPr lang="en-GB" sz="2000" dirty="0">
                <a:solidFill>
                  <a:schemeClr val="accent6">
                    <a:lumMod val="60000"/>
                    <a:lumOff val="40000"/>
                  </a:schemeClr>
                </a:solidFill>
                <a:latin typeface="+mn-lt"/>
              </a:rPr>
              <a:t>On all the tragic scene </a:t>
            </a:r>
            <a:r>
              <a:rPr lang="en-GB" sz="2000" u="sng" dirty="0">
                <a:solidFill>
                  <a:schemeClr val="accent6">
                    <a:lumMod val="60000"/>
                    <a:lumOff val="40000"/>
                  </a:schemeClr>
                </a:solidFill>
                <a:latin typeface="+mn-lt"/>
              </a:rPr>
              <a:t>they stare. </a:t>
            </a:r>
          </a:p>
          <a:p>
            <a:r>
              <a:rPr lang="en-GB" sz="2000" dirty="0">
                <a:solidFill>
                  <a:schemeClr val="accent6">
                    <a:lumMod val="60000"/>
                    <a:lumOff val="40000"/>
                  </a:schemeClr>
                </a:solidFill>
                <a:latin typeface="+mn-lt"/>
              </a:rPr>
              <a:t>One asks for mournful melodies;</a:t>
            </a:r>
            <a:br>
              <a:rPr lang="en-GB" sz="2000" dirty="0">
                <a:solidFill>
                  <a:schemeClr val="accent6">
                    <a:lumMod val="60000"/>
                    <a:lumOff val="40000"/>
                  </a:schemeClr>
                </a:solidFill>
                <a:latin typeface="+mn-lt"/>
              </a:rPr>
            </a:br>
            <a:r>
              <a:rPr lang="en-GB" sz="2000" dirty="0">
                <a:solidFill>
                  <a:schemeClr val="accent6">
                    <a:lumMod val="60000"/>
                    <a:lumOff val="40000"/>
                  </a:schemeClr>
                </a:solidFill>
                <a:latin typeface="+mn-lt"/>
              </a:rPr>
              <a:t>Accomplished fingers begin to play.</a:t>
            </a:r>
            <a:br>
              <a:rPr lang="en-GB" sz="2000" dirty="0">
                <a:solidFill>
                  <a:schemeClr val="accent6">
                    <a:lumMod val="60000"/>
                    <a:lumOff val="40000"/>
                  </a:schemeClr>
                </a:solidFill>
                <a:latin typeface="+mn-lt"/>
              </a:rPr>
            </a:br>
            <a:r>
              <a:rPr lang="en-GB" sz="2000" dirty="0">
                <a:solidFill>
                  <a:schemeClr val="accent6">
                    <a:lumMod val="60000"/>
                    <a:lumOff val="40000"/>
                  </a:schemeClr>
                </a:solidFill>
                <a:latin typeface="+mn-lt"/>
              </a:rPr>
              <a:t>Their eyes mid many wrinkles, their eyes,</a:t>
            </a:r>
            <a:br>
              <a:rPr lang="en-GB" sz="2000" dirty="0">
                <a:solidFill>
                  <a:schemeClr val="accent6">
                    <a:lumMod val="60000"/>
                    <a:lumOff val="40000"/>
                  </a:schemeClr>
                </a:solidFill>
                <a:latin typeface="+mn-lt"/>
              </a:rPr>
            </a:br>
            <a:r>
              <a:rPr lang="en-GB" sz="2000" dirty="0">
                <a:solidFill>
                  <a:schemeClr val="accent6">
                    <a:lumMod val="60000"/>
                    <a:lumOff val="40000"/>
                  </a:schemeClr>
                </a:solidFill>
                <a:latin typeface="+mn-lt"/>
              </a:rPr>
              <a:t>Their ancient, glittering eyes, are gay.</a:t>
            </a:r>
          </a:p>
          <a:p>
            <a:endParaRPr lang="en-GB" sz="2000" dirty="0">
              <a:latin typeface="+mn-lt"/>
            </a:endParaRPr>
          </a:p>
        </p:txBody>
      </p:sp>
      <p:sp>
        <p:nvSpPr>
          <p:cNvPr id="3" name="Oval 2">
            <a:extLst>
              <a:ext uri="{FF2B5EF4-FFF2-40B4-BE49-F238E27FC236}">
                <a16:creationId xmlns:a16="http://schemas.microsoft.com/office/drawing/2014/main" id="{5A33BD65-6A22-4DFC-AB59-303B02B4B9E9}"/>
              </a:ext>
            </a:extLst>
          </p:cNvPr>
          <p:cNvSpPr/>
          <p:nvPr/>
        </p:nvSpPr>
        <p:spPr>
          <a:xfrm>
            <a:off x="8130464" y="4149080"/>
            <a:ext cx="629832" cy="792088"/>
          </a:xfrm>
          <a:prstGeom prst="ellipse">
            <a:avLst/>
          </a:prstGeom>
          <a:noFill/>
          <a:ln w="127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516D8333-07CE-4086-B28A-B80874B6637F}"/>
              </a:ext>
            </a:extLst>
          </p:cNvPr>
          <p:cNvSpPr/>
          <p:nvPr/>
        </p:nvSpPr>
        <p:spPr>
          <a:xfrm>
            <a:off x="8994560" y="3789040"/>
            <a:ext cx="917863" cy="792088"/>
          </a:xfrm>
          <a:prstGeom prst="ellipse">
            <a:avLst/>
          </a:prstGeom>
          <a:noFill/>
          <a:ln w="127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23493D"/>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368" y="1368659"/>
            <a:ext cx="5688632" cy="4436605"/>
          </a:xfrm>
        </p:spPr>
        <p:txBody>
          <a:bodyPr/>
          <a:lstStyle/>
          <a:p>
            <a:pPr marL="0" indent="0">
              <a:buNone/>
            </a:pPr>
            <a:r>
              <a:rPr lang="en-GB" sz="2400" dirty="0">
                <a:solidFill>
                  <a:schemeClr val="accent6">
                    <a:lumMod val="60000"/>
                    <a:lumOff val="40000"/>
                  </a:schemeClr>
                </a:solidFill>
                <a:effectLst/>
                <a:latin typeface="Garamond" panose="02020404030301010803" pitchFamily="18" charset="0"/>
              </a:rPr>
              <a:t>I</a:t>
            </a:r>
          </a:p>
          <a:p>
            <a:pPr marL="0" indent="0">
              <a:spcBef>
                <a:spcPts val="0"/>
              </a:spcBef>
              <a:buNone/>
            </a:pPr>
            <a:endParaRPr lang="en-GB" sz="2200" dirty="0">
              <a:effectLst/>
              <a:latin typeface="Palatino Linotype" panose="02040502050505030304" pitchFamily="18" charset="0"/>
            </a:endParaRPr>
          </a:p>
          <a:p>
            <a:pPr marL="0" indent="0">
              <a:spcBef>
                <a:spcPts val="0"/>
              </a:spcBef>
              <a:buNone/>
            </a:pPr>
            <a:r>
              <a:rPr lang="en-GB" sz="2200" dirty="0">
                <a:effectLst/>
                <a:latin typeface="Palatino Linotype" panose="02040502050505030304" pitchFamily="18" charset="0"/>
              </a:rPr>
              <a:t>I walk through the long schoolroom questioning;</a:t>
            </a:r>
          </a:p>
          <a:p>
            <a:pPr marL="0" indent="0">
              <a:spcBef>
                <a:spcPts val="0"/>
              </a:spcBef>
              <a:buNone/>
            </a:pPr>
            <a:r>
              <a:rPr lang="en-GB" sz="2200" dirty="0">
                <a:effectLst/>
                <a:latin typeface="Palatino Linotype" panose="02040502050505030304" pitchFamily="18" charset="0"/>
              </a:rPr>
              <a:t>A kind old nun in a white hood replies;</a:t>
            </a:r>
          </a:p>
          <a:p>
            <a:pPr marL="0" indent="0">
              <a:spcBef>
                <a:spcPts val="0"/>
              </a:spcBef>
              <a:buNone/>
            </a:pPr>
            <a:r>
              <a:rPr lang="en-GB" sz="2200" dirty="0">
                <a:effectLst/>
                <a:latin typeface="Palatino Linotype" panose="02040502050505030304" pitchFamily="18" charset="0"/>
              </a:rPr>
              <a:t>The children learn to cipher and to sing,</a:t>
            </a:r>
          </a:p>
          <a:p>
            <a:pPr marL="0" indent="0">
              <a:spcBef>
                <a:spcPts val="0"/>
              </a:spcBef>
              <a:buNone/>
            </a:pPr>
            <a:r>
              <a:rPr lang="en-GB" sz="2200" dirty="0">
                <a:effectLst/>
                <a:latin typeface="Palatino Linotype" panose="02040502050505030304" pitchFamily="18" charset="0"/>
              </a:rPr>
              <a:t>To study reading-books and history,</a:t>
            </a:r>
          </a:p>
          <a:p>
            <a:pPr marL="0" indent="0">
              <a:spcBef>
                <a:spcPts val="0"/>
              </a:spcBef>
              <a:buNone/>
            </a:pPr>
            <a:r>
              <a:rPr lang="en-GB" sz="2200" dirty="0">
                <a:effectLst/>
                <a:latin typeface="Palatino Linotype" panose="02040502050505030304" pitchFamily="18" charset="0"/>
              </a:rPr>
              <a:t>To cut and sew, </a:t>
            </a:r>
            <a:r>
              <a:rPr lang="en-GB" sz="2200" dirty="0">
                <a:solidFill>
                  <a:schemeClr val="accent6">
                    <a:lumMod val="60000"/>
                    <a:lumOff val="40000"/>
                  </a:schemeClr>
                </a:solidFill>
                <a:effectLst/>
                <a:latin typeface="Palatino Linotype" panose="02040502050505030304" pitchFamily="18" charset="0"/>
              </a:rPr>
              <a:t>be neat in everything</a:t>
            </a:r>
          </a:p>
          <a:p>
            <a:pPr marL="0" indent="0">
              <a:spcBef>
                <a:spcPts val="0"/>
              </a:spcBef>
              <a:buNone/>
            </a:pPr>
            <a:r>
              <a:rPr lang="en-GB" sz="2200" dirty="0">
                <a:solidFill>
                  <a:schemeClr val="accent6">
                    <a:lumMod val="60000"/>
                    <a:lumOff val="40000"/>
                  </a:schemeClr>
                </a:solidFill>
                <a:effectLst/>
                <a:latin typeface="Palatino Linotype" panose="02040502050505030304" pitchFamily="18" charset="0"/>
              </a:rPr>
              <a:t>In the best modern way</a:t>
            </a:r>
            <a:r>
              <a:rPr lang="en-GB" sz="2200" dirty="0">
                <a:effectLst/>
                <a:latin typeface="Palatino Linotype" panose="02040502050505030304" pitchFamily="18" charset="0"/>
              </a:rPr>
              <a:t>—the children's eyes</a:t>
            </a:r>
          </a:p>
          <a:p>
            <a:pPr marL="0" indent="0">
              <a:spcBef>
                <a:spcPts val="0"/>
              </a:spcBef>
              <a:buNone/>
            </a:pPr>
            <a:r>
              <a:rPr lang="en-GB" sz="2200" dirty="0">
                <a:effectLst/>
                <a:latin typeface="Palatino Linotype" panose="02040502050505030304" pitchFamily="18" charset="0"/>
              </a:rPr>
              <a:t>In momentary wonder stare upon</a:t>
            </a:r>
          </a:p>
          <a:p>
            <a:pPr marL="0" indent="0">
              <a:spcBef>
                <a:spcPts val="0"/>
              </a:spcBef>
              <a:buNone/>
            </a:pPr>
            <a:r>
              <a:rPr lang="en-GB" sz="2200" dirty="0">
                <a:effectLst/>
                <a:latin typeface="Palatino Linotype" panose="02040502050505030304" pitchFamily="18" charset="0"/>
              </a:rPr>
              <a:t>A sixty-year-old smiling public man</a:t>
            </a:r>
          </a:p>
        </p:txBody>
      </p:sp>
      <p:sp>
        <p:nvSpPr>
          <p:cNvPr id="4" name="Rectangle 3"/>
          <p:cNvSpPr/>
          <p:nvPr/>
        </p:nvSpPr>
        <p:spPr>
          <a:xfrm>
            <a:off x="479376" y="304066"/>
            <a:ext cx="5926622" cy="584775"/>
          </a:xfrm>
          <a:prstGeom prst="rect">
            <a:avLst/>
          </a:prstGeom>
        </p:spPr>
        <p:txBody>
          <a:bodyPr wrap="none">
            <a:spAutoFit/>
          </a:bodyPr>
          <a:lstStyle/>
          <a:p>
            <a:r>
              <a:rPr lang="en-GB" sz="3200" dirty="0">
                <a:solidFill>
                  <a:schemeClr val="accent6">
                    <a:lumMod val="60000"/>
                    <a:lumOff val="40000"/>
                  </a:schemeClr>
                </a:solidFill>
                <a:latin typeface="Felix Titling" panose="04060505060202020A04" pitchFamily="82" charset="0"/>
              </a:rPr>
              <a:t>AMONG SCHOOL CHILDREN</a:t>
            </a:r>
          </a:p>
        </p:txBody>
      </p:sp>
      <p:sp>
        <p:nvSpPr>
          <p:cNvPr id="5" name="Rectangle 4"/>
          <p:cNvSpPr/>
          <p:nvPr/>
        </p:nvSpPr>
        <p:spPr>
          <a:xfrm>
            <a:off x="9552384" y="6381328"/>
            <a:ext cx="1829219" cy="320024"/>
          </a:xfrm>
          <a:prstGeom prst="rect">
            <a:avLst/>
          </a:prstGeom>
        </p:spPr>
        <p:txBody>
          <a:bodyPr wrap="none">
            <a:spAutoFit/>
          </a:bodyPr>
          <a:lstStyle/>
          <a:p>
            <a:pPr>
              <a:lnSpc>
                <a:spcPct val="80000"/>
              </a:lnSpc>
              <a:buFontTx/>
              <a:buNone/>
              <a:defRPr/>
            </a:pPr>
            <a:r>
              <a:rPr lang="en-GB" i="1" dirty="0">
                <a:latin typeface="+mn-lt"/>
              </a:rPr>
              <a:t>The Tower (1928)</a:t>
            </a:r>
            <a:endParaRPr lang="en-GB" dirty="0">
              <a:latin typeface="+mn-lt"/>
            </a:endParaRPr>
          </a:p>
        </p:txBody>
      </p:sp>
      <p:sp>
        <p:nvSpPr>
          <p:cNvPr id="6" name="Content Placeholder 2">
            <a:extLst>
              <a:ext uri="{FF2B5EF4-FFF2-40B4-BE49-F238E27FC236}">
                <a16:creationId xmlns:a16="http://schemas.microsoft.com/office/drawing/2014/main" id="{830D4DD3-7525-4F2A-A332-A2B23B667C29}"/>
              </a:ext>
            </a:extLst>
          </p:cNvPr>
          <p:cNvSpPr txBox="1">
            <a:spLocks/>
          </p:cNvSpPr>
          <p:nvPr/>
        </p:nvSpPr>
        <p:spPr bwMode="auto">
          <a:xfrm>
            <a:off x="6230536" y="1365002"/>
            <a:ext cx="5919657" cy="489654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Font typeface="Wingdings" pitchFamily="2" charset="2"/>
              <a:buNone/>
            </a:pPr>
            <a:r>
              <a:rPr lang="en-GB" sz="2400" kern="0" dirty="0">
                <a:solidFill>
                  <a:schemeClr val="accent6">
                    <a:lumMod val="60000"/>
                    <a:lumOff val="40000"/>
                  </a:schemeClr>
                </a:solidFill>
                <a:effectLst/>
                <a:latin typeface="Garamond" panose="02020404030301010803" pitchFamily="18" charset="0"/>
              </a:rPr>
              <a:t>VIII</a:t>
            </a:r>
          </a:p>
          <a:p>
            <a:pPr marL="0" indent="0">
              <a:spcBef>
                <a:spcPts val="0"/>
              </a:spcBef>
              <a:buFont typeface="Wingdings" pitchFamily="2" charset="2"/>
              <a:buNone/>
            </a:pPr>
            <a:endParaRPr lang="en-GB" sz="1600" kern="0" dirty="0">
              <a:effectLst/>
              <a:latin typeface="Garamond" panose="02020404030301010803" pitchFamily="18" charset="0"/>
            </a:endParaRPr>
          </a:p>
          <a:p>
            <a:pPr marL="0" indent="0">
              <a:spcBef>
                <a:spcPts val="0"/>
              </a:spcBef>
              <a:buFont typeface="Wingdings" pitchFamily="2" charset="2"/>
              <a:buNone/>
            </a:pPr>
            <a:r>
              <a:rPr lang="en-GB" sz="2200" kern="0" dirty="0">
                <a:effectLst/>
                <a:latin typeface="Palatino Linotype" panose="02040502050505030304" pitchFamily="18" charset="0"/>
              </a:rPr>
              <a:t>Labour is blossoming or dancing where</a:t>
            </a:r>
          </a:p>
          <a:p>
            <a:pPr marL="0" indent="0">
              <a:spcBef>
                <a:spcPts val="0"/>
              </a:spcBef>
              <a:buFont typeface="Wingdings" pitchFamily="2" charset="2"/>
              <a:buNone/>
            </a:pPr>
            <a:r>
              <a:rPr lang="en-GB" sz="2200" kern="0" dirty="0">
                <a:effectLst/>
                <a:latin typeface="Palatino Linotype" panose="02040502050505030304" pitchFamily="18" charset="0"/>
              </a:rPr>
              <a:t>The body is not bruised to pleasure soul,</a:t>
            </a:r>
          </a:p>
          <a:p>
            <a:pPr marL="0" indent="0">
              <a:spcBef>
                <a:spcPts val="0"/>
              </a:spcBef>
              <a:buFont typeface="Wingdings" pitchFamily="2" charset="2"/>
              <a:buNone/>
            </a:pPr>
            <a:r>
              <a:rPr lang="en-GB" sz="2200" kern="0" dirty="0">
                <a:effectLst/>
                <a:latin typeface="Palatino Linotype" panose="02040502050505030304" pitchFamily="18" charset="0"/>
              </a:rPr>
              <a:t>Nor beauty born out of its own despair,</a:t>
            </a:r>
          </a:p>
          <a:p>
            <a:pPr marL="0" indent="0">
              <a:spcBef>
                <a:spcPts val="0"/>
              </a:spcBef>
              <a:buFont typeface="Wingdings" pitchFamily="2" charset="2"/>
              <a:buNone/>
            </a:pPr>
            <a:r>
              <a:rPr lang="en-GB" sz="2200" kern="0" dirty="0">
                <a:effectLst/>
                <a:latin typeface="Palatino Linotype" panose="02040502050505030304" pitchFamily="18" charset="0"/>
              </a:rPr>
              <a:t>Nor blear-eyed wisdom out of midnight oil.</a:t>
            </a:r>
          </a:p>
          <a:p>
            <a:pPr marL="400050" lvl="1" indent="0">
              <a:spcBef>
                <a:spcPts val="0"/>
              </a:spcBef>
              <a:buFont typeface="Wingdings" pitchFamily="2" charset="2"/>
              <a:buNone/>
            </a:pPr>
            <a:r>
              <a:rPr lang="en-GB" sz="2200" kern="0" dirty="0">
                <a:solidFill>
                  <a:schemeClr val="accent6">
                    <a:lumMod val="60000"/>
                    <a:lumOff val="40000"/>
                  </a:schemeClr>
                </a:solidFill>
                <a:effectLst/>
                <a:latin typeface="Palatino Linotype" panose="02040502050505030304" pitchFamily="18" charset="0"/>
                <a:ea typeface="+mn-ea"/>
                <a:cs typeface="+mn-cs"/>
              </a:rPr>
              <a:t>O chestnut tree, great rooted </a:t>
            </a:r>
            <a:r>
              <a:rPr lang="en-GB" sz="2200" kern="0" dirty="0" err="1">
                <a:solidFill>
                  <a:schemeClr val="accent6">
                    <a:lumMod val="60000"/>
                    <a:lumOff val="40000"/>
                  </a:schemeClr>
                </a:solidFill>
                <a:effectLst/>
                <a:latin typeface="Palatino Linotype" panose="02040502050505030304" pitchFamily="18" charset="0"/>
                <a:ea typeface="+mn-ea"/>
                <a:cs typeface="+mn-cs"/>
              </a:rPr>
              <a:t>blossomer</a:t>
            </a:r>
            <a:r>
              <a:rPr lang="en-GB" sz="2200" kern="0" dirty="0">
                <a:solidFill>
                  <a:schemeClr val="accent6">
                    <a:lumMod val="60000"/>
                    <a:lumOff val="40000"/>
                  </a:schemeClr>
                </a:solidFill>
                <a:effectLst/>
                <a:latin typeface="Palatino Linotype" panose="02040502050505030304" pitchFamily="18" charset="0"/>
                <a:ea typeface="+mn-ea"/>
                <a:cs typeface="+mn-cs"/>
              </a:rPr>
              <a:t>,</a:t>
            </a:r>
          </a:p>
          <a:p>
            <a:pPr marL="400050" lvl="1" indent="0">
              <a:spcBef>
                <a:spcPts val="0"/>
              </a:spcBef>
              <a:buFont typeface="Wingdings" pitchFamily="2" charset="2"/>
              <a:buNone/>
            </a:pPr>
            <a:r>
              <a:rPr lang="en-GB" sz="2200" kern="0" dirty="0">
                <a:solidFill>
                  <a:schemeClr val="accent6">
                    <a:lumMod val="60000"/>
                    <a:lumOff val="40000"/>
                  </a:schemeClr>
                </a:solidFill>
                <a:effectLst/>
                <a:latin typeface="Palatino Linotype" panose="02040502050505030304" pitchFamily="18" charset="0"/>
                <a:ea typeface="+mn-ea"/>
                <a:cs typeface="+mn-cs"/>
              </a:rPr>
              <a:t>Are you the leaf, the blossom or the bole?</a:t>
            </a:r>
          </a:p>
          <a:p>
            <a:pPr marL="400050" lvl="1" indent="0">
              <a:spcBef>
                <a:spcPts val="0"/>
              </a:spcBef>
              <a:buFont typeface="Wingdings" pitchFamily="2" charset="2"/>
              <a:buNone/>
            </a:pPr>
            <a:r>
              <a:rPr lang="en-GB" sz="2200" kern="0" dirty="0">
                <a:solidFill>
                  <a:schemeClr val="accent6">
                    <a:lumMod val="60000"/>
                    <a:lumOff val="40000"/>
                  </a:schemeClr>
                </a:solidFill>
                <a:effectLst/>
                <a:latin typeface="Palatino Linotype" panose="02040502050505030304" pitchFamily="18" charset="0"/>
                <a:ea typeface="+mn-ea"/>
                <a:cs typeface="+mn-cs"/>
              </a:rPr>
              <a:t>O body swayed to music, O brightening glance,</a:t>
            </a:r>
          </a:p>
          <a:p>
            <a:pPr marL="400050" lvl="1" indent="0">
              <a:spcBef>
                <a:spcPts val="0"/>
              </a:spcBef>
              <a:buFont typeface="Wingdings" pitchFamily="2" charset="2"/>
              <a:buNone/>
            </a:pPr>
            <a:r>
              <a:rPr lang="en-GB" sz="2200" kern="0" dirty="0">
                <a:solidFill>
                  <a:schemeClr val="accent6">
                    <a:lumMod val="60000"/>
                    <a:lumOff val="40000"/>
                  </a:schemeClr>
                </a:solidFill>
                <a:effectLst/>
                <a:latin typeface="Palatino Linotype" panose="02040502050505030304" pitchFamily="18" charset="0"/>
                <a:ea typeface="+mn-ea"/>
                <a:cs typeface="+mn-cs"/>
              </a:rPr>
              <a:t>How can we know the dancer from the dance?</a:t>
            </a:r>
          </a:p>
        </p:txBody>
      </p:sp>
    </p:spTree>
    <p:extLst>
      <p:ext uri="{BB962C8B-B14F-4D97-AF65-F5344CB8AC3E}">
        <p14:creationId xmlns:p14="http://schemas.microsoft.com/office/powerpoint/2010/main" val="4200146043"/>
      </p:ext>
    </p:extLst>
  </p:cSld>
  <p:clrMapOvr>
    <a:masterClrMapping/>
  </p:clrMapOvr>
</p:sld>
</file>

<file path=ppt/theme/theme1.xml><?xml version="1.0" encoding="utf-8"?>
<a:theme xmlns:a="http://schemas.openxmlformats.org/drawingml/2006/main" name="2_Stream">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2">
      <a:majorFont>
        <a:latin typeface="Felix Titling"/>
        <a:ea typeface=""/>
        <a:cs typeface=""/>
      </a:majorFont>
      <a:minorFont>
        <a:latin typeface="Palatino Linotyp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Stream</Template>
  <TotalTime>1293</TotalTime>
  <Words>2974</Words>
  <Application>Microsoft Office PowerPoint</Application>
  <PresentationFormat>Widescreen</PresentationFormat>
  <Paragraphs>244</Paragraphs>
  <Slides>23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Felix Titling</vt:lpstr>
      <vt:lpstr>Garamond</vt:lpstr>
      <vt:lpstr>Palatino Linotype</vt:lpstr>
      <vt:lpstr>Wingdings</vt:lpstr>
      <vt:lpstr>2_Stream</vt:lpstr>
      <vt:lpstr>PowerPoint Presentation</vt:lpstr>
      <vt:lpstr>OUTLINE</vt:lpstr>
      <vt:lpstr>Yeats, Tradition &amp; the Anti-Modern</vt:lpstr>
      <vt:lpstr>YEATS: Early Celtic Twilight </vt:lpstr>
      <vt:lpstr>Writing Ireland</vt:lpstr>
      <vt:lpstr>The irish as apes</vt:lpstr>
      <vt:lpstr>The influence of European Symbolism</vt:lpstr>
      <vt:lpstr>PowerPoint Presentation</vt:lpstr>
      <vt:lpstr>Yeats &amp; Ireland (i): a kind of classicism</vt:lpstr>
      <vt:lpstr>YEATS: Middle period</vt:lpstr>
      <vt:lpstr>Self-reflection: Poems about Poetry</vt:lpstr>
      <vt:lpstr>Yeats &amp; Ireland (ii): the triumph of unshapeliness</vt:lpstr>
      <vt:lpstr>Easter 1916</vt:lpstr>
      <vt:lpstr>The Second Coming</vt:lpstr>
      <vt:lpstr>YEATS: LATER POEMS</vt:lpstr>
      <vt:lpstr>The Tower &amp; History</vt:lpstr>
      <vt:lpstr>PowerPoint Presentation</vt:lpstr>
      <vt:lpstr>PowerPoint Presentation</vt:lpstr>
      <vt:lpstr>The function of art : sailing to Byzantium,</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72</cp:revision>
  <dcterms:created xsi:type="dcterms:W3CDTF">1601-01-01T00:00:00Z</dcterms:created>
  <dcterms:modified xsi:type="dcterms:W3CDTF">2020-04-22T00:16:35Z</dcterms:modified>
</cp:coreProperties>
</file>