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357" rtl="0" eaLnBrk="1" latinLnBrk="0" hangingPunct="1">
      <a:defRPr sz="1800" kern="1200">
        <a:solidFill>
          <a:schemeClr val="tx1"/>
        </a:solidFill>
        <a:latin typeface="+mn-lt"/>
        <a:ea typeface="+mn-ea"/>
        <a:cs typeface="+mn-cs"/>
      </a:defRPr>
    </a:lvl1pPr>
    <a:lvl2pPr marL="457178" algn="l" defTabSz="914357" rtl="0" eaLnBrk="1" latinLnBrk="0" hangingPunct="1">
      <a:defRPr sz="1800" kern="1200">
        <a:solidFill>
          <a:schemeClr val="tx1"/>
        </a:solidFill>
        <a:latin typeface="+mn-lt"/>
        <a:ea typeface="+mn-ea"/>
        <a:cs typeface="+mn-cs"/>
      </a:defRPr>
    </a:lvl2pPr>
    <a:lvl3pPr marL="914357" algn="l" defTabSz="914357" rtl="0" eaLnBrk="1" latinLnBrk="0" hangingPunct="1">
      <a:defRPr sz="1800" kern="1200">
        <a:solidFill>
          <a:schemeClr val="tx1"/>
        </a:solidFill>
        <a:latin typeface="+mn-lt"/>
        <a:ea typeface="+mn-ea"/>
        <a:cs typeface="+mn-cs"/>
      </a:defRPr>
    </a:lvl3pPr>
    <a:lvl4pPr marL="1371536" algn="l" defTabSz="914357" rtl="0" eaLnBrk="1" latinLnBrk="0" hangingPunct="1">
      <a:defRPr sz="1800" kern="1200">
        <a:solidFill>
          <a:schemeClr val="tx1"/>
        </a:solidFill>
        <a:latin typeface="+mn-lt"/>
        <a:ea typeface="+mn-ea"/>
        <a:cs typeface="+mn-cs"/>
      </a:defRPr>
    </a:lvl4pPr>
    <a:lvl5pPr marL="1828714" algn="l" defTabSz="914357" rtl="0" eaLnBrk="1" latinLnBrk="0" hangingPunct="1">
      <a:defRPr sz="1800" kern="1200">
        <a:solidFill>
          <a:schemeClr val="tx1"/>
        </a:solidFill>
        <a:latin typeface="+mn-lt"/>
        <a:ea typeface="+mn-ea"/>
        <a:cs typeface="+mn-cs"/>
      </a:defRPr>
    </a:lvl5pPr>
    <a:lvl6pPr marL="2285892" algn="l" defTabSz="914357" rtl="0" eaLnBrk="1" latinLnBrk="0" hangingPunct="1">
      <a:defRPr sz="1800" kern="1200">
        <a:solidFill>
          <a:schemeClr val="tx1"/>
        </a:solidFill>
        <a:latin typeface="+mn-lt"/>
        <a:ea typeface="+mn-ea"/>
        <a:cs typeface="+mn-cs"/>
      </a:defRPr>
    </a:lvl6pPr>
    <a:lvl7pPr marL="2743070" algn="l" defTabSz="914357" rtl="0" eaLnBrk="1" latinLnBrk="0" hangingPunct="1">
      <a:defRPr sz="1800" kern="1200">
        <a:solidFill>
          <a:schemeClr val="tx1"/>
        </a:solidFill>
        <a:latin typeface="+mn-lt"/>
        <a:ea typeface="+mn-ea"/>
        <a:cs typeface="+mn-cs"/>
      </a:defRPr>
    </a:lvl7pPr>
    <a:lvl8pPr marL="3200249" algn="l" defTabSz="914357" rtl="0" eaLnBrk="1" latinLnBrk="0" hangingPunct="1">
      <a:defRPr sz="1800" kern="1200">
        <a:solidFill>
          <a:schemeClr val="tx1"/>
        </a:solidFill>
        <a:latin typeface="+mn-lt"/>
        <a:ea typeface="+mn-ea"/>
        <a:cs typeface="+mn-cs"/>
      </a:defRPr>
    </a:lvl8pPr>
    <a:lvl9pPr marL="3657428" algn="l" defTabSz="914357"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20CD35C3-6D10-4577-B3B9-17682321DE17}">
          <p14:sldIdLst>
            <p14:sldId id="25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3E3E"/>
    <a:srgbClr val="9F9F9F"/>
    <a:srgbClr val="D2D2D2"/>
    <a:srgbClr val="FFFFFF"/>
    <a:srgbClr val="C7C7C7"/>
    <a:srgbClr val="616161"/>
    <a:srgbClr val="D1FAFF"/>
    <a:srgbClr val="E8E8E8"/>
    <a:srgbClr val="B4B4B4"/>
    <a:srgbClr val="ABABA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158EBB-8CCE-4234-8063-0B20275B5906}" v="191" dt="2019-04-30T21:41:01.6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7" d="100"/>
          <a:sy n="77" d="100"/>
        </p:scale>
        <p:origin x="4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7B65C7-92E3-4D61-AD4C-D75C9E5F9277}" type="doc">
      <dgm:prSet loTypeId="urn:microsoft.com/office/officeart/2005/8/layout/pyramid2" loCatId="pyramid" qsTypeId="urn:microsoft.com/office/officeart/2005/8/quickstyle/simple1" qsCatId="simple" csTypeId="urn:microsoft.com/office/officeart/2005/8/colors/accent3_2" csCatId="accent3" phldr="1"/>
      <dgm:spPr/>
      <dgm:t>
        <a:bodyPr/>
        <a:lstStyle/>
        <a:p>
          <a:endParaRPr lang="en-US"/>
        </a:p>
      </dgm:t>
    </dgm:pt>
    <dgm:pt modelId="{17157479-C85B-4281-95B5-83554ECBB304}">
      <dgm:prSet/>
      <dgm:spPr>
        <a:solidFill>
          <a:srgbClr val="D2D2D2">
            <a:alpha val="90000"/>
          </a:srgbClr>
        </a:solidFill>
        <a:ln>
          <a:solidFill>
            <a:schemeClr val="tx1"/>
          </a:solidFill>
        </a:ln>
      </dgm:spPr>
      <dgm:t>
        <a:bodyPr/>
        <a:lstStyle/>
        <a:p>
          <a:pPr rtl="0"/>
          <a:r>
            <a:rPr lang="en-GB" i="1" dirty="0">
              <a:latin typeface="Quasimoda"/>
            </a:rPr>
            <a:t>In 2017, Frontline Aids helped 1.6 million people access HIV treatment, care and support</a:t>
          </a:r>
          <a:r>
            <a:rPr lang="en-GB" i="1" dirty="0"/>
            <a:t>. </a:t>
          </a:r>
          <a:endParaRPr lang="en-GB" dirty="0"/>
        </a:p>
      </dgm:t>
    </dgm:pt>
    <dgm:pt modelId="{02A5EA43-7A14-435D-B105-793D4911F0AC}" type="parTrans" cxnId="{55AE7FC5-B53E-4BED-B832-AEEDB63918B0}">
      <dgm:prSet/>
      <dgm:spPr/>
      <dgm:t>
        <a:bodyPr/>
        <a:lstStyle/>
        <a:p>
          <a:endParaRPr lang="en-US"/>
        </a:p>
      </dgm:t>
    </dgm:pt>
    <dgm:pt modelId="{BBB21E27-BEB8-4E01-BE55-1AB3C5E0A89A}" type="sibTrans" cxnId="{55AE7FC5-B53E-4BED-B832-AEEDB63918B0}">
      <dgm:prSet/>
      <dgm:spPr/>
      <dgm:t>
        <a:bodyPr/>
        <a:lstStyle/>
        <a:p>
          <a:endParaRPr lang="en-US" dirty="0"/>
        </a:p>
      </dgm:t>
    </dgm:pt>
    <dgm:pt modelId="{B30968E4-6DEE-457B-8E6A-767D67CC0A70}">
      <dgm:prSet/>
      <dgm:spPr>
        <a:solidFill>
          <a:srgbClr val="D2D2D2">
            <a:alpha val="90000"/>
          </a:srgbClr>
        </a:solidFill>
        <a:ln>
          <a:solidFill>
            <a:srgbClr val="F23E3E"/>
          </a:solidFill>
        </a:ln>
      </dgm:spPr>
      <dgm:t>
        <a:bodyPr/>
        <a:lstStyle/>
        <a:p>
          <a:pPr rtl="0"/>
          <a:r>
            <a:rPr lang="en-GB" i="1" dirty="0">
              <a:latin typeface="Quasimoda"/>
            </a:rPr>
            <a:t>900,000 people in marginalised communities helped</a:t>
          </a:r>
          <a:r>
            <a:rPr lang="en-GB" i="1" dirty="0"/>
            <a:t>.</a:t>
          </a:r>
          <a:endParaRPr lang="en-GB" dirty="0"/>
        </a:p>
      </dgm:t>
    </dgm:pt>
    <dgm:pt modelId="{6BD4BA86-49E0-4BEA-964D-AAAE6CAF2A57}" type="parTrans" cxnId="{60497ADD-8ADD-4ED3-A7BB-AEC22298ECE6}">
      <dgm:prSet/>
      <dgm:spPr/>
      <dgm:t>
        <a:bodyPr/>
        <a:lstStyle/>
        <a:p>
          <a:endParaRPr lang="en-US"/>
        </a:p>
      </dgm:t>
    </dgm:pt>
    <dgm:pt modelId="{53A4E941-91E3-43FE-84C1-7F8D007B7988}" type="sibTrans" cxnId="{60497ADD-8ADD-4ED3-A7BB-AEC22298ECE6}">
      <dgm:prSet/>
      <dgm:spPr/>
      <dgm:t>
        <a:bodyPr/>
        <a:lstStyle/>
        <a:p>
          <a:endParaRPr lang="en-US"/>
        </a:p>
      </dgm:t>
    </dgm:pt>
    <dgm:pt modelId="{A0A0495A-B5DB-4450-9796-FEC74BA6C641}">
      <dgm:prSet/>
      <dgm:spPr>
        <a:solidFill>
          <a:srgbClr val="D2D2D2">
            <a:alpha val="90000"/>
          </a:srgbClr>
        </a:solidFill>
        <a:ln>
          <a:solidFill>
            <a:schemeClr val="tx1"/>
          </a:solidFill>
        </a:ln>
      </dgm:spPr>
      <dgm:t>
        <a:bodyPr/>
        <a:lstStyle/>
        <a:p>
          <a:pPr rtl="0"/>
          <a:r>
            <a:rPr lang="en-GB" i="1" dirty="0">
              <a:latin typeface="Quasimoda"/>
            </a:rPr>
            <a:t>Campaigned for universal access to HIV services in 36 countries</a:t>
          </a:r>
          <a:r>
            <a:rPr lang="en-GB" i="1" dirty="0"/>
            <a:t>.</a:t>
          </a:r>
          <a:endParaRPr lang="en-GB" dirty="0"/>
        </a:p>
      </dgm:t>
    </dgm:pt>
    <dgm:pt modelId="{B7A340F6-6538-45E9-AD91-A33722CD5CE8}" type="parTrans" cxnId="{31D98F83-95A1-4BFD-B70B-B4B9E1CBC585}">
      <dgm:prSet/>
      <dgm:spPr/>
      <dgm:t>
        <a:bodyPr/>
        <a:lstStyle/>
        <a:p>
          <a:endParaRPr lang="en-US"/>
        </a:p>
      </dgm:t>
    </dgm:pt>
    <dgm:pt modelId="{DF5FAD9D-9918-4275-AF7A-91ADB80B7879}" type="sibTrans" cxnId="{31D98F83-95A1-4BFD-B70B-B4B9E1CBC585}">
      <dgm:prSet/>
      <dgm:spPr/>
      <dgm:t>
        <a:bodyPr/>
        <a:lstStyle/>
        <a:p>
          <a:endParaRPr lang="en-US"/>
        </a:p>
      </dgm:t>
    </dgm:pt>
    <dgm:pt modelId="{3FDD1EE4-9CC2-4793-9E32-BDA40CA6AD94}">
      <dgm:prSet/>
      <dgm:spPr>
        <a:solidFill>
          <a:srgbClr val="D2D2D2">
            <a:alpha val="90000"/>
          </a:srgbClr>
        </a:solidFill>
        <a:ln>
          <a:solidFill>
            <a:srgbClr val="FF0000"/>
          </a:solidFill>
        </a:ln>
      </dgm:spPr>
      <dgm:t>
        <a:bodyPr/>
        <a:lstStyle/>
        <a:p>
          <a:pPr rtl="0"/>
          <a:r>
            <a:rPr lang="en-GB" i="1" dirty="0">
              <a:latin typeface="Quasimoda"/>
            </a:rPr>
            <a:t>Two million people reached with integrated HIV and sexual and reproductive health and rights services.</a:t>
          </a:r>
          <a:endParaRPr lang="en-GB" dirty="0">
            <a:latin typeface="Quasimoda"/>
          </a:endParaRPr>
        </a:p>
      </dgm:t>
    </dgm:pt>
    <dgm:pt modelId="{B4E95B99-9996-4BD4-AB9B-9A34A0BCA489}" type="parTrans" cxnId="{1D1532CC-DF76-4E3F-B97F-747E782C5659}">
      <dgm:prSet/>
      <dgm:spPr/>
      <dgm:t>
        <a:bodyPr/>
        <a:lstStyle/>
        <a:p>
          <a:endParaRPr lang="en-US"/>
        </a:p>
      </dgm:t>
    </dgm:pt>
    <dgm:pt modelId="{D327C3AF-C85E-458D-9829-A0EC363A3B54}" type="sibTrans" cxnId="{1D1532CC-DF76-4E3F-B97F-747E782C5659}">
      <dgm:prSet/>
      <dgm:spPr/>
      <dgm:t>
        <a:bodyPr/>
        <a:lstStyle/>
        <a:p>
          <a:endParaRPr lang="en-US"/>
        </a:p>
      </dgm:t>
    </dgm:pt>
    <dgm:pt modelId="{B3A92568-78A1-41B2-8E32-80E4E67465DF}">
      <dgm:prSet/>
      <dgm:spPr>
        <a:solidFill>
          <a:srgbClr val="D2D2D2">
            <a:alpha val="90000"/>
          </a:srgbClr>
        </a:solidFill>
        <a:ln>
          <a:solidFill>
            <a:schemeClr val="tx1">
              <a:lumMod val="95000"/>
              <a:lumOff val="5000"/>
            </a:schemeClr>
          </a:solidFill>
        </a:ln>
      </dgm:spPr>
      <dgm:t>
        <a:bodyPr/>
        <a:lstStyle/>
        <a:p>
          <a:pPr rtl="0"/>
          <a:r>
            <a:rPr lang="en-GB" i="1" dirty="0">
              <a:latin typeface="Quasimoda"/>
            </a:rPr>
            <a:t>Provided two million people with sexual and reproductive health and rights services.</a:t>
          </a:r>
          <a:endParaRPr lang="en-GB" dirty="0">
            <a:latin typeface="Quasimoda"/>
          </a:endParaRPr>
        </a:p>
      </dgm:t>
    </dgm:pt>
    <dgm:pt modelId="{685C8F0D-F2FD-48D4-AB51-E99ADC3FBBE3}" type="parTrans" cxnId="{4550404E-FE9C-46BD-8497-0E6F6C16B086}">
      <dgm:prSet/>
      <dgm:spPr/>
      <dgm:t>
        <a:bodyPr/>
        <a:lstStyle/>
        <a:p>
          <a:endParaRPr lang="en-US"/>
        </a:p>
      </dgm:t>
    </dgm:pt>
    <dgm:pt modelId="{86D9F9A3-9864-45C4-9E90-BDE4B020D865}" type="sibTrans" cxnId="{4550404E-FE9C-46BD-8497-0E6F6C16B086}">
      <dgm:prSet/>
      <dgm:spPr/>
      <dgm:t>
        <a:bodyPr/>
        <a:lstStyle/>
        <a:p>
          <a:endParaRPr lang="en-US"/>
        </a:p>
      </dgm:t>
    </dgm:pt>
    <dgm:pt modelId="{D034090B-33D1-4D8C-B47F-0F2A87EF3920}">
      <dgm:prSet/>
      <dgm:spPr>
        <a:solidFill>
          <a:srgbClr val="D2D2D2">
            <a:alpha val="90000"/>
          </a:srgbClr>
        </a:solidFill>
        <a:ln>
          <a:solidFill>
            <a:srgbClr val="F23E3E"/>
          </a:solidFill>
        </a:ln>
      </dgm:spPr>
      <dgm:t>
        <a:bodyPr/>
        <a:lstStyle/>
        <a:p>
          <a:pPr rtl="0"/>
          <a:r>
            <a:rPr lang="en-GB" i="1" dirty="0">
              <a:latin typeface="Quasimoda"/>
            </a:rPr>
            <a:t>Supported 600,000 people with programmes addressing discrimination.</a:t>
          </a:r>
          <a:endParaRPr lang="en-GB" dirty="0">
            <a:latin typeface="Quasimoda"/>
          </a:endParaRPr>
        </a:p>
      </dgm:t>
    </dgm:pt>
    <dgm:pt modelId="{778AEB1A-81A7-432C-945C-FAD7A920FBBC}" type="parTrans" cxnId="{0191EDCF-D5F0-4C7A-AEA6-2032CF8D8DE6}">
      <dgm:prSet/>
      <dgm:spPr/>
      <dgm:t>
        <a:bodyPr/>
        <a:lstStyle/>
        <a:p>
          <a:endParaRPr lang="en-US"/>
        </a:p>
      </dgm:t>
    </dgm:pt>
    <dgm:pt modelId="{5459F681-2943-4799-940A-E7B518F0DD4F}" type="sibTrans" cxnId="{0191EDCF-D5F0-4C7A-AEA6-2032CF8D8DE6}">
      <dgm:prSet/>
      <dgm:spPr/>
      <dgm:t>
        <a:bodyPr/>
        <a:lstStyle/>
        <a:p>
          <a:endParaRPr lang="en-US"/>
        </a:p>
      </dgm:t>
    </dgm:pt>
    <dgm:pt modelId="{F0DD31E6-B845-4C32-A482-D4C43A2380C5}">
      <dgm:prSet/>
      <dgm:spPr>
        <a:solidFill>
          <a:srgbClr val="D2D2D2"/>
        </a:solidFill>
        <a:ln>
          <a:solidFill>
            <a:schemeClr val="tx1">
              <a:lumMod val="95000"/>
              <a:lumOff val="5000"/>
            </a:schemeClr>
          </a:solidFill>
        </a:ln>
      </dgm:spPr>
      <dgm:t>
        <a:bodyPr/>
        <a:lstStyle/>
        <a:p>
          <a:pPr rtl="0"/>
          <a:r>
            <a:rPr lang="en-GB" i="1" dirty="0">
              <a:latin typeface="Quasimoda"/>
            </a:rPr>
            <a:t>85% of community-based organisations who received a grant from Frontline Aids achieved financial targets</a:t>
          </a:r>
          <a:r>
            <a:rPr lang="en-GB" dirty="0"/>
            <a:t>.</a:t>
          </a:r>
        </a:p>
      </dgm:t>
    </dgm:pt>
    <dgm:pt modelId="{D5CA48CF-50AE-4FB2-8D4F-DE45F9E6C9A9}" type="parTrans" cxnId="{023057C4-C717-44E4-891F-538A5E4FA117}">
      <dgm:prSet/>
      <dgm:spPr/>
      <dgm:t>
        <a:bodyPr/>
        <a:lstStyle/>
        <a:p>
          <a:endParaRPr lang="en-US"/>
        </a:p>
      </dgm:t>
    </dgm:pt>
    <dgm:pt modelId="{0B23B2A8-671A-4898-8887-7F855E530BEC}" type="sibTrans" cxnId="{023057C4-C717-44E4-891F-538A5E4FA117}">
      <dgm:prSet/>
      <dgm:spPr/>
      <dgm:t>
        <a:bodyPr/>
        <a:lstStyle/>
        <a:p>
          <a:endParaRPr lang="en-US"/>
        </a:p>
      </dgm:t>
    </dgm:pt>
    <dgm:pt modelId="{BDDE7EA8-FCFA-4371-9CD9-544304E6DB16}" type="pres">
      <dgm:prSet presAssocID="{5D7B65C7-92E3-4D61-AD4C-D75C9E5F9277}" presName="compositeShape" presStyleCnt="0">
        <dgm:presLayoutVars>
          <dgm:dir/>
          <dgm:resizeHandles/>
        </dgm:presLayoutVars>
      </dgm:prSet>
      <dgm:spPr/>
    </dgm:pt>
    <dgm:pt modelId="{1F3BC27F-4391-4A33-B865-D1E3E2FB54E0}" type="pres">
      <dgm:prSet presAssocID="{5D7B65C7-92E3-4D61-AD4C-D75C9E5F9277}" presName="pyramid" presStyleLbl="node1" presStyleIdx="0" presStyleCnt="1" custAng="10800000" custScaleX="90964" custScaleY="89417" custLinFactNeighborX="32857" custLinFactNeighborY="-5752"/>
      <dgm:spPr>
        <a:solidFill>
          <a:srgbClr val="F23E3E"/>
        </a:solidFill>
        <a:ln w="28575">
          <a:solidFill>
            <a:schemeClr val="tx1">
              <a:lumMod val="95000"/>
              <a:lumOff val="5000"/>
            </a:schemeClr>
          </a:solidFill>
        </a:ln>
      </dgm:spPr>
    </dgm:pt>
    <dgm:pt modelId="{09A342BE-9AF9-44AA-AD71-480B9D13CC96}" type="pres">
      <dgm:prSet presAssocID="{5D7B65C7-92E3-4D61-AD4C-D75C9E5F9277}" presName="theList" presStyleCnt="0"/>
      <dgm:spPr/>
    </dgm:pt>
    <dgm:pt modelId="{B83DEF1A-3D3B-4CF2-8A54-0E07517ABB73}" type="pres">
      <dgm:prSet presAssocID="{17157479-C85B-4281-95B5-83554ECBB304}" presName="aNode" presStyleLbl="fgAcc1" presStyleIdx="0" presStyleCnt="7">
        <dgm:presLayoutVars>
          <dgm:bulletEnabled val="1"/>
        </dgm:presLayoutVars>
      </dgm:prSet>
      <dgm:spPr/>
    </dgm:pt>
    <dgm:pt modelId="{74C0F6C5-595D-4661-BF09-91913A863410}" type="pres">
      <dgm:prSet presAssocID="{17157479-C85B-4281-95B5-83554ECBB304}" presName="aSpace" presStyleCnt="0"/>
      <dgm:spPr/>
    </dgm:pt>
    <dgm:pt modelId="{9BC78730-7BE2-4635-9C18-C43245496790}" type="pres">
      <dgm:prSet presAssocID="{B30968E4-6DEE-457B-8E6A-767D67CC0A70}" presName="aNode" presStyleLbl="fgAcc1" presStyleIdx="1" presStyleCnt="7">
        <dgm:presLayoutVars>
          <dgm:bulletEnabled val="1"/>
        </dgm:presLayoutVars>
      </dgm:prSet>
      <dgm:spPr/>
    </dgm:pt>
    <dgm:pt modelId="{4FB63BAF-1778-4E92-8CFF-390E1CCCB931}" type="pres">
      <dgm:prSet presAssocID="{B30968E4-6DEE-457B-8E6A-767D67CC0A70}" presName="aSpace" presStyleCnt="0"/>
      <dgm:spPr/>
    </dgm:pt>
    <dgm:pt modelId="{2671B6D8-0762-4918-8906-6CE817D65702}" type="pres">
      <dgm:prSet presAssocID="{A0A0495A-B5DB-4450-9796-FEC74BA6C641}" presName="aNode" presStyleLbl="fgAcc1" presStyleIdx="2" presStyleCnt="7">
        <dgm:presLayoutVars>
          <dgm:bulletEnabled val="1"/>
        </dgm:presLayoutVars>
      </dgm:prSet>
      <dgm:spPr/>
    </dgm:pt>
    <dgm:pt modelId="{4F45E363-4EB2-4138-973E-17AF96EB13C3}" type="pres">
      <dgm:prSet presAssocID="{A0A0495A-B5DB-4450-9796-FEC74BA6C641}" presName="aSpace" presStyleCnt="0"/>
      <dgm:spPr/>
    </dgm:pt>
    <dgm:pt modelId="{1703820D-2C4C-4593-A859-AD56F6C4B428}" type="pres">
      <dgm:prSet presAssocID="{3FDD1EE4-9CC2-4793-9E32-BDA40CA6AD94}" presName="aNode" presStyleLbl="fgAcc1" presStyleIdx="3" presStyleCnt="7">
        <dgm:presLayoutVars>
          <dgm:bulletEnabled val="1"/>
        </dgm:presLayoutVars>
      </dgm:prSet>
      <dgm:spPr/>
    </dgm:pt>
    <dgm:pt modelId="{C98E0E59-E903-4EB6-8E18-E5B9674392E0}" type="pres">
      <dgm:prSet presAssocID="{3FDD1EE4-9CC2-4793-9E32-BDA40CA6AD94}" presName="aSpace" presStyleCnt="0"/>
      <dgm:spPr/>
    </dgm:pt>
    <dgm:pt modelId="{8506C13D-37BF-4A5D-85E0-B4746B9683F6}" type="pres">
      <dgm:prSet presAssocID="{B3A92568-78A1-41B2-8E32-80E4E67465DF}" presName="aNode" presStyleLbl="fgAcc1" presStyleIdx="4" presStyleCnt="7">
        <dgm:presLayoutVars>
          <dgm:bulletEnabled val="1"/>
        </dgm:presLayoutVars>
      </dgm:prSet>
      <dgm:spPr/>
    </dgm:pt>
    <dgm:pt modelId="{68D77A0B-9160-4029-9A52-02DC0B36452D}" type="pres">
      <dgm:prSet presAssocID="{B3A92568-78A1-41B2-8E32-80E4E67465DF}" presName="aSpace" presStyleCnt="0"/>
      <dgm:spPr/>
    </dgm:pt>
    <dgm:pt modelId="{CFAC86F8-68A9-4FD0-BBE5-7964C74A94BB}" type="pres">
      <dgm:prSet presAssocID="{D034090B-33D1-4D8C-B47F-0F2A87EF3920}" presName="aNode" presStyleLbl="fgAcc1" presStyleIdx="5" presStyleCnt="7">
        <dgm:presLayoutVars>
          <dgm:bulletEnabled val="1"/>
        </dgm:presLayoutVars>
      </dgm:prSet>
      <dgm:spPr/>
    </dgm:pt>
    <dgm:pt modelId="{80477420-2C09-46B5-A01A-23083A8666F4}" type="pres">
      <dgm:prSet presAssocID="{D034090B-33D1-4D8C-B47F-0F2A87EF3920}" presName="aSpace" presStyleCnt="0"/>
      <dgm:spPr/>
    </dgm:pt>
    <dgm:pt modelId="{02F2375E-0283-4ECF-9011-0EB857255B16}" type="pres">
      <dgm:prSet presAssocID="{F0DD31E6-B845-4C32-A482-D4C43A2380C5}" presName="aNode" presStyleLbl="fgAcc1" presStyleIdx="6" presStyleCnt="7">
        <dgm:presLayoutVars>
          <dgm:bulletEnabled val="1"/>
        </dgm:presLayoutVars>
      </dgm:prSet>
      <dgm:spPr/>
    </dgm:pt>
    <dgm:pt modelId="{27DF7050-6BF0-4B86-B265-24E10622AAF4}" type="pres">
      <dgm:prSet presAssocID="{F0DD31E6-B845-4C32-A482-D4C43A2380C5}" presName="aSpace" presStyleCnt="0"/>
      <dgm:spPr/>
    </dgm:pt>
  </dgm:ptLst>
  <dgm:cxnLst>
    <dgm:cxn modelId="{E4D73106-1F58-44B7-A4BA-A80D4FB2712E}" type="presOf" srcId="{B3A92568-78A1-41B2-8E32-80E4E67465DF}" destId="{8506C13D-37BF-4A5D-85E0-B4746B9683F6}" srcOrd="0" destOrd="0" presId="urn:microsoft.com/office/officeart/2005/8/layout/pyramid2"/>
    <dgm:cxn modelId="{D567E908-739B-4793-93DF-FAEF62075389}" type="presOf" srcId="{B30968E4-6DEE-457B-8E6A-767D67CC0A70}" destId="{9BC78730-7BE2-4635-9C18-C43245496790}" srcOrd="0" destOrd="0" presId="urn:microsoft.com/office/officeart/2005/8/layout/pyramid2"/>
    <dgm:cxn modelId="{4550404E-FE9C-46BD-8497-0E6F6C16B086}" srcId="{5D7B65C7-92E3-4D61-AD4C-D75C9E5F9277}" destId="{B3A92568-78A1-41B2-8E32-80E4E67465DF}" srcOrd="4" destOrd="0" parTransId="{685C8F0D-F2FD-48D4-AB51-E99ADC3FBBE3}" sibTransId="{86D9F9A3-9864-45C4-9E90-BDE4B020D865}"/>
    <dgm:cxn modelId="{31D98F83-95A1-4BFD-B70B-B4B9E1CBC585}" srcId="{5D7B65C7-92E3-4D61-AD4C-D75C9E5F9277}" destId="{A0A0495A-B5DB-4450-9796-FEC74BA6C641}" srcOrd="2" destOrd="0" parTransId="{B7A340F6-6538-45E9-AD91-A33722CD5CE8}" sibTransId="{DF5FAD9D-9918-4275-AF7A-91ADB80B7879}"/>
    <dgm:cxn modelId="{251B9785-4F72-4BE1-8D7D-77E9AA080306}" type="presOf" srcId="{17157479-C85B-4281-95B5-83554ECBB304}" destId="{B83DEF1A-3D3B-4CF2-8A54-0E07517ABB73}" srcOrd="0" destOrd="0" presId="urn:microsoft.com/office/officeart/2005/8/layout/pyramid2"/>
    <dgm:cxn modelId="{26E648A0-5FF6-4AA0-A49B-65372F5AE9BE}" type="presOf" srcId="{5D7B65C7-92E3-4D61-AD4C-D75C9E5F9277}" destId="{BDDE7EA8-FCFA-4371-9CD9-544304E6DB16}" srcOrd="0" destOrd="0" presId="urn:microsoft.com/office/officeart/2005/8/layout/pyramid2"/>
    <dgm:cxn modelId="{3C8790A2-244F-4FBE-B40D-A86FF77DEACC}" type="presOf" srcId="{D034090B-33D1-4D8C-B47F-0F2A87EF3920}" destId="{CFAC86F8-68A9-4FD0-BBE5-7964C74A94BB}" srcOrd="0" destOrd="0" presId="urn:microsoft.com/office/officeart/2005/8/layout/pyramid2"/>
    <dgm:cxn modelId="{56A337BE-0C3E-4DA2-BC6A-7D1C1B825F47}" type="presOf" srcId="{F0DD31E6-B845-4C32-A482-D4C43A2380C5}" destId="{02F2375E-0283-4ECF-9011-0EB857255B16}" srcOrd="0" destOrd="0" presId="urn:microsoft.com/office/officeart/2005/8/layout/pyramid2"/>
    <dgm:cxn modelId="{9A995EBE-3397-45B3-8D83-3BA72DCB16A7}" type="presOf" srcId="{A0A0495A-B5DB-4450-9796-FEC74BA6C641}" destId="{2671B6D8-0762-4918-8906-6CE817D65702}" srcOrd="0" destOrd="0" presId="urn:microsoft.com/office/officeart/2005/8/layout/pyramid2"/>
    <dgm:cxn modelId="{023057C4-C717-44E4-891F-538A5E4FA117}" srcId="{5D7B65C7-92E3-4D61-AD4C-D75C9E5F9277}" destId="{F0DD31E6-B845-4C32-A482-D4C43A2380C5}" srcOrd="6" destOrd="0" parTransId="{D5CA48CF-50AE-4FB2-8D4F-DE45F9E6C9A9}" sibTransId="{0B23B2A8-671A-4898-8887-7F855E530BEC}"/>
    <dgm:cxn modelId="{55AE7FC5-B53E-4BED-B832-AEEDB63918B0}" srcId="{5D7B65C7-92E3-4D61-AD4C-D75C9E5F9277}" destId="{17157479-C85B-4281-95B5-83554ECBB304}" srcOrd="0" destOrd="0" parTransId="{02A5EA43-7A14-435D-B105-793D4911F0AC}" sibTransId="{BBB21E27-BEB8-4E01-BE55-1AB3C5E0A89A}"/>
    <dgm:cxn modelId="{1D1532CC-DF76-4E3F-B97F-747E782C5659}" srcId="{5D7B65C7-92E3-4D61-AD4C-D75C9E5F9277}" destId="{3FDD1EE4-9CC2-4793-9E32-BDA40CA6AD94}" srcOrd="3" destOrd="0" parTransId="{B4E95B99-9996-4BD4-AB9B-9A34A0BCA489}" sibTransId="{D327C3AF-C85E-458D-9829-A0EC363A3B54}"/>
    <dgm:cxn modelId="{0191EDCF-D5F0-4C7A-AEA6-2032CF8D8DE6}" srcId="{5D7B65C7-92E3-4D61-AD4C-D75C9E5F9277}" destId="{D034090B-33D1-4D8C-B47F-0F2A87EF3920}" srcOrd="5" destOrd="0" parTransId="{778AEB1A-81A7-432C-945C-FAD7A920FBBC}" sibTransId="{5459F681-2943-4799-940A-E7B518F0DD4F}"/>
    <dgm:cxn modelId="{60497ADD-8ADD-4ED3-A7BB-AEC22298ECE6}" srcId="{5D7B65C7-92E3-4D61-AD4C-D75C9E5F9277}" destId="{B30968E4-6DEE-457B-8E6A-767D67CC0A70}" srcOrd="1" destOrd="0" parTransId="{6BD4BA86-49E0-4BEA-964D-AAAE6CAF2A57}" sibTransId="{53A4E941-91E3-43FE-84C1-7F8D007B7988}"/>
    <dgm:cxn modelId="{2100C4DE-EF43-4B1F-9294-50826E3DDFE4}" type="presOf" srcId="{3FDD1EE4-9CC2-4793-9E32-BDA40CA6AD94}" destId="{1703820D-2C4C-4593-A859-AD56F6C4B428}" srcOrd="0" destOrd="0" presId="urn:microsoft.com/office/officeart/2005/8/layout/pyramid2"/>
    <dgm:cxn modelId="{4DD8338D-20E2-48A2-B90F-5DD1E0249356}" type="presParOf" srcId="{BDDE7EA8-FCFA-4371-9CD9-544304E6DB16}" destId="{1F3BC27F-4391-4A33-B865-D1E3E2FB54E0}" srcOrd="0" destOrd="0" presId="urn:microsoft.com/office/officeart/2005/8/layout/pyramid2"/>
    <dgm:cxn modelId="{BFEBDC18-9F5E-47CC-A3B9-42F475D99E8B}" type="presParOf" srcId="{BDDE7EA8-FCFA-4371-9CD9-544304E6DB16}" destId="{09A342BE-9AF9-44AA-AD71-480B9D13CC96}" srcOrd="1" destOrd="0" presId="urn:microsoft.com/office/officeart/2005/8/layout/pyramid2"/>
    <dgm:cxn modelId="{68E3463A-6400-47EF-861A-9CD2797340EE}" type="presParOf" srcId="{09A342BE-9AF9-44AA-AD71-480B9D13CC96}" destId="{B83DEF1A-3D3B-4CF2-8A54-0E07517ABB73}" srcOrd="0" destOrd="0" presId="urn:microsoft.com/office/officeart/2005/8/layout/pyramid2"/>
    <dgm:cxn modelId="{EE8A0D5F-07CE-43A8-BF04-8DC65CF15366}" type="presParOf" srcId="{09A342BE-9AF9-44AA-AD71-480B9D13CC96}" destId="{74C0F6C5-595D-4661-BF09-91913A863410}" srcOrd="1" destOrd="0" presId="urn:microsoft.com/office/officeart/2005/8/layout/pyramid2"/>
    <dgm:cxn modelId="{7BC1C1C2-E954-4DF3-8B15-DB9EA2C4227C}" type="presParOf" srcId="{09A342BE-9AF9-44AA-AD71-480B9D13CC96}" destId="{9BC78730-7BE2-4635-9C18-C43245496790}" srcOrd="2" destOrd="0" presId="urn:microsoft.com/office/officeart/2005/8/layout/pyramid2"/>
    <dgm:cxn modelId="{98237E5E-0407-4F77-AFAC-81407F3CC531}" type="presParOf" srcId="{09A342BE-9AF9-44AA-AD71-480B9D13CC96}" destId="{4FB63BAF-1778-4E92-8CFF-390E1CCCB931}" srcOrd="3" destOrd="0" presId="urn:microsoft.com/office/officeart/2005/8/layout/pyramid2"/>
    <dgm:cxn modelId="{B429142A-6E64-44BE-94C2-C6719D21EA74}" type="presParOf" srcId="{09A342BE-9AF9-44AA-AD71-480B9D13CC96}" destId="{2671B6D8-0762-4918-8906-6CE817D65702}" srcOrd="4" destOrd="0" presId="urn:microsoft.com/office/officeart/2005/8/layout/pyramid2"/>
    <dgm:cxn modelId="{0401439D-7BD9-4291-ADF6-206944420118}" type="presParOf" srcId="{09A342BE-9AF9-44AA-AD71-480B9D13CC96}" destId="{4F45E363-4EB2-4138-973E-17AF96EB13C3}" srcOrd="5" destOrd="0" presId="urn:microsoft.com/office/officeart/2005/8/layout/pyramid2"/>
    <dgm:cxn modelId="{265C4F5B-03E2-4458-9BE9-7321EC706F07}" type="presParOf" srcId="{09A342BE-9AF9-44AA-AD71-480B9D13CC96}" destId="{1703820D-2C4C-4593-A859-AD56F6C4B428}" srcOrd="6" destOrd="0" presId="urn:microsoft.com/office/officeart/2005/8/layout/pyramid2"/>
    <dgm:cxn modelId="{A1BE400B-34AA-4485-8D00-B0C2E88EBC48}" type="presParOf" srcId="{09A342BE-9AF9-44AA-AD71-480B9D13CC96}" destId="{C98E0E59-E903-4EB6-8E18-E5B9674392E0}" srcOrd="7" destOrd="0" presId="urn:microsoft.com/office/officeart/2005/8/layout/pyramid2"/>
    <dgm:cxn modelId="{35928C3D-ED96-40E9-A934-28B63846C8CD}" type="presParOf" srcId="{09A342BE-9AF9-44AA-AD71-480B9D13CC96}" destId="{8506C13D-37BF-4A5D-85E0-B4746B9683F6}" srcOrd="8" destOrd="0" presId="urn:microsoft.com/office/officeart/2005/8/layout/pyramid2"/>
    <dgm:cxn modelId="{41910F90-287B-4669-B062-4B32E1E9416B}" type="presParOf" srcId="{09A342BE-9AF9-44AA-AD71-480B9D13CC96}" destId="{68D77A0B-9160-4029-9A52-02DC0B36452D}" srcOrd="9" destOrd="0" presId="urn:microsoft.com/office/officeart/2005/8/layout/pyramid2"/>
    <dgm:cxn modelId="{C0A1F305-FBFD-4A78-ABD5-0EFAF54EA864}" type="presParOf" srcId="{09A342BE-9AF9-44AA-AD71-480B9D13CC96}" destId="{CFAC86F8-68A9-4FD0-BBE5-7964C74A94BB}" srcOrd="10" destOrd="0" presId="urn:microsoft.com/office/officeart/2005/8/layout/pyramid2"/>
    <dgm:cxn modelId="{3E5EB690-A355-4C54-AAF4-5065AF7958AA}" type="presParOf" srcId="{09A342BE-9AF9-44AA-AD71-480B9D13CC96}" destId="{80477420-2C09-46B5-A01A-23083A8666F4}" srcOrd="11" destOrd="0" presId="urn:microsoft.com/office/officeart/2005/8/layout/pyramid2"/>
    <dgm:cxn modelId="{C3368327-023C-4E35-8242-5911643A14CA}" type="presParOf" srcId="{09A342BE-9AF9-44AA-AD71-480B9D13CC96}" destId="{02F2375E-0283-4ECF-9011-0EB857255B16}" srcOrd="12" destOrd="0" presId="urn:microsoft.com/office/officeart/2005/8/layout/pyramid2"/>
    <dgm:cxn modelId="{5AC98EEA-476B-498E-B401-D206AA1B8318}" type="presParOf" srcId="{09A342BE-9AF9-44AA-AD71-480B9D13CC96}" destId="{27DF7050-6BF0-4B86-B265-24E10622AAF4}" srcOrd="13"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3BC27F-4391-4A33-B865-D1E3E2FB54E0}">
      <dsp:nvSpPr>
        <dsp:cNvPr id="0" name=""/>
        <dsp:cNvSpPr/>
      </dsp:nvSpPr>
      <dsp:spPr>
        <a:xfrm rot="10800000">
          <a:off x="1702203" y="0"/>
          <a:ext cx="3380017" cy="3322534"/>
        </a:xfrm>
        <a:prstGeom prst="triangle">
          <a:avLst/>
        </a:prstGeom>
        <a:solidFill>
          <a:srgbClr val="F23E3E"/>
        </a:solidFill>
        <a:ln w="28575" cap="flat" cmpd="sng" algn="ctr">
          <a:solidFill>
            <a:schemeClr val="tx1">
              <a:lumMod val="95000"/>
              <a:lumOff val="500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3DEF1A-3D3B-4CF2-8A54-0E07517ABB73}">
      <dsp:nvSpPr>
        <dsp:cNvPr id="0" name=""/>
        <dsp:cNvSpPr/>
      </dsp:nvSpPr>
      <dsp:spPr>
        <a:xfrm>
          <a:off x="2178488" y="371940"/>
          <a:ext cx="2415253" cy="377383"/>
        </a:xfrm>
        <a:prstGeom prst="roundRect">
          <a:avLst/>
        </a:prstGeom>
        <a:solidFill>
          <a:srgbClr val="D2D2D2">
            <a:alpha val="90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i="1" kern="1200" dirty="0">
              <a:latin typeface="Quasimoda"/>
            </a:rPr>
            <a:t>In 2017, Frontline Aids helped 1.6 million people access HIV treatment, care and support</a:t>
          </a:r>
          <a:r>
            <a:rPr lang="en-GB" sz="800" i="1" kern="1200" dirty="0"/>
            <a:t>. </a:t>
          </a:r>
          <a:endParaRPr lang="en-GB" sz="800" kern="1200" dirty="0"/>
        </a:p>
      </dsp:txBody>
      <dsp:txXfrm>
        <a:off x="2196910" y="390362"/>
        <a:ext cx="2378409" cy="340539"/>
      </dsp:txXfrm>
    </dsp:sp>
    <dsp:sp modelId="{9BC78730-7BE2-4635-9C18-C43245496790}">
      <dsp:nvSpPr>
        <dsp:cNvPr id="0" name=""/>
        <dsp:cNvSpPr/>
      </dsp:nvSpPr>
      <dsp:spPr>
        <a:xfrm>
          <a:off x="2178488" y="796496"/>
          <a:ext cx="2415253" cy="377383"/>
        </a:xfrm>
        <a:prstGeom prst="roundRect">
          <a:avLst/>
        </a:prstGeom>
        <a:solidFill>
          <a:srgbClr val="D2D2D2">
            <a:alpha val="90000"/>
          </a:srgbClr>
        </a:solidFill>
        <a:ln w="12700" cap="flat" cmpd="sng" algn="ctr">
          <a:solidFill>
            <a:srgbClr val="F23E3E"/>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i="1" kern="1200" dirty="0">
              <a:latin typeface="Quasimoda"/>
            </a:rPr>
            <a:t>900,000 people in marginalised communities helped</a:t>
          </a:r>
          <a:r>
            <a:rPr lang="en-GB" sz="800" i="1" kern="1200" dirty="0"/>
            <a:t>.</a:t>
          </a:r>
          <a:endParaRPr lang="en-GB" sz="800" kern="1200" dirty="0"/>
        </a:p>
      </dsp:txBody>
      <dsp:txXfrm>
        <a:off x="2196910" y="814918"/>
        <a:ext cx="2378409" cy="340539"/>
      </dsp:txXfrm>
    </dsp:sp>
    <dsp:sp modelId="{2671B6D8-0762-4918-8906-6CE817D65702}">
      <dsp:nvSpPr>
        <dsp:cNvPr id="0" name=""/>
        <dsp:cNvSpPr/>
      </dsp:nvSpPr>
      <dsp:spPr>
        <a:xfrm>
          <a:off x="2178488" y="1221053"/>
          <a:ext cx="2415253" cy="377383"/>
        </a:xfrm>
        <a:prstGeom prst="roundRect">
          <a:avLst/>
        </a:prstGeom>
        <a:solidFill>
          <a:srgbClr val="D2D2D2">
            <a:alpha val="90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i="1" kern="1200" dirty="0">
              <a:latin typeface="Quasimoda"/>
            </a:rPr>
            <a:t>Campaigned for universal access to HIV services in 36 countries</a:t>
          </a:r>
          <a:r>
            <a:rPr lang="en-GB" sz="800" i="1" kern="1200" dirty="0"/>
            <a:t>.</a:t>
          </a:r>
          <a:endParaRPr lang="en-GB" sz="800" kern="1200" dirty="0"/>
        </a:p>
      </dsp:txBody>
      <dsp:txXfrm>
        <a:off x="2196910" y="1239475"/>
        <a:ext cx="2378409" cy="340539"/>
      </dsp:txXfrm>
    </dsp:sp>
    <dsp:sp modelId="{1703820D-2C4C-4593-A859-AD56F6C4B428}">
      <dsp:nvSpPr>
        <dsp:cNvPr id="0" name=""/>
        <dsp:cNvSpPr/>
      </dsp:nvSpPr>
      <dsp:spPr>
        <a:xfrm>
          <a:off x="2178488" y="1645609"/>
          <a:ext cx="2415253" cy="377383"/>
        </a:xfrm>
        <a:prstGeom prst="roundRect">
          <a:avLst/>
        </a:prstGeom>
        <a:solidFill>
          <a:srgbClr val="D2D2D2">
            <a:alpha val="90000"/>
          </a:srgb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i="1" kern="1200" dirty="0">
              <a:latin typeface="Quasimoda"/>
            </a:rPr>
            <a:t>Two million people reached with integrated HIV and sexual and reproductive health and rights services.</a:t>
          </a:r>
          <a:endParaRPr lang="en-GB" sz="800" kern="1200" dirty="0">
            <a:latin typeface="Quasimoda"/>
          </a:endParaRPr>
        </a:p>
      </dsp:txBody>
      <dsp:txXfrm>
        <a:off x="2196910" y="1664031"/>
        <a:ext cx="2378409" cy="340539"/>
      </dsp:txXfrm>
    </dsp:sp>
    <dsp:sp modelId="{8506C13D-37BF-4A5D-85E0-B4746B9683F6}">
      <dsp:nvSpPr>
        <dsp:cNvPr id="0" name=""/>
        <dsp:cNvSpPr/>
      </dsp:nvSpPr>
      <dsp:spPr>
        <a:xfrm>
          <a:off x="2178488" y="2070165"/>
          <a:ext cx="2415253" cy="377383"/>
        </a:xfrm>
        <a:prstGeom prst="roundRect">
          <a:avLst/>
        </a:prstGeom>
        <a:solidFill>
          <a:srgbClr val="D2D2D2">
            <a:alpha val="90000"/>
          </a:srgbClr>
        </a:solidFill>
        <a:ln w="12700" cap="flat" cmpd="sng" algn="ctr">
          <a:solidFill>
            <a:schemeClr val="tx1">
              <a:lumMod val="95000"/>
              <a:lumOff val="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i="1" kern="1200" dirty="0">
              <a:latin typeface="Quasimoda"/>
            </a:rPr>
            <a:t>Provided two million people with sexual and reproductive health and rights services.</a:t>
          </a:r>
          <a:endParaRPr lang="en-GB" sz="800" kern="1200" dirty="0">
            <a:latin typeface="Quasimoda"/>
          </a:endParaRPr>
        </a:p>
      </dsp:txBody>
      <dsp:txXfrm>
        <a:off x="2196910" y="2088587"/>
        <a:ext cx="2378409" cy="340539"/>
      </dsp:txXfrm>
    </dsp:sp>
    <dsp:sp modelId="{CFAC86F8-68A9-4FD0-BBE5-7964C74A94BB}">
      <dsp:nvSpPr>
        <dsp:cNvPr id="0" name=""/>
        <dsp:cNvSpPr/>
      </dsp:nvSpPr>
      <dsp:spPr>
        <a:xfrm>
          <a:off x="2178488" y="2494721"/>
          <a:ext cx="2415253" cy="377383"/>
        </a:xfrm>
        <a:prstGeom prst="roundRect">
          <a:avLst/>
        </a:prstGeom>
        <a:solidFill>
          <a:srgbClr val="D2D2D2">
            <a:alpha val="90000"/>
          </a:srgbClr>
        </a:solidFill>
        <a:ln w="12700" cap="flat" cmpd="sng" algn="ctr">
          <a:solidFill>
            <a:srgbClr val="F23E3E"/>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i="1" kern="1200" dirty="0">
              <a:latin typeface="Quasimoda"/>
            </a:rPr>
            <a:t>Supported 600,000 people with programmes addressing discrimination.</a:t>
          </a:r>
          <a:endParaRPr lang="en-GB" sz="800" kern="1200" dirty="0">
            <a:latin typeface="Quasimoda"/>
          </a:endParaRPr>
        </a:p>
      </dsp:txBody>
      <dsp:txXfrm>
        <a:off x="2196910" y="2513143"/>
        <a:ext cx="2378409" cy="340539"/>
      </dsp:txXfrm>
    </dsp:sp>
    <dsp:sp modelId="{02F2375E-0283-4ECF-9011-0EB857255B16}">
      <dsp:nvSpPr>
        <dsp:cNvPr id="0" name=""/>
        <dsp:cNvSpPr/>
      </dsp:nvSpPr>
      <dsp:spPr>
        <a:xfrm>
          <a:off x="2178488" y="2919278"/>
          <a:ext cx="2415253" cy="377383"/>
        </a:xfrm>
        <a:prstGeom prst="roundRect">
          <a:avLst/>
        </a:prstGeom>
        <a:solidFill>
          <a:srgbClr val="D2D2D2"/>
        </a:solidFill>
        <a:ln w="12700" cap="flat" cmpd="sng" algn="ctr">
          <a:solidFill>
            <a:schemeClr val="tx1">
              <a:lumMod val="95000"/>
              <a:lumOff val="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i="1" kern="1200" dirty="0">
              <a:latin typeface="Quasimoda"/>
            </a:rPr>
            <a:t>85% of community-based organisations who received a grant from Frontline Aids achieved financial targets</a:t>
          </a:r>
          <a:r>
            <a:rPr lang="en-GB" sz="800" kern="1200" dirty="0"/>
            <a:t>.</a:t>
          </a:r>
        </a:p>
      </dsp:txBody>
      <dsp:txXfrm>
        <a:off x="2196910" y="2937700"/>
        <a:ext cx="2378409" cy="3405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21241-2EF2-4D5E-8A44-9874378C05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9865FB-F99E-4278-ADF8-5E0D31B584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BC07610-3613-48F5-ADA9-E96D4322D6A5}"/>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5" name="Footer Placeholder 4">
            <a:extLst>
              <a:ext uri="{FF2B5EF4-FFF2-40B4-BE49-F238E27FC236}">
                <a16:creationId xmlns:a16="http://schemas.microsoft.com/office/drawing/2014/main" id="{C1AC0396-B041-444C-8288-4AB2E8575F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589B35-D3BF-4E27-88B7-FF335E6CC793}"/>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3673998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DF82D-5F68-40DA-A0F2-CDAEF20318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0F1AE8-73BA-4071-8789-F4F2BC5DDF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EDCBA1-4558-4CA2-ACEA-B692BB5766BA}"/>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5" name="Footer Placeholder 4">
            <a:extLst>
              <a:ext uri="{FF2B5EF4-FFF2-40B4-BE49-F238E27FC236}">
                <a16:creationId xmlns:a16="http://schemas.microsoft.com/office/drawing/2014/main" id="{A478E745-5C91-4937-8279-024901898E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834480-9A8A-4A0C-B10F-63C9E24B33D6}"/>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970488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F0F2F-1136-493E-ADFE-11988157AE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67637A5-B7A5-4228-AF57-145BA5E08B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D1167D-A39D-48DF-927E-92EE9D3F3112}"/>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5" name="Footer Placeholder 4">
            <a:extLst>
              <a:ext uri="{FF2B5EF4-FFF2-40B4-BE49-F238E27FC236}">
                <a16:creationId xmlns:a16="http://schemas.microsoft.com/office/drawing/2014/main" id="{D4F63D06-A4E6-4217-8753-75DF5425DF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10C834-AE8A-40C9-AC68-26C9C1BCBBB6}"/>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3399684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D8CF1-B283-447D-B2C3-A19C00C165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5C34AD-1B28-41F4-8C92-1C25E2B60CB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212A317-44EC-4FA7-A806-7DF61D62FC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CB68B1B-BD92-426F-AEFA-79840740116D}"/>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6" name="Footer Placeholder 5">
            <a:extLst>
              <a:ext uri="{FF2B5EF4-FFF2-40B4-BE49-F238E27FC236}">
                <a16:creationId xmlns:a16="http://schemas.microsoft.com/office/drawing/2014/main" id="{04216BB4-54E3-49DA-BE94-E96A108BD3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2878ED-28C4-4451-A540-AFD331E52665}"/>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2600856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8C925-E8BC-40FB-B5CA-8EB04FB4F21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D9B6E3-A937-49DC-B031-341F6E7F8B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376B9D-9618-4A1F-B997-F3DCB8EE27B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20D454-6C5A-4EF3-88BB-04149BB6DD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163237-EFBE-422F-8C62-F22DA59E9C2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A58288-5C1C-4C31-809E-3C7BC5309270}"/>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8" name="Footer Placeholder 7">
            <a:extLst>
              <a:ext uri="{FF2B5EF4-FFF2-40B4-BE49-F238E27FC236}">
                <a16:creationId xmlns:a16="http://schemas.microsoft.com/office/drawing/2014/main" id="{9855D8A4-1D5F-4EB5-85FC-B25F03AD06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CE132B-557F-475B-8F29-A44C60D0DD82}"/>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515774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E84D0-015A-418A-83F3-A1531D25BD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18F68F-BFBE-4038-AA46-64B89F8871D6}"/>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4" name="Footer Placeholder 3">
            <a:extLst>
              <a:ext uri="{FF2B5EF4-FFF2-40B4-BE49-F238E27FC236}">
                <a16:creationId xmlns:a16="http://schemas.microsoft.com/office/drawing/2014/main" id="{703CC9F3-EF71-4419-8A86-283535178B7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DCAF227-2690-4EAA-8B0E-B7F8D5B52A85}"/>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1632252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BB0800-262E-4F5D-A7ED-A96CF7A1C248}"/>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3" name="Footer Placeholder 2">
            <a:extLst>
              <a:ext uri="{FF2B5EF4-FFF2-40B4-BE49-F238E27FC236}">
                <a16:creationId xmlns:a16="http://schemas.microsoft.com/office/drawing/2014/main" id="{1EF7E6E8-2AC1-4F02-9107-468609757D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76E1F1-EE87-4F51-AF12-A641AD63F841}"/>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274506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29AC8-8777-471C-9202-97F3508912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2A83A34-3A09-4174-8809-0A658FF77B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BF22178-B028-4FF0-B163-6A213FDF23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966AFA-1D1F-4012-A53D-9F91C80BAFB6}"/>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6" name="Footer Placeholder 5">
            <a:extLst>
              <a:ext uri="{FF2B5EF4-FFF2-40B4-BE49-F238E27FC236}">
                <a16:creationId xmlns:a16="http://schemas.microsoft.com/office/drawing/2014/main" id="{88D0276E-7D94-433C-A06F-1F71C39401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CA51E5-AD84-42C2-AA0E-1AEB303E2D3E}"/>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86455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74EE1-719D-45A1-82DA-0D0D33A31F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4EF8646-A9CA-48AC-BE7F-183DE954DD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97C3CB-6734-413C-81E5-2B5E55F8F8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863DF1-A2D4-4B1C-A6FB-FB429B61A86E}"/>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6" name="Footer Placeholder 5">
            <a:extLst>
              <a:ext uri="{FF2B5EF4-FFF2-40B4-BE49-F238E27FC236}">
                <a16:creationId xmlns:a16="http://schemas.microsoft.com/office/drawing/2014/main" id="{F961801A-2E24-44BA-BE96-DD4B4E4EF6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5A9ED0-B9B4-4CA3-B536-CE48783A05C2}"/>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312909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5CBD7-06C4-4050-B1EE-9D115239AD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20A1F6-0703-45BD-98A6-3B9DB175CF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2A26BA-8D1F-452D-B291-790049A1D370}"/>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5" name="Footer Placeholder 4">
            <a:extLst>
              <a:ext uri="{FF2B5EF4-FFF2-40B4-BE49-F238E27FC236}">
                <a16:creationId xmlns:a16="http://schemas.microsoft.com/office/drawing/2014/main" id="{BC123F12-C835-45E2-A2CD-E1895192E3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6C7A34-77AC-4F06-9CA6-F2F0FBE11E7E}"/>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2306607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5D93CD-7A6A-4ED8-8ED8-75E42790F6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6702BF-B114-4D68-86F5-496DA121B1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494707-9B7C-4D7B-8239-1C19020E2D6E}"/>
              </a:ext>
            </a:extLst>
          </p:cNvPr>
          <p:cNvSpPr>
            <a:spLocks noGrp="1"/>
          </p:cNvSpPr>
          <p:nvPr>
            <p:ph type="dt" sz="half" idx="10"/>
          </p:nvPr>
        </p:nvSpPr>
        <p:spPr/>
        <p:txBody>
          <a:bodyPr/>
          <a:lstStyle/>
          <a:p>
            <a:fld id="{5D002F14-AB76-4E17-93C0-35186E64012C}" type="datetimeFigureOut">
              <a:rPr lang="en-GB" smtClean="0"/>
              <a:t>30/04/2019</a:t>
            </a:fld>
            <a:endParaRPr lang="en-GB"/>
          </a:p>
        </p:txBody>
      </p:sp>
      <p:sp>
        <p:nvSpPr>
          <p:cNvPr id="5" name="Footer Placeholder 4">
            <a:extLst>
              <a:ext uri="{FF2B5EF4-FFF2-40B4-BE49-F238E27FC236}">
                <a16:creationId xmlns:a16="http://schemas.microsoft.com/office/drawing/2014/main" id="{35566A44-F1A7-4786-BF90-8268635325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1EE478-4999-4D95-90FF-CD2A30F4472A}"/>
              </a:ext>
            </a:extLst>
          </p:cNvPr>
          <p:cNvSpPr>
            <a:spLocks noGrp="1"/>
          </p:cNvSpPr>
          <p:nvPr>
            <p:ph type="sldNum" sz="quarter" idx="12"/>
          </p:nvPr>
        </p:nvSpPr>
        <p:spPr/>
        <p:txBody>
          <a:bodyPr/>
          <a:lstStyle/>
          <a:p>
            <a:fld id="{0478548D-FAC9-49B1-86E4-5EB90918C6FE}" type="slidenum">
              <a:rPr lang="en-GB" smtClean="0"/>
              <a:t>‹#›</a:t>
            </a:fld>
            <a:endParaRPr lang="en-GB"/>
          </a:p>
        </p:txBody>
      </p:sp>
    </p:spTree>
    <p:extLst>
      <p:ext uri="{BB962C8B-B14F-4D97-AF65-F5344CB8AC3E}">
        <p14:creationId xmlns:p14="http://schemas.microsoft.com/office/powerpoint/2010/main" val="1569960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570CB8-9212-416F-A81C-18E9C945C9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6425C3-D2E2-4A81-A812-911E9B09D2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E83F43-1A2F-4446-A273-966DABAF354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002F14-AB76-4E17-93C0-35186E64012C}" type="datetimeFigureOut">
              <a:rPr lang="en-GB" smtClean="0"/>
              <a:t>30/04/2019</a:t>
            </a:fld>
            <a:endParaRPr lang="en-GB"/>
          </a:p>
        </p:txBody>
      </p:sp>
      <p:sp>
        <p:nvSpPr>
          <p:cNvPr id="5" name="Footer Placeholder 4">
            <a:extLst>
              <a:ext uri="{FF2B5EF4-FFF2-40B4-BE49-F238E27FC236}">
                <a16:creationId xmlns:a16="http://schemas.microsoft.com/office/drawing/2014/main" id="{247D5047-9D6E-4F8F-9B48-C043A25247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61CD7C-7DFB-4D20-B019-D630278910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78548D-FAC9-49B1-86E4-5EB90918C6FE}" type="slidenum">
              <a:rPr lang="en-GB" smtClean="0"/>
              <a:t>‹#›</a:t>
            </a:fld>
            <a:endParaRPr lang="en-GB"/>
          </a:p>
        </p:txBody>
      </p:sp>
    </p:spTree>
    <p:extLst>
      <p:ext uri="{BB962C8B-B14F-4D97-AF65-F5344CB8AC3E}">
        <p14:creationId xmlns:p14="http://schemas.microsoft.com/office/powerpoint/2010/main" val="2522928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4.png"/><Relationship Id="rId3" Type="http://schemas.openxmlformats.org/officeDocument/2006/relationships/image" Target="../media/image2.png"/><Relationship Id="rId7" Type="http://schemas.openxmlformats.org/officeDocument/2006/relationships/diagramColors" Target="../diagrams/colors1.xml"/><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hyperlink" Target="https://aidsinfo.nih.gov/understanding-hiv-aids/fact-sheets/19/45/hiv-aids--the-basics/" TargetMode="External"/><Relationship Id="rId5" Type="http://schemas.openxmlformats.org/officeDocument/2006/relationships/diagramLayout" Target="../diagrams/layout1.xml"/><Relationship Id="rId10" Type="http://schemas.openxmlformats.org/officeDocument/2006/relationships/hyperlink" Target="https://www.niaid.nih.gov/diseases-conditions/hivaids" TargetMode="External"/><Relationship Id="rId4" Type="http://schemas.openxmlformats.org/officeDocument/2006/relationships/diagramData" Target="../diagrams/data1.xml"/><Relationship Id="rId9" Type="http://schemas.openxmlformats.org/officeDocument/2006/relationships/hyperlink" Target="https://frontlineaids.org/who-we-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16161"/>
        </a:solidFill>
        <a:effectLst/>
      </p:bgPr>
    </p:bg>
    <p:spTree>
      <p:nvGrpSpPr>
        <p:cNvPr id="1" name=""/>
        <p:cNvGrpSpPr/>
        <p:nvPr/>
      </p:nvGrpSpPr>
      <p:grpSpPr>
        <a:xfrm>
          <a:off x="0" y="0"/>
          <a:ext cx="0" cy="0"/>
          <a:chOff x="0" y="0"/>
          <a:chExt cx="0" cy="0"/>
        </a:xfrm>
      </p:grpSpPr>
      <p:sp>
        <p:nvSpPr>
          <p:cNvPr id="22" name="TextBox 21"/>
          <p:cNvSpPr txBox="1"/>
          <p:nvPr/>
        </p:nvSpPr>
        <p:spPr>
          <a:xfrm>
            <a:off x="8495826" y="3928866"/>
            <a:ext cx="3393222" cy="1915909"/>
          </a:xfrm>
          <a:prstGeom prst="rect">
            <a:avLst/>
          </a:prstGeom>
          <a:solidFill>
            <a:srgbClr val="9F9F9F"/>
          </a:solidFill>
          <a:ln w="22225">
            <a:solidFill>
              <a:schemeClr val="tx1">
                <a:lumMod val="95000"/>
                <a:lumOff val="5000"/>
              </a:schemeClr>
            </a:solidFill>
          </a:ln>
        </p:spPr>
        <p:txBody>
          <a:bodyPr wrap="square" rtlCol="0" anchor="t">
            <a:spAutoFit/>
          </a:bodyPr>
          <a:lstStyle/>
          <a:p>
            <a:endParaRPr lang="en-GB" sz="1100" dirty="0">
              <a:latin typeface="Quasimoda"/>
            </a:endParaRPr>
          </a:p>
          <a:p>
            <a:endParaRPr lang="en-GB" sz="1100" dirty="0">
              <a:latin typeface="Quasimoda"/>
            </a:endParaRPr>
          </a:p>
          <a:p>
            <a:endParaRPr lang="en-GB" sz="1100" dirty="0">
              <a:latin typeface="Quasimoda"/>
            </a:endParaRPr>
          </a:p>
          <a:p>
            <a:endParaRPr lang="en-GB" sz="1100" dirty="0">
              <a:latin typeface="Quasimoda"/>
            </a:endParaRPr>
          </a:p>
          <a:p>
            <a:endParaRPr lang="en-GB" sz="1100" dirty="0">
              <a:latin typeface="Quasimoda"/>
            </a:endParaRPr>
          </a:p>
          <a:p>
            <a:endParaRPr lang="en-GB" sz="1100" dirty="0">
              <a:latin typeface="Quasimoda"/>
            </a:endParaRPr>
          </a:p>
          <a:p>
            <a:pPr algn="just"/>
            <a:r>
              <a:rPr lang="en-GB" sz="1050" dirty="0">
                <a:latin typeface="Quasimoda"/>
              </a:rPr>
              <a:t>The chart above shows the predicted probability of mortality of HIV patients when different quantities of SDGs are integrated. The results show that as the number of integrated SDGs increased, the predicted mortality of HIV patients decreased. (Cluver, et al., 2018). </a:t>
            </a:r>
          </a:p>
        </p:txBody>
      </p:sp>
      <p:sp>
        <p:nvSpPr>
          <p:cNvPr id="6" name="TextBox 5">
            <a:extLst>
              <a:ext uri="{FF2B5EF4-FFF2-40B4-BE49-F238E27FC236}">
                <a16:creationId xmlns:a16="http://schemas.microsoft.com/office/drawing/2014/main" id="{76B1C2FE-408B-4E84-9BF9-F95AD928DEF8}"/>
              </a:ext>
            </a:extLst>
          </p:cNvPr>
          <p:cNvSpPr txBox="1"/>
          <p:nvPr/>
        </p:nvSpPr>
        <p:spPr>
          <a:xfrm>
            <a:off x="4863821" y="236284"/>
            <a:ext cx="2610679" cy="807257"/>
          </a:xfrm>
          <a:prstGeom prst="rect">
            <a:avLst/>
          </a:prstGeom>
          <a:solidFill>
            <a:srgbClr val="9F9F9F"/>
          </a:solidFill>
          <a:ln w="31750">
            <a:gradFill flip="none" rotWithShape="1">
              <a:gsLst>
                <a:gs pos="50000">
                  <a:srgbClr val="FF0000"/>
                </a:gs>
                <a:gs pos="100000">
                  <a:schemeClr val="tx1">
                    <a:lumMod val="95000"/>
                    <a:lumOff val="5000"/>
                  </a:schemeClr>
                </a:gs>
                <a:gs pos="0">
                  <a:schemeClr val="tx1">
                    <a:lumMod val="95000"/>
                    <a:lumOff val="5000"/>
                  </a:schemeClr>
                </a:gs>
              </a:gsLst>
              <a:path path="circle">
                <a:fillToRect l="50000" t="50000" r="50000" b="50000"/>
              </a:path>
              <a:tileRect/>
            </a:gradFill>
          </a:ln>
        </p:spPr>
        <p:txBody>
          <a:bodyPr wrap="square" rtlCol="0">
            <a:spAutoFit/>
          </a:bodyPr>
          <a:lstStyle/>
          <a:p>
            <a:endParaRPr lang="en-GB" dirty="0"/>
          </a:p>
        </p:txBody>
      </p:sp>
      <p:pic>
        <p:nvPicPr>
          <p:cNvPr id="11" name="Picture 4" descr="Image result for university of wales trinity saint david">
            <a:extLst>
              <a:ext uri="{FF2B5EF4-FFF2-40B4-BE49-F238E27FC236}">
                <a16:creationId xmlns:a16="http://schemas.microsoft.com/office/drawing/2014/main" id="{B5DCBF29-D1CD-4F7C-970D-4D3385C2BB8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539" y="6042030"/>
            <a:ext cx="1119794" cy="39192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frontline aids">
            <a:extLst>
              <a:ext uri="{FF2B5EF4-FFF2-40B4-BE49-F238E27FC236}">
                <a16:creationId xmlns:a16="http://schemas.microsoft.com/office/drawing/2014/main" id="{2348F2AE-52F2-4A7D-A425-529A2511909F}"/>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982751" y="124321"/>
            <a:ext cx="2372820" cy="109248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DAC5B210-6D71-4E7F-B63E-B3EC9A679F4D}"/>
              </a:ext>
            </a:extLst>
          </p:cNvPr>
          <p:cNvSpPr txBox="1"/>
          <p:nvPr/>
        </p:nvSpPr>
        <p:spPr>
          <a:xfrm>
            <a:off x="321050" y="201147"/>
            <a:ext cx="3802061" cy="1246495"/>
          </a:xfrm>
          <a:prstGeom prst="rect">
            <a:avLst/>
          </a:prstGeom>
          <a:pattFill prst="horzBrick">
            <a:fgClr>
              <a:srgbClr val="F23E3E"/>
            </a:fgClr>
            <a:bgClr>
              <a:srgbClr val="F23E3E"/>
            </a:bgClr>
          </a:pattFill>
          <a:ln w="25400">
            <a:solidFill>
              <a:schemeClr val="tx1">
                <a:lumMod val="95000"/>
                <a:lumOff val="5000"/>
              </a:schemeClr>
            </a:solidFill>
          </a:ln>
        </p:spPr>
        <p:txBody>
          <a:bodyPr wrap="square" rtlCol="0" anchor="ctr">
            <a:spAutoFit/>
          </a:bodyPr>
          <a:lstStyle/>
          <a:p>
            <a:pPr algn="just"/>
            <a:r>
              <a:rPr lang="en-GB" sz="1100" b="1" dirty="0">
                <a:latin typeface="Quasimoda"/>
              </a:rPr>
              <a:t> Frontline Aids, </a:t>
            </a:r>
            <a:r>
              <a:rPr lang="en-GB" sz="1100" dirty="0">
                <a:latin typeface="Quasimoda"/>
              </a:rPr>
              <a:t>set up in 1993,</a:t>
            </a:r>
            <a:r>
              <a:rPr lang="en-GB" sz="1100" b="1" dirty="0">
                <a:latin typeface="Quasimoda"/>
              </a:rPr>
              <a:t> </a:t>
            </a:r>
            <a:r>
              <a:rPr lang="en-GB" sz="1100" dirty="0">
                <a:latin typeface="Quasimoda"/>
              </a:rPr>
              <a:t>is a global humanitarian organisation that specialises in</a:t>
            </a:r>
            <a:r>
              <a:rPr lang="en-GB" sz="1050" b="1" dirty="0">
                <a:latin typeface="Quasimoda"/>
              </a:rPr>
              <a:t> </a:t>
            </a:r>
            <a:r>
              <a:rPr lang="en-GB" sz="1100" dirty="0">
                <a:latin typeface="Quasimoda"/>
              </a:rPr>
              <a:t>HIV/AIDS</a:t>
            </a:r>
            <a:r>
              <a:rPr lang="en-GB" sz="1050" dirty="0">
                <a:latin typeface="Quasimoda"/>
              </a:rPr>
              <a:t> treatment, sexual health services, gender equality and reproductive rights. The organisation works under two main beliefs (2019).</a:t>
            </a:r>
          </a:p>
          <a:p>
            <a:pPr marL="171450" indent="-171450">
              <a:buFont typeface="Arial" panose="020B0604020202020204" pitchFamily="34" charset="0"/>
              <a:buChar char="•"/>
            </a:pPr>
            <a:r>
              <a:rPr lang="en-GB" sz="1050" b="1" i="1" dirty="0">
                <a:latin typeface="Quasimoda"/>
              </a:rPr>
              <a:t>That the lives of all human beings are of equal value.</a:t>
            </a:r>
          </a:p>
          <a:p>
            <a:pPr marL="171450" indent="-171450">
              <a:buFont typeface="Arial" panose="020B0604020202020204" pitchFamily="34" charset="0"/>
              <a:buChar char="•"/>
            </a:pPr>
            <a:r>
              <a:rPr lang="en-GB" sz="1050" b="1" i="1" dirty="0">
                <a:latin typeface="Quasimoda"/>
              </a:rPr>
              <a:t>That everyone has the right to access the HIV information and services they need for a healthy life.</a:t>
            </a:r>
            <a:r>
              <a:rPr lang="en-GB" sz="1100" b="1" i="1" dirty="0">
                <a:latin typeface="Quasimoda"/>
              </a:rPr>
              <a:t> </a:t>
            </a:r>
          </a:p>
        </p:txBody>
      </p:sp>
      <p:sp>
        <p:nvSpPr>
          <p:cNvPr id="24" name="TextBox 23">
            <a:extLst>
              <a:ext uri="{FF2B5EF4-FFF2-40B4-BE49-F238E27FC236}">
                <a16:creationId xmlns:a16="http://schemas.microsoft.com/office/drawing/2014/main" id="{A13D81D2-6CD5-47F8-B528-6B081439FDA9}"/>
              </a:ext>
            </a:extLst>
          </p:cNvPr>
          <p:cNvSpPr txBox="1"/>
          <p:nvPr/>
        </p:nvSpPr>
        <p:spPr>
          <a:xfrm>
            <a:off x="8495827" y="201145"/>
            <a:ext cx="3383063" cy="2677656"/>
          </a:xfrm>
          <a:prstGeom prst="rect">
            <a:avLst/>
          </a:prstGeom>
          <a:solidFill>
            <a:srgbClr val="F23E3E"/>
          </a:solidFill>
          <a:ln w="25400">
            <a:solidFill>
              <a:schemeClr val="tx1">
                <a:lumMod val="95000"/>
                <a:lumOff val="5000"/>
              </a:schemeClr>
            </a:solidFill>
          </a:ln>
        </p:spPr>
        <p:txBody>
          <a:bodyPr wrap="square" rtlCol="0">
            <a:spAutoFit/>
          </a:bodyPr>
          <a:lstStyle/>
          <a:p>
            <a:pPr algn="just"/>
            <a:endParaRPr lang="en-GB" sz="1050" dirty="0">
              <a:latin typeface="Quasimoda"/>
            </a:endParaRPr>
          </a:p>
          <a:p>
            <a:pPr algn="just"/>
            <a:endParaRPr lang="en-GB" sz="1050" dirty="0">
              <a:latin typeface="Quasimoda"/>
            </a:endParaRPr>
          </a:p>
          <a:p>
            <a:pPr algn="just"/>
            <a:r>
              <a:rPr lang="en-GB" sz="1050" dirty="0">
                <a:latin typeface="Quasimoda"/>
              </a:rPr>
              <a:t>Frontline Aids are on the cutting edge of HIV/AIDS research, one of their recent publications investigated whether Sustainable Development Goals (SDGs) reduced the mortality rate of those living with HIV in Sub-Saharan Africa. Potential morality risk was measured by either viral suppression failure, or from symptomatic untreated tuberculosis, or both. </a:t>
            </a:r>
          </a:p>
          <a:p>
            <a:pPr algn="just"/>
            <a:endParaRPr lang="en-GB" sz="1050" dirty="0">
              <a:latin typeface="Quasimoda"/>
            </a:endParaRPr>
          </a:p>
          <a:p>
            <a:pPr algn="just"/>
            <a:r>
              <a:rPr lang="en-GB" sz="1050" dirty="0">
                <a:latin typeface="Quasimoda"/>
              </a:rPr>
              <a:t>The SDG aligned provisions for this research were 1 &amp; 2 </a:t>
            </a:r>
            <a:r>
              <a:rPr lang="en-GB" sz="1050" i="1" dirty="0">
                <a:latin typeface="Quasimoda"/>
              </a:rPr>
              <a:t>(no poverty or hunger)</a:t>
            </a:r>
            <a:r>
              <a:rPr lang="en-GB" sz="1050" dirty="0">
                <a:latin typeface="Quasimoda"/>
              </a:rPr>
              <a:t>, 3 </a:t>
            </a:r>
            <a:r>
              <a:rPr lang="en-GB" sz="1050" i="1" dirty="0">
                <a:latin typeface="Quasimoda"/>
              </a:rPr>
              <a:t>(a caregiver who is healthy),</a:t>
            </a:r>
            <a:r>
              <a:rPr lang="en-GB" sz="1050" dirty="0">
                <a:latin typeface="Quasimoda"/>
              </a:rPr>
              <a:t> 8 </a:t>
            </a:r>
            <a:r>
              <a:rPr lang="en-GB" sz="1050" i="1" dirty="0">
                <a:latin typeface="Quasimoda"/>
              </a:rPr>
              <a:t>(a member of the household in employment) </a:t>
            </a:r>
            <a:r>
              <a:rPr lang="en-GB" sz="1050" dirty="0">
                <a:latin typeface="Quasimoda"/>
              </a:rPr>
              <a:t>and 16 </a:t>
            </a:r>
            <a:r>
              <a:rPr lang="en-GB" sz="1050" i="1" dirty="0">
                <a:latin typeface="Quasimoda"/>
              </a:rPr>
              <a:t>(protection from abuse and violence).</a:t>
            </a:r>
          </a:p>
          <a:p>
            <a:pPr algn="just"/>
            <a:endParaRPr lang="en-GB" sz="1050" dirty="0">
              <a:latin typeface="Quasimoda"/>
            </a:endParaRPr>
          </a:p>
        </p:txBody>
      </p:sp>
      <p:graphicFrame>
        <p:nvGraphicFramePr>
          <p:cNvPr id="3" name="Diagram 2"/>
          <p:cNvGraphicFramePr/>
          <p:nvPr>
            <p:extLst>
              <p:ext uri="{D42A27DB-BD31-4B8C-83A1-F6EECF244321}">
                <p14:modId xmlns:p14="http://schemas.microsoft.com/office/powerpoint/2010/main" val="207562893"/>
              </p:ext>
            </p:extLst>
          </p:nvPr>
        </p:nvGraphicFramePr>
        <p:xfrm>
          <a:off x="2759686" y="1216810"/>
          <a:ext cx="5082221" cy="37157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5" name="TextBox 14">
            <a:extLst>
              <a:ext uri="{FF2B5EF4-FFF2-40B4-BE49-F238E27FC236}">
                <a16:creationId xmlns:a16="http://schemas.microsoft.com/office/drawing/2014/main" id="{A13D81D2-6CD5-47F8-B528-6B081439FDA9}"/>
              </a:ext>
            </a:extLst>
          </p:cNvPr>
          <p:cNvSpPr txBox="1"/>
          <p:nvPr/>
        </p:nvSpPr>
        <p:spPr>
          <a:xfrm>
            <a:off x="7355571" y="6042030"/>
            <a:ext cx="4533477" cy="707886"/>
          </a:xfrm>
          <a:prstGeom prst="rect">
            <a:avLst/>
          </a:prstGeom>
          <a:solidFill>
            <a:srgbClr val="D2D2D2"/>
          </a:solidFill>
          <a:ln w="25400">
            <a:solidFill>
              <a:schemeClr val="tx1">
                <a:lumMod val="95000"/>
                <a:lumOff val="5000"/>
              </a:schemeClr>
            </a:solidFill>
          </a:ln>
        </p:spPr>
        <p:txBody>
          <a:bodyPr wrap="square" rtlCol="0">
            <a:spAutoFit/>
          </a:bodyPr>
          <a:lstStyle/>
          <a:p>
            <a:r>
              <a:rPr lang="en-GB" sz="500" dirty="0">
                <a:latin typeface="Quasimoda"/>
              </a:rPr>
              <a:t>References:</a:t>
            </a:r>
          </a:p>
          <a:p>
            <a:r>
              <a:rPr lang="en-GB" sz="500" dirty="0">
                <a:latin typeface="Quasimoda"/>
              </a:rPr>
              <a:t>Cluver, L., Pantelic, M., Orkin, M., Toska, E., Medley, S., &amp; Sherr, L. (2018). Sustainable Survival for adolescents living with HIV: do SDG-aligned provisions reduce potential mortality risk? Journal of the International AIDS Society, 1-6.</a:t>
            </a:r>
          </a:p>
          <a:p>
            <a:r>
              <a:rPr lang="en-GB" sz="500" dirty="0">
                <a:latin typeface="Quasimoda"/>
              </a:rPr>
              <a:t>Frontline Aids. (2019). HIV Prevention. Retrieved from Frontlineaids.org: https://frontlineaids.org/were-on-the-frontline-of/hiv-prevention/</a:t>
            </a:r>
          </a:p>
          <a:p>
            <a:r>
              <a:rPr lang="en-GB" sz="500" dirty="0">
                <a:latin typeface="Quasimoda"/>
              </a:rPr>
              <a:t>Frontline Aids, (2019). Who we are? Retrieved from </a:t>
            </a:r>
            <a:r>
              <a:rPr lang="en-GB" sz="500" dirty="0">
                <a:latin typeface="Quasimoda"/>
                <a:hlinkClick r:id="rId9"/>
              </a:rPr>
              <a:t>https://frontlineaids.org/who-we-are/</a:t>
            </a:r>
            <a:r>
              <a:rPr lang="en-GB" sz="500" dirty="0">
                <a:latin typeface="Quasimoda"/>
              </a:rPr>
              <a:t>  </a:t>
            </a:r>
          </a:p>
          <a:p>
            <a:r>
              <a:rPr lang="en-GB" sz="500" dirty="0">
                <a:latin typeface="Quasimoda"/>
              </a:rPr>
              <a:t>NIAID. (2019). HIV/AIDS. Retrieved from National Institute of Allergy and Infectious Diseases: </a:t>
            </a:r>
            <a:r>
              <a:rPr lang="en-GB" sz="500" dirty="0">
                <a:latin typeface="Quasimoda"/>
                <a:hlinkClick r:id="rId10"/>
              </a:rPr>
              <a:t>https://www.niaid.nih.gov/diseases-conditions/hivaids</a:t>
            </a:r>
            <a:endParaRPr lang="en-GB" sz="500" dirty="0">
              <a:latin typeface="Quasimoda"/>
            </a:endParaRPr>
          </a:p>
          <a:p>
            <a:r>
              <a:rPr lang="en-GB" sz="500" dirty="0">
                <a:latin typeface="Quasimoda"/>
              </a:rPr>
              <a:t>U.S Department of Health and Human Services. (2018, November 6). HIV/AIDS: The Basics. Retrieved from Aidsinfo: </a:t>
            </a:r>
            <a:r>
              <a:rPr lang="en-GB" sz="500" dirty="0">
                <a:latin typeface="Quasimoda"/>
                <a:hlinkClick r:id="rId11"/>
              </a:rPr>
              <a:t>https://aidsinfo.nih.gov/understanding-hiv-aids/fact-sheets/19/45/hiv-aids--the-basics/</a:t>
            </a:r>
            <a:endParaRPr lang="en-GB" sz="500" dirty="0">
              <a:latin typeface="Quasimoda"/>
            </a:endParaRPr>
          </a:p>
        </p:txBody>
      </p:sp>
      <p:pic>
        <p:nvPicPr>
          <p:cNvPr id="5" name="Picture 4"/>
          <p:cNvPicPr>
            <a:picLocks noChangeAspect="1"/>
          </p:cNvPicPr>
          <p:nvPr/>
        </p:nvPicPr>
        <p:blipFill>
          <a:blip r:embed="rId12"/>
          <a:stretch>
            <a:fillRect/>
          </a:stretch>
        </p:blipFill>
        <p:spPr>
          <a:xfrm>
            <a:off x="8505987" y="2878801"/>
            <a:ext cx="3383061" cy="2007437"/>
          </a:xfrm>
          <a:prstGeom prst="rect">
            <a:avLst/>
          </a:prstGeom>
          <a:ln w="12700">
            <a:solidFill>
              <a:schemeClr val="tx1">
                <a:lumMod val="95000"/>
                <a:lumOff val="5000"/>
              </a:schemeClr>
            </a:solidFill>
          </a:ln>
        </p:spPr>
      </p:pic>
      <p:sp>
        <p:nvSpPr>
          <p:cNvPr id="23" name="Rounded Rectangle 4"/>
          <p:cNvSpPr txBox="1"/>
          <p:nvPr/>
        </p:nvSpPr>
        <p:spPr>
          <a:xfrm>
            <a:off x="9601638" y="270460"/>
            <a:ext cx="1171439" cy="250137"/>
          </a:xfrm>
          <a:prstGeom prst="rect">
            <a:avLst/>
          </a:prstGeom>
          <a:solidFill>
            <a:srgbClr val="9F9F9F"/>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900" b="1" dirty="0">
                <a:latin typeface="Quasimoda"/>
              </a:rPr>
              <a:t>Research</a:t>
            </a:r>
          </a:p>
        </p:txBody>
      </p:sp>
      <p:sp>
        <p:nvSpPr>
          <p:cNvPr id="25" name="Rounded Rectangle 4"/>
          <p:cNvSpPr txBox="1"/>
          <p:nvPr/>
        </p:nvSpPr>
        <p:spPr>
          <a:xfrm>
            <a:off x="5625496" y="1293296"/>
            <a:ext cx="1171439" cy="250137"/>
          </a:xfrm>
          <a:prstGeom prst="rect">
            <a:avLst/>
          </a:prstGeom>
          <a:solidFill>
            <a:srgbClr val="9F9F9F"/>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900" b="1" dirty="0">
                <a:latin typeface="Quasimoda"/>
              </a:rPr>
              <a:t>Statistics </a:t>
            </a:r>
            <a:r>
              <a:rPr lang="en-GB" sz="900" dirty="0">
                <a:latin typeface="Quasimoda"/>
              </a:rPr>
              <a:t>(FA, 2019)</a:t>
            </a:r>
            <a:endParaRPr lang="en-GB" sz="900" b="1" dirty="0">
              <a:latin typeface="Quasimoda"/>
            </a:endParaRPr>
          </a:p>
        </p:txBody>
      </p:sp>
      <p:sp>
        <p:nvSpPr>
          <p:cNvPr id="27" name="Rounded Rectangle 4"/>
          <p:cNvSpPr txBox="1"/>
          <p:nvPr/>
        </p:nvSpPr>
        <p:spPr>
          <a:xfrm>
            <a:off x="134894" y="6546219"/>
            <a:ext cx="1171439" cy="250137"/>
          </a:xfrm>
          <a:prstGeom prst="rect">
            <a:avLst/>
          </a:prstGeom>
          <a:solidFill>
            <a:srgbClr val="F23E3E"/>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600" b="1" dirty="0">
                <a:latin typeface="Quasimoda"/>
              </a:rPr>
              <a:t>Bobby Farmer</a:t>
            </a:r>
          </a:p>
          <a:p>
            <a:pPr algn="ctr" defTabSz="355600">
              <a:lnSpc>
                <a:spcPct val="90000"/>
              </a:lnSpc>
              <a:spcBef>
                <a:spcPct val="0"/>
              </a:spcBef>
              <a:spcAft>
                <a:spcPct val="35000"/>
              </a:spcAft>
            </a:pPr>
            <a:r>
              <a:rPr lang="en-GB" sz="600" b="1" dirty="0">
                <a:latin typeface="Quasimoda"/>
              </a:rPr>
              <a:t>1702887</a:t>
            </a:r>
          </a:p>
        </p:txBody>
      </p:sp>
      <p:sp>
        <p:nvSpPr>
          <p:cNvPr id="28" name="TextBox 27"/>
          <p:cNvSpPr txBox="1"/>
          <p:nvPr/>
        </p:nvSpPr>
        <p:spPr>
          <a:xfrm>
            <a:off x="321045" y="1611219"/>
            <a:ext cx="3802061" cy="1869743"/>
          </a:xfrm>
          <a:prstGeom prst="rect">
            <a:avLst/>
          </a:prstGeom>
          <a:solidFill>
            <a:srgbClr val="9F9F9F"/>
          </a:solidFill>
          <a:ln w="22225">
            <a:solidFill>
              <a:schemeClr val="tx1">
                <a:lumMod val="95000"/>
                <a:lumOff val="5000"/>
              </a:schemeClr>
            </a:solidFill>
          </a:ln>
        </p:spPr>
        <p:txBody>
          <a:bodyPr wrap="square" rtlCol="0">
            <a:spAutoFit/>
          </a:bodyPr>
          <a:lstStyle/>
          <a:p>
            <a:endParaRPr lang="en-GB" sz="1050" dirty="0">
              <a:latin typeface="Quasimoda"/>
            </a:endParaRPr>
          </a:p>
          <a:p>
            <a:endParaRPr lang="en-GB" sz="1050" dirty="0">
              <a:latin typeface="Quasimoda"/>
            </a:endParaRPr>
          </a:p>
          <a:p>
            <a:pPr algn="just"/>
            <a:r>
              <a:rPr lang="en-GB" sz="1050" b="1" dirty="0">
                <a:latin typeface="Quasimoda"/>
              </a:rPr>
              <a:t>Human Immunodeficiency Virus</a:t>
            </a:r>
            <a:r>
              <a:rPr lang="en-GB" sz="1050" dirty="0">
                <a:latin typeface="Quasimoda"/>
              </a:rPr>
              <a:t>, commonly known as HIV, is a virus that attacks the immune system by destroying CD4 and T cells, white blood cells that are vital for fighting infections (NIAID, 2019). If untreated, HIV can gradually lead to AIDS </a:t>
            </a:r>
            <a:r>
              <a:rPr lang="en-GB" sz="1050" b="1" dirty="0">
                <a:latin typeface="Quasimoda"/>
              </a:rPr>
              <a:t>(Acquired Immunodeficiency Syndrome)</a:t>
            </a:r>
            <a:r>
              <a:rPr lang="en-GB" sz="1050" dirty="0">
                <a:latin typeface="Quasimoda"/>
              </a:rPr>
              <a:t>.</a:t>
            </a:r>
          </a:p>
          <a:p>
            <a:pPr algn="just"/>
            <a:endParaRPr lang="en-GB" sz="1050" b="1" dirty="0">
              <a:latin typeface="Quasimoda"/>
            </a:endParaRPr>
          </a:p>
          <a:p>
            <a:pPr algn="just"/>
            <a:r>
              <a:rPr lang="en-GB" sz="1050" b="1" dirty="0">
                <a:latin typeface="Quasimoda"/>
              </a:rPr>
              <a:t>HIV </a:t>
            </a:r>
            <a:r>
              <a:rPr lang="en-GB" sz="1050" dirty="0">
                <a:latin typeface="Quasimoda"/>
              </a:rPr>
              <a:t>is spread through contact with an infected persons select bodily fluids such as semen, blood, vaginal and anal fluids and pre seminal fluids (USDHHS, 2018).</a:t>
            </a:r>
            <a:endParaRPr lang="en-GB" sz="1050" b="1" dirty="0">
              <a:latin typeface="Quasimoda"/>
            </a:endParaRPr>
          </a:p>
        </p:txBody>
      </p:sp>
      <p:sp>
        <p:nvSpPr>
          <p:cNvPr id="29" name="Rounded Rectangle 4"/>
          <p:cNvSpPr txBox="1"/>
          <p:nvPr/>
        </p:nvSpPr>
        <p:spPr>
          <a:xfrm>
            <a:off x="1636355" y="1669872"/>
            <a:ext cx="1171439" cy="250137"/>
          </a:xfrm>
          <a:prstGeom prst="rect">
            <a:avLst/>
          </a:prstGeom>
          <a:solidFill>
            <a:srgbClr val="F23E3E"/>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900" b="1" dirty="0">
                <a:latin typeface="Quasimoda"/>
              </a:rPr>
              <a:t>What is HIV?</a:t>
            </a:r>
          </a:p>
        </p:txBody>
      </p:sp>
      <p:pic>
        <p:nvPicPr>
          <p:cNvPr id="1029" name="Picture 5" descr="https://frontlineaids.org/wp-content/uploads/2019/02/hp-artwork_v3-3.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20635" y="4748664"/>
            <a:ext cx="2829684" cy="1922623"/>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DAC5B210-6D71-4E7F-B63E-B3EC9A679F4D}"/>
              </a:ext>
            </a:extLst>
          </p:cNvPr>
          <p:cNvSpPr txBox="1"/>
          <p:nvPr/>
        </p:nvSpPr>
        <p:spPr>
          <a:xfrm>
            <a:off x="321045" y="3561351"/>
            <a:ext cx="3802061" cy="1107996"/>
          </a:xfrm>
          <a:prstGeom prst="rect">
            <a:avLst/>
          </a:prstGeom>
          <a:pattFill prst="horzBrick">
            <a:fgClr>
              <a:srgbClr val="F23E3E"/>
            </a:fgClr>
            <a:bgClr>
              <a:srgbClr val="F23E3E"/>
            </a:bgClr>
          </a:pattFill>
          <a:ln w="25400">
            <a:solidFill>
              <a:schemeClr val="tx1">
                <a:lumMod val="95000"/>
                <a:lumOff val="5000"/>
              </a:schemeClr>
            </a:solidFill>
          </a:ln>
        </p:spPr>
        <p:txBody>
          <a:bodyPr wrap="square" rtlCol="0" anchor="ctr">
            <a:spAutoFit/>
          </a:bodyPr>
          <a:lstStyle/>
          <a:p>
            <a:pPr algn="just"/>
            <a:endParaRPr lang="en-GB" sz="1100" b="1" dirty="0">
              <a:latin typeface="Quasimoda"/>
            </a:endParaRPr>
          </a:p>
          <a:p>
            <a:pPr algn="just"/>
            <a:endParaRPr lang="en-GB" sz="1100" dirty="0">
              <a:latin typeface="Quasimoda"/>
            </a:endParaRPr>
          </a:p>
          <a:p>
            <a:pPr algn="just"/>
            <a:r>
              <a:rPr lang="en-GB" sz="1100" dirty="0">
                <a:latin typeface="Quasimoda"/>
              </a:rPr>
              <a:t>Frontline Aids work globally to prevent the transmission of HIV, by developing tailor made prevention programmes alongside the local communities. They achieve this through the combination of three prevention strategies;</a:t>
            </a:r>
          </a:p>
        </p:txBody>
      </p:sp>
      <p:sp>
        <p:nvSpPr>
          <p:cNvPr id="35" name="Rounded Rectangle 4"/>
          <p:cNvSpPr txBox="1"/>
          <p:nvPr/>
        </p:nvSpPr>
        <p:spPr>
          <a:xfrm>
            <a:off x="1496292" y="3600771"/>
            <a:ext cx="1258314" cy="315986"/>
          </a:xfrm>
          <a:prstGeom prst="rect">
            <a:avLst/>
          </a:prstGeom>
          <a:solidFill>
            <a:srgbClr val="9F9F9F"/>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900" b="1" dirty="0">
                <a:latin typeface="Quasimoda"/>
              </a:rPr>
              <a:t>What do Frontline Aids do? (FA, 2019)</a:t>
            </a:r>
          </a:p>
        </p:txBody>
      </p:sp>
      <p:sp>
        <p:nvSpPr>
          <p:cNvPr id="36" name="Rounded Rectangle 4"/>
          <p:cNvSpPr txBox="1"/>
          <p:nvPr/>
        </p:nvSpPr>
        <p:spPr>
          <a:xfrm>
            <a:off x="321045" y="4783744"/>
            <a:ext cx="3802061" cy="315986"/>
          </a:xfrm>
          <a:prstGeom prst="rect">
            <a:avLst/>
          </a:prstGeom>
          <a:solidFill>
            <a:schemeClr val="tx1">
              <a:lumMod val="75000"/>
              <a:lumOff val="25000"/>
            </a:schemeClr>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900" b="1" i="1" dirty="0">
                <a:solidFill>
                  <a:srgbClr val="9F9F9F"/>
                </a:solidFill>
                <a:latin typeface="Quasimoda"/>
              </a:rPr>
              <a:t>Biomedical - condoms, sterile syringes and accessible HIV medication</a:t>
            </a:r>
          </a:p>
        </p:txBody>
      </p:sp>
      <p:sp>
        <p:nvSpPr>
          <p:cNvPr id="38" name="Rounded Rectangle 4"/>
          <p:cNvSpPr txBox="1"/>
          <p:nvPr/>
        </p:nvSpPr>
        <p:spPr>
          <a:xfrm>
            <a:off x="321045" y="5171321"/>
            <a:ext cx="3802061" cy="315986"/>
          </a:xfrm>
          <a:prstGeom prst="rect">
            <a:avLst/>
          </a:prstGeom>
          <a:solidFill>
            <a:srgbClr val="9F9F9F"/>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900" b="1" i="1" dirty="0">
                <a:solidFill>
                  <a:srgbClr val="F23E3E"/>
                </a:solidFill>
                <a:latin typeface="Quasimoda"/>
              </a:rPr>
              <a:t>Behavioural – education on preventative behaviours</a:t>
            </a:r>
          </a:p>
        </p:txBody>
      </p:sp>
      <p:sp>
        <p:nvSpPr>
          <p:cNvPr id="39" name="Rounded Rectangle 4"/>
          <p:cNvSpPr txBox="1"/>
          <p:nvPr/>
        </p:nvSpPr>
        <p:spPr>
          <a:xfrm>
            <a:off x="321045" y="5573178"/>
            <a:ext cx="3802061" cy="315986"/>
          </a:xfrm>
          <a:prstGeom prst="rect">
            <a:avLst/>
          </a:prstGeom>
          <a:solidFill>
            <a:srgbClr val="F23E3E"/>
          </a:solidFill>
          <a:ln w="25400" cap="rnd">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en-GB" sz="900" b="1" i="1" dirty="0">
                <a:solidFill>
                  <a:schemeClr val="tx1"/>
                </a:solidFill>
                <a:latin typeface="Quasimoda"/>
              </a:rPr>
              <a:t>Structural – challenging legislation and enabling social change</a:t>
            </a:r>
          </a:p>
        </p:txBody>
      </p:sp>
    </p:spTree>
    <p:extLst>
      <p:ext uri="{BB962C8B-B14F-4D97-AF65-F5344CB8AC3E}">
        <p14:creationId xmlns:p14="http://schemas.microsoft.com/office/powerpoint/2010/main" val="3029651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303</TotalTime>
  <Words>646</Words>
  <Application>Microsoft Office PowerPoint</Application>
  <PresentationFormat>Widescreen</PresentationFormat>
  <Paragraphs>45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Quasimoda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Bobby Farmer (1702887)</dc:creator>
  <cp:lastModifiedBy>Bobby Farmer</cp:lastModifiedBy>
  <cp:revision>3</cp:revision>
  <dcterms:created xsi:type="dcterms:W3CDTF">2019-04-28T13:07:46Z</dcterms:created>
  <dcterms:modified xsi:type="dcterms:W3CDTF">2019-04-30T21:41:01Z</dcterms:modified>
</cp:coreProperties>
</file>