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3" r:id="rId2"/>
    <p:sldId id="256" r:id="rId3"/>
    <p:sldId id="262" r:id="rId4"/>
    <p:sldId id="258" r:id="rId5"/>
    <p:sldId id="257" r:id="rId6"/>
    <p:sldId id="259" r:id="rId7"/>
    <p:sldId id="260" r:id="rId8"/>
    <p:sldId id="266" r:id="rId9"/>
    <p:sldId id="269" r:id="rId10"/>
    <p:sldId id="267" r:id="rId11"/>
    <p:sldId id="270" r:id="rId12"/>
    <p:sldId id="271" r:id="rId13"/>
    <p:sldId id="272" r:id="rId14"/>
    <p:sldId id="27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88277A-F2AE-4075-8C57-330D4AF32F18}" v="160" dt="2022-05-30T11:01:54.689"/>
    <p1510:client id="{A2A97B98-3390-4861-98E7-63538FC25C4A}" v="5" dt="2022-05-30T11:19:54.0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65617" autoAdjust="0"/>
  </p:normalViewPr>
  <p:slideViewPr>
    <p:cSldViewPr snapToGrid="0">
      <p:cViewPr varScale="1">
        <p:scale>
          <a:sx n="111" d="100"/>
          <a:sy n="111" d="100"/>
        </p:scale>
        <p:origin x="594"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2BA2D-2B5B-4641-B731-C9EF75831994}" type="datetimeFigureOut">
              <a:rPr lang="en-GB" smtClean="0"/>
              <a:t>30/05/2022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6BAF8D-F009-4843-B7C1-1B435AA60A1B}" type="slidenum">
              <a:rPr lang="en-GB" smtClean="0"/>
              <a:t>‹#›</a:t>
            </a:fld>
            <a:endParaRPr lang="en-GB"/>
          </a:p>
        </p:txBody>
      </p:sp>
    </p:spTree>
    <p:extLst>
      <p:ext uri="{BB962C8B-B14F-4D97-AF65-F5344CB8AC3E}">
        <p14:creationId xmlns:p14="http://schemas.microsoft.com/office/powerpoint/2010/main" val="1670625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my name is </a:t>
            </a:r>
            <a:r>
              <a:rPr lang="en-US" dirty="0" err="1"/>
              <a:t>paul</a:t>
            </a:r>
            <a:r>
              <a:rPr lang="en-US" dirty="0"/>
              <a:t> benbow </a:t>
            </a:r>
          </a:p>
          <a:p>
            <a:r>
              <a:rPr lang="en-US" dirty="0"/>
              <a:t>Welcome to my presentation of my reflective account as  the refinery maintenance scheduler during a refinery maintenance shut down at vale </a:t>
            </a:r>
            <a:r>
              <a:rPr lang="en-US" dirty="0" err="1"/>
              <a:t>clydach</a:t>
            </a:r>
            <a:r>
              <a:rPr lang="en-US" dirty="0"/>
              <a:t> nickel refinery</a:t>
            </a:r>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1</a:t>
            </a:fld>
            <a:endParaRPr lang="en-GB"/>
          </a:p>
        </p:txBody>
      </p:sp>
    </p:spTree>
    <p:extLst>
      <p:ext uri="{BB962C8B-B14F-4D97-AF65-F5344CB8AC3E}">
        <p14:creationId xmlns:p14="http://schemas.microsoft.com/office/powerpoint/2010/main" val="4115766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can see from the photograph on the left, the refinery is nestled in the Swansea valley of which the community of </a:t>
            </a:r>
            <a:r>
              <a:rPr lang="en-US" dirty="0" err="1"/>
              <a:t>clydach</a:t>
            </a:r>
            <a:r>
              <a:rPr lang="en-US" dirty="0"/>
              <a:t> has been built around.</a:t>
            </a:r>
            <a:endParaRPr lang="en-GB" dirty="0"/>
          </a:p>
          <a:p>
            <a:r>
              <a:rPr lang="en-GB" dirty="0"/>
              <a:t>The picture on the right shows the history associated with, </a:t>
            </a:r>
            <a:r>
              <a:rPr lang="en-GB" dirty="0" err="1"/>
              <a:t>infact</a:t>
            </a:r>
            <a:r>
              <a:rPr lang="en-GB" dirty="0"/>
              <a:t> this year the refinery celebrates 120 years of production.  </a:t>
            </a:r>
            <a:endParaRPr lang="en-US" dirty="0"/>
          </a:p>
        </p:txBody>
      </p:sp>
      <p:sp>
        <p:nvSpPr>
          <p:cNvPr id="4" name="Slide Number Placeholder 3"/>
          <p:cNvSpPr>
            <a:spLocks noGrp="1"/>
          </p:cNvSpPr>
          <p:nvPr>
            <p:ph type="sldNum" sz="quarter" idx="5"/>
          </p:nvPr>
        </p:nvSpPr>
        <p:spPr/>
        <p:txBody>
          <a:bodyPr/>
          <a:lstStyle/>
          <a:p>
            <a:fld id="{416BAF8D-F009-4843-B7C1-1B435AA60A1B}" type="slidenum">
              <a:rPr lang="en-GB" smtClean="0"/>
              <a:t>2</a:t>
            </a:fld>
            <a:endParaRPr lang="en-GB"/>
          </a:p>
        </p:txBody>
      </p:sp>
    </p:spTree>
    <p:extLst>
      <p:ext uri="{BB962C8B-B14F-4D97-AF65-F5344CB8AC3E}">
        <p14:creationId xmlns:p14="http://schemas.microsoft.com/office/powerpoint/2010/main" val="2531939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customers use the nickel that is produced at the refinery to manufacture products such as stainless steel surgical instruments and battery cells for electric vehicles </a:t>
            </a:r>
          </a:p>
        </p:txBody>
      </p:sp>
      <p:sp>
        <p:nvSpPr>
          <p:cNvPr id="4" name="Slide Number Placeholder 3"/>
          <p:cNvSpPr>
            <a:spLocks noGrp="1"/>
          </p:cNvSpPr>
          <p:nvPr>
            <p:ph type="sldNum" sz="quarter" idx="5"/>
          </p:nvPr>
        </p:nvSpPr>
        <p:spPr/>
        <p:txBody>
          <a:bodyPr/>
          <a:lstStyle/>
          <a:p>
            <a:fld id="{416BAF8D-F009-4843-B7C1-1B435AA60A1B}" type="slidenum">
              <a:rPr lang="en-GB" smtClean="0"/>
              <a:t>3</a:t>
            </a:fld>
            <a:endParaRPr lang="en-GB"/>
          </a:p>
        </p:txBody>
      </p:sp>
    </p:spTree>
    <p:extLst>
      <p:ext uri="{BB962C8B-B14F-4D97-AF65-F5344CB8AC3E}">
        <p14:creationId xmlns:p14="http://schemas.microsoft.com/office/powerpoint/2010/main" val="341549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refinery receives raw material which, is nickel ore and is shipped from either Canada or Japan. </a:t>
            </a:r>
          </a:p>
          <a:p>
            <a:r>
              <a:rPr lang="en-GB" dirty="0"/>
              <a:t>Once refined the nickel that is produced is sold to our customers in the form of nickel pellets and nickel powders</a:t>
            </a:r>
          </a:p>
        </p:txBody>
      </p:sp>
      <p:sp>
        <p:nvSpPr>
          <p:cNvPr id="4" name="Slide Number Placeholder 3"/>
          <p:cNvSpPr>
            <a:spLocks noGrp="1"/>
          </p:cNvSpPr>
          <p:nvPr>
            <p:ph type="sldNum" sz="quarter" idx="5"/>
          </p:nvPr>
        </p:nvSpPr>
        <p:spPr/>
        <p:txBody>
          <a:bodyPr/>
          <a:lstStyle/>
          <a:p>
            <a:fld id="{416BAF8D-F009-4843-B7C1-1B435AA60A1B}" type="slidenum">
              <a:rPr lang="en-GB" smtClean="0"/>
              <a:t>4</a:t>
            </a:fld>
            <a:endParaRPr lang="en-GB"/>
          </a:p>
        </p:txBody>
      </p:sp>
    </p:spTree>
    <p:extLst>
      <p:ext uri="{BB962C8B-B14F-4D97-AF65-F5344CB8AC3E}">
        <p14:creationId xmlns:p14="http://schemas.microsoft.com/office/powerpoint/2010/main" val="30096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process requires natural gas to be reformed in various gas such as carbon dioxide; carbon monoxide; and hydrogen. This is done at the </a:t>
            </a:r>
            <a:r>
              <a:rPr lang="en-GB" dirty="0" err="1"/>
              <a:t>refinerys</a:t>
            </a:r>
            <a:r>
              <a:rPr lang="en-GB" dirty="0"/>
              <a:t> process gas plant which is shown in the top picture of the slide.</a:t>
            </a:r>
          </a:p>
          <a:p>
            <a:r>
              <a:rPr lang="en-GB" dirty="0"/>
              <a:t>Process gases are either stored in vessels or transported directly to the required plants via interconnecting pipework that has been suspended above roadways such as that shown photograph in the bottom left of the slide.</a:t>
            </a:r>
          </a:p>
          <a:p>
            <a:endParaRPr lang="en-GB" dirty="0"/>
          </a:p>
          <a:p>
            <a:r>
              <a:rPr lang="en-GB" dirty="0"/>
              <a:t>The extraction plant is where the process begins. It contains 2 production lines; ‘kiln line 1 and kiln line 2. each kiln line has a series of the three rotating kilns (similar to that in the picture on the right) which transformed the ore into a toxic gas called carbonyl.</a:t>
            </a:r>
          </a:p>
          <a:p>
            <a:endParaRPr lang="en-GB" dirty="0"/>
          </a:p>
          <a:p>
            <a:r>
              <a:rPr lang="en-GB" dirty="0"/>
              <a:t>The carbonyl is transported to the manufacturing plants via interconnecting pipework, where it will be produced into either pellet or powder products.</a:t>
            </a:r>
          </a:p>
        </p:txBody>
      </p:sp>
      <p:sp>
        <p:nvSpPr>
          <p:cNvPr id="4" name="Slide Number Placeholder 3"/>
          <p:cNvSpPr>
            <a:spLocks noGrp="1"/>
          </p:cNvSpPr>
          <p:nvPr>
            <p:ph type="sldNum" sz="quarter" idx="5"/>
          </p:nvPr>
        </p:nvSpPr>
        <p:spPr/>
        <p:txBody>
          <a:bodyPr/>
          <a:lstStyle/>
          <a:p>
            <a:fld id="{416BAF8D-F009-4843-B7C1-1B435AA60A1B}" type="slidenum">
              <a:rPr lang="en-GB" smtClean="0"/>
              <a:t>5</a:t>
            </a:fld>
            <a:endParaRPr lang="en-GB"/>
          </a:p>
        </p:txBody>
      </p:sp>
    </p:spTree>
    <p:extLst>
      <p:ext uri="{BB962C8B-B14F-4D97-AF65-F5344CB8AC3E}">
        <p14:creationId xmlns:p14="http://schemas.microsoft.com/office/powerpoint/2010/main" val="3931423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previously said the process involves the use of highly toxic gas so, it is of the upmost importance for equipment to be maintained to ensure its functionality and safety of those using them.</a:t>
            </a:r>
          </a:p>
          <a:p>
            <a:endParaRPr lang="en-GB" dirty="0"/>
          </a:p>
          <a:p>
            <a:r>
              <a:rPr lang="en-GB" dirty="0"/>
              <a:t>Middle picture shows a kiln head. This is an end cover that is fixed into position over the rotating part of the kiln to create a gas tight seal</a:t>
            </a:r>
          </a:p>
          <a:p>
            <a:endParaRPr lang="en-GB" dirty="0"/>
          </a:p>
          <a:p>
            <a:r>
              <a:rPr lang="en-GB" dirty="0"/>
              <a:t>Every 2 years the refinery will undertake a major shutdown on one kiln line that will see the heads being removed from the rotating kiln to complete internal inspections and maintenance</a:t>
            </a:r>
          </a:p>
          <a:p>
            <a:endParaRPr lang="en-GB" dirty="0"/>
          </a:p>
          <a:p>
            <a:r>
              <a:rPr lang="en-GB" dirty="0"/>
              <a:t>Within the major shutdown of the kiln line a refinery shutdown window will be planned whereby the plant purged clear of gas so that maintenance can be carried out.</a:t>
            </a:r>
          </a:p>
          <a:p>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6</a:t>
            </a:fld>
            <a:endParaRPr lang="en-GB"/>
          </a:p>
        </p:txBody>
      </p:sp>
    </p:spTree>
    <p:extLst>
      <p:ext uri="{BB962C8B-B14F-4D97-AF65-F5344CB8AC3E}">
        <p14:creationId xmlns:p14="http://schemas.microsoft.com/office/powerpoint/2010/main" val="124103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ensure that the completion of work was efficient during both maintenance windows, a team from 3 departments were brought together to form a project team</a:t>
            </a:r>
          </a:p>
          <a:p>
            <a:endParaRPr lang="en-GB" dirty="0"/>
          </a:p>
          <a:p>
            <a:r>
              <a:rPr lang="en-GB" dirty="0"/>
              <a:t>The departments were; The Process departments, the maintenance planning and control department and the execution teams. </a:t>
            </a:r>
          </a:p>
          <a:p>
            <a:endParaRPr lang="en-GB" dirty="0"/>
          </a:p>
          <a:p>
            <a:r>
              <a:rPr lang="en-GB" dirty="0"/>
              <a:t>The process departments have historically been seen as the ‘Customer’ but there expertise extend only to the process and not the equipment used.</a:t>
            </a:r>
          </a:p>
          <a:p>
            <a:endParaRPr lang="en-GB" dirty="0"/>
          </a:p>
          <a:p>
            <a:r>
              <a:rPr lang="en-GB" dirty="0"/>
              <a:t>The maintenance planning and control department are responsible for  making sure that instructions, materials and resources are available for maintenance to be completed.</a:t>
            </a:r>
          </a:p>
          <a:p>
            <a:endParaRPr lang="en-GB" dirty="0"/>
          </a:p>
          <a:p>
            <a:r>
              <a:rPr lang="en-GB" dirty="0"/>
              <a:t>The execution teams are those that carry out the maintenance activities</a:t>
            </a:r>
          </a:p>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Individuals within the team had their regular duties to perform on a day to day basis and the involvement with this project team overwhelmed their existing work load</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Technics such as SMART and RACI were used to identify and resolve these issues</a:t>
            </a:r>
          </a:p>
          <a:p>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7</a:t>
            </a:fld>
            <a:endParaRPr lang="en-GB"/>
          </a:p>
        </p:txBody>
      </p:sp>
    </p:spTree>
    <p:extLst>
      <p:ext uri="{BB962C8B-B14F-4D97-AF65-F5344CB8AC3E}">
        <p14:creationId xmlns:p14="http://schemas.microsoft.com/office/powerpoint/2010/main" val="40797322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similar maintenance projects within the industry the workflow on the left of the slide would depict how the project would be executed from initialization through to project completion </a:t>
            </a:r>
          </a:p>
          <a:p>
            <a:endParaRPr lang="en-US" dirty="0"/>
          </a:p>
          <a:p>
            <a:r>
              <a:rPr lang="en-US" dirty="0"/>
              <a:t>The reliability team which consists of an electrical and mechanical engineer, would identify the work scope. This would be done by reviewing equipment failure and assessing the equipment's life cycle on and bathtub hazard rate curve. Then they would meet with equipment owners to risk assess each item requiring maintenance and determine the consequence of the equipment failing.</a:t>
            </a:r>
          </a:p>
          <a:p>
            <a:endParaRPr lang="en-US" dirty="0"/>
          </a:p>
          <a:p>
            <a:r>
              <a:rPr lang="en-US" dirty="0"/>
              <a:t>On agreement between the reliability and the equipment owners a notification of the maintenance request would be submitted via SAP to the </a:t>
            </a:r>
            <a:r>
              <a:rPr lang="en-US" dirty="0" err="1"/>
              <a:t>mpc</a:t>
            </a:r>
            <a:r>
              <a:rPr lang="en-US" dirty="0"/>
              <a:t> department allowing for the sequential process of planning scheduling and execution</a:t>
            </a:r>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8</a:t>
            </a:fld>
            <a:endParaRPr lang="en-GB"/>
          </a:p>
        </p:txBody>
      </p:sp>
    </p:spTree>
    <p:extLst>
      <p:ext uri="{BB962C8B-B14F-4D97-AF65-F5344CB8AC3E}">
        <p14:creationId xmlns:p14="http://schemas.microsoft.com/office/powerpoint/2010/main" val="32135454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However, the next slide shows a workflow that is a more accurate depiction for this project.</a:t>
            </a:r>
          </a:p>
          <a:p>
            <a:endParaRPr lang="en-US" dirty="0"/>
          </a:p>
          <a:p>
            <a:r>
              <a:rPr lang="en-US" dirty="0"/>
              <a:t>As said previously, the process department is seen as the customer and believe that they have the required knowledge to decide on the maintenance regimes for their equipment.</a:t>
            </a:r>
          </a:p>
          <a:p>
            <a:endParaRPr lang="en-US" dirty="0"/>
          </a:p>
          <a:p>
            <a:r>
              <a:rPr lang="en-US" dirty="0"/>
              <a:t>This led to notification of maintenance request being issued to the maintenance planning and control department before approval of the reliability department. In some cases, the reliability department rejected some requests for maintenance that had already been planned  and scheduled –  this created waste for planning resources and for the purchase of materials.</a:t>
            </a:r>
          </a:p>
          <a:p>
            <a:endParaRPr lang="en-US" dirty="0"/>
          </a:p>
          <a:p>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9</a:t>
            </a:fld>
            <a:endParaRPr lang="en-GB"/>
          </a:p>
        </p:txBody>
      </p:sp>
    </p:spTree>
    <p:extLst>
      <p:ext uri="{BB962C8B-B14F-4D97-AF65-F5344CB8AC3E}">
        <p14:creationId xmlns:p14="http://schemas.microsoft.com/office/powerpoint/2010/main" val="4266424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manage the overwhelming notifications  being requested for maintenance, The maintenance planning and control departments supervisor brought the team together to discuss their objectives and the time frame that they had to work in. from this SMART goals were devised of which were illustrated by using a </a:t>
            </a:r>
            <a:r>
              <a:rPr lang="en-US" dirty="0" err="1"/>
              <a:t>gantt</a:t>
            </a:r>
            <a:r>
              <a:rPr lang="en-US" dirty="0"/>
              <a:t> chart.</a:t>
            </a:r>
          </a:p>
          <a:p>
            <a:endParaRPr lang="en-US" dirty="0"/>
          </a:p>
          <a:p>
            <a:r>
              <a:rPr lang="en-US" dirty="0"/>
              <a:t>The departments supervisor used both tools to escalate the issue that the department was under resourced, to the next layer of management.</a:t>
            </a:r>
          </a:p>
          <a:p>
            <a:endParaRPr lang="en-US" dirty="0"/>
          </a:p>
          <a:p>
            <a:r>
              <a:rPr lang="en-US" dirty="0"/>
              <a:t>An additional resource was brought into the department, and existing resources were re-organized to allow the department to achieve their goals.  The supervisor met with the reshuffled team and discuss how individuals’ roles had changed and then issued a RACI matrix to ensure the change was embedded.</a:t>
            </a:r>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10</a:t>
            </a:fld>
            <a:endParaRPr lang="en-GB"/>
          </a:p>
        </p:txBody>
      </p:sp>
    </p:spTree>
    <p:extLst>
      <p:ext uri="{BB962C8B-B14F-4D97-AF65-F5344CB8AC3E}">
        <p14:creationId xmlns:p14="http://schemas.microsoft.com/office/powerpoint/2010/main" val="2371877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notifications had been planned with an accurate duration and the resource required, the scheduler would create a schedule using Microsoft project. Each task in the schedule was risk assessed using a priority table,  which ranked for the largest impact that would be felt to production if, equipment was returned late to process. The priority associated with each task would determine how soon a task would be executed in the schedule.</a:t>
            </a:r>
          </a:p>
          <a:p>
            <a:endParaRPr lang="en-US" dirty="0"/>
          </a:p>
          <a:p>
            <a:r>
              <a:rPr lang="en-US" dirty="0"/>
              <a:t>Relationships were built between tasks that identified sequential steps in procedures, also for synergies that brought together execution of work in the same area.</a:t>
            </a:r>
          </a:p>
          <a:p>
            <a:endParaRPr lang="en-US" dirty="0"/>
          </a:p>
          <a:p>
            <a:r>
              <a:rPr lang="en-US" dirty="0"/>
              <a:t>The schedule outlined the critical path (seen on the left) according to the available resources that were needed (shown in the top right corner)</a:t>
            </a:r>
          </a:p>
          <a:p>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11</a:t>
            </a:fld>
            <a:endParaRPr lang="en-GB"/>
          </a:p>
        </p:txBody>
      </p:sp>
    </p:spTree>
    <p:extLst>
      <p:ext uri="{BB962C8B-B14F-4D97-AF65-F5344CB8AC3E}">
        <p14:creationId xmlns:p14="http://schemas.microsoft.com/office/powerpoint/2010/main" val="1102522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schedulers' role during execution was to inform the stakeholders of potential threats to the project timeline.</a:t>
            </a:r>
          </a:p>
          <a:p>
            <a:endParaRPr lang="en-US" dirty="0"/>
          </a:p>
          <a:p>
            <a:r>
              <a:rPr lang="en-US" dirty="0"/>
              <a:t>To do this first, the scheduler received progress reports from the execution teams in a daily meeting. Then the software could be updated and used to reflect on where progress should have been compared to where progress was.</a:t>
            </a:r>
          </a:p>
          <a:p>
            <a:endParaRPr lang="en-US" dirty="0"/>
          </a:p>
          <a:p>
            <a:r>
              <a:rPr lang="en-US" dirty="0"/>
              <a:t>The update to stakeholders would be through monitoring of project milestones (seen on the left) and a sprint burndown chart (seen on the right)</a:t>
            </a:r>
          </a:p>
          <a:p>
            <a:endParaRPr lang="en-US" dirty="0"/>
          </a:p>
          <a:p>
            <a:r>
              <a:rPr lang="en-US" dirty="0"/>
              <a:t>The red arrow on the sprint burndown chart shows an instance where the project completion date was under threat. A decision was made based on this data to add additional resources to the mechanical work group to resolve the threat.</a:t>
            </a:r>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12</a:t>
            </a:fld>
            <a:endParaRPr lang="en-GB"/>
          </a:p>
        </p:txBody>
      </p:sp>
    </p:spTree>
    <p:extLst>
      <p:ext uri="{BB962C8B-B14F-4D97-AF65-F5344CB8AC3E}">
        <p14:creationId xmlns:p14="http://schemas.microsoft.com/office/powerpoint/2010/main" val="12919646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cycle of a project from initialization through to project completion.</a:t>
            </a:r>
          </a:p>
          <a:p>
            <a:r>
              <a:rPr lang="en-US" dirty="0"/>
              <a:t>It highlights distinct phases project planning; project implementation and project learning</a:t>
            </a:r>
          </a:p>
          <a:p>
            <a:endParaRPr lang="en-US" dirty="0"/>
          </a:p>
          <a:p>
            <a:r>
              <a:rPr lang="en-US" dirty="0"/>
              <a:t>Comparing the phases to this project it was found that;</a:t>
            </a:r>
          </a:p>
          <a:p>
            <a:endParaRPr lang="en-US" dirty="0"/>
          </a:p>
          <a:p>
            <a:r>
              <a:rPr lang="en-US" dirty="0"/>
              <a:t>during the planning phase, waste was created by the equipment owners not following the desired workflow.</a:t>
            </a:r>
          </a:p>
          <a:p>
            <a:endParaRPr lang="en-US" dirty="0"/>
          </a:p>
          <a:p>
            <a:r>
              <a:rPr lang="en-US" dirty="0"/>
              <a:t>consistent project updates allowed for resourcing issues to be identified and resolved effectively</a:t>
            </a:r>
          </a:p>
          <a:p>
            <a:endParaRPr lang="en-US" dirty="0"/>
          </a:p>
          <a:p>
            <a:r>
              <a:rPr lang="en-US" dirty="0"/>
              <a:t>As this project is yet to conclude and has not entered the project learning phase a fair assessment is difficult., however Key performance indicators where not identified and agreed at the project initialization phase so, identifying areas for improvements will be difficult. </a:t>
            </a:r>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13</a:t>
            </a:fld>
            <a:endParaRPr lang="en-GB"/>
          </a:p>
        </p:txBody>
      </p:sp>
    </p:spTree>
    <p:extLst>
      <p:ext uri="{BB962C8B-B14F-4D97-AF65-F5344CB8AC3E}">
        <p14:creationId xmlns:p14="http://schemas.microsoft.com/office/powerpoint/2010/main" val="13351076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6BAF8D-F009-4843-B7C1-1B435AA60A1B}" type="slidenum">
              <a:rPr lang="en-GB" smtClean="0"/>
              <a:t>14</a:t>
            </a:fld>
            <a:endParaRPr lang="en-GB"/>
          </a:p>
        </p:txBody>
      </p:sp>
    </p:spTree>
    <p:extLst>
      <p:ext uri="{BB962C8B-B14F-4D97-AF65-F5344CB8AC3E}">
        <p14:creationId xmlns:p14="http://schemas.microsoft.com/office/powerpoint/2010/main" val="11659394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617C9-663A-782B-03BC-7F15172A5B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46C483-4F5E-FEC0-69BA-664B719DE1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E34004C-3735-AA22-6696-DF9E1BC82200}"/>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5" name="Footer Placeholder 4">
            <a:extLst>
              <a:ext uri="{FF2B5EF4-FFF2-40B4-BE49-F238E27FC236}">
                <a16:creationId xmlns:a16="http://schemas.microsoft.com/office/drawing/2014/main" id="{B5B89985-F2C6-B8A6-3B1D-F0B5441B8C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BEFD53-0CAC-BE6D-4206-0F14C983D40F}"/>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2790275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93FE5-C56E-DECE-AC0A-ADA7083816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C7E144-6C2E-8D80-1AC1-72D8D578C8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F75602-7D0D-CCBD-B5EE-59D5A28CE9DE}"/>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5" name="Footer Placeholder 4">
            <a:extLst>
              <a:ext uri="{FF2B5EF4-FFF2-40B4-BE49-F238E27FC236}">
                <a16:creationId xmlns:a16="http://schemas.microsoft.com/office/drawing/2014/main" id="{38A759DB-A830-D7DD-5625-CB11EB5ABD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2EBB75-9B94-23C0-5E41-8A2BC01996D4}"/>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889734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D2320-7CF5-43F0-35C8-10E2189BDD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B1C77D2-CDB6-8EB6-C7CA-AFE35C087F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1FF833-2D2C-F090-5F3E-955BD78EE80F}"/>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5" name="Footer Placeholder 4">
            <a:extLst>
              <a:ext uri="{FF2B5EF4-FFF2-40B4-BE49-F238E27FC236}">
                <a16:creationId xmlns:a16="http://schemas.microsoft.com/office/drawing/2014/main" id="{2F9AD3E7-D263-3B4B-48A4-DF314EA8BD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33D324-4FAE-071A-FC8E-4BB00B3A6699}"/>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1439429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E7031-AEA7-AB4B-7311-6DD005F92E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ADDC24-63BA-D8B2-1BC2-8C0C1413906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DF8A1A-D843-635F-C855-0D29D3B90D1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CE23C6-542B-D758-A323-FF72D82AAEBD}"/>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6" name="Footer Placeholder 5">
            <a:extLst>
              <a:ext uri="{FF2B5EF4-FFF2-40B4-BE49-F238E27FC236}">
                <a16:creationId xmlns:a16="http://schemas.microsoft.com/office/drawing/2014/main" id="{9CC41F07-C437-F78F-D8C0-26CF3742D3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38405A-3C59-4A7B-D87A-CE7F0F906528}"/>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3142773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E71F2-525B-9E43-EEAA-33343DB3683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99DBB6-D704-8672-8025-EDBC65CDF2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35B42F-A541-27CA-5E0F-97D5A6882F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25F0B7F-7517-CE89-2F68-B647B33B14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F49049B-D244-6B8B-AB5E-0E9AF9C822B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308BC5A-3499-482E-B588-9CE3FB512453}"/>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8" name="Footer Placeholder 7">
            <a:extLst>
              <a:ext uri="{FF2B5EF4-FFF2-40B4-BE49-F238E27FC236}">
                <a16:creationId xmlns:a16="http://schemas.microsoft.com/office/drawing/2014/main" id="{9590A72F-6140-96B1-1639-C513BB7EFF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68D74A2-67BB-DDBF-32CC-3C8BFED34137}"/>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1787329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BADB8-C85F-B395-6A47-4431AA0AD8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E1AE64-85FA-41A5-DCAD-D58E1D99F792}"/>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4" name="Footer Placeholder 3">
            <a:extLst>
              <a:ext uri="{FF2B5EF4-FFF2-40B4-BE49-F238E27FC236}">
                <a16:creationId xmlns:a16="http://schemas.microsoft.com/office/drawing/2014/main" id="{0CC7F2B9-0B6B-0544-E56C-5E19A27B57D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913164D-7C6F-2122-605B-E3554640FC06}"/>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1553110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BBFAEC3-9DBC-884A-5ED5-48885EA6B0C7}"/>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3" name="Footer Placeholder 2">
            <a:extLst>
              <a:ext uri="{FF2B5EF4-FFF2-40B4-BE49-F238E27FC236}">
                <a16:creationId xmlns:a16="http://schemas.microsoft.com/office/drawing/2014/main" id="{D863784D-338F-5582-4EC0-1A9867F739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69179F4-37EB-AF79-1D2B-85B93718447A}"/>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563606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B2E95-BD8E-7595-6FD4-E2ECD6D560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ED187A-DC64-88CC-C141-DC32105324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03C454-E3D5-F073-99DA-85B84F2B5E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2FA6DB-3C5F-C459-1D38-F3C947973D6F}"/>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6" name="Footer Placeholder 5">
            <a:extLst>
              <a:ext uri="{FF2B5EF4-FFF2-40B4-BE49-F238E27FC236}">
                <a16:creationId xmlns:a16="http://schemas.microsoft.com/office/drawing/2014/main" id="{92F37CDA-0FA0-498C-BA19-E33F153FCA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A32589-6F0C-8CDF-D784-8CF3A8A0BFA3}"/>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4123040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81BDA-22CD-D070-E372-7E5DF120C5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84C3C3-142E-5514-3387-D2ECFC2C3F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F8F718-C69A-0DB9-0220-EEA5EECD29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EADF4D-EFF2-6605-562F-3B836FE41392}"/>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6" name="Footer Placeholder 5">
            <a:extLst>
              <a:ext uri="{FF2B5EF4-FFF2-40B4-BE49-F238E27FC236}">
                <a16:creationId xmlns:a16="http://schemas.microsoft.com/office/drawing/2014/main" id="{90821C36-D483-72C4-73A6-1CAEE4B740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2DEFA8-AA0F-98C5-D07C-684198C925C6}"/>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2658572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37563-4695-EEBB-472B-BBDED737A5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738E8D-EEF9-E664-F6B8-F9F44AEF58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AAF15E-146B-6037-FB3A-B1C6F0CF686C}"/>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5" name="Footer Placeholder 4">
            <a:extLst>
              <a:ext uri="{FF2B5EF4-FFF2-40B4-BE49-F238E27FC236}">
                <a16:creationId xmlns:a16="http://schemas.microsoft.com/office/drawing/2014/main" id="{9B3400AF-1783-0F8C-F083-981425A514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51C57F-2136-73F9-DEE6-AD4D7129B543}"/>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2680398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99BCB5-41D2-5646-3D1F-51FC9FB14F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8A3258-7317-A3B2-EF0B-FE96F52FE2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FB6751-065F-8990-5286-D34278285E1A}"/>
              </a:ext>
            </a:extLst>
          </p:cNvPr>
          <p:cNvSpPr>
            <a:spLocks noGrp="1"/>
          </p:cNvSpPr>
          <p:nvPr>
            <p:ph type="dt" sz="half" idx="10"/>
          </p:nvPr>
        </p:nvSpPr>
        <p:spPr/>
        <p:txBody>
          <a:bodyPr/>
          <a:lstStyle/>
          <a:p>
            <a:fld id="{47B35F0C-2959-4DC3-9577-E87C03059834}" type="datetimeFigureOut">
              <a:rPr lang="en-GB" smtClean="0"/>
              <a:t>30/05/2022</a:t>
            </a:fld>
            <a:endParaRPr lang="en-GB"/>
          </a:p>
        </p:txBody>
      </p:sp>
      <p:sp>
        <p:nvSpPr>
          <p:cNvPr id="5" name="Footer Placeholder 4">
            <a:extLst>
              <a:ext uri="{FF2B5EF4-FFF2-40B4-BE49-F238E27FC236}">
                <a16:creationId xmlns:a16="http://schemas.microsoft.com/office/drawing/2014/main" id="{669D5316-EE18-1747-418F-44AABFC65A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7FA65E-7F48-E308-87A7-BE5A8688BDE6}"/>
              </a:ext>
            </a:extLst>
          </p:cNvPr>
          <p:cNvSpPr>
            <a:spLocks noGrp="1"/>
          </p:cNvSpPr>
          <p:nvPr>
            <p:ph type="sldNum" sz="quarter" idx="12"/>
          </p:nvPr>
        </p:nvSpPr>
        <p:spPr/>
        <p:txBody>
          <a:bodyPr/>
          <a:lstStyle/>
          <a:p>
            <a:fld id="{97127963-7517-4079-A006-CE2651F6CE04}" type="slidenum">
              <a:rPr lang="en-GB" smtClean="0"/>
              <a:t>‹#›</a:t>
            </a:fld>
            <a:endParaRPr lang="en-GB"/>
          </a:p>
        </p:txBody>
      </p:sp>
    </p:spTree>
    <p:extLst>
      <p:ext uri="{BB962C8B-B14F-4D97-AF65-F5344CB8AC3E}">
        <p14:creationId xmlns:p14="http://schemas.microsoft.com/office/powerpoint/2010/main" val="4051009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3F139-A01F-319E-60B4-DFDB92BAE8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3EECFB-FA60-312B-85A9-437DB69FAD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D8174D-6612-8C93-82D7-1777844694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B35F0C-2959-4DC3-9577-E87C03059834}" type="datetimeFigureOut">
              <a:rPr lang="en-GB" smtClean="0"/>
              <a:t>30/05/2022</a:t>
            </a:fld>
            <a:endParaRPr lang="en-GB"/>
          </a:p>
        </p:txBody>
      </p:sp>
      <p:sp>
        <p:nvSpPr>
          <p:cNvPr id="5" name="Footer Placeholder 4">
            <a:extLst>
              <a:ext uri="{FF2B5EF4-FFF2-40B4-BE49-F238E27FC236}">
                <a16:creationId xmlns:a16="http://schemas.microsoft.com/office/drawing/2014/main" id="{B669C2FD-3DCD-2EFA-BA29-B4921D97EC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37FD60-8144-4A67-326F-E83F9CEAD5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127963-7517-4079-A006-CE2651F6CE04}" type="slidenum">
              <a:rPr lang="en-GB" smtClean="0"/>
              <a:t>‹#›</a:t>
            </a:fld>
            <a:endParaRPr lang="en-GB"/>
          </a:p>
        </p:txBody>
      </p:sp>
    </p:spTree>
    <p:extLst>
      <p:ext uri="{BB962C8B-B14F-4D97-AF65-F5344CB8AC3E}">
        <p14:creationId xmlns:p14="http://schemas.microsoft.com/office/powerpoint/2010/main" val="825934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7.xml"/><Relationship Id="rId7" Type="http://schemas.openxmlformats.org/officeDocument/2006/relationships/image" Target="../media/image10.jpe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3.png"/><Relationship Id="rId4" Type="http://schemas.openxmlformats.org/officeDocument/2006/relationships/notesSlide" Target="../notesSlides/notesSlide4.xml"/><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15.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18.jpe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19.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7.xml"/><Relationship Id="rId7" Type="http://schemas.openxmlformats.org/officeDocument/2006/relationships/image" Target="../media/image2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notesSlide" Target="../notesSlides/notesSlide8.xml"/><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28.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31.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png"/><Relationship Id="rId5" Type="http://schemas.openxmlformats.org/officeDocument/2006/relationships/image" Target="../media/image34.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85AC8C1-7266-10A8-ED37-1D4145FB632D}"/>
              </a:ext>
            </a:extLst>
          </p:cNvPr>
          <p:cNvPicPr>
            <a:picLocks noChangeAspect="1"/>
          </p:cNvPicPr>
          <p:nvPr/>
        </p:nvPicPr>
        <p:blipFill>
          <a:blip r:embed="rId5"/>
          <a:stretch>
            <a:fillRect/>
          </a:stretch>
        </p:blipFill>
        <p:spPr>
          <a:xfrm>
            <a:off x="1115615" y="1770089"/>
            <a:ext cx="4742993" cy="3311676"/>
          </a:xfrm>
          <a:prstGeom prst="rect">
            <a:avLst/>
          </a:prstGeom>
        </p:spPr>
      </p:pic>
      <p:cxnSp>
        <p:nvCxnSpPr>
          <p:cNvPr id="24" name="Straight Connector 15">
            <a:extLst>
              <a:ext uri="{FF2B5EF4-FFF2-40B4-BE49-F238E27FC236}">
                <a16:creationId xmlns:a16="http://schemas.microsoft.com/office/drawing/2014/main" id="{4D56677B-C0B7-4DAC-ACAD-8054FF1B59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573887"/>
            <a:ext cx="0" cy="3710227"/>
          </a:xfrm>
          <a:prstGeom prst="line">
            <a:avLst/>
          </a:prstGeom>
          <a:ln w="19050">
            <a:solidFill>
              <a:srgbClr val="FDA300"/>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C4AFFFC2-CD57-C311-9277-59E1B85A5A4A}"/>
              </a:ext>
            </a:extLst>
          </p:cNvPr>
          <p:cNvPicPr>
            <a:picLocks noChangeAspect="1"/>
          </p:cNvPicPr>
          <p:nvPr/>
        </p:nvPicPr>
        <p:blipFill>
          <a:blip r:embed="rId6"/>
          <a:stretch>
            <a:fillRect/>
          </a:stretch>
        </p:blipFill>
        <p:spPr>
          <a:xfrm>
            <a:off x="7269020" y="2347914"/>
            <a:ext cx="2887835" cy="2162172"/>
          </a:xfrm>
          <a:prstGeom prst="rect">
            <a:avLst/>
          </a:prstGeom>
        </p:spPr>
      </p:pic>
      <p:pic>
        <p:nvPicPr>
          <p:cNvPr id="2" name="Audio 1">
            <a:hlinkClick r:id="" action="ppaction://media"/>
            <a:extLst>
              <a:ext uri="{FF2B5EF4-FFF2-40B4-BE49-F238E27FC236}">
                <a16:creationId xmlns:a16="http://schemas.microsoft.com/office/drawing/2014/main" id="{C6EEBD10-1AF5-F11C-3255-B0A681064BA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82057856"/>
      </p:ext>
    </p:extLst>
  </p:cSld>
  <p:clrMapOvr>
    <a:masterClrMapping/>
  </p:clrMapOvr>
  <mc:AlternateContent xmlns:mc="http://schemas.openxmlformats.org/markup-compatibility/2006">
    <mc:Choice xmlns:p14="http://schemas.microsoft.com/office/powerpoint/2010/main" Requires="p14">
      <p:transition spd="slow" p14:dur="2000" advTm="16587"/>
    </mc:Choice>
    <mc:Fallback>
      <p:transition spd="slow" advTm="165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 name="Rectangle 76">
            <a:extLst>
              <a:ext uri="{FF2B5EF4-FFF2-40B4-BE49-F238E27FC236}">
                <a16:creationId xmlns:a16="http://schemas.microsoft.com/office/drawing/2014/main" id="{0205D939-00C4-4F2E-9797-3170DD040D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78">
            <a:extLst>
              <a:ext uri="{FF2B5EF4-FFF2-40B4-BE49-F238E27FC236}">
                <a16:creationId xmlns:a16="http://schemas.microsoft.com/office/drawing/2014/main" id="{38EE4E44-1403-472B-8C01-D354CB8F5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2" name="Picture 8" descr="See the source image">
            <a:extLst>
              <a:ext uri="{FF2B5EF4-FFF2-40B4-BE49-F238E27FC236}">
                <a16:creationId xmlns:a16="http://schemas.microsoft.com/office/drawing/2014/main" id="{62D1EB8B-07B6-E454-6266-D73DA294742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712" r="26824" b="-2"/>
          <a:stretch/>
        </p:blipFill>
        <p:spPr bwMode="auto">
          <a:xfrm>
            <a:off x="6421035" y="643467"/>
            <a:ext cx="5129784" cy="5571066"/>
          </a:xfrm>
          <a:prstGeom prst="rect">
            <a:avLst/>
          </a:prstGeom>
          <a:noFill/>
          <a:extLst>
            <a:ext uri="{909E8E84-426E-40DD-AFC4-6F175D3DCCD1}">
              <a14:hiddenFill xmlns:a14="http://schemas.microsoft.com/office/drawing/2010/main">
                <a:solidFill>
                  <a:srgbClr val="FFFFFF"/>
                </a:solidFill>
              </a14:hiddenFill>
            </a:ext>
          </a:extLst>
        </p:spPr>
      </p:pic>
      <p:sp>
        <p:nvSpPr>
          <p:cNvPr id="81" name="Rectangle 80">
            <a:extLst>
              <a:ext uri="{FF2B5EF4-FFF2-40B4-BE49-F238E27FC236}">
                <a16:creationId xmlns:a16="http://schemas.microsoft.com/office/drawing/2014/main" id="{583CCE40-4C5F-42D3-86D9-7892AD1E9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See the source image">
            <a:extLst>
              <a:ext uri="{FF2B5EF4-FFF2-40B4-BE49-F238E27FC236}">
                <a16:creationId xmlns:a16="http://schemas.microsoft.com/office/drawing/2014/main" id="{45629529-6C68-21CE-C98B-34B2B40D556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7505" r="21263" b="1"/>
          <a:stretch/>
        </p:blipFill>
        <p:spPr bwMode="auto">
          <a:xfrm>
            <a:off x="641180" y="643467"/>
            <a:ext cx="5129784" cy="5571066"/>
          </a:xfrm>
          <a:prstGeom prst="rect">
            <a:avLst/>
          </a:prstGeom>
          <a:noFill/>
          <a:extLst>
            <a:ext uri="{909E8E84-426E-40DD-AFC4-6F175D3DCCD1}">
              <a14:hiddenFill xmlns:a14="http://schemas.microsoft.com/office/drawing/2010/main">
                <a:solidFill>
                  <a:srgbClr val="FFFFFF"/>
                </a:solidFill>
              </a14:hiddenFill>
            </a:ext>
          </a:extLst>
        </p:spPr>
      </p:pic>
      <p:pic>
        <p:nvPicPr>
          <p:cNvPr id="9" name="Audio 8">
            <a:hlinkClick r:id="" action="ppaction://media"/>
            <a:extLst>
              <a:ext uri="{FF2B5EF4-FFF2-40B4-BE49-F238E27FC236}">
                <a16:creationId xmlns:a16="http://schemas.microsoft.com/office/drawing/2014/main" id="{796E82AB-655D-2CA2-7D8C-04C8B19842D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467916297"/>
      </p:ext>
    </p:extLst>
  </p:cSld>
  <p:clrMapOvr>
    <a:masterClrMapping/>
  </p:clrMapOvr>
  <mc:AlternateContent xmlns:mc="http://schemas.openxmlformats.org/markup-compatibility/2006" xmlns:p14="http://schemas.microsoft.com/office/powerpoint/2010/main">
    <mc:Choice Requires="p14">
      <p:transition spd="slow" p14:dur="2000" advTm="31432"/>
    </mc:Choice>
    <mc:Fallback xmlns="">
      <p:transition spd="slow" advTm="314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D99D2C73-08B0-4F6B-A8E9-4651E6BDBE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968DB88C-7EF2-487C-85D1-848F61F13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0" descr="See the source image">
            <a:extLst>
              <a:ext uri="{FF2B5EF4-FFF2-40B4-BE49-F238E27FC236}">
                <a16:creationId xmlns:a16="http://schemas.microsoft.com/office/drawing/2014/main" id="{0F150F2C-B1D8-0DBB-8DA1-6375F9FEC9B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3880" r="21878" b="-1"/>
          <a:stretch/>
        </p:blipFill>
        <p:spPr bwMode="auto">
          <a:xfrm>
            <a:off x="643467" y="643467"/>
            <a:ext cx="5372099" cy="5571066"/>
          </a:xfrm>
          <a:prstGeom prst="rect">
            <a:avLst/>
          </a:prstGeom>
          <a:extLst>
            <a:ext uri="{909E8E84-426E-40DD-AFC4-6F175D3DCCD1}">
              <a14:hiddenFill xmlns:a14="http://schemas.microsoft.com/office/drawing/2010/main">
                <a:solidFill>
                  <a:srgbClr val="FFFFFF"/>
                </a:solidFill>
              </a14:hiddenFill>
            </a:ext>
          </a:extLst>
        </p:spPr>
      </p:pic>
      <p:pic>
        <p:nvPicPr>
          <p:cNvPr id="3" name="Picture 2" descr="See the source image">
            <a:extLst>
              <a:ext uri="{FF2B5EF4-FFF2-40B4-BE49-F238E27FC236}">
                <a16:creationId xmlns:a16="http://schemas.microsoft.com/office/drawing/2014/main" id="{F3351C53-B30C-491B-05E2-F3AE7F4BD52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522" r="12156" b="-1"/>
          <a:stretch/>
        </p:blipFill>
        <p:spPr bwMode="auto">
          <a:xfrm>
            <a:off x="6176432" y="643467"/>
            <a:ext cx="5372100" cy="5571066"/>
          </a:xfrm>
          <a:prstGeom prst="rect">
            <a:avLst/>
          </a:prstGeom>
          <a:extLst>
            <a:ext uri="{909E8E84-426E-40DD-AFC4-6F175D3DCCD1}">
              <a14:hiddenFill xmlns:a14="http://schemas.microsoft.com/office/drawing/2010/main">
                <a:solidFill>
                  <a:srgbClr val="FFFFFF"/>
                </a:solidFill>
              </a14:hiddenFill>
            </a:ext>
          </a:extLst>
        </p:spPr>
      </p:pic>
      <p:pic>
        <p:nvPicPr>
          <p:cNvPr id="8" name="Audio 7">
            <a:hlinkClick r:id="" action="ppaction://media"/>
            <a:extLst>
              <a:ext uri="{FF2B5EF4-FFF2-40B4-BE49-F238E27FC236}">
                <a16:creationId xmlns:a16="http://schemas.microsoft.com/office/drawing/2014/main" id="{99A1F8B0-23AF-71C1-E021-64C30EF2166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794725453"/>
      </p:ext>
    </p:extLst>
  </p:cSld>
  <p:clrMapOvr>
    <a:masterClrMapping/>
  </p:clrMapOvr>
  <mc:AlternateContent xmlns:mc="http://schemas.openxmlformats.org/markup-compatibility/2006" xmlns:p14="http://schemas.microsoft.com/office/powerpoint/2010/main">
    <mc:Choice Requires="p14">
      <p:transition spd="slow" p14:dur="2000" advTm="14107"/>
    </mc:Choice>
    <mc:Fallback xmlns="">
      <p:transition spd="slow" advTm="141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1" name="Freeform: Shape 140">
            <a:extLst>
              <a:ext uri="{FF2B5EF4-FFF2-40B4-BE49-F238E27FC236}">
                <a16:creationId xmlns:a16="http://schemas.microsoft.com/office/drawing/2014/main" id="{1284CA7F-B696-4085-84C6-CD668817E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50278" cy="3400925"/>
          </a:xfrm>
          <a:custGeom>
            <a:avLst/>
            <a:gdLst>
              <a:gd name="connsiteX0" fmla="*/ 0 w 6050278"/>
              <a:gd name="connsiteY0" fmla="*/ 0 h 3400925"/>
              <a:gd name="connsiteX1" fmla="*/ 6050278 w 6050278"/>
              <a:gd name="connsiteY1" fmla="*/ 0 h 3400925"/>
              <a:gd name="connsiteX2" fmla="*/ 6050278 w 6050278"/>
              <a:gd name="connsiteY2" fmla="*/ 1827306 h 3400925"/>
              <a:gd name="connsiteX3" fmla="*/ 3892296 w 6050278"/>
              <a:gd name="connsiteY3" fmla="*/ 1827306 h 3400925"/>
              <a:gd name="connsiteX4" fmla="*/ 3892296 w 6050278"/>
              <a:gd name="connsiteY4" fmla="*/ 3400925 h 3400925"/>
              <a:gd name="connsiteX5" fmla="*/ 0 w 6050278"/>
              <a:gd name="connsiteY5" fmla="*/ 3400925 h 340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400925">
                <a:moveTo>
                  <a:pt x="0" y="0"/>
                </a:moveTo>
                <a:lnTo>
                  <a:pt x="6050278" y="0"/>
                </a:lnTo>
                <a:lnTo>
                  <a:pt x="6050278" y="1827306"/>
                </a:lnTo>
                <a:lnTo>
                  <a:pt x="3892296" y="1827306"/>
                </a:lnTo>
                <a:lnTo>
                  <a:pt x="3892296" y="3400925"/>
                </a:lnTo>
                <a:lnTo>
                  <a:pt x="0" y="340092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6" name="Picture 4" descr="See the source image">
            <a:extLst>
              <a:ext uri="{FF2B5EF4-FFF2-40B4-BE49-F238E27FC236}">
                <a16:creationId xmlns:a16="http://schemas.microsoft.com/office/drawing/2014/main" id="{212974DA-5432-D553-9A80-5DF7BC33170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9461" b="19760"/>
          <a:stretch/>
        </p:blipFill>
        <p:spPr bwMode="auto">
          <a:xfrm>
            <a:off x="643467" y="971807"/>
            <a:ext cx="2927073" cy="1779045"/>
          </a:xfrm>
          <a:prstGeom prst="rect">
            <a:avLst/>
          </a:prstGeom>
          <a:extLst>
            <a:ext uri="{909E8E84-426E-40DD-AFC4-6F175D3DCCD1}">
              <a14:hiddenFill xmlns:a14="http://schemas.microsoft.com/office/drawing/2010/main">
                <a:solidFill>
                  <a:srgbClr val="FFFFFF"/>
                </a:solidFill>
              </a14:hiddenFill>
            </a:ext>
          </a:extLst>
        </p:spPr>
      </p:pic>
      <p:sp>
        <p:nvSpPr>
          <p:cNvPr id="143" name="Freeform: Shape 142">
            <a:extLst>
              <a:ext uri="{FF2B5EF4-FFF2-40B4-BE49-F238E27FC236}">
                <a16:creationId xmlns:a16="http://schemas.microsoft.com/office/drawing/2014/main" id="{858A10F4-B847-4777-BC82-782F6FB36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1722" y="1"/>
            <a:ext cx="6050278" cy="3400925"/>
          </a:xfrm>
          <a:custGeom>
            <a:avLst/>
            <a:gdLst>
              <a:gd name="connsiteX0" fmla="*/ 0 w 6050278"/>
              <a:gd name="connsiteY0" fmla="*/ 0 h 3400925"/>
              <a:gd name="connsiteX1" fmla="*/ 6050278 w 6050278"/>
              <a:gd name="connsiteY1" fmla="*/ 0 h 3400925"/>
              <a:gd name="connsiteX2" fmla="*/ 6050278 w 6050278"/>
              <a:gd name="connsiteY2" fmla="*/ 3400925 h 3400925"/>
              <a:gd name="connsiteX3" fmla="*/ 2157982 w 6050278"/>
              <a:gd name="connsiteY3" fmla="*/ 3400925 h 3400925"/>
              <a:gd name="connsiteX4" fmla="*/ 2157982 w 6050278"/>
              <a:gd name="connsiteY4" fmla="*/ 1827306 h 3400925"/>
              <a:gd name="connsiteX5" fmla="*/ 0 w 6050278"/>
              <a:gd name="connsiteY5" fmla="*/ 1827306 h 340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400925">
                <a:moveTo>
                  <a:pt x="0" y="0"/>
                </a:moveTo>
                <a:lnTo>
                  <a:pt x="6050278" y="0"/>
                </a:lnTo>
                <a:lnTo>
                  <a:pt x="6050278" y="3400925"/>
                </a:lnTo>
                <a:lnTo>
                  <a:pt x="2157982" y="3400925"/>
                </a:lnTo>
                <a:lnTo>
                  <a:pt x="2157982" y="1827306"/>
                </a:lnTo>
                <a:lnTo>
                  <a:pt x="0" y="182730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5" name="Freeform: Shape 144">
            <a:extLst>
              <a:ext uri="{FF2B5EF4-FFF2-40B4-BE49-F238E27FC236}">
                <a16:creationId xmlns:a16="http://schemas.microsoft.com/office/drawing/2014/main" id="{8883B597-C9A1-46EF-AB6B-71DF0B1ED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89159"/>
            <a:ext cx="6050278" cy="3368841"/>
          </a:xfrm>
          <a:custGeom>
            <a:avLst/>
            <a:gdLst>
              <a:gd name="connsiteX0" fmla="*/ 0 w 6050278"/>
              <a:gd name="connsiteY0" fmla="*/ 0 h 3368841"/>
              <a:gd name="connsiteX1" fmla="*/ 3892296 w 6050278"/>
              <a:gd name="connsiteY1" fmla="*/ 0 h 3368841"/>
              <a:gd name="connsiteX2" fmla="*/ 3892296 w 6050278"/>
              <a:gd name="connsiteY2" fmla="*/ 1541535 h 3368841"/>
              <a:gd name="connsiteX3" fmla="*/ 6050278 w 6050278"/>
              <a:gd name="connsiteY3" fmla="*/ 1541535 h 3368841"/>
              <a:gd name="connsiteX4" fmla="*/ 6050278 w 6050278"/>
              <a:gd name="connsiteY4" fmla="*/ 3368841 h 3368841"/>
              <a:gd name="connsiteX5" fmla="*/ 0 w 6050278"/>
              <a:gd name="connsiteY5" fmla="*/ 3368841 h 3368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368841">
                <a:moveTo>
                  <a:pt x="0" y="0"/>
                </a:moveTo>
                <a:lnTo>
                  <a:pt x="3892296" y="0"/>
                </a:lnTo>
                <a:lnTo>
                  <a:pt x="3892296" y="1541535"/>
                </a:lnTo>
                <a:lnTo>
                  <a:pt x="6050278" y="1541535"/>
                </a:lnTo>
                <a:lnTo>
                  <a:pt x="6050278" y="3368841"/>
                </a:lnTo>
                <a:lnTo>
                  <a:pt x="0" y="336884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See the source image">
            <a:extLst>
              <a:ext uri="{FF2B5EF4-FFF2-40B4-BE49-F238E27FC236}">
                <a16:creationId xmlns:a16="http://schemas.microsoft.com/office/drawing/2014/main" id="{3C063B2E-B9EC-BFA8-4759-724949C33593}"/>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43467" y="4265472"/>
            <a:ext cx="2927072" cy="1522077"/>
          </a:xfrm>
          <a:prstGeom prst="rect">
            <a:avLst/>
          </a:prstGeom>
          <a:extLst>
            <a:ext uri="{909E8E84-426E-40DD-AFC4-6F175D3DCCD1}">
              <a14:hiddenFill xmlns:a14="http://schemas.microsoft.com/office/drawing/2010/main">
                <a:solidFill>
                  <a:srgbClr val="FFFFFF"/>
                </a:solidFill>
              </a14:hiddenFill>
            </a:ext>
          </a:extLst>
        </p:spPr>
      </p:pic>
      <p:sp>
        <p:nvSpPr>
          <p:cNvPr id="147" name="Freeform: Shape 146">
            <a:extLst>
              <a:ext uri="{FF2B5EF4-FFF2-40B4-BE49-F238E27FC236}">
                <a16:creationId xmlns:a16="http://schemas.microsoft.com/office/drawing/2014/main" id="{A0B38421-369F-445C-9543-5BC17BC090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1722" y="3489159"/>
            <a:ext cx="6050278" cy="3368841"/>
          </a:xfrm>
          <a:custGeom>
            <a:avLst/>
            <a:gdLst>
              <a:gd name="connsiteX0" fmla="*/ 2157982 w 6050278"/>
              <a:gd name="connsiteY0" fmla="*/ 0 h 3368841"/>
              <a:gd name="connsiteX1" fmla="*/ 6050278 w 6050278"/>
              <a:gd name="connsiteY1" fmla="*/ 0 h 3368841"/>
              <a:gd name="connsiteX2" fmla="*/ 6050278 w 6050278"/>
              <a:gd name="connsiteY2" fmla="*/ 3368841 h 3368841"/>
              <a:gd name="connsiteX3" fmla="*/ 0 w 6050278"/>
              <a:gd name="connsiteY3" fmla="*/ 3368841 h 3368841"/>
              <a:gd name="connsiteX4" fmla="*/ 0 w 6050278"/>
              <a:gd name="connsiteY4" fmla="*/ 1541535 h 3368841"/>
              <a:gd name="connsiteX5" fmla="*/ 2157982 w 6050278"/>
              <a:gd name="connsiteY5" fmla="*/ 1541535 h 3368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368841">
                <a:moveTo>
                  <a:pt x="2157982" y="0"/>
                </a:moveTo>
                <a:lnTo>
                  <a:pt x="6050278" y="0"/>
                </a:lnTo>
                <a:lnTo>
                  <a:pt x="6050278" y="3368841"/>
                </a:lnTo>
                <a:lnTo>
                  <a:pt x="0" y="3368841"/>
                </a:lnTo>
                <a:lnTo>
                  <a:pt x="0" y="1541535"/>
                </a:lnTo>
                <a:lnTo>
                  <a:pt x="2157982" y="154153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9" name="Freeform: Shape 148">
            <a:extLst>
              <a:ext uri="{FF2B5EF4-FFF2-40B4-BE49-F238E27FC236}">
                <a16:creationId xmlns:a16="http://schemas.microsoft.com/office/drawing/2014/main" id="{FAA9CE81-CAF0-41E3-8E73-CAFA13A0B1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83736" y="1918638"/>
            <a:ext cx="4224528" cy="3020725"/>
          </a:xfrm>
          <a:custGeom>
            <a:avLst/>
            <a:gdLst>
              <a:gd name="connsiteX0" fmla="*/ 0 w 4224528"/>
              <a:gd name="connsiteY0" fmla="*/ 0 h 3020725"/>
              <a:gd name="connsiteX1" fmla="*/ 4224528 w 4224528"/>
              <a:gd name="connsiteY1" fmla="*/ 0 h 3020725"/>
              <a:gd name="connsiteX2" fmla="*/ 4224528 w 4224528"/>
              <a:gd name="connsiteY2" fmla="*/ 3020725 h 3020725"/>
              <a:gd name="connsiteX3" fmla="*/ 0 w 4224528"/>
              <a:gd name="connsiteY3" fmla="*/ 3020725 h 3020725"/>
            </a:gdLst>
            <a:ahLst/>
            <a:cxnLst>
              <a:cxn ang="0">
                <a:pos x="connsiteX0" y="connsiteY0"/>
              </a:cxn>
              <a:cxn ang="0">
                <a:pos x="connsiteX1" y="connsiteY1"/>
              </a:cxn>
              <a:cxn ang="0">
                <a:pos x="connsiteX2" y="connsiteY2"/>
              </a:cxn>
              <a:cxn ang="0">
                <a:pos x="connsiteX3" y="connsiteY3"/>
              </a:cxn>
            </a:cxnLst>
            <a:rect l="l" t="t" r="r" b="b"/>
            <a:pathLst>
              <a:path w="4224528" h="3020725">
                <a:moveTo>
                  <a:pt x="0" y="0"/>
                </a:moveTo>
                <a:lnTo>
                  <a:pt x="4224528" y="0"/>
                </a:lnTo>
                <a:lnTo>
                  <a:pt x="4224528" y="3020725"/>
                </a:lnTo>
                <a:lnTo>
                  <a:pt x="0" y="302072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See the source image">
            <a:extLst>
              <a:ext uri="{FF2B5EF4-FFF2-40B4-BE49-F238E27FC236}">
                <a16:creationId xmlns:a16="http://schemas.microsoft.com/office/drawing/2014/main" id="{BDD23FA1-9F51-2602-37C5-008BA13EF7CF}"/>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305469" y="2524783"/>
            <a:ext cx="3581061" cy="1808435"/>
          </a:xfrm>
          <a:prstGeom prst="rect">
            <a:avLst/>
          </a:prstGeom>
          <a:extLst>
            <a:ext uri="{909E8E84-426E-40DD-AFC4-6F175D3DCCD1}">
              <a14:hiddenFill xmlns:a14="http://schemas.microsoft.com/office/drawing/2010/main">
                <a:solidFill>
                  <a:srgbClr val="FFFFFF"/>
                </a:solidFill>
              </a14:hiddenFill>
            </a:ext>
          </a:extLst>
        </p:spPr>
      </p:pic>
      <p:pic>
        <p:nvPicPr>
          <p:cNvPr id="6" name="Picture 2" descr="See the source image">
            <a:extLst>
              <a:ext uri="{FF2B5EF4-FFF2-40B4-BE49-F238E27FC236}">
                <a16:creationId xmlns:a16="http://schemas.microsoft.com/office/drawing/2014/main" id="{0F88D210-FA81-FC93-FDD0-3FA76EE6D2C1}"/>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621460" y="865219"/>
            <a:ext cx="2927072" cy="1953820"/>
          </a:xfrm>
          <a:prstGeom prst="rect">
            <a:avLst/>
          </a:prstGeom>
          <a:extLst>
            <a:ext uri="{909E8E84-426E-40DD-AFC4-6F175D3DCCD1}">
              <a14:hiddenFill xmlns:a14="http://schemas.microsoft.com/office/drawing/2010/main">
                <a:solidFill>
                  <a:srgbClr val="FFFFFF"/>
                </a:solidFill>
              </a14:hiddenFill>
            </a:ext>
          </a:extLst>
        </p:spPr>
      </p:pic>
      <p:pic>
        <p:nvPicPr>
          <p:cNvPr id="3080" name="Picture 8" descr="See the source image">
            <a:extLst>
              <a:ext uri="{FF2B5EF4-FFF2-40B4-BE49-F238E27FC236}">
                <a16:creationId xmlns:a16="http://schemas.microsoft.com/office/drawing/2014/main" id="{2D42B372-E8E9-ABDA-AAF0-5D52C2BD80C9}"/>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8621460" y="4136815"/>
            <a:ext cx="2927071" cy="1763560"/>
          </a:xfrm>
          <a:prstGeom prst="rect">
            <a:avLst/>
          </a:prstGeom>
          <a:extLst>
            <a:ext uri="{909E8E84-426E-40DD-AFC4-6F175D3DCCD1}">
              <a14:hiddenFill xmlns:a14="http://schemas.microsoft.com/office/drawing/2010/main">
                <a:solidFill>
                  <a:srgbClr val="FFFFFF"/>
                </a:solidFill>
              </a14:hiddenFill>
            </a:ext>
          </a:extLst>
        </p:spPr>
      </p:pic>
      <p:pic>
        <p:nvPicPr>
          <p:cNvPr id="9" name="Audio 8">
            <a:hlinkClick r:id="" action="ppaction://media"/>
            <a:extLst>
              <a:ext uri="{FF2B5EF4-FFF2-40B4-BE49-F238E27FC236}">
                <a16:creationId xmlns:a16="http://schemas.microsoft.com/office/drawing/2014/main" id="{8110F515-EA02-EAB8-8CF4-1A507BC5668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369304554"/>
      </p:ext>
    </p:extLst>
  </p:cSld>
  <p:clrMapOvr>
    <a:masterClrMapping/>
  </p:clrMapOvr>
  <mc:AlternateContent xmlns:mc="http://schemas.openxmlformats.org/markup-compatibility/2006" xmlns:p14="http://schemas.microsoft.com/office/powerpoint/2010/main">
    <mc:Choice Requires="p14">
      <p:transition spd="slow" p14:dur="2000" advTm="21553"/>
    </mc:Choice>
    <mc:Fallback xmlns="">
      <p:transition spd="slow" advTm="215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60" name="Picture 12" descr="See the source image">
            <a:extLst>
              <a:ext uri="{FF2B5EF4-FFF2-40B4-BE49-F238E27FC236}">
                <a16:creationId xmlns:a16="http://schemas.microsoft.com/office/drawing/2014/main" id="{DD0B99AF-8E3A-4171-7549-6A92F55C82F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231" r="10974" b="-1"/>
          <a:stretch/>
        </p:blipFill>
        <p:spPr bwMode="auto">
          <a:xfrm>
            <a:off x="5450529" y="3263116"/>
            <a:ext cx="6741471" cy="359488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See the source image">
            <a:extLst>
              <a:ext uri="{FF2B5EF4-FFF2-40B4-BE49-F238E27FC236}">
                <a16:creationId xmlns:a16="http://schemas.microsoft.com/office/drawing/2014/main" id="{EDEA73F5-16EA-C1AA-4CE1-A49008C30F9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2811" r="-1" b="-1"/>
          <a:stretch/>
        </p:blipFill>
        <p:spPr bwMode="auto">
          <a:xfrm>
            <a:off x="1754330" y="10"/>
            <a:ext cx="6760897" cy="3920034"/>
          </a:xfrm>
          <a:custGeom>
            <a:avLst/>
            <a:gdLst/>
            <a:ahLst/>
            <a:cxnLst/>
            <a:rect l="l" t="t" r="r" b="b"/>
            <a:pathLst>
              <a:path w="4113440" h="3920044">
                <a:moveTo>
                  <a:pt x="0" y="0"/>
                </a:moveTo>
                <a:lnTo>
                  <a:pt x="4113440" y="0"/>
                </a:lnTo>
                <a:lnTo>
                  <a:pt x="4113440" y="3103224"/>
                </a:lnTo>
                <a:lnTo>
                  <a:pt x="2157388" y="3103224"/>
                </a:lnTo>
                <a:lnTo>
                  <a:pt x="2157388" y="3920044"/>
                </a:lnTo>
                <a:lnTo>
                  <a:pt x="0" y="3920044"/>
                </a:lnTo>
                <a:close/>
              </a:path>
            </a:pathLst>
          </a:cu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806692FB-8FCB-4B46-A077-B6132E789B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094" y="160868"/>
            <a:ext cx="3355039" cy="2941382"/>
          </a:xfrm>
          <a:prstGeom prst="rect">
            <a:avLst/>
          </a:prstGeom>
          <a:solidFill>
            <a:srgbClr val="486B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a:extLst>
              <a:ext uri="{FF2B5EF4-FFF2-40B4-BE49-F238E27FC236}">
                <a16:creationId xmlns:a16="http://schemas.microsoft.com/office/drawing/2014/main" id="{00FC960A-022A-4742-832C-FCE8ABEAB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866" y="4069977"/>
            <a:ext cx="1432595" cy="2019928"/>
          </a:xfrm>
          <a:prstGeom prst="rect">
            <a:avLst/>
          </a:prstGeom>
          <a:solidFill>
            <a:srgbClr val="486B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66" name="Picture 18" descr="See the source image">
            <a:extLst>
              <a:ext uri="{FF2B5EF4-FFF2-40B4-BE49-F238E27FC236}">
                <a16:creationId xmlns:a16="http://schemas.microsoft.com/office/drawing/2014/main" id="{94BC3478-C18E-214A-ADD6-3BAD04DB3D8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404" r="-4" b="-4"/>
          <a:stretch/>
        </p:blipFill>
        <p:spPr bwMode="auto">
          <a:xfrm>
            <a:off x="1754330" y="4069977"/>
            <a:ext cx="3535331" cy="2019928"/>
          </a:xfrm>
          <a:prstGeom prst="rect">
            <a:avLst/>
          </a:prstGeom>
          <a:noFill/>
          <a:extLst>
            <a:ext uri="{909E8E84-426E-40DD-AFC4-6F175D3DCCD1}">
              <a14:hiddenFill xmlns:a14="http://schemas.microsoft.com/office/drawing/2010/main">
                <a:solidFill>
                  <a:srgbClr val="FFFFFF"/>
                </a:solidFill>
              </a14:hiddenFill>
            </a:ext>
          </a:extLst>
        </p:spPr>
      </p:pic>
      <p:pic>
        <p:nvPicPr>
          <p:cNvPr id="24" name="Audio 23">
            <a:hlinkClick r:id="" action="ppaction://media"/>
            <a:extLst>
              <a:ext uri="{FF2B5EF4-FFF2-40B4-BE49-F238E27FC236}">
                <a16:creationId xmlns:a16="http://schemas.microsoft.com/office/drawing/2014/main" id="{C9C45B96-0DB8-B0BC-E43A-C18341102C8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608577056"/>
      </p:ext>
    </p:extLst>
  </p:cSld>
  <p:clrMapOvr>
    <a:masterClrMapping/>
  </p:clrMapOvr>
  <mc:AlternateContent xmlns:mc="http://schemas.openxmlformats.org/markup-compatibility/2006" xmlns:p14="http://schemas.microsoft.com/office/powerpoint/2010/main">
    <mc:Choice Requires="p14">
      <p:transition spd="slow" p14:dur="2000" advTm="75199"/>
    </mc:Choice>
    <mc:Fallback xmlns="">
      <p:transition spd="slow" advTm="751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4" name="Rectangle 83">
            <a:extLst>
              <a:ext uri="{FF2B5EF4-FFF2-40B4-BE49-F238E27FC236}">
                <a16:creationId xmlns:a16="http://schemas.microsoft.com/office/drawing/2014/main" id="{C96C8BAF-68F3-4B78-B238-35DF5D8656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6" name="Group 85">
            <a:extLst>
              <a:ext uri="{FF2B5EF4-FFF2-40B4-BE49-F238E27FC236}">
                <a16:creationId xmlns:a16="http://schemas.microsoft.com/office/drawing/2014/main" id="{4F4CD6D0-5A87-4BA2-A13A-0E40511C3C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4774" y="699565"/>
            <a:ext cx="3553132" cy="5156200"/>
            <a:chOff x="7807230" y="2012810"/>
            <a:chExt cx="3251252" cy="3459865"/>
          </a:xfrm>
        </p:grpSpPr>
        <p:sp>
          <p:nvSpPr>
            <p:cNvPr id="87" name="Rectangle 86">
              <a:extLst>
                <a:ext uri="{FF2B5EF4-FFF2-40B4-BE49-F238E27FC236}">
                  <a16:creationId xmlns:a16="http://schemas.microsoft.com/office/drawing/2014/main" id="{5877EAC0-2063-444D-8EE9-72FED2E03B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 name="Rectangle 87">
              <a:extLst>
                <a:ext uri="{FF2B5EF4-FFF2-40B4-BE49-F238E27FC236}">
                  <a16:creationId xmlns:a16="http://schemas.microsoft.com/office/drawing/2014/main" id="{2C155BF8-661A-4F4A-B4EC-923105C69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102" name="Picture 6" descr="See the source image">
            <a:extLst>
              <a:ext uri="{FF2B5EF4-FFF2-40B4-BE49-F238E27FC236}">
                <a16:creationId xmlns:a16="http://schemas.microsoft.com/office/drawing/2014/main" id="{D99AC751-EA34-0CC2-514B-5CAA968E0404}"/>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06568" y="1672893"/>
            <a:ext cx="3209544" cy="3209544"/>
          </a:xfrm>
          <a:prstGeom prst="rect">
            <a:avLst/>
          </a:prstGeom>
          <a:noFill/>
          <a:extLst>
            <a:ext uri="{909E8E84-426E-40DD-AFC4-6F175D3DCCD1}">
              <a14:hiddenFill xmlns:a14="http://schemas.microsoft.com/office/drawing/2010/main">
                <a:solidFill>
                  <a:srgbClr val="FFFFFF"/>
                </a:solidFill>
              </a14:hiddenFill>
            </a:ext>
          </a:extLst>
        </p:spPr>
      </p:pic>
      <p:grpSp>
        <p:nvGrpSpPr>
          <p:cNvPr id="90" name="Group 89">
            <a:extLst>
              <a:ext uri="{FF2B5EF4-FFF2-40B4-BE49-F238E27FC236}">
                <a16:creationId xmlns:a16="http://schemas.microsoft.com/office/drawing/2014/main" id="{E9537076-EF48-4F72-9164-FD8260D550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19434" y="699565"/>
            <a:ext cx="3553132" cy="5156200"/>
            <a:chOff x="7807230" y="2012810"/>
            <a:chExt cx="3251252" cy="3459865"/>
          </a:xfrm>
        </p:grpSpPr>
        <p:sp>
          <p:nvSpPr>
            <p:cNvPr id="91" name="Rectangle 90">
              <a:extLst>
                <a:ext uri="{FF2B5EF4-FFF2-40B4-BE49-F238E27FC236}">
                  <a16:creationId xmlns:a16="http://schemas.microsoft.com/office/drawing/2014/main" id="{689673CB-C48B-4D05-B6E4-B88CD5BAA0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 name="Rectangle 91">
              <a:extLst>
                <a:ext uri="{FF2B5EF4-FFF2-40B4-BE49-F238E27FC236}">
                  <a16:creationId xmlns:a16="http://schemas.microsoft.com/office/drawing/2014/main" id="{96C31A20-B341-476E-8C04-A26C87E14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4" name="Group 93">
            <a:extLst>
              <a:ext uri="{FF2B5EF4-FFF2-40B4-BE49-F238E27FC236}">
                <a16:creationId xmlns:a16="http://schemas.microsoft.com/office/drawing/2014/main" id="{6EFC3492-86BD-4D75-B5B4-C2DBFE0BD1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04093" y="699565"/>
            <a:ext cx="3553132" cy="5156200"/>
            <a:chOff x="7807230" y="2012810"/>
            <a:chExt cx="3251252" cy="3459865"/>
          </a:xfrm>
        </p:grpSpPr>
        <p:sp>
          <p:nvSpPr>
            <p:cNvPr id="95" name="Rectangle 94">
              <a:extLst>
                <a:ext uri="{FF2B5EF4-FFF2-40B4-BE49-F238E27FC236}">
                  <a16:creationId xmlns:a16="http://schemas.microsoft.com/office/drawing/2014/main" id="{F72E5074-2516-4705-BFF1-F508394A0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 name="Rectangle 95">
              <a:extLst>
                <a:ext uri="{FF2B5EF4-FFF2-40B4-BE49-F238E27FC236}">
                  <a16:creationId xmlns:a16="http://schemas.microsoft.com/office/drawing/2014/main" id="{02259E4C-F24C-4180-AEC3-76255D535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100" name="Picture 4" descr="See the source image">
            <a:extLst>
              <a:ext uri="{FF2B5EF4-FFF2-40B4-BE49-F238E27FC236}">
                <a16:creationId xmlns:a16="http://schemas.microsoft.com/office/drawing/2014/main" id="{FF4181CD-5C80-3403-CDF4-DA37523FB46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8671" t="2814" r="23389" b="3968"/>
          <a:stretch/>
        </p:blipFill>
        <p:spPr bwMode="auto">
          <a:xfrm>
            <a:off x="4622680" y="1825362"/>
            <a:ext cx="3209544" cy="290460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See the source image">
            <a:extLst>
              <a:ext uri="{FF2B5EF4-FFF2-40B4-BE49-F238E27FC236}">
                <a16:creationId xmlns:a16="http://schemas.microsoft.com/office/drawing/2014/main" id="{E01BE5D7-A1B6-7A0D-0DA5-A4710BFC4860}"/>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8275888" y="1913716"/>
            <a:ext cx="3209544" cy="2118299"/>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3F55D449-D7F5-FBC9-7A40-5842E41EDB1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091732923"/>
      </p:ext>
    </p:extLst>
  </p:cSld>
  <p:clrMapOvr>
    <a:masterClrMapping/>
  </p:clrMapOvr>
  <mc:AlternateContent xmlns:mc="http://schemas.openxmlformats.org/markup-compatibility/2006" xmlns:p14="http://schemas.microsoft.com/office/powerpoint/2010/main">
    <mc:Choice Requires="p14">
      <p:transition spd="slow" p14:dur="2000" advTm="82722"/>
    </mc:Choice>
    <mc:Fallback xmlns="">
      <p:transition spd="slow" advTm="827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Oval 74">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See the source image">
            <a:extLst>
              <a:ext uri="{FF2B5EF4-FFF2-40B4-BE49-F238E27FC236}">
                <a16:creationId xmlns:a16="http://schemas.microsoft.com/office/drawing/2014/main" id="{DE666622-3D62-F09A-4249-5422407AF59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9271" r="13978" b="-2"/>
          <a:stretch/>
        </p:blipFill>
        <p:spPr bwMode="auto">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noFill/>
          <a:extLst>
            <a:ext uri="{909E8E84-426E-40DD-AFC4-6F175D3DCCD1}">
              <a14:hiddenFill xmlns:a14="http://schemas.microsoft.com/office/drawing/2010/main">
                <a:solidFill>
                  <a:srgbClr val="FFFFFF"/>
                </a:solidFill>
              </a14:hiddenFill>
            </a:ext>
          </a:extLst>
        </p:spPr>
      </p:pic>
      <p:sp>
        <p:nvSpPr>
          <p:cNvPr id="77"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79"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2" name="TextBox 1">
            <a:extLst>
              <a:ext uri="{FF2B5EF4-FFF2-40B4-BE49-F238E27FC236}">
                <a16:creationId xmlns:a16="http://schemas.microsoft.com/office/drawing/2014/main" id="{3C1251DC-FAA9-AF9D-0089-4E94BECBF2A7}"/>
              </a:ext>
            </a:extLst>
          </p:cNvPr>
          <p:cNvSpPr txBox="1"/>
          <p:nvPr/>
        </p:nvSpPr>
        <p:spPr>
          <a:xfrm>
            <a:off x="6784652" y="2251909"/>
            <a:ext cx="4195673" cy="2024527"/>
          </a:xfrm>
          <a:prstGeom prst="rect">
            <a:avLst/>
          </a:prstGeom>
        </p:spPr>
        <p:txBody>
          <a:bodyPr vert="horz" lIns="91440" tIns="45720" rIns="91440" bIns="45720" rtlCol="0" anchor="t">
            <a:normAutofit lnSpcReduction="10000"/>
          </a:bodyPr>
          <a:lstStyle/>
          <a:p>
            <a:pPr marL="285750" indent="-228600">
              <a:lnSpc>
                <a:spcPct val="90000"/>
              </a:lnSpc>
              <a:spcAft>
                <a:spcPts val="600"/>
              </a:spcAft>
              <a:buFont typeface="Arial" panose="020B0604020202020204" pitchFamily="34" charset="0"/>
              <a:buChar char="•"/>
            </a:pPr>
            <a:r>
              <a:rPr lang="en-US" sz="2000" dirty="0">
                <a:solidFill>
                  <a:schemeClr val="tx1">
                    <a:alpha val="80000"/>
                  </a:schemeClr>
                </a:solidFill>
              </a:rPr>
              <a:t>Refinery Scheduler </a:t>
            </a:r>
          </a:p>
          <a:p>
            <a:pPr marL="285750" indent="-228600">
              <a:lnSpc>
                <a:spcPct val="90000"/>
              </a:lnSpc>
              <a:spcAft>
                <a:spcPts val="600"/>
              </a:spcAft>
              <a:buFont typeface="Arial" panose="020B0604020202020204" pitchFamily="34" charset="0"/>
              <a:buChar char="•"/>
            </a:pPr>
            <a:r>
              <a:rPr lang="en-US" sz="2000" dirty="0">
                <a:solidFill>
                  <a:schemeClr val="tx1">
                    <a:alpha val="80000"/>
                  </a:schemeClr>
                </a:solidFill>
              </a:rPr>
              <a:t>Mechanical Planner</a:t>
            </a:r>
          </a:p>
          <a:p>
            <a:pPr marL="285750" indent="-228600">
              <a:lnSpc>
                <a:spcPct val="90000"/>
              </a:lnSpc>
              <a:spcAft>
                <a:spcPts val="600"/>
              </a:spcAft>
              <a:buFont typeface="Arial" panose="020B0604020202020204" pitchFamily="34" charset="0"/>
              <a:buChar char="•"/>
            </a:pPr>
            <a:r>
              <a:rPr lang="en-US" sz="2000" dirty="0">
                <a:solidFill>
                  <a:schemeClr val="tx1">
                    <a:alpha val="80000"/>
                  </a:schemeClr>
                </a:solidFill>
              </a:rPr>
              <a:t>Electrical &amp; Instrumentation Planner</a:t>
            </a:r>
          </a:p>
          <a:p>
            <a:pPr marL="285750" indent="-228600">
              <a:lnSpc>
                <a:spcPct val="90000"/>
              </a:lnSpc>
              <a:spcAft>
                <a:spcPts val="600"/>
              </a:spcAft>
              <a:buFont typeface="Arial" panose="020B0604020202020204" pitchFamily="34" charset="0"/>
              <a:buChar char="•"/>
            </a:pPr>
            <a:r>
              <a:rPr lang="en-US" sz="2000" dirty="0">
                <a:solidFill>
                  <a:schemeClr val="tx1">
                    <a:alpha val="80000"/>
                  </a:schemeClr>
                </a:solidFill>
              </a:rPr>
              <a:t>Maintenance superintendents</a:t>
            </a:r>
          </a:p>
          <a:p>
            <a:pPr marL="285750" indent="-228600">
              <a:lnSpc>
                <a:spcPct val="90000"/>
              </a:lnSpc>
              <a:spcAft>
                <a:spcPts val="600"/>
              </a:spcAft>
              <a:buFont typeface="Arial" panose="020B0604020202020204" pitchFamily="34" charset="0"/>
              <a:buChar char="•"/>
            </a:pPr>
            <a:r>
              <a:rPr lang="en-US" sz="2000" dirty="0">
                <a:solidFill>
                  <a:schemeClr val="tx1">
                    <a:alpha val="80000"/>
                  </a:schemeClr>
                </a:solidFill>
              </a:rPr>
              <a:t>Process Superintendents</a:t>
            </a:r>
          </a:p>
          <a:p>
            <a:pPr indent="-228600">
              <a:lnSpc>
                <a:spcPct val="90000"/>
              </a:lnSpc>
              <a:spcAft>
                <a:spcPts val="600"/>
              </a:spcAft>
              <a:buFont typeface="Arial" panose="020B0604020202020204" pitchFamily="34" charset="0"/>
              <a:buChar char="•"/>
            </a:pPr>
            <a:endParaRPr lang="en-US" sz="2000" dirty="0">
              <a:solidFill>
                <a:schemeClr val="tx1">
                  <a:alpha val="80000"/>
                </a:schemeClr>
              </a:solidFill>
            </a:endParaRPr>
          </a:p>
        </p:txBody>
      </p:sp>
      <p:sp>
        <p:nvSpPr>
          <p:cNvPr id="81"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83"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pic>
        <p:nvPicPr>
          <p:cNvPr id="7" name="Audio 6">
            <a:hlinkClick r:id="" action="ppaction://media"/>
            <a:extLst>
              <a:ext uri="{FF2B5EF4-FFF2-40B4-BE49-F238E27FC236}">
                <a16:creationId xmlns:a16="http://schemas.microsoft.com/office/drawing/2014/main" id="{2A73668C-6CA5-F41A-5A6C-38E79DFE6A0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0613529"/>
      </p:ext>
    </p:extLst>
  </p:cSld>
  <p:clrMapOvr>
    <a:masterClrMapping/>
  </p:clrMapOvr>
  <mc:AlternateContent xmlns:mc="http://schemas.openxmlformats.org/markup-compatibility/2006" xmlns:p14="http://schemas.microsoft.com/office/powerpoint/2010/main">
    <mc:Choice Requires="p14">
      <p:transition spd="slow" p14:dur="2000" advTm="68775"/>
    </mc:Choice>
    <mc:Fallback xmlns="">
      <p:transition spd="slow" advTm="68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8AC6149-39E8-4B6B-8CA8-E34BE5C3C643}"/>
              </a:ext>
            </a:extLst>
          </p:cNvPr>
          <p:cNvPicPr>
            <a:picLocks noChangeAspect="1"/>
          </p:cNvPicPr>
          <p:nvPr/>
        </p:nvPicPr>
        <p:blipFill>
          <a:blip r:embed="rId5"/>
          <a:stretch>
            <a:fillRect/>
          </a:stretch>
        </p:blipFill>
        <p:spPr>
          <a:xfrm>
            <a:off x="1125876" y="1123527"/>
            <a:ext cx="1277831" cy="4604800"/>
          </a:xfrm>
          <a:prstGeom prst="rect">
            <a:avLst/>
          </a:prstGeom>
        </p:spPr>
      </p:pic>
      <p:cxnSp>
        <p:nvCxnSpPr>
          <p:cNvPr id="27" name="Straight Connector 16">
            <a:extLst>
              <a:ext uri="{FF2B5EF4-FFF2-40B4-BE49-F238E27FC236}">
                <a16:creationId xmlns:a16="http://schemas.microsoft.com/office/drawing/2014/main" id="{50DA1EB8-87CF-4588-A1FD-4756F9A28F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10079"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93C47A32-78F5-C766-91D2-551BEC970596}"/>
              </a:ext>
            </a:extLst>
          </p:cNvPr>
          <p:cNvPicPr>
            <a:picLocks noChangeAspect="1"/>
          </p:cNvPicPr>
          <p:nvPr/>
        </p:nvPicPr>
        <p:blipFill rotWithShape="1">
          <a:blip r:embed="rId6"/>
          <a:srcRect r="-3" b="37604"/>
          <a:stretch/>
        </p:blipFill>
        <p:spPr>
          <a:xfrm>
            <a:off x="6233170" y="3038288"/>
            <a:ext cx="2560320" cy="1461702"/>
          </a:xfrm>
          <a:prstGeom prst="rect">
            <a:avLst/>
          </a:prstGeom>
        </p:spPr>
      </p:pic>
      <p:cxnSp>
        <p:nvCxnSpPr>
          <p:cNvPr id="28" name="Straight Connector 18">
            <a:extLst>
              <a:ext uri="{FF2B5EF4-FFF2-40B4-BE49-F238E27FC236}">
                <a16:creationId xmlns:a16="http://schemas.microsoft.com/office/drawing/2014/main" id="{D7A4E378-EA57-47B9-B1EB-58B998F6CF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2595"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8C35762-E935-83CD-8FB9-3FCBACDFC615}"/>
              </a:ext>
            </a:extLst>
          </p:cNvPr>
          <p:cNvPicPr>
            <a:picLocks noChangeAspect="1"/>
          </p:cNvPicPr>
          <p:nvPr/>
        </p:nvPicPr>
        <p:blipFill rotWithShape="1">
          <a:blip r:embed="rId7"/>
          <a:srcRect t="20265" b="36112"/>
          <a:stretch/>
        </p:blipFill>
        <p:spPr>
          <a:xfrm>
            <a:off x="9119751" y="3270898"/>
            <a:ext cx="2560320" cy="949355"/>
          </a:xfrm>
          <a:prstGeom prst="rect">
            <a:avLst/>
          </a:prstGeom>
        </p:spPr>
      </p:pic>
      <p:cxnSp>
        <p:nvCxnSpPr>
          <p:cNvPr id="29" name="Straight Connector 20">
            <a:extLst>
              <a:ext uri="{FF2B5EF4-FFF2-40B4-BE49-F238E27FC236}">
                <a16:creationId xmlns:a16="http://schemas.microsoft.com/office/drawing/2014/main" id="{D2B31ED6-76F0-425A-9A41-C947AEF9C1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66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2" name="Picture 1" descr="Diagram&#10;&#10;Description automatically generated with low confidence">
            <a:extLst>
              <a:ext uri="{FF2B5EF4-FFF2-40B4-BE49-F238E27FC236}">
                <a16:creationId xmlns:a16="http://schemas.microsoft.com/office/drawing/2014/main" id="{8ED28761-03CE-DCD4-BD83-4B2AEB21A872}"/>
              </a:ext>
            </a:extLst>
          </p:cNvPr>
          <p:cNvPicPr>
            <a:picLocks noChangeAspect="1"/>
          </p:cNvPicPr>
          <p:nvPr/>
        </p:nvPicPr>
        <p:blipFill>
          <a:blip r:embed="rId8"/>
          <a:stretch>
            <a:fillRect/>
          </a:stretch>
        </p:blipFill>
        <p:spPr>
          <a:xfrm>
            <a:off x="3347324" y="3038288"/>
            <a:ext cx="2560320" cy="1414576"/>
          </a:xfrm>
          <a:prstGeom prst="rect">
            <a:avLst/>
          </a:prstGeom>
        </p:spPr>
      </p:pic>
      <p:pic>
        <p:nvPicPr>
          <p:cNvPr id="14" name="Audio 13">
            <a:hlinkClick r:id="" action="ppaction://media"/>
            <a:extLst>
              <a:ext uri="{FF2B5EF4-FFF2-40B4-BE49-F238E27FC236}">
                <a16:creationId xmlns:a16="http://schemas.microsoft.com/office/drawing/2014/main" id="{A90315B0-5469-D39B-4C18-15B6613DDD5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31121498"/>
      </p:ext>
    </p:extLst>
  </p:cSld>
  <p:clrMapOvr>
    <a:masterClrMapping/>
  </p:clrMapOvr>
  <mc:AlternateContent xmlns:mc="http://schemas.openxmlformats.org/markup-compatibility/2006" xmlns:p14="http://schemas.microsoft.com/office/powerpoint/2010/main">
    <mc:Choice Requires="p14">
      <p:transition spd="slow" p14:dur="2000" advTm="68390"/>
    </mc:Choice>
    <mc:Fallback xmlns="">
      <p:transition spd="slow" advTm="68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Diagram&#10;&#10;Description automatically generated">
            <a:extLst>
              <a:ext uri="{FF2B5EF4-FFF2-40B4-BE49-F238E27FC236}">
                <a16:creationId xmlns:a16="http://schemas.microsoft.com/office/drawing/2014/main" id="{4C649402-3ACD-6F2C-B07E-E788C90B6094}"/>
              </a:ext>
            </a:extLst>
          </p:cNvPr>
          <p:cNvPicPr>
            <a:picLocks noChangeAspect="1"/>
          </p:cNvPicPr>
          <p:nvPr/>
        </p:nvPicPr>
        <p:blipFill>
          <a:blip r:embed="rId5"/>
          <a:stretch>
            <a:fillRect/>
          </a:stretch>
        </p:blipFill>
        <p:spPr>
          <a:xfrm>
            <a:off x="1224106" y="484632"/>
            <a:ext cx="3430189" cy="5888737"/>
          </a:xfrm>
          <a:prstGeom prst="rect">
            <a:avLst/>
          </a:prstGeom>
        </p:spPr>
      </p:pic>
      <p:pic>
        <p:nvPicPr>
          <p:cNvPr id="3" name="Picture 4" descr="See the source image">
            <a:extLst>
              <a:ext uri="{FF2B5EF4-FFF2-40B4-BE49-F238E27FC236}">
                <a16:creationId xmlns:a16="http://schemas.microsoft.com/office/drawing/2014/main" id="{84068BF0-04AE-62D3-E9D3-8A521C3BFAC7}"/>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976029" y="627081"/>
            <a:ext cx="6731338" cy="5603838"/>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B0F83C29-A55D-AB6D-0F53-513AA69B823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344605936"/>
      </p:ext>
    </p:extLst>
  </p:cSld>
  <p:clrMapOvr>
    <a:masterClrMapping/>
  </p:clrMapOvr>
  <mc:AlternateContent xmlns:mc="http://schemas.openxmlformats.org/markup-compatibility/2006" xmlns:p14="http://schemas.microsoft.com/office/powerpoint/2010/main">
    <mc:Choice Requires="p14">
      <p:transition spd="slow" p14:dur="2000" advTm="49423"/>
    </mc:Choice>
    <mc:Fallback xmlns="">
      <p:transition spd="slow" advTm="494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2" descr="See the source image">
            <a:extLst>
              <a:ext uri="{FF2B5EF4-FFF2-40B4-BE49-F238E27FC236}">
                <a16:creationId xmlns:a16="http://schemas.microsoft.com/office/drawing/2014/main" id="{53F9DDFF-376A-4E61-8F86-78D7BE322548}"/>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994427" y="321734"/>
            <a:ext cx="4352314" cy="290517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Graphical user interface, text, application&#10;&#10;Description automatically generated">
            <a:extLst>
              <a:ext uri="{FF2B5EF4-FFF2-40B4-BE49-F238E27FC236}">
                <a16:creationId xmlns:a16="http://schemas.microsoft.com/office/drawing/2014/main" id="{391FC614-2565-EF96-F8B8-B40F4CFD488A}"/>
              </a:ext>
            </a:extLst>
          </p:cNvPr>
          <p:cNvPicPr>
            <a:picLocks noChangeAspect="1"/>
          </p:cNvPicPr>
          <p:nvPr/>
        </p:nvPicPr>
        <p:blipFill>
          <a:blip r:embed="rId6"/>
          <a:stretch>
            <a:fillRect/>
          </a:stretch>
        </p:blipFill>
        <p:spPr>
          <a:xfrm>
            <a:off x="386386" y="4520316"/>
            <a:ext cx="5497580" cy="1004697"/>
          </a:xfrm>
          <a:prstGeom prst="rect">
            <a:avLst/>
          </a:prstGeom>
        </p:spPr>
      </p:pic>
      <p:sp>
        <p:nvSpPr>
          <p:cNvPr id="76" name="Rectangle 75">
            <a:extLst>
              <a:ext uri="{FF2B5EF4-FFF2-40B4-BE49-F238E27FC236}">
                <a16:creationId xmlns:a16="http://schemas.microsoft.com/office/drawing/2014/main" id="{799448F2-0E5B-42DA-B2D1-11A14E947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4E8A7552-20E1-4F34-ADAB-C1DB6634D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with medium confidence">
            <a:extLst>
              <a:ext uri="{FF2B5EF4-FFF2-40B4-BE49-F238E27FC236}">
                <a16:creationId xmlns:a16="http://schemas.microsoft.com/office/drawing/2014/main" id="{7D3623FF-7F27-F445-CB88-CF426435FDA0}"/>
              </a:ext>
            </a:extLst>
          </p:cNvPr>
          <p:cNvPicPr>
            <a:picLocks noChangeAspect="1"/>
          </p:cNvPicPr>
          <p:nvPr/>
        </p:nvPicPr>
        <p:blipFill>
          <a:blip r:embed="rId7"/>
          <a:stretch>
            <a:fillRect/>
          </a:stretch>
        </p:blipFill>
        <p:spPr>
          <a:xfrm>
            <a:off x="6308034" y="1188376"/>
            <a:ext cx="5426764" cy="4336637"/>
          </a:xfrm>
          <a:prstGeom prst="rect">
            <a:avLst/>
          </a:prstGeom>
        </p:spPr>
      </p:pic>
      <p:pic>
        <p:nvPicPr>
          <p:cNvPr id="10" name="Audio 9">
            <a:hlinkClick r:id="" action="ppaction://media"/>
            <a:extLst>
              <a:ext uri="{FF2B5EF4-FFF2-40B4-BE49-F238E27FC236}">
                <a16:creationId xmlns:a16="http://schemas.microsoft.com/office/drawing/2014/main" id="{52BB4831-B73A-3AF5-77FA-7A70BF8B2DF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409793279"/>
      </p:ext>
    </p:extLst>
  </p:cSld>
  <p:clrMapOvr>
    <a:masterClrMapping/>
  </p:clrMapOvr>
  <mc:AlternateContent xmlns:mc="http://schemas.openxmlformats.org/markup-compatibility/2006" xmlns:p14="http://schemas.microsoft.com/office/powerpoint/2010/main">
    <mc:Choice Requires="p14">
      <p:transition spd="slow" p14:dur="2000" advTm="53704"/>
    </mc:Choice>
    <mc:Fallback xmlns="">
      <p:transition spd="slow" advTm="537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527FCEA-6143-4C5E-8C45-8AC9237AD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A9F23AD-7A55-49F3-A3EC-743F47F36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7090"/>
            <a:ext cx="6741849" cy="5897880"/>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hart&#10;&#10;Description automatically generated">
            <a:extLst>
              <a:ext uri="{FF2B5EF4-FFF2-40B4-BE49-F238E27FC236}">
                <a16:creationId xmlns:a16="http://schemas.microsoft.com/office/drawing/2014/main" id="{A32DE8B1-4CF7-D781-C0F6-0FD317545B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1180" y="1617169"/>
            <a:ext cx="6410084" cy="3637722"/>
          </a:xfrm>
          <a:prstGeom prst="rect">
            <a:avLst/>
          </a:prstGeom>
        </p:spPr>
      </p:pic>
      <p:sp>
        <p:nvSpPr>
          <p:cNvPr id="16" name="Rectangle 15">
            <a:extLst>
              <a:ext uri="{FF2B5EF4-FFF2-40B4-BE49-F238E27FC236}">
                <a16:creationId xmlns:a16="http://schemas.microsoft.com/office/drawing/2014/main" id="{D7D9F91F-72C9-4DB9-ABD0-A8180D826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480060"/>
            <a:ext cx="4180332" cy="2788074"/>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hart, bar chart&#10;&#10;Description automatically generated">
            <a:extLst>
              <a:ext uri="{FF2B5EF4-FFF2-40B4-BE49-F238E27FC236}">
                <a16:creationId xmlns:a16="http://schemas.microsoft.com/office/drawing/2014/main" id="{C9CA28AB-55A6-813D-DA5D-96EA319512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95873" y="1033206"/>
            <a:ext cx="3854945" cy="1696175"/>
          </a:xfrm>
          <a:prstGeom prst="rect">
            <a:avLst/>
          </a:prstGeom>
        </p:spPr>
      </p:pic>
      <p:sp>
        <p:nvSpPr>
          <p:cNvPr id="18" name="Rectangle 17">
            <a:extLst>
              <a:ext uri="{FF2B5EF4-FFF2-40B4-BE49-F238E27FC236}">
                <a16:creationId xmlns:a16="http://schemas.microsoft.com/office/drawing/2014/main" id="{BE016956-CE9F-4946-8834-A8BC3529D0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603670"/>
            <a:ext cx="4180332" cy="2788074"/>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Graphical user interface, application&#10;&#10;Description automatically generated">
            <a:extLst>
              <a:ext uri="{FF2B5EF4-FFF2-40B4-BE49-F238E27FC236}">
                <a16:creationId xmlns:a16="http://schemas.microsoft.com/office/drawing/2014/main" id="{7A623973-46AD-E210-043F-A1B20631FF80}"/>
              </a:ext>
            </a:extLst>
          </p:cNvPr>
          <p:cNvPicPr>
            <a:picLocks noChangeAspect="1"/>
          </p:cNvPicPr>
          <p:nvPr/>
        </p:nvPicPr>
        <p:blipFill>
          <a:blip r:embed="rId7"/>
          <a:stretch>
            <a:fillRect/>
          </a:stretch>
        </p:blipFill>
        <p:spPr>
          <a:xfrm>
            <a:off x="7695873" y="4243892"/>
            <a:ext cx="3854945" cy="1480234"/>
          </a:xfrm>
          <a:prstGeom prst="rect">
            <a:avLst/>
          </a:prstGeom>
        </p:spPr>
      </p:pic>
      <p:pic>
        <p:nvPicPr>
          <p:cNvPr id="10" name="Audio 9">
            <a:hlinkClick r:id="" action="ppaction://media"/>
            <a:extLst>
              <a:ext uri="{FF2B5EF4-FFF2-40B4-BE49-F238E27FC236}">
                <a16:creationId xmlns:a16="http://schemas.microsoft.com/office/drawing/2014/main" id="{7C2F8185-D842-048E-9836-A983EDDE490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925188125"/>
      </p:ext>
    </p:extLst>
  </p:cSld>
  <p:clrMapOvr>
    <a:masterClrMapping/>
  </p:clrMapOvr>
  <mc:AlternateContent xmlns:mc="http://schemas.openxmlformats.org/markup-compatibility/2006" xmlns:p14="http://schemas.microsoft.com/office/powerpoint/2010/main">
    <mc:Choice Requires="p14">
      <p:transition spd="slow" p14:dur="2000" advTm="56088"/>
    </mc:Choice>
    <mc:Fallback xmlns="">
      <p:transition spd="slow" advTm="56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able&#10;&#10;Description automatically generated">
            <a:extLst>
              <a:ext uri="{FF2B5EF4-FFF2-40B4-BE49-F238E27FC236}">
                <a16:creationId xmlns:a16="http://schemas.microsoft.com/office/drawing/2014/main" id="{D392B642-1218-0EEF-A713-91F1489183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3467" y="2621555"/>
            <a:ext cx="5294716" cy="1614888"/>
          </a:xfrm>
          <a:prstGeom prst="rect">
            <a:avLst/>
          </a:prstGeom>
        </p:spPr>
      </p:pic>
      <p:cxnSp>
        <p:nvCxnSpPr>
          <p:cNvPr id="14" name="Straight Connector 13">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5" name="Picture 4" descr="Chart, line chart&#10;&#10;Description automatically generated">
            <a:extLst>
              <a:ext uri="{FF2B5EF4-FFF2-40B4-BE49-F238E27FC236}">
                <a16:creationId xmlns:a16="http://schemas.microsoft.com/office/drawing/2014/main" id="{26DE2706-B31E-663E-A43E-3F16D0B421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53817" y="2211216"/>
            <a:ext cx="5294715" cy="2435568"/>
          </a:xfrm>
          <a:prstGeom prst="rect">
            <a:avLst/>
          </a:prstGeom>
        </p:spPr>
      </p:pic>
      <p:cxnSp>
        <p:nvCxnSpPr>
          <p:cNvPr id="4" name="Straight Arrow Connector 3">
            <a:extLst>
              <a:ext uri="{FF2B5EF4-FFF2-40B4-BE49-F238E27FC236}">
                <a16:creationId xmlns:a16="http://schemas.microsoft.com/office/drawing/2014/main" id="{A7606AE5-09BE-9717-D3BF-50DB7932E915}"/>
              </a:ext>
            </a:extLst>
          </p:cNvPr>
          <p:cNvCxnSpPr>
            <a:cxnSpLocks/>
          </p:cNvCxnSpPr>
          <p:nvPr/>
        </p:nvCxnSpPr>
        <p:spPr>
          <a:xfrm flipH="1">
            <a:off x="8261203" y="2729451"/>
            <a:ext cx="541020" cy="24384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1" name="Audio 10">
            <a:hlinkClick r:id="" action="ppaction://media"/>
            <a:extLst>
              <a:ext uri="{FF2B5EF4-FFF2-40B4-BE49-F238E27FC236}">
                <a16:creationId xmlns:a16="http://schemas.microsoft.com/office/drawing/2014/main" id="{84FA4B0F-EF9B-2083-535B-CB8FD80B486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435286897"/>
      </p:ext>
    </p:extLst>
  </p:cSld>
  <p:clrMapOvr>
    <a:masterClrMapping/>
  </p:clrMapOvr>
  <mc:AlternateContent xmlns:mc="http://schemas.openxmlformats.org/markup-compatibility/2006" xmlns:p14="http://schemas.microsoft.com/office/powerpoint/2010/main">
    <mc:Choice Requires="p14">
      <p:transition spd="slow" p14:dur="2000" advTm="51824"/>
    </mc:Choice>
    <mc:Fallback xmlns="">
      <p:transition spd="slow" advTm="51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421DDF-A347-91E0-D917-31D302F27B11}"/>
              </a:ext>
            </a:extLst>
          </p:cNvPr>
          <p:cNvSpPr txBox="1"/>
          <p:nvPr/>
        </p:nvSpPr>
        <p:spPr>
          <a:xfrm>
            <a:off x="534631" y="1541780"/>
            <a:ext cx="3667036" cy="3779520"/>
          </a:xfrm>
          <a:prstGeom prst="rect">
            <a:avLst/>
          </a:prstGeom>
        </p:spPr>
        <p:txBody>
          <a:bodyPr vert="horz" lIns="91440" tIns="45720" rIns="91440" bIns="45720" rtlCol="0">
            <a:normAutofit/>
          </a:bodyPr>
          <a:lstStyle/>
          <a:p>
            <a:pPr>
              <a:lnSpc>
                <a:spcPct val="90000"/>
              </a:lnSpc>
              <a:spcAft>
                <a:spcPts val="600"/>
              </a:spcAft>
            </a:pPr>
            <a:r>
              <a:rPr lang="en-US" b="1" u="sng" dirty="0"/>
              <a:t>Conclusion</a:t>
            </a:r>
          </a:p>
          <a:p>
            <a:pPr marL="285750" indent="-228600">
              <a:lnSpc>
                <a:spcPct val="90000"/>
              </a:lnSpc>
              <a:spcAft>
                <a:spcPts val="600"/>
              </a:spcAft>
              <a:buFont typeface="Arial" panose="020B0604020202020204" pitchFamily="34" charset="0"/>
              <a:buChar char="•"/>
            </a:pPr>
            <a:r>
              <a:rPr lang="en-US" dirty="0"/>
              <a:t>A sole project manager responsible for the entire project. This role would manage the desired workflow</a:t>
            </a:r>
          </a:p>
          <a:p>
            <a:pPr marL="285750" indent="-228600">
              <a:lnSpc>
                <a:spcPct val="90000"/>
              </a:lnSpc>
              <a:spcAft>
                <a:spcPts val="600"/>
              </a:spcAft>
              <a:buFont typeface="Arial" panose="020B0604020202020204" pitchFamily="34" charset="0"/>
              <a:buChar char="•"/>
            </a:pPr>
            <a:r>
              <a:rPr lang="en-US" dirty="0"/>
              <a:t>Agree Key Performance Indictors at project </a:t>
            </a:r>
            <a:r>
              <a:rPr lang="en-US" dirty="0" err="1"/>
              <a:t>initialisation</a:t>
            </a:r>
            <a:r>
              <a:rPr lang="en-US" dirty="0"/>
              <a:t> stage.</a:t>
            </a:r>
          </a:p>
          <a:p>
            <a:pPr marL="285750"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p:txBody>
      </p:sp>
      <p:sp>
        <p:nvSpPr>
          <p:cNvPr id="135" name="Rectangle 134">
            <a:extLst>
              <a:ext uri="{FF2B5EF4-FFF2-40B4-BE49-F238E27FC236}">
                <a16:creationId xmlns:a16="http://schemas.microsoft.com/office/drawing/2014/main" id="{F2B38F72-8FC4-4001-8C67-FA6B86DEC7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2"/>
            <a:ext cx="7555992" cy="68579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20" name="Picture 4" descr="See the source image">
            <a:extLst>
              <a:ext uri="{FF2B5EF4-FFF2-40B4-BE49-F238E27FC236}">
                <a16:creationId xmlns:a16="http://schemas.microsoft.com/office/drawing/2014/main" id="{79903D6B-72F4-E1F2-4524-1EBEB982D8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1617" y="774700"/>
            <a:ext cx="5551383" cy="4546600"/>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4B347D09-3D6D-2BDE-647F-593B52A75F7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61434787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6543"/>
    </mc:Choice>
    <mc:Fallback xmlns="">
      <p:transition spd="slow" advTm="565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20B84F3-6402-452D-3C46-D469618B2791}"/>
              </a:ext>
            </a:extLst>
          </p:cNvPr>
          <p:cNvSpPr>
            <a:spLocks noGrp="1"/>
          </p:cNvSpPr>
          <p:nvPr>
            <p:ph type="ctrTitle"/>
          </p:nvPr>
        </p:nvSpPr>
        <p:spPr>
          <a:xfrm>
            <a:off x="1524003" y="1999615"/>
            <a:ext cx="9144000" cy="2764028"/>
          </a:xfrm>
        </p:spPr>
        <p:txBody>
          <a:bodyPr anchor="ctr">
            <a:normAutofit/>
          </a:bodyPr>
          <a:lstStyle/>
          <a:p>
            <a:r>
              <a:rPr lang="en-US" sz="7200"/>
              <a:t>Thanks For Listening</a:t>
            </a:r>
            <a:endParaRPr lang="en-GB" sz="7200"/>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Audio 4">
            <a:hlinkClick r:id="" action="ppaction://media"/>
            <a:extLst>
              <a:ext uri="{FF2B5EF4-FFF2-40B4-BE49-F238E27FC236}">
                <a16:creationId xmlns:a16="http://schemas.microsoft.com/office/drawing/2014/main" id="{63E7BFD0-70EA-EA49-E58C-76B9CF5EB39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33170001"/>
      </p:ext>
    </p:extLst>
  </p:cSld>
  <p:clrMapOvr>
    <a:masterClrMapping/>
  </p:clrMapOvr>
  <mc:AlternateContent xmlns:mc="http://schemas.openxmlformats.org/markup-compatibility/2006">
    <mc:Choice xmlns:p14="http://schemas.microsoft.com/office/powerpoint/2010/main" Requires="p14">
      <p:transition spd="slow" p14:dur="2000" advTm="2470"/>
    </mc:Choice>
    <mc:Fallback>
      <p:transition spd="slow" advTm="24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1371</Words>
  <Application>Microsoft Office PowerPoint</Application>
  <PresentationFormat>Widescreen</PresentationFormat>
  <Paragraphs>95</Paragraphs>
  <Slides>14</Slides>
  <Notes>14</Notes>
  <HiddenSlides>0</HiddenSlides>
  <MMClips>14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Thanks For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Benbow</dc:creator>
  <cp:lastModifiedBy>Paul Benbow</cp:lastModifiedBy>
  <cp:revision>2</cp:revision>
  <dcterms:created xsi:type="dcterms:W3CDTF">2022-05-27T11:49:31Z</dcterms:created>
  <dcterms:modified xsi:type="dcterms:W3CDTF">2022-05-30T11:22:14Z</dcterms:modified>
</cp:coreProperties>
</file>