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1446" r:id="rId2"/>
    <p:sldId id="1460" r:id="rId3"/>
    <p:sldId id="1790" r:id="rId4"/>
    <p:sldId id="1457" r:id="rId5"/>
    <p:sldId id="1433" r:id="rId6"/>
    <p:sldId id="264" r:id="rId7"/>
    <p:sldId id="1450" r:id="rId8"/>
    <p:sldId id="1449" r:id="rId9"/>
    <p:sldId id="1447" r:id="rId10"/>
    <p:sldId id="1448" r:id="rId11"/>
    <p:sldId id="263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a Evans" initials="NE" lastIdx="1" clrIdx="0">
    <p:extLst>
      <p:ext uri="{19B8F6BF-5375-455C-9EA6-DF929625EA0E}">
        <p15:presenceInfo xmlns:p15="http://schemas.microsoft.com/office/powerpoint/2012/main" userId="S::n.evans@uwtsd.ac.uk::73f80963-43f3-41cc-b629-1f52622eac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6"/>
    <p:restoredTop sz="94618"/>
  </p:normalViewPr>
  <p:slideViewPr>
    <p:cSldViewPr snapToGrid="0" snapToObjects="1">
      <p:cViewPr varScale="1">
        <p:scale>
          <a:sx n="99" d="100"/>
          <a:sy n="99" d="100"/>
        </p:scale>
        <p:origin x="2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31BD6-2E88-B144-82BA-249F0DD33B02}" type="datetimeFigureOut">
              <a:rPr lang="en-US" smtClean="0"/>
              <a:t>10/4/22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3EFA2-A49E-6146-889E-D5AA56BA73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68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497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37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746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98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716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865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446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40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563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EFA2-A49E-6146-889E-D5AA56BA73D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96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A9A38-F4D6-8848-B41F-075DF7B460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96846E-66C8-9F4F-92BE-7073FE79AE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30245-C3CE-2F43-BDA6-A90BAEA9C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635F6-2D93-F143-9E36-36906B732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AEDE2-BC8E-CE40-90D7-97B967E06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496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99B9B-EC25-314D-B0F3-F71CF9445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9C7AD-664D-E748-A934-46602398CB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016B5-7BCA-E64E-9737-3550CB3F7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A52668-2FCB-A84A-8009-65CB081DF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CC53C-5FAB-5B43-B5F5-933AC533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50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ECC30-9DB4-0A45-96F2-C48735CCC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8480D-E572-E34D-B6CE-8C180F6B3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439AF-346C-1343-B7CE-BDB6C9AF3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9D76E-B90C-0F4E-9581-551FF550E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3C54-76B1-8242-BC1D-02F162FBC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11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9BECB-A17A-E649-894D-CFC86D17B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6DB6C-A4E9-5342-9A92-BB33074566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5FBD8-F6C5-B440-8934-F0DBBBB5E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F43D1A-294E-5243-BE95-1CACC1ED5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9BF7C5-7674-6F47-BBCA-DB0FFD5DB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CA65C2-0672-144F-9B33-816EF2A0D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47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0C58D-878D-BC43-B37C-F5B6D4B42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226160-EC08-F942-B51D-4AFE552D3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AFAC5D-447B-D649-88E0-0B66974C8B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05FEE6-F668-434D-9D32-9D468DA86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ECE422-FB7A-814C-99D5-A84974A10C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2DDB8B-10E3-3547-A4F7-141FA13B6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7C470-49A3-3D47-AD5F-DC23FE835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D63A12-8663-5F47-9165-6298B6098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2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0F212-DAB3-AA44-8669-66389DB60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C792B5-6EA9-F14D-B123-9986109C7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BC64A4-9E7D-214F-8098-95EB39C56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9F45E2-9F16-014D-ADEA-6A577A9C0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394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B32072-ACA6-6E46-AAC4-E8E154913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7FB3BE-C610-B94A-8DC2-213EF1BD0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2715C-FDB4-5F49-A1E7-73FADD3A1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131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F613F-80B2-D945-8605-5C1B93416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9C295-43D8-D84F-9211-A1B329924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1C58B7-7E3A-8346-9F12-AEFD02094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0E543-D46F-E049-90E9-F726AEF70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7DFDB0-1AC2-3949-90A4-17948E911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09E1E3-B5ED-ED44-92B2-74752E50C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238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02CB9-6101-664C-A4A0-E4E901AC9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CE4C44-015E-0544-8174-E4FCA16C91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C0FB1E-1286-AB47-BE2B-C2B2A1A04F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939E91-6321-2F49-8771-21091363B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36F2A8-08A5-E54C-AE6A-26A4EEF2A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55B452-74E8-A044-A659-13BC61E34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75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6C5D2-B7C2-704F-9D10-87B0F7977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0D0EF4-D2CE-1543-B424-8D6349CDE4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7B25F0-8AE2-1940-BF2F-4450B8347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E890E-B757-6147-86B6-F50F872D8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896D8-D012-BB4D-AE66-329F5211C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137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B6EEEF-B310-9A40-B537-503BB7DFD8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73D6EB-BC22-594B-AC7D-930D62B594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72673-950D-824A-85F3-1E8430B97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3F5FD-E398-2F48-B0B2-53D61D07B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94F9F-FC49-054C-857B-D71BD5085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504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0FA0E0-8315-3C44-B57C-082E79C6E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B70635-1600-F248-B52A-3DBF168A1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A7855-6AC5-D24F-8D63-DBF1867CC7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D2F9D-87AB-1646-A196-8B6868C92618}" type="datetimeFigureOut">
              <a:rPr lang="en-US" smtClean="0"/>
              <a:t>10/4/22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0841D-2F15-7544-80D2-7553A33570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55251-2BB6-5942-ABC4-B4D6816679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87767-D8A3-F241-AC69-8BDCD3B39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09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BEF632-BB6B-3E47-B33E-63A5B2D605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882" b="13406"/>
          <a:stretch/>
        </p:blipFill>
        <p:spPr>
          <a:xfrm>
            <a:off x="0" y="6089843"/>
            <a:ext cx="12192000" cy="7681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36584DA-49B4-164A-99F3-5058ECF60693}"/>
              </a:ext>
            </a:extLst>
          </p:cNvPr>
          <p:cNvSpPr txBox="1"/>
          <p:nvPr/>
        </p:nvSpPr>
        <p:spPr>
          <a:xfrm>
            <a:off x="526002" y="1302126"/>
            <a:ext cx="3078844" cy="21236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Rhowch</a:t>
            </a:r>
            <a:r>
              <a:rPr lang="en-US" sz="44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gynnig</a:t>
            </a:r>
            <a:r>
              <a:rPr lang="en-US" sz="44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arni</a:t>
            </a:r>
            <a:r>
              <a:rPr lang="en-US" sz="4400" b="1" dirty="0">
                <a:solidFill>
                  <a:srgbClr val="002060"/>
                </a:solidFill>
                <a:latin typeface="Gill Sans MT" panose="020B0502020104020203" pitchFamily="34" charset="77"/>
              </a:rPr>
              <a:t>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E0678B-A817-C64F-B9DA-D819F725FC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7215" y="88392"/>
            <a:ext cx="7887621" cy="600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685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4C3C3-BBD6-6746-90C4-D137A17A1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470" y="210579"/>
            <a:ext cx="7031865" cy="903676"/>
          </a:xfrm>
          <a:solidFill>
            <a:schemeClr val="accent1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Ydych</a:t>
            </a:r>
            <a:r>
              <a:rPr lang="en-US" sz="36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chi’n</a:t>
            </a:r>
            <a:r>
              <a:rPr lang="en-US" sz="36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barod</a:t>
            </a:r>
            <a:r>
              <a:rPr lang="en-US" sz="36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am her?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D9A09-7D86-B241-AC13-242E5A59D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684" y="1358811"/>
            <a:ext cx="8453282" cy="4351338"/>
          </a:xfrm>
        </p:spPr>
        <p:txBody>
          <a:bodyPr>
            <a:normAutofit fontScale="92500"/>
          </a:bodyPr>
          <a:lstStyle/>
          <a:p>
            <a:r>
              <a:rPr lang="en-US" sz="2400" dirty="0" err="1">
                <a:latin typeface="Gill Sans MT" panose="020B0502020104020203" pitchFamily="34" charset="77"/>
              </a:rPr>
              <a:t>Ymunwch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â’ch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grwp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yn</a:t>
            </a:r>
            <a:r>
              <a:rPr lang="en-US" sz="2400" dirty="0">
                <a:latin typeface="Gill Sans MT" panose="020B0502020104020203" pitchFamily="34" charset="77"/>
              </a:rPr>
              <a:t> y </a:t>
            </a:r>
            <a:r>
              <a:rPr lang="en-US" sz="2400" dirty="0" err="1">
                <a:latin typeface="Gill Sans MT" panose="020B0502020104020203" pitchFamily="34" charset="77"/>
              </a:rPr>
              <a:t>sianel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gywir</a:t>
            </a:r>
            <a:r>
              <a:rPr lang="en-US" sz="2400" dirty="0">
                <a:latin typeface="Gill Sans MT" panose="020B0502020104020203" pitchFamily="34" charset="77"/>
              </a:rPr>
              <a:t>.</a:t>
            </a:r>
          </a:p>
          <a:p>
            <a:pPr marL="0" indent="0">
              <a:buNone/>
            </a:pPr>
            <a:endParaRPr lang="en-US" sz="2400" dirty="0">
              <a:latin typeface="Gill Sans MT" panose="020B0502020104020203" pitchFamily="34" charset="77"/>
            </a:endParaRPr>
          </a:p>
          <a:p>
            <a:pPr marL="0" indent="0">
              <a:buNone/>
            </a:pPr>
            <a:r>
              <a:rPr lang="en-US" sz="2400" b="1" u="sng" dirty="0">
                <a:latin typeface="Gill Sans MT" panose="020B0502020104020203" pitchFamily="34" charset="77"/>
              </a:rPr>
              <a:t>TASG 1:</a:t>
            </a:r>
          </a:p>
          <a:p>
            <a:r>
              <a:rPr lang="en-US" sz="2400" dirty="0" err="1">
                <a:latin typeface="Gill Sans MT" panose="020B0502020104020203" pitchFamily="34" charset="77"/>
              </a:rPr>
              <a:t>Bydd</a:t>
            </a:r>
            <a:r>
              <a:rPr lang="en-US" sz="2400" dirty="0">
                <a:latin typeface="Gill Sans MT" panose="020B0502020104020203" pitchFamily="34" charset="77"/>
              </a:rPr>
              <a:t> un </a:t>
            </a:r>
            <a:r>
              <a:rPr lang="en-US" sz="2400" dirty="0" err="1">
                <a:latin typeface="Gill Sans MT" panose="020B0502020104020203" pitchFamily="34" charset="77"/>
              </a:rPr>
              <a:t>ohonoch</a:t>
            </a:r>
            <a:r>
              <a:rPr lang="en-US" sz="2400" dirty="0">
                <a:latin typeface="Gill Sans MT" panose="020B0502020104020203" pitchFamily="34" charset="77"/>
              </a:rPr>
              <a:t> chi </a:t>
            </a:r>
            <a:r>
              <a:rPr lang="en-US" sz="2400" dirty="0" err="1">
                <a:latin typeface="Gill Sans MT" panose="020B0502020104020203" pitchFamily="34" charset="77"/>
              </a:rPr>
              <a:t>yn</a:t>
            </a:r>
            <a:r>
              <a:rPr lang="en-US" sz="2400" dirty="0">
                <a:latin typeface="Gill Sans MT" panose="020B0502020104020203" pitchFamily="34" charset="77"/>
              </a:rPr>
              <a:t> ‘</a:t>
            </a:r>
            <a:r>
              <a:rPr lang="en-US" sz="2400" dirty="0" err="1">
                <a:latin typeface="Gill Sans MT" panose="020B0502020104020203" pitchFamily="34" charset="77"/>
              </a:rPr>
              <a:t>athro</a:t>
            </a:r>
            <a:r>
              <a:rPr lang="en-US" sz="2400" dirty="0">
                <a:latin typeface="Gill Sans MT" panose="020B0502020104020203" pitchFamily="34" charset="77"/>
              </a:rPr>
              <a:t> / </a:t>
            </a:r>
            <a:r>
              <a:rPr lang="en-US" sz="2400" dirty="0" err="1">
                <a:latin typeface="Gill Sans MT" panose="020B0502020104020203" pitchFamily="34" charset="77"/>
              </a:rPr>
              <a:t>athrawes</a:t>
            </a:r>
            <a:r>
              <a:rPr lang="en-US" sz="2400" dirty="0">
                <a:latin typeface="Gill Sans MT" panose="020B0502020104020203" pitchFamily="34" charset="77"/>
              </a:rPr>
              <a:t>’ (</a:t>
            </a:r>
            <a:r>
              <a:rPr lang="en-US" sz="2400" dirty="0" err="1">
                <a:latin typeface="Gill Sans MT" panose="020B0502020104020203" pitchFamily="34" charset="77"/>
              </a:rPr>
              <a:t>dewiswch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rywun</a:t>
            </a:r>
            <a:r>
              <a:rPr lang="en-US" sz="2400" dirty="0">
                <a:latin typeface="Gill Sans MT" panose="020B0502020104020203" pitchFamily="34" charset="77"/>
              </a:rPr>
              <a:t>).</a:t>
            </a:r>
          </a:p>
          <a:p>
            <a:r>
              <a:rPr lang="en-US" sz="2400" dirty="0" err="1">
                <a:latin typeface="Gill Sans MT" panose="020B0502020104020203" pitchFamily="34" charset="77"/>
              </a:rPr>
              <a:t>Ceisiwch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gynnal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sesiwn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Darllen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Grwp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gan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ddefnyddio’r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testun</a:t>
            </a:r>
            <a:r>
              <a:rPr lang="en-US" sz="2400" dirty="0">
                <a:latin typeface="Gill Sans MT" panose="020B0502020104020203" pitchFamily="34" charset="77"/>
              </a:rPr>
              <a:t> ‘</a:t>
            </a:r>
            <a:r>
              <a:rPr lang="en-US" sz="2400" dirty="0" err="1">
                <a:latin typeface="Gill Sans MT" panose="020B0502020104020203" pitchFamily="34" charset="77"/>
              </a:rPr>
              <a:t>Trenau</a:t>
            </a:r>
            <a:r>
              <a:rPr lang="en-US" sz="2400" dirty="0">
                <a:latin typeface="Gill Sans MT" panose="020B0502020104020203" pitchFamily="34" charset="77"/>
              </a:rPr>
              <a:t>’.  MWYNHEWCH!</a:t>
            </a:r>
          </a:p>
          <a:p>
            <a:pPr marL="0" indent="0">
              <a:buNone/>
            </a:pPr>
            <a:endParaRPr lang="en-US" sz="2400" dirty="0">
              <a:latin typeface="Gill Sans MT" panose="020B0502020104020203" pitchFamily="34" charset="77"/>
            </a:endParaRPr>
          </a:p>
          <a:p>
            <a:pPr marL="0" indent="0">
              <a:buNone/>
            </a:pPr>
            <a:r>
              <a:rPr lang="en-US" sz="2400" b="1" u="sng" dirty="0">
                <a:latin typeface="Gill Sans MT" panose="020B0502020104020203" pitchFamily="34" charset="77"/>
              </a:rPr>
              <a:t>TASG 2 (</a:t>
            </a:r>
            <a:r>
              <a:rPr lang="en-US" sz="2400" b="1" u="sng" dirty="0" err="1">
                <a:latin typeface="Gill Sans MT" panose="020B0502020104020203" pitchFamily="34" charset="77"/>
              </a:rPr>
              <a:t>os</a:t>
            </a:r>
            <a:r>
              <a:rPr lang="en-US" sz="2400" b="1" u="sng" dirty="0">
                <a:latin typeface="Gill Sans MT" panose="020B0502020104020203" pitchFamily="34" charset="77"/>
              </a:rPr>
              <a:t> </a:t>
            </a:r>
            <a:r>
              <a:rPr lang="en-US" sz="2400" b="1" u="sng" dirty="0" err="1">
                <a:latin typeface="Gill Sans MT" panose="020B0502020104020203" pitchFamily="34" charset="77"/>
              </a:rPr>
              <a:t>bydd</a:t>
            </a:r>
            <a:r>
              <a:rPr lang="en-US" sz="2400" b="1" u="sng" dirty="0">
                <a:latin typeface="Gill Sans MT" panose="020B0502020104020203" pitchFamily="34" charset="77"/>
              </a:rPr>
              <a:t> </a:t>
            </a:r>
            <a:r>
              <a:rPr lang="en-US" sz="2400" b="1" u="sng" dirty="0" err="1">
                <a:latin typeface="Gill Sans MT" panose="020B0502020104020203" pitchFamily="34" charset="77"/>
              </a:rPr>
              <a:t>amser</a:t>
            </a:r>
            <a:r>
              <a:rPr lang="en-US" sz="2400" b="1" u="sng" dirty="0">
                <a:latin typeface="Gill Sans MT" panose="020B0502020104020203" pitchFamily="34" charset="77"/>
              </a:rPr>
              <a:t> </a:t>
            </a:r>
            <a:r>
              <a:rPr lang="en-US" sz="2400" b="1" u="sng" dirty="0" err="1">
                <a:latin typeface="Gill Sans MT" panose="020B0502020104020203" pitchFamily="34" charset="77"/>
              </a:rPr>
              <a:t>yn</a:t>
            </a:r>
            <a:r>
              <a:rPr lang="en-US" sz="2400" b="1" u="sng" dirty="0">
                <a:latin typeface="Gill Sans MT" panose="020B0502020104020203" pitchFamily="34" charset="77"/>
              </a:rPr>
              <a:t> </a:t>
            </a:r>
            <a:r>
              <a:rPr lang="en-US" sz="2400" b="1" u="sng" dirty="0" err="1">
                <a:latin typeface="Gill Sans MT" panose="020B0502020104020203" pitchFamily="34" charset="77"/>
              </a:rPr>
              <a:t>caniatâu</a:t>
            </a:r>
            <a:r>
              <a:rPr lang="en-US" sz="2400" b="1" u="sng" dirty="0">
                <a:latin typeface="Gill Sans MT" panose="020B0502020104020203" pitchFamily="34" charset="77"/>
              </a:rPr>
              <a:t>):</a:t>
            </a:r>
          </a:p>
          <a:p>
            <a:r>
              <a:rPr lang="en-US" sz="2400" dirty="0" err="1">
                <a:latin typeface="Gill Sans MT" panose="020B0502020104020203" pitchFamily="34" charset="77"/>
              </a:rPr>
              <a:t>Fel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grwp</a:t>
            </a:r>
            <a:r>
              <a:rPr lang="en-US" sz="2400" dirty="0">
                <a:latin typeface="Gill Sans MT" panose="020B0502020104020203" pitchFamily="34" charset="77"/>
              </a:rPr>
              <a:t>, </a:t>
            </a:r>
            <a:r>
              <a:rPr lang="en-US" sz="2400" dirty="0" err="1">
                <a:latin typeface="Gill Sans MT" panose="020B0502020104020203" pitchFamily="34" charset="77"/>
              </a:rPr>
              <a:t>dewiswch</a:t>
            </a:r>
            <a:r>
              <a:rPr lang="en-US" sz="2400" dirty="0">
                <a:latin typeface="Gill Sans MT" panose="020B0502020104020203" pitchFamily="34" charset="77"/>
              </a:rPr>
              <a:t> UN </a:t>
            </a:r>
            <a:r>
              <a:rPr lang="en-US" sz="2400" dirty="0" err="1">
                <a:latin typeface="Gill Sans MT" panose="020B0502020104020203" pitchFamily="34" charset="77"/>
              </a:rPr>
              <a:t>o’r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testunau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ychwanegol</a:t>
            </a:r>
            <a:r>
              <a:rPr lang="en-US" sz="2400" dirty="0">
                <a:latin typeface="Gill Sans MT" panose="020B0502020104020203" pitchFamily="34" charset="77"/>
              </a:rPr>
              <a:t> a </a:t>
            </a:r>
            <a:r>
              <a:rPr lang="en-US" sz="2400" dirty="0" err="1">
                <a:latin typeface="Gill Sans MT" panose="020B0502020104020203" pitchFamily="34" charset="77"/>
              </a:rPr>
              <a:t>cheisiwch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baratoi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sesiwn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Darllen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Grwp</a:t>
            </a:r>
            <a:r>
              <a:rPr lang="en-US" sz="2400" dirty="0">
                <a:latin typeface="Gill Sans MT" panose="020B0502020104020203" pitchFamily="34" charset="77"/>
              </a:rPr>
              <a:t>.  </a:t>
            </a:r>
            <a:r>
              <a:rPr lang="en-US" sz="2400" dirty="0" err="1">
                <a:latin typeface="Gill Sans MT" panose="020B0502020104020203" pitchFamily="34" charset="77"/>
              </a:rPr>
              <a:t>Cofiwch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ddilyn</a:t>
            </a:r>
            <a:r>
              <a:rPr lang="en-US" sz="2400" dirty="0">
                <a:latin typeface="Gill Sans MT" panose="020B0502020104020203" pitchFamily="34" charset="77"/>
              </a:rPr>
              <a:t> y </a:t>
            </a:r>
            <a:r>
              <a:rPr lang="en-US" sz="2400" dirty="0" err="1">
                <a:latin typeface="Gill Sans MT" panose="020B0502020104020203" pitchFamily="34" charset="77"/>
              </a:rPr>
              <a:t>canllawiau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gan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feddwl</a:t>
            </a:r>
            <a:r>
              <a:rPr lang="en-US" sz="2400" dirty="0">
                <a:latin typeface="Gill Sans MT" panose="020B0502020104020203" pitchFamily="34" charset="77"/>
              </a:rPr>
              <a:t> am </a:t>
            </a:r>
            <a:r>
              <a:rPr lang="en-US" sz="2400" dirty="0" err="1">
                <a:latin typeface="Gill Sans MT" panose="020B0502020104020203" pitchFamily="34" charset="77"/>
              </a:rPr>
              <a:t>bwyntiau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trafod</a:t>
            </a:r>
            <a:r>
              <a:rPr lang="en-US" sz="2400" dirty="0">
                <a:latin typeface="Gill Sans MT" panose="020B0502020104020203" pitchFamily="34" charset="77"/>
              </a:rPr>
              <a:t>, </a:t>
            </a:r>
            <a:r>
              <a:rPr lang="en-US" sz="2400" dirty="0" err="1">
                <a:latin typeface="Gill Sans MT" panose="020B0502020104020203" pitchFamily="34" charset="77"/>
              </a:rPr>
              <a:t>strategaethau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darllen</a:t>
            </a:r>
            <a:r>
              <a:rPr lang="en-US" sz="2400" dirty="0">
                <a:latin typeface="Gill Sans MT" panose="020B0502020104020203" pitchFamily="34" charset="77"/>
              </a:rPr>
              <a:t> a </a:t>
            </a:r>
            <a:r>
              <a:rPr lang="en-US" sz="2400" dirty="0" err="1">
                <a:latin typeface="Gill Sans MT" panose="020B0502020104020203" pitchFamily="34" charset="77"/>
              </a:rPr>
              <a:t>chwestiynau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addas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i’w</a:t>
            </a:r>
            <a:r>
              <a:rPr lang="en-US" sz="2400" dirty="0">
                <a:latin typeface="Gill Sans MT" panose="020B0502020104020203" pitchFamily="34" charset="77"/>
              </a:rPr>
              <a:t> </a:t>
            </a:r>
            <a:r>
              <a:rPr lang="en-US" sz="2400" dirty="0" err="1">
                <a:latin typeface="Gill Sans MT" panose="020B0502020104020203" pitchFamily="34" charset="77"/>
              </a:rPr>
              <a:t>gofyn</a:t>
            </a:r>
            <a:r>
              <a:rPr lang="en-US" sz="2400" dirty="0">
                <a:latin typeface="Gill Sans MT" panose="020B0502020104020203" pitchFamily="34" charset="77"/>
              </a:rPr>
              <a:t>.</a:t>
            </a:r>
          </a:p>
          <a:p>
            <a:endParaRPr lang="en-US" sz="2600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C7EF30-1177-454E-BE55-228FEB2CD3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882" b="13406"/>
          <a:stretch/>
        </p:blipFill>
        <p:spPr>
          <a:xfrm>
            <a:off x="0" y="6089843"/>
            <a:ext cx="12192000" cy="768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8797FD-F207-374D-B012-7A1EA1F68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7654" y="2038804"/>
            <a:ext cx="3343579" cy="267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04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9829E-BD96-B34D-82E4-1F73D7653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884" y="104929"/>
            <a:ext cx="6685636" cy="1669396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SIANELI GWAITH GRŴP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96048B-77EE-354E-9979-05D2AE20690E}"/>
              </a:ext>
            </a:extLst>
          </p:cNvPr>
          <p:cNvSpPr txBox="1"/>
          <p:nvPr/>
        </p:nvSpPr>
        <p:spPr>
          <a:xfrm>
            <a:off x="202718" y="796548"/>
            <a:ext cx="75293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Ewch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sianel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berthnasol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Tîm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ECAD6008. 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27FFE49-A45E-0048-9229-2218D6B008B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8941" y="1750422"/>
          <a:ext cx="11378818" cy="4023360"/>
        </p:xfrm>
        <a:graphic>
          <a:graphicData uri="http://schemas.openxmlformats.org/drawingml/2006/table">
            <a:tbl>
              <a:tblPr firstRow="1" bandRow="1"/>
              <a:tblGrid>
                <a:gridCol w="3782124">
                  <a:extLst>
                    <a:ext uri="{9D8B030D-6E8A-4147-A177-3AD203B41FA5}">
                      <a16:colId xmlns:a16="http://schemas.microsoft.com/office/drawing/2014/main" val="2703666276"/>
                    </a:ext>
                  </a:extLst>
                </a:gridCol>
                <a:gridCol w="3798347">
                  <a:extLst>
                    <a:ext uri="{9D8B030D-6E8A-4147-A177-3AD203B41FA5}">
                      <a16:colId xmlns:a16="http://schemas.microsoft.com/office/drawing/2014/main" val="216218652"/>
                    </a:ext>
                  </a:extLst>
                </a:gridCol>
                <a:gridCol w="3798347">
                  <a:extLst>
                    <a:ext uri="{9D8B030D-6E8A-4147-A177-3AD203B41FA5}">
                      <a16:colId xmlns:a16="http://schemas.microsoft.com/office/drawing/2014/main" val="17352339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Gwaith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Grwp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Nia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Gwaith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Grwp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Nia 2</a:t>
                      </a:r>
                    </a:p>
                    <a:p>
                      <a:pPr algn="ctr"/>
                      <a:endParaRPr lang="en-US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Gwaith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Grwp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Nia 3</a:t>
                      </a:r>
                    </a:p>
                    <a:p>
                      <a:pPr algn="ctr"/>
                      <a:endParaRPr lang="en-US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4731233"/>
                  </a:ext>
                </a:extLst>
              </a:tr>
              <a:tr h="97416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Megan Davies</a:t>
                      </a:r>
                    </a:p>
                    <a:p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Lowri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Jones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Rebecca Cornelius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Shannon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Wootten</a:t>
                      </a:r>
                      <a:endParaRPr lang="en-US" sz="20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Braint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Llywellyn</a:t>
                      </a:r>
                      <a:endParaRPr lang="en-US" sz="20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Bethan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Overd</a:t>
                      </a:r>
                      <a:endParaRPr lang="en-US" sz="20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Ellie Rowlands</a:t>
                      </a:r>
                    </a:p>
                    <a:p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Tirion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James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Hannah Richards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Holly Thomas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Angharad Hill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Ffion Morgan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817206"/>
                  </a:ext>
                </a:extLst>
              </a:tr>
              <a:tr h="12942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Gwaith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Grwp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Nia 4</a:t>
                      </a:r>
                    </a:p>
                    <a:p>
                      <a:pPr algn="ctr"/>
                      <a:endParaRPr lang="en-US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Gwaith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Grwp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Nia 5</a:t>
                      </a:r>
                    </a:p>
                    <a:p>
                      <a:pPr algn="ctr"/>
                      <a:endParaRPr lang="en-US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Gwaith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Grwp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Nia 6</a:t>
                      </a:r>
                    </a:p>
                    <a:p>
                      <a:pPr algn="ctr"/>
                      <a:endParaRPr lang="en-US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0806263"/>
                  </a:ext>
                </a:extLst>
              </a:tr>
              <a:tr h="974166">
                <a:tc>
                  <a:txBody>
                    <a:bodyPr/>
                    <a:lstStyle/>
                    <a:p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Sioned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Bryant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Lauren Williams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Hannah Jones</a:t>
                      </a:r>
                    </a:p>
                    <a:p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Lowri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Durham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Jessica Morris</a:t>
                      </a:r>
                    </a:p>
                    <a:p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Aled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Knuszka</a:t>
                      </a:r>
                      <a:endParaRPr lang="en-US" sz="20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Sian Rushford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Amy Morgan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Rhian Morgan</a:t>
                      </a:r>
                    </a:p>
                    <a:p>
                      <a:r>
                        <a:rPr lang="en-US" sz="20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Zoe Atkins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230259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592504DD-D35F-7D44-A53B-ED37382F9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81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C11CA267-6571-BB4B-A27C-B74374C06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575600" y="-1746799"/>
            <a:ext cx="6869599" cy="10363200"/>
          </a:xfrm>
          <a:prstGeom prst="rect">
            <a:avLst/>
          </a:prstGeom>
        </p:spPr>
      </p:pic>
      <p:sp>
        <p:nvSpPr>
          <p:cNvPr id="5" name="10-Point Star 4">
            <a:extLst>
              <a:ext uri="{FF2B5EF4-FFF2-40B4-BE49-F238E27FC236}">
                <a16:creationId xmlns:a16="http://schemas.microsoft.com/office/drawing/2014/main" id="{653E46AE-4B23-ED40-AADB-84667675420E}"/>
              </a:ext>
            </a:extLst>
          </p:cNvPr>
          <p:cNvSpPr/>
          <p:nvPr/>
        </p:nvSpPr>
        <p:spPr>
          <a:xfrm>
            <a:off x="104933" y="164892"/>
            <a:ext cx="1454044" cy="1514006"/>
          </a:xfrm>
          <a:prstGeom prst="star10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atin typeface="Gill Sans MT" panose="020B0502020104020203" pitchFamily="34" charset="77"/>
              </a:rPr>
              <a:t>Copi</a:t>
            </a:r>
            <a:r>
              <a:rPr lang="en-US" b="1" dirty="0">
                <a:latin typeface="Gill Sans MT" panose="020B0502020104020203" pitchFamily="34" charset="77"/>
              </a:rPr>
              <a:t> </a:t>
            </a:r>
            <a:r>
              <a:rPr lang="en-US" b="1" dirty="0" err="1">
                <a:latin typeface="Gill Sans MT" panose="020B0502020104020203" pitchFamily="34" charset="77"/>
              </a:rPr>
              <a:t>disgybl</a:t>
            </a:r>
            <a:endParaRPr lang="en-US" b="1" dirty="0">
              <a:latin typeface="Gill Sans MT" panose="020B050202010402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917661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618899A5-BFAF-F94E-B0FA-90D888857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16200000">
            <a:off x="3611892" y="-1722111"/>
            <a:ext cx="6812007" cy="10348211"/>
          </a:xfrm>
        </p:spPr>
      </p:pic>
      <p:sp>
        <p:nvSpPr>
          <p:cNvPr id="5" name="10-Point Star 4">
            <a:extLst>
              <a:ext uri="{FF2B5EF4-FFF2-40B4-BE49-F238E27FC236}">
                <a16:creationId xmlns:a16="http://schemas.microsoft.com/office/drawing/2014/main" id="{26D91958-9E96-D749-8061-151A1F8AE631}"/>
              </a:ext>
            </a:extLst>
          </p:cNvPr>
          <p:cNvSpPr/>
          <p:nvPr/>
        </p:nvSpPr>
        <p:spPr>
          <a:xfrm>
            <a:off x="134913" y="164892"/>
            <a:ext cx="2083632" cy="1798820"/>
          </a:xfrm>
          <a:prstGeom prst="star10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atin typeface="Gill Sans MT" panose="020B0502020104020203" pitchFamily="34" charset="77"/>
              </a:rPr>
              <a:t>Copi</a:t>
            </a:r>
            <a:r>
              <a:rPr lang="en-US" b="1" dirty="0">
                <a:latin typeface="Gill Sans MT" panose="020B0502020104020203" pitchFamily="34" charset="77"/>
              </a:rPr>
              <a:t> </a:t>
            </a:r>
            <a:r>
              <a:rPr lang="en-US" b="1" dirty="0" err="1">
                <a:latin typeface="Gill Sans MT" panose="020B0502020104020203" pitchFamily="34" charset="77"/>
              </a:rPr>
              <a:t>o’r</a:t>
            </a:r>
            <a:r>
              <a:rPr lang="en-US" b="1" dirty="0">
                <a:latin typeface="Gill Sans MT" panose="020B0502020104020203" pitchFamily="34" charset="77"/>
              </a:rPr>
              <a:t> </a:t>
            </a:r>
            <a:r>
              <a:rPr lang="en-US" b="1" dirty="0" err="1">
                <a:latin typeface="Gill Sans MT" panose="020B0502020104020203" pitchFamily="34" charset="77"/>
              </a:rPr>
              <a:t>Llyfr</a:t>
            </a:r>
            <a:r>
              <a:rPr lang="en-US" b="1" dirty="0">
                <a:latin typeface="Gill Sans MT" panose="020B0502020104020203" pitchFamily="34" charset="77"/>
              </a:rPr>
              <a:t> </a:t>
            </a:r>
            <a:r>
              <a:rPr lang="en-US" b="1" dirty="0" err="1">
                <a:latin typeface="Gill Sans MT" panose="020B0502020104020203" pitchFamily="34" charset="77"/>
              </a:rPr>
              <a:t>Athro</a:t>
            </a:r>
            <a:endParaRPr lang="en-US" b="1" dirty="0">
              <a:latin typeface="Gill Sans MT" panose="020B050202010402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51008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4466E4D-12C7-EB49-8D7C-28DDD2EFBCEF}"/>
              </a:ext>
            </a:extLst>
          </p:cNvPr>
          <p:cNvSpPr txBox="1"/>
          <p:nvPr/>
        </p:nvSpPr>
        <p:spPr>
          <a:xfrm>
            <a:off x="100013" y="142875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Cyn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189EAF-ECEA-A34B-A1B2-99C250EE2130}"/>
              </a:ext>
            </a:extLst>
          </p:cNvPr>
          <p:cNvSpPr txBox="1"/>
          <p:nvPr/>
        </p:nvSpPr>
        <p:spPr>
          <a:xfrm>
            <a:off x="100013" y="3709987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u="sng" dirty="0" err="1">
                <a:solidFill>
                  <a:srgbClr val="002060"/>
                </a:solidFill>
                <a:latin typeface="Gill Sans MT" panose="020B0502020104020203" pitchFamily="34" charset="77"/>
              </a:rPr>
              <a:t>Strategaethau</a:t>
            </a:r>
            <a:endParaRPr lang="en-US" sz="2000" b="1" u="sng" dirty="0">
              <a:solidFill>
                <a:srgbClr val="002060"/>
              </a:solidFill>
              <a:latin typeface="Gill Sans MT" panose="020B0502020104020203" pitchFamily="34" charset="77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D19682-66B9-634A-8A5F-238E1D9D5377}"/>
              </a:ext>
            </a:extLst>
          </p:cNvPr>
          <p:cNvSpPr txBox="1"/>
          <p:nvPr/>
        </p:nvSpPr>
        <p:spPr>
          <a:xfrm>
            <a:off x="6662737" y="142874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ystod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05CCFB-2AC3-C54C-A47B-B97ED96E6410}"/>
              </a:ext>
            </a:extLst>
          </p:cNvPr>
          <p:cNvSpPr txBox="1"/>
          <p:nvPr/>
        </p:nvSpPr>
        <p:spPr>
          <a:xfrm>
            <a:off x="6662737" y="3771543"/>
            <a:ext cx="5429250" cy="28315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Ar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ôl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pPr algn="r"/>
            <a:endParaRPr lang="en-US" sz="1400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EF8F64-DD41-5841-B324-CF2FE6A06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0424" y="1543531"/>
            <a:ext cx="2724773" cy="33189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969FE7-57B9-9048-ABC6-41768242B9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5835197" y="1543531"/>
            <a:ext cx="2791451" cy="331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06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EC49D7-A7C0-714E-BA4C-49E1EEF59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600325"/>
            <a:ext cx="1948282" cy="2387600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FEE9A4-6088-2E49-905C-F4A1E017E0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067" y="278000"/>
            <a:ext cx="4859866" cy="59195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EA0BD7-5290-D14B-93AA-896464F880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7128933" y="281217"/>
            <a:ext cx="4976085" cy="591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78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4466E4D-12C7-EB49-8D7C-28DDD2EFBCEF}"/>
              </a:ext>
            </a:extLst>
          </p:cNvPr>
          <p:cNvSpPr txBox="1"/>
          <p:nvPr/>
        </p:nvSpPr>
        <p:spPr>
          <a:xfrm>
            <a:off x="100013" y="142875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Cyn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189EAF-ECEA-A34B-A1B2-99C250EE2130}"/>
              </a:ext>
            </a:extLst>
          </p:cNvPr>
          <p:cNvSpPr txBox="1"/>
          <p:nvPr/>
        </p:nvSpPr>
        <p:spPr>
          <a:xfrm>
            <a:off x="100013" y="3709987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u="sng" dirty="0" err="1">
                <a:solidFill>
                  <a:srgbClr val="002060"/>
                </a:solidFill>
                <a:latin typeface="Gill Sans MT" panose="020B0502020104020203" pitchFamily="34" charset="77"/>
              </a:rPr>
              <a:t>Strategaethau</a:t>
            </a:r>
            <a:endParaRPr lang="en-US" sz="2000" b="1" u="sng" dirty="0">
              <a:solidFill>
                <a:srgbClr val="002060"/>
              </a:solidFill>
              <a:latin typeface="Gill Sans MT" panose="020B0502020104020203" pitchFamily="34" charset="77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D19682-66B9-634A-8A5F-238E1D9D5377}"/>
              </a:ext>
            </a:extLst>
          </p:cNvPr>
          <p:cNvSpPr txBox="1"/>
          <p:nvPr/>
        </p:nvSpPr>
        <p:spPr>
          <a:xfrm>
            <a:off x="6662737" y="142874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ystod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05CCFB-2AC3-C54C-A47B-B97ED96E6410}"/>
              </a:ext>
            </a:extLst>
          </p:cNvPr>
          <p:cNvSpPr txBox="1"/>
          <p:nvPr/>
        </p:nvSpPr>
        <p:spPr>
          <a:xfrm>
            <a:off x="6662737" y="3771543"/>
            <a:ext cx="5429250" cy="28315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Ar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ôl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pPr algn="r"/>
            <a:endParaRPr lang="en-US" sz="1400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</p:txBody>
      </p:sp>
      <p:pic>
        <p:nvPicPr>
          <p:cNvPr id="12" name="Content Placeholder 6">
            <a:extLst>
              <a:ext uri="{FF2B5EF4-FFF2-40B4-BE49-F238E27FC236}">
                <a16:creationId xmlns:a16="http://schemas.microsoft.com/office/drawing/2014/main" id="{CEEBE497-663D-0647-B129-1BFB5C612B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6" t="3357"/>
          <a:stretch/>
        </p:blipFill>
        <p:spPr>
          <a:xfrm>
            <a:off x="3100388" y="1495120"/>
            <a:ext cx="5495449" cy="3662666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476812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782F53A2-0C39-7B44-8F92-39F88E46F6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6" t="3357"/>
          <a:stretch/>
        </p:blipFill>
        <p:spPr>
          <a:xfrm>
            <a:off x="2043112" y="206539"/>
            <a:ext cx="9958387" cy="6637173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E2D297-FB99-194B-8136-5C55A471D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07" y="2320212"/>
            <a:ext cx="1703330" cy="2409825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210501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4466E4D-12C7-EB49-8D7C-28DDD2EFBCEF}"/>
              </a:ext>
            </a:extLst>
          </p:cNvPr>
          <p:cNvSpPr txBox="1"/>
          <p:nvPr/>
        </p:nvSpPr>
        <p:spPr>
          <a:xfrm>
            <a:off x="100013" y="142875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Cyn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189EAF-ECEA-A34B-A1B2-99C250EE2130}"/>
              </a:ext>
            </a:extLst>
          </p:cNvPr>
          <p:cNvSpPr txBox="1"/>
          <p:nvPr/>
        </p:nvSpPr>
        <p:spPr>
          <a:xfrm>
            <a:off x="100013" y="3709987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u="sng" dirty="0" err="1">
                <a:solidFill>
                  <a:srgbClr val="002060"/>
                </a:solidFill>
                <a:latin typeface="Gill Sans MT" panose="020B0502020104020203" pitchFamily="34" charset="77"/>
              </a:rPr>
              <a:t>Strategaethau</a:t>
            </a:r>
            <a:endParaRPr lang="en-US" sz="2000" b="1" u="sng" dirty="0">
              <a:solidFill>
                <a:srgbClr val="002060"/>
              </a:solidFill>
              <a:latin typeface="Gill Sans MT" panose="020B0502020104020203" pitchFamily="34" charset="77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D19682-66B9-634A-8A5F-238E1D9D5377}"/>
              </a:ext>
            </a:extLst>
          </p:cNvPr>
          <p:cNvSpPr txBox="1"/>
          <p:nvPr/>
        </p:nvSpPr>
        <p:spPr>
          <a:xfrm>
            <a:off x="6662737" y="142874"/>
            <a:ext cx="5429250" cy="28931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ystod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05CCFB-2AC3-C54C-A47B-B97ED96E6410}"/>
              </a:ext>
            </a:extLst>
          </p:cNvPr>
          <p:cNvSpPr txBox="1"/>
          <p:nvPr/>
        </p:nvSpPr>
        <p:spPr>
          <a:xfrm>
            <a:off x="6662737" y="3771543"/>
            <a:ext cx="5429250" cy="28315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Ar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ôl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Gill Sans MT" panose="020B0502020104020203" pitchFamily="34" charset="77"/>
              </a:rPr>
              <a:t>darllen</a:t>
            </a:r>
            <a:r>
              <a:rPr lang="en-US" sz="2000" b="1" dirty="0">
                <a:solidFill>
                  <a:srgbClr val="002060"/>
                </a:solidFill>
                <a:latin typeface="Gill Sans MT" panose="020B0502020104020203" pitchFamily="34" charset="77"/>
              </a:rPr>
              <a:t> …</a:t>
            </a:r>
          </a:p>
          <a:p>
            <a:pPr algn="r"/>
            <a:endParaRPr lang="en-US" sz="1400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  <a:p>
            <a:pPr algn="r"/>
            <a:endParaRPr lang="en-US" dirty="0"/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0D1BB957-14B7-984F-9A24-3741976F6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29013" y="1364503"/>
            <a:ext cx="5060170" cy="3342942"/>
          </a:xfr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410791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DB6F8B-C2C0-3C44-B7D9-933C347D8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59767" y="153118"/>
            <a:ext cx="9984596" cy="6596207"/>
          </a:xfrm>
          <a:ln w="76200">
            <a:solidFill>
              <a:srgbClr val="002060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593AED-2072-CA49-99BA-CFCD938D15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50" y="2409821"/>
            <a:ext cx="16510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8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79E941B-ACBB-D941-913B-7F99E137EC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882" b="13406"/>
          <a:stretch/>
        </p:blipFill>
        <p:spPr>
          <a:xfrm>
            <a:off x="0" y="6089843"/>
            <a:ext cx="12192000" cy="768157"/>
          </a:xfrm>
          <a:prstGeom prst="rect">
            <a:avLst/>
          </a:prstGeom>
        </p:spPr>
      </p:pic>
      <p:sp>
        <p:nvSpPr>
          <p:cNvPr id="11" name="12-Point Star 10">
            <a:extLst>
              <a:ext uri="{FF2B5EF4-FFF2-40B4-BE49-F238E27FC236}">
                <a16:creationId xmlns:a16="http://schemas.microsoft.com/office/drawing/2014/main" id="{01C37242-F546-DC4E-9FBA-FAC125DE7E55}"/>
              </a:ext>
            </a:extLst>
          </p:cNvPr>
          <p:cNvSpPr/>
          <p:nvPr/>
        </p:nvSpPr>
        <p:spPr>
          <a:xfrm>
            <a:off x="1057276" y="771526"/>
            <a:ext cx="9544050" cy="4000500"/>
          </a:xfrm>
          <a:prstGeom prst="star12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Trafodwch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cyfleoedd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o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Maes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Phrofiad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48076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850</TotalTime>
  <Words>249</Words>
  <Application>Microsoft Macintosh PowerPoint</Application>
  <PresentationFormat>Widescreen</PresentationFormat>
  <Paragraphs>151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Gill Sans MT</vt:lpstr>
      <vt:lpstr>Office Theme</vt:lpstr>
      <vt:lpstr>PowerPoint Presentation</vt:lpstr>
      <vt:lpstr>Ydych chi’n barod am her?</vt:lpstr>
      <vt:lpstr>SIANELI GWAITH GRŴP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Nia Evans</dc:creator>
  <cp:lastModifiedBy>Nia Evans</cp:lastModifiedBy>
  <cp:revision>37</cp:revision>
  <cp:lastPrinted>2021-10-13T06:56:36Z</cp:lastPrinted>
  <dcterms:created xsi:type="dcterms:W3CDTF">2021-10-01T13:25:58Z</dcterms:created>
  <dcterms:modified xsi:type="dcterms:W3CDTF">2022-10-04T13:49:04Z</dcterms:modified>
</cp:coreProperties>
</file>