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32"/>
  </p:notesMasterIdLst>
  <p:sldIdLst>
    <p:sldId id="256" r:id="rId2"/>
    <p:sldId id="276" r:id="rId3"/>
    <p:sldId id="283" r:id="rId4"/>
    <p:sldId id="277" r:id="rId5"/>
    <p:sldId id="278" r:id="rId6"/>
    <p:sldId id="279" r:id="rId7"/>
    <p:sldId id="280" r:id="rId8"/>
    <p:sldId id="281" r:id="rId9"/>
    <p:sldId id="282" r:id="rId10"/>
    <p:sldId id="284" r:id="rId11"/>
    <p:sldId id="285" r:id="rId12"/>
    <p:sldId id="286" r:id="rId13"/>
    <p:sldId id="287" r:id="rId14"/>
    <p:sldId id="322" r:id="rId15"/>
    <p:sldId id="323" r:id="rId16"/>
    <p:sldId id="324" r:id="rId17"/>
    <p:sldId id="288" r:id="rId18"/>
    <p:sldId id="289" r:id="rId19"/>
    <p:sldId id="290" r:id="rId20"/>
    <p:sldId id="291" r:id="rId21"/>
    <p:sldId id="292" r:id="rId22"/>
    <p:sldId id="275" r:id="rId23"/>
    <p:sldId id="258" r:id="rId24"/>
    <p:sldId id="259" r:id="rId25"/>
    <p:sldId id="260" r:id="rId26"/>
    <p:sldId id="261" r:id="rId27"/>
    <p:sldId id="262" r:id="rId28"/>
    <p:sldId id="263" r:id="rId29"/>
    <p:sldId id="264" r:id="rId30"/>
    <p:sldId id="265" r:id="rId3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54A878-E3CA-47DE-95A2-938D80831E07}" v="34" dt="2022-03-01T13:28:06.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8" d="100"/>
          <a:sy n="88" d="100"/>
        </p:scale>
        <p:origin x="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FA54A878-E3CA-47DE-95A2-938D80831E07}"/>
    <pc:docChg chg="undo custSel addSld delSld modSld sldOrd addMainMaster modMainMaster modNotesMaster">
      <pc:chgData name="Laura Knight" userId="fcc6b1b8-7f69-4c06-9fd3-1a1553b3cd99" providerId="ADAL" clId="{FA54A878-E3CA-47DE-95A2-938D80831E07}" dt="2022-03-01T13:28:07.009" v="186" actId="27636"/>
      <pc:docMkLst>
        <pc:docMk/>
      </pc:docMkLst>
      <pc:sldChg chg="delSp modSp mod delDesignElem">
        <pc:chgData name="Laura Knight" userId="fcc6b1b8-7f69-4c06-9fd3-1a1553b3cd99" providerId="ADAL" clId="{FA54A878-E3CA-47DE-95A2-938D80831E07}" dt="2022-02-28T09:41:55.623" v="174" actId="1076"/>
        <pc:sldMkLst>
          <pc:docMk/>
          <pc:sldMk cId="327758231" sldId="256"/>
        </pc:sldMkLst>
        <pc:spChg chg="mod">
          <ac:chgData name="Laura Knight" userId="fcc6b1b8-7f69-4c06-9fd3-1a1553b3cd99" providerId="ADAL" clId="{FA54A878-E3CA-47DE-95A2-938D80831E07}" dt="2022-02-28T09:37:50.448" v="133" actId="1076"/>
          <ac:spMkLst>
            <pc:docMk/>
            <pc:sldMk cId="327758231" sldId="256"/>
            <ac:spMk id="2" creationId="{5E6A5A8A-2292-4665-88F4-C32D9FA83E65}"/>
          </ac:spMkLst>
        </pc:spChg>
        <pc:spChg chg="mod">
          <ac:chgData name="Laura Knight" userId="fcc6b1b8-7f69-4c06-9fd3-1a1553b3cd99" providerId="ADAL" clId="{FA54A878-E3CA-47DE-95A2-938D80831E07}" dt="2022-02-28T09:41:55.623" v="174" actId="1076"/>
          <ac:spMkLst>
            <pc:docMk/>
            <pc:sldMk cId="327758231" sldId="256"/>
            <ac:spMk id="3" creationId="{C3E86A9E-C1DE-4F6D-8166-C18C70EF9FFD}"/>
          </ac:spMkLst>
        </pc:spChg>
        <pc:spChg chg="del">
          <ac:chgData name="Laura Knight" userId="fcc6b1b8-7f69-4c06-9fd3-1a1553b3cd99" providerId="ADAL" clId="{FA54A878-E3CA-47DE-95A2-938D80831E07}" dt="2022-02-28T09:28:34.604" v="13"/>
          <ac:spMkLst>
            <pc:docMk/>
            <pc:sldMk cId="327758231" sldId="256"/>
            <ac:spMk id="8" creationId="{2A8AA5BC-4F7A-4226-8F99-6D824B226A97}"/>
          </ac:spMkLst>
        </pc:spChg>
        <pc:spChg chg="del">
          <ac:chgData name="Laura Knight" userId="fcc6b1b8-7f69-4c06-9fd3-1a1553b3cd99" providerId="ADAL" clId="{FA54A878-E3CA-47DE-95A2-938D80831E07}" dt="2022-02-28T09:28:34.604" v="13"/>
          <ac:spMkLst>
            <pc:docMk/>
            <pc:sldMk cId="327758231" sldId="256"/>
            <ac:spMk id="12" creationId="{5BC87C3E-1040-4EE4-9BDB-9537F7A1B335}"/>
          </ac:spMkLst>
        </pc:spChg>
        <pc:cxnChg chg="del">
          <ac:chgData name="Laura Knight" userId="fcc6b1b8-7f69-4c06-9fd3-1a1553b3cd99" providerId="ADAL" clId="{FA54A878-E3CA-47DE-95A2-938D80831E07}" dt="2022-02-28T09:28:34.604" v="13"/>
          <ac:cxnSpMkLst>
            <pc:docMk/>
            <pc:sldMk cId="327758231" sldId="256"/>
            <ac:cxnSpMk id="10" creationId="{911DBBF1-3229-4BD9-B3D1-B4CA571E7431}"/>
          </ac:cxnSpMkLst>
        </pc:cxnChg>
        <pc:cxnChg chg="del">
          <ac:chgData name="Laura Knight" userId="fcc6b1b8-7f69-4c06-9fd3-1a1553b3cd99" providerId="ADAL" clId="{FA54A878-E3CA-47DE-95A2-938D80831E07}" dt="2022-02-28T09:28:34.604" v="13"/>
          <ac:cxnSpMkLst>
            <pc:docMk/>
            <pc:sldMk cId="327758231" sldId="256"/>
            <ac:cxnSpMk id="14" creationId="{42CDBECE-872A-4C73-9DC1-BB4E805E2CF5}"/>
          </ac:cxnSpMkLst>
        </pc:cxnChg>
        <pc:cxnChg chg="del">
          <ac:chgData name="Laura Knight" userId="fcc6b1b8-7f69-4c06-9fd3-1a1553b3cd99" providerId="ADAL" clId="{FA54A878-E3CA-47DE-95A2-938D80831E07}" dt="2022-02-28T09:28:34.604" v="13"/>
          <ac:cxnSpMkLst>
            <pc:docMk/>
            <pc:sldMk cId="327758231" sldId="256"/>
            <ac:cxnSpMk id="16" creationId="{F5CD5A0B-CDD7-427C-AA42-2EECFDFA1811}"/>
          </ac:cxnSpMkLst>
        </pc:cxnChg>
      </pc:sldChg>
      <pc:sldChg chg="del">
        <pc:chgData name="Laura Knight" userId="fcc6b1b8-7f69-4c06-9fd3-1a1553b3cd99" providerId="ADAL" clId="{FA54A878-E3CA-47DE-95A2-938D80831E07}" dt="2022-02-28T09:28:24.668" v="3" actId="47"/>
        <pc:sldMkLst>
          <pc:docMk/>
          <pc:sldMk cId="3108392822" sldId="257"/>
        </pc:sldMkLst>
      </pc:sldChg>
      <pc:sldChg chg="delSp modSp mod delDesignElem">
        <pc:chgData name="Laura Knight" userId="fcc6b1b8-7f69-4c06-9fd3-1a1553b3cd99" providerId="ADAL" clId="{FA54A878-E3CA-47DE-95A2-938D80831E07}" dt="2022-02-28T09:29:32.975" v="50" actId="207"/>
        <pc:sldMkLst>
          <pc:docMk/>
          <pc:sldMk cId="1522214149" sldId="258"/>
        </pc:sldMkLst>
        <pc:spChg chg="mod">
          <ac:chgData name="Laura Knight" userId="fcc6b1b8-7f69-4c06-9fd3-1a1553b3cd99" providerId="ADAL" clId="{FA54A878-E3CA-47DE-95A2-938D80831E07}" dt="2022-02-28T09:29:32.975" v="50" actId="207"/>
          <ac:spMkLst>
            <pc:docMk/>
            <pc:sldMk cId="1522214149" sldId="258"/>
            <ac:spMk id="2" creationId="{A44534DC-E5CE-4433-BA14-2BCA620B2F63}"/>
          </ac:spMkLst>
        </pc:spChg>
        <pc:spChg chg="del">
          <ac:chgData name="Laura Knight" userId="fcc6b1b8-7f69-4c06-9fd3-1a1553b3cd99" providerId="ADAL" clId="{FA54A878-E3CA-47DE-95A2-938D80831E07}" dt="2022-02-28T09:28:34.604" v="13"/>
          <ac:spMkLst>
            <pc:docMk/>
            <pc:sldMk cId="1522214149" sldId="258"/>
            <ac:spMk id="16" creationId="{19C052EA-05E2-403D-965E-52D1BFFA24DF}"/>
          </ac:spMkLst>
        </pc:spChg>
        <pc:spChg chg="del">
          <ac:chgData name="Laura Knight" userId="fcc6b1b8-7f69-4c06-9fd3-1a1553b3cd99" providerId="ADAL" clId="{FA54A878-E3CA-47DE-95A2-938D80831E07}" dt="2022-02-28T09:28:34.604" v="13"/>
          <ac:spMkLst>
            <pc:docMk/>
            <pc:sldMk cId="1522214149" sldId="258"/>
            <ac:spMk id="18" creationId="{4C1936B8-2FFB-4F78-8388-B8C282B8A5BC}"/>
          </ac:spMkLst>
        </pc:spChg>
      </pc:sldChg>
      <pc:sldChg chg="delSp modSp mod delDesignElem">
        <pc:chgData name="Laura Knight" userId="fcc6b1b8-7f69-4c06-9fd3-1a1553b3cd99" providerId="ADAL" clId="{FA54A878-E3CA-47DE-95A2-938D80831E07}" dt="2022-02-28T09:30:05.071" v="55" actId="207"/>
        <pc:sldMkLst>
          <pc:docMk/>
          <pc:sldMk cId="2220159471" sldId="259"/>
        </pc:sldMkLst>
        <pc:spChg chg="mod">
          <ac:chgData name="Laura Knight" userId="fcc6b1b8-7f69-4c06-9fd3-1a1553b3cd99" providerId="ADAL" clId="{FA54A878-E3CA-47DE-95A2-938D80831E07}" dt="2022-02-28T09:30:05.071" v="55" actId="207"/>
          <ac:spMkLst>
            <pc:docMk/>
            <pc:sldMk cId="2220159471" sldId="259"/>
            <ac:spMk id="2" creationId="{A44534DC-E5CE-4433-BA14-2BCA620B2F63}"/>
          </ac:spMkLst>
        </pc:spChg>
        <pc:spChg chg="del">
          <ac:chgData name="Laura Knight" userId="fcc6b1b8-7f69-4c06-9fd3-1a1553b3cd99" providerId="ADAL" clId="{FA54A878-E3CA-47DE-95A2-938D80831E07}" dt="2022-02-28T09:28:34.604" v="13"/>
          <ac:spMkLst>
            <pc:docMk/>
            <pc:sldMk cId="2220159471" sldId="259"/>
            <ac:spMk id="16" creationId="{19C052EA-05E2-403D-965E-52D1BFFA24DF}"/>
          </ac:spMkLst>
        </pc:spChg>
        <pc:spChg chg="del">
          <ac:chgData name="Laura Knight" userId="fcc6b1b8-7f69-4c06-9fd3-1a1553b3cd99" providerId="ADAL" clId="{FA54A878-E3CA-47DE-95A2-938D80831E07}" dt="2022-02-28T09:28:34.604" v="13"/>
          <ac:spMkLst>
            <pc:docMk/>
            <pc:sldMk cId="2220159471" sldId="259"/>
            <ac:spMk id="18" creationId="{4C1936B8-2FFB-4F78-8388-B8C282B8A5BC}"/>
          </ac:spMkLst>
        </pc:spChg>
      </pc:sldChg>
      <pc:sldChg chg="delSp modSp mod delDesignElem">
        <pc:chgData name="Laura Knight" userId="fcc6b1b8-7f69-4c06-9fd3-1a1553b3cd99" providerId="ADAL" clId="{FA54A878-E3CA-47DE-95A2-938D80831E07}" dt="2022-02-28T09:37:40.956" v="126" actId="27636"/>
        <pc:sldMkLst>
          <pc:docMk/>
          <pc:sldMk cId="290044790" sldId="260"/>
        </pc:sldMkLst>
        <pc:spChg chg="mod">
          <ac:chgData name="Laura Knight" userId="fcc6b1b8-7f69-4c06-9fd3-1a1553b3cd99" providerId="ADAL" clId="{FA54A878-E3CA-47DE-95A2-938D80831E07}" dt="2022-02-28T09:30:15.609" v="56" actId="207"/>
          <ac:spMkLst>
            <pc:docMk/>
            <pc:sldMk cId="290044790" sldId="260"/>
            <ac:spMk id="2" creationId="{A44534DC-E5CE-4433-BA14-2BCA620B2F63}"/>
          </ac:spMkLst>
        </pc:spChg>
        <pc:spChg chg="mod">
          <ac:chgData name="Laura Knight" userId="fcc6b1b8-7f69-4c06-9fd3-1a1553b3cd99" providerId="ADAL" clId="{FA54A878-E3CA-47DE-95A2-938D80831E07}" dt="2022-02-28T09:37:40.956" v="125" actId="27636"/>
          <ac:spMkLst>
            <pc:docMk/>
            <pc:sldMk cId="290044790" sldId="260"/>
            <ac:spMk id="3" creationId="{FE817170-2532-43AC-AA97-1454B17AD23F}"/>
          </ac:spMkLst>
        </pc:spChg>
        <pc:spChg chg="mod">
          <ac:chgData name="Laura Knight" userId="fcc6b1b8-7f69-4c06-9fd3-1a1553b3cd99" providerId="ADAL" clId="{FA54A878-E3CA-47DE-95A2-938D80831E07}" dt="2022-02-28T09:37:40.956" v="126" actId="27636"/>
          <ac:spMkLst>
            <pc:docMk/>
            <pc:sldMk cId="290044790" sldId="260"/>
            <ac:spMk id="4" creationId="{1F1205EC-ECA4-4AAF-9C1B-6B747CF8E442}"/>
          </ac:spMkLst>
        </pc:spChg>
        <pc:spChg chg="del">
          <ac:chgData name="Laura Knight" userId="fcc6b1b8-7f69-4c06-9fd3-1a1553b3cd99" providerId="ADAL" clId="{FA54A878-E3CA-47DE-95A2-938D80831E07}" dt="2022-02-28T09:28:34.604" v="13"/>
          <ac:spMkLst>
            <pc:docMk/>
            <pc:sldMk cId="290044790" sldId="260"/>
            <ac:spMk id="16" creationId="{19C052EA-05E2-403D-965E-52D1BFFA24DF}"/>
          </ac:spMkLst>
        </pc:spChg>
        <pc:spChg chg="del">
          <ac:chgData name="Laura Knight" userId="fcc6b1b8-7f69-4c06-9fd3-1a1553b3cd99" providerId="ADAL" clId="{FA54A878-E3CA-47DE-95A2-938D80831E07}" dt="2022-02-28T09:28:34.604" v="13"/>
          <ac:spMkLst>
            <pc:docMk/>
            <pc:sldMk cId="290044790" sldId="260"/>
            <ac:spMk id="18" creationId="{4C1936B8-2FFB-4F78-8388-B8C282B8A5BC}"/>
          </ac:spMkLst>
        </pc:spChg>
      </pc:sldChg>
      <pc:sldChg chg="delSp modSp mod delDesignElem">
        <pc:chgData name="Laura Knight" userId="fcc6b1b8-7f69-4c06-9fd3-1a1553b3cd99" providerId="ADAL" clId="{FA54A878-E3CA-47DE-95A2-938D80831E07}" dt="2022-02-28T09:37:40.981" v="129" actId="27636"/>
        <pc:sldMkLst>
          <pc:docMk/>
          <pc:sldMk cId="3316119835" sldId="261"/>
        </pc:sldMkLst>
        <pc:spChg chg="mod">
          <ac:chgData name="Laura Knight" userId="fcc6b1b8-7f69-4c06-9fd3-1a1553b3cd99" providerId="ADAL" clId="{FA54A878-E3CA-47DE-95A2-938D80831E07}" dt="2022-02-28T09:30:22.685" v="57" actId="207"/>
          <ac:spMkLst>
            <pc:docMk/>
            <pc:sldMk cId="3316119835" sldId="261"/>
            <ac:spMk id="2" creationId="{A44534DC-E5CE-4433-BA14-2BCA620B2F63}"/>
          </ac:spMkLst>
        </pc:spChg>
        <pc:spChg chg="mod">
          <ac:chgData name="Laura Knight" userId="fcc6b1b8-7f69-4c06-9fd3-1a1553b3cd99" providerId="ADAL" clId="{FA54A878-E3CA-47DE-95A2-938D80831E07}" dt="2022-02-28T09:37:40.981" v="129" actId="27636"/>
          <ac:spMkLst>
            <pc:docMk/>
            <pc:sldMk cId="3316119835" sldId="261"/>
            <ac:spMk id="3" creationId="{FE817170-2532-43AC-AA97-1454B17AD23F}"/>
          </ac:spMkLst>
        </pc:spChg>
        <pc:spChg chg="mod">
          <ac:chgData name="Laura Knight" userId="fcc6b1b8-7f69-4c06-9fd3-1a1553b3cd99" providerId="ADAL" clId="{FA54A878-E3CA-47DE-95A2-938D80831E07}" dt="2022-02-28T09:37:40.981" v="128" actId="27636"/>
          <ac:spMkLst>
            <pc:docMk/>
            <pc:sldMk cId="3316119835" sldId="261"/>
            <ac:spMk id="4" creationId="{1F1205EC-ECA4-4AAF-9C1B-6B747CF8E442}"/>
          </ac:spMkLst>
        </pc:spChg>
        <pc:spChg chg="del">
          <ac:chgData name="Laura Knight" userId="fcc6b1b8-7f69-4c06-9fd3-1a1553b3cd99" providerId="ADAL" clId="{FA54A878-E3CA-47DE-95A2-938D80831E07}" dt="2022-02-28T09:28:34.604" v="13"/>
          <ac:spMkLst>
            <pc:docMk/>
            <pc:sldMk cId="3316119835" sldId="261"/>
            <ac:spMk id="16" creationId="{19C052EA-05E2-403D-965E-52D1BFFA24DF}"/>
          </ac:spMkLst>
        </pc:spChg>
        <pc:spChg chg="del">
          <ac:chgData name="Laura Knight" userId="fcc6b1b8-7f69-4c06-9fd3-1a1553b3cd99" providerId="ADAL" clId="{FA54A878-E3CA-47DE-95A2-938D80831E07}" dt="2022-02-28T09:28:34.604" v="13"/>
          <ac:spMkLst>
            <pc:docMk/>
            <pc:sldMk cId="3316119835" sldId="261"/>
            <ac:spMk id="18" creationId="{4C1936B8-2FFB-4F78-8388-B8C282B8A5BC}"/>
          </ac:spMkLst>
        </pc:spChg>
      </pc:sldChg>
      <pc:sldChg chg="delSp modSp mod delDesignElem">
        <pc:chgData name="Laura Knight" userId="fcc6b1b8-7f69-4c06-9fd3-1a1553b3cd99" providerId="ADAL" clId="{FA54A878-E3CA-47DE-95A2-938D80831E07}" dt="2022-02-28T09:37:40.991" v="130" actId="27636"/>
        <pc:sldMkLst>
          <pc:docMk/>
          <pc:sldMk cId="1605638735" sldId="262"/>
        </pc:sldMkLst>
        <pc:spChg chg="mod">
          <ac:chgData name="Laura Knight" userId="fcc6b1b8-7f69-4c06-9fd3-1a1553b3cd99" providerId="ADAL" clId="{FA54A878-E3CA-47DE-95A2-938D80831E07}" dt="2022-02-28T09:37:40.991" v="130" actId="27636"/>
          <ac:spMkLst>
            <pc:docMk/>
            <pc:sldMk cId="1605638735" sldId="262"/>
            <ac:spMk id="3" creationId="{BE85F5AE-8BA1-450D-A603-F64314E4B43E}"/>
          </ac:spMkLst>
        </pc:spChg>
        <pc:spChg chg="del">
          <ac:chgData name="Laura Knight" userId="fcc6b1b8-7f69-4c06-9fd3-1a1553b3cd99" providerId="ADAL" clId="{FA54A878-E3CA-47DE-95A2-938D80831E07}" dt="2022-02-28T09:28:34.604" v="13"/>
          <ac:spMkLst>
            <pc:docMk/>
            <pc:sldMk cId="1605638735" sldId="262"/>
            <ac:spMk id="8" creationId="{488333BA-AE6E-427A-9B16-A39C8073F4EB}"/>
          </ac:spMkLst>
        </pc:spChg>
        <pc:spChg chg="del">
          <ac:chgData name="Laura Knight" userId="fcc6b1b8-7f69-4c06-9fd3-1a1553b3cd99" providerId="ADAL" clId="{FA54A878-E3CA-47DE-95A2-938D80831E07}" dt="2022-02-28T09:28:34.604" v="13"/>
          <ac:spMkLst>
            <pc:docMk/>
            <pc:sldMk cId="1605638735" sldId="262"/>
            <ac:spMk id="10" creationId="{F98ED85F-DCEE-4B50-802E-71A6E3E12B04}"/>
          </ac:spMkLst>
        </pc:spChg>
      </pc:sldChg>
      <pc:sldChg chg="delSp modSp mod delDesignElem">
        <pc:chgData name="Laura Knight" userId="fcc6b1b8-7f69-4c06-9fd3-1a1553b3cd99" providerId="ADAL" clId="{FA54A878-E3CA-47DE-95A2-938D80831E07}" dt="2022-02-28T09:40:37.290" v="163" actId="1076"/>
        <pc:sldMkLst>
          <pc:docMk/>
          <pc:sldMk cId="3990933926" sldId="263"/>
        </pc:sldMkLst>
        <pc:spChg chg="mod">
          <ac:chgData name="Laura Knight" userId="fcc6b1b8-7f69-4c06-9fd3-1a1553b3cd99" providerId="ADAL" clId="{FA54A878-E3CA-47DE-95A2-938D80831E07}" dt="2022-02-28T09:40:37.290" v="163" actId="1076"/>
          <ac:spMkLst>
            <pc:docMk/>
            <pc:sldMk cId="3990933926" sldId="263"/>
            <ac:spMk id="2" creationId="{BB0AEBCE-0D4C-41AF-8BA6-CF70DA89FCF1}"/>
          </ac:spMkLst>
        </pc:spChg>
        <pc:spChg chg="mod">
          <ac:chgData name="Laura Knight" userId="fcc6b1b8-7f69-4c06-9fd3-1a1553b3cd99" providerId="ADAL" clId="{FA54A878-E3CA-47DE-95A2-938D80831E07}" dt="2022-02-28T09:37:41.005" v="131" actId="27636"/>
          <ac:spMkLst>
            <pc:docMk/>
            <pc:sldMk cId="3990933926" sldId="263"/>
            <ac:spMk id="3" creationId="{B71FE07C-32C2-4E01-BE45-5E9AD4A08BA2}"/>
          </ac:spMkLst>
        </pc:spChg>
        <pc:spChg chg="del">
          <ac:chgData name="Laura Knight" userId="fcc6b1b8-7f69-4c06-9fd3-1a1553b3cd99" providerId="ADAL" clId="{FA54A878-E3CA-47DE-95A2-938D80831E07}" dt="2022-02-28T09:28:34.604" v="13"/>
          <ac:spMkLst>
            <pc:docMk/>
            <pc:sldMk cId="3990933926" sldId="263"/>
            <ac:spMk id="9" creationId="{E35A04CF-97D4-4FF7-B359-C546B1F62E54}"/>
          </ac:spMkLst>
        </pc:spChg>
        <pc:spChg chg="mod">
          <ac:chgData name="Laura Knight" userId="fcc6b1b8-7f69-4c06-9fd3-1a1553b3cd99" providerId="ADAL" clId="{FA54A878-E3CA-47DE-95A2-938D80831E07}" dt="2022-02-28T09:32:37.626" v="84" actId="20577"/>
          <ac:spMkLst>
            <pc:docMk/>
            <pc:sldMk cId="3990933926" sldId="263"/>
            <ac:spMk id="10" creationId="{2B7AC95B-1A51-4552-A629-819603ADBA8C}"/>
          </ac:spMkLst>
        </pc:spChg>
        <pc:spChg chg="del">
          <ac:chgData name="Laura Knight" userId="fcc6b1b8-7f69-4c06-9fd3-1a1553b3cd99" providerId="ADAL" clId="{FA54A878-E3CA-47DE-95A2-938D80831E07}" dt="2022-02-28T09:28:34.604" v="13"/>
          <ac:spMkLst>
            <pc:docMk/>
            <pc:sldMk cId="3990933926" sldId="263"/>
            <ac:spMk id="11" creationId="{1DE7243B-5109-444B-8FAF-7437C66BC0E9}"/>
          </ac:spMkLst>
        </pc:spChg>
        <pc:spChg chg="del">
          <ac:chgData name="Laura Knight" userId="fcc6b1b8-7f69-4c06-9fd3-1a1553b3cd99" providerId="ADAL" clId="{FA54A878-E3CA-47DE-95A2-938D80831E07}" dt="2022-02-28T09:28:34.604" v="13"/>
          <ac:spMkLst>
            <pc:docMk/>
            <pc:sldMk cId="3990933926" sldId="263"/>
            <ac:spMk id="13" creationId="{4C5D6221-DA7B-4611-AA26-7D8E349FDE96}"/>
          </ac:spMkLst>
        </pc:spChg>
      </pc:sldChg>
      <pc:sldChg chg="addSp delSp modSp mod delDesignElem">
        <pc:chgData name="Laura Knight" userId="fcc6b1b8-7f69-4c06-9fd3-1a1553b3cd99" providerId="ADAL" clId="{FA54A878-E3CA-47DE-95A2-938D80831E07}" dt="2022-02-28T09:40:31.960" v="162" actId="1076"/>
        <pc:sldMkLst>
          <pc:docMk/>
          <pc:sldMk cId="1175826749" sldId="264"/>
        </pc:sldMkLst>
        <pc:spChg chg="mod">
          <ac:chgData name="Laura Knight" userId="fcc6b1b8-7f69-4c06-9fd3-1a1553b3cd99" providerId="ADAL" clId="{FA54A878-E3CA-47DE-95A2-938D80831E07}" dt="2022-02-28T09:40:31.960" v="162" actId="1076"/>
          <ac:spMkLst>
            <pc:docMk/>
            <pc:sldMk cId="1175826749" sldId="264"/>
            <ac:spMk id="2" creationId="{BB0AEBCE-0D4C-41AF-8BA6-CF70DA89FCF1}"/>
          </ac:spMkLst>
        </pc:spChg>
        <pc:spChg chg="mod">
          <ac:chgData name="Laura Knight" userId="fcc6b1b8-7f69-4c06-9fd3-1a1553b3cd99" providerId="ADAL" clId="{FA54A878-E3CA-47DE-95A2-938D80831E07}" dt="2022-02-28T09:32:03.698" v="71" actId="14100"/>
          <ac:spMkLst>
            <pc:docMk/>
            <pc:sldMk cId="1175826749" sldId="264"/>
            <ac:spMk id="3" creationId="{B71FE07C-32C2-4E01-BE45-5E9AD4A08BA2}"/>
          </ac:spMkLst>
        </pc:spChg>
        <pc:spChg chg="del">
          <ac:chgData name="Laura Knight" userId="fcc6b1b8-7f69-4c06-9fd3-1a1553b3cd99" providerId="ADAL" clId="{FA54A878-E3CA-47DE-95A2-938D80831E07}" dt="2022-02-28T09:28:34.604" v="13"/>
          <ac:spMkLst>
            <pc:docMk/>
            <pc:sldMk cId="1175826749" sldId="264"/>
            <ac:spMk id="9" creationId="{E35A04CF-97D4-4FF7-B359-C546B1F62E54}"/>
          </ac:spMkLst>
        </pc:spChg>
        <pc:spChg chg="mod">
          <ac:chgData name="Laura Knight" userId="fcc6b1b8-7f69-4c06-9fd3-1a1553b3cd99" providerId="ADAL" clId="{FA54A878-E3CA-47DE-95A2-938D80831E07}" dt="2022-02-28T09:32:05.907" v="72" actId="14100"/>
          <ac:spMkLst>
            <pc:docMk/>
            <pc:sldMk cId="1175826749" sldId="264"/>
            <ac:spMk id="10" creationId="{2B7AC95B-1A51-4552-A629-819603ADBA8C}"/>
          </ac:spMkLst>
        </pc:spChg>
        <pc:spChg chg="del">
          <ac:chgData name="Laura Knight" userId="fcc6b1b8-7f69-4c06-9fd3-1a1553b3cd99" providerId="ADAL" clId="{FA54A878-E3CA-47DE-95A2-938D80831E07}" dt="2022-02-28T09:28:34.604" v="13"/>
          <ac:spMkLst>
            <pc:docMk/>
            <pc:sldMk cId="1175826749" sldId="264"/>
            <ac:spMk id="11" creationId="{1DE7243B-5109-444B-8FAF-7437C66BC0E9}"/>
          </ac:spMkLst>
        </pc:spChg>
        <pc:spChg chg="del">
          <ac:chgData name="Laura Knight" userId="fcc6b1b8-7f69-4c06-9fd3-1a1553b3cd99" providerId="ADAL" clId="{FA54A878-E3CA-47DE-95A2-938D80831E07}" dt="2022-02-28T09:28:34.604" v="13"/>
          <ac:spMkLst>
            <pc:docMk/>
            <pc:sldMk cId="1175826749" sldId="264"/>
            <ac:spMk id="13" creationId="{4C5D6221-DA7B-4611-AA26-7D8E349FDE96}"/>
          </ac:spMkLst>
        </pc:spChg>
        <pc:picChg chg="add del">
          <ac:chgData name="Laura Knight" userId="fcc6b1b8-7f69-4c06-9fd3-1a1553b3cd99" providerId="ADAL" clId="{FA54A878-E3CA-47DE-95A2-938D80831E07}" dt="2022-02-28T09:33:10.532" v="87" actId="478"/>
          <ac:picMkLst>
            <pc:docMk/>
            <pc:sldMk cId="1175826749" sldId="264"/>
            <ac:picMk id="5" creationId="{4B363A07-BAE9-41EC-A8A4-5252A52CB7AC}"/>
          </ac:picMkLst>
        </pc:picChg>
      </pc:sldChg>
      <pc:sldChg chg="addSp delSp modSp mod delDesignElem">
        <pc:chgData name="Laura Knight" userId="fcc6b1b8-7f69-4c06-9fd3-1a1553b3cd99" providerId="ADAL" clId="{FA54A878-E3CA-47DE-95A2-938D80831E07}" dt="2022-02-28T09:41:01.364" v="172" actId="1076"/>
        <pc:sldMkLst>
          <pc:docMk/>
          <pc:sldMk cId="2129115253" sldId="265"/>
        </pc:sldMkLst>
        <pc:spChg chg="del mod">
          <ac:chgData name="Laura Knight" userId="fcc6b1b8-7f69-4c06-9fd3-1a1553b3cd99" providerId="ADAL" clId="{FA54A878-E3CA-47DE-95A2-938D80831E07}" dt="2022-02-28T09:40:47.465" v="166" actId="478"/>
          <ac:spMkLst>
            <pc:docMk/>
            <pc:sldMk cId="2129115253" sldId="265"/>
            <ac:spMk id="2" creationId="{BB0AEBCE-0D4C-41AF-8BA6-CF70DA89FCF1}"/>
          </ac:spMkLst>
        </pc:spChg>
        <pc:spChg chg="add del mod">
          <ac:chgData name="Laura Knight" userId="fcc6b1b8-7f69-4c06-9fd3-1a1553b3cd99" providerId="ADAL" clId="{FA54A878-E3CA-47DE-95A2-938D80831E07}" dt="2022-02-28T09:40:50.659" v="168" actId="478"/>
          <ac:spMkLst>
            <pc:docMk/>
            <pc:sldMk cId="2129115253" sldId="265"/>
            <ac:spMk id="4" creationId="{BD372F6C-65D7-4A9D-8424-C522C32430E2}"/>
          </ac:spMkLst>
        </pc:spChg>
        <pc:spChg chg="del">
          <ac:chgData name="Laura Knight" userId="fcc6b1b8-7f69-4c06-9fd3-1a1553b3cd99" providerId="ADAL" clId="{FA54A878-E3CA-47DE-95A2-938D80831E07}" dt="2022-02-28T09:28:34.604" v="13"/>
          <ac:spMkLst>
            <pc:docMk/>
            <pc:sldMk cId="2129115253" sldId="265"/>
            <ac:spMk id="9" creationId="{E35A04CF-97D4-4FF7-B359-C546B1F62E54}"/>
          </ac:spMkLst>
        </pc:spChg>
        <pc:spChg chg="mod">
          <ac:chgData name="Laura Knight" userId="fcc6b1b8-7f69-4c06-9fd3-1a1553b3cd99" providerId="ADAL" clId="{FA54A878-E3CA-47DE-95A2-938D80831E07}" dt="2022-02-28T09:41:01.364" v="172" actId="1076"/>
          <ac:spMkLst>
            <pc:docMk/>
            <pc:sldMk cId="2129115253" sldId="265"/>
            <ac:spMk id="10" creationId="{2B7AC95B-1A51-4552-A629-819603ADBA8C}"/>
          </ac:spMkLst>
        </pc:spChg>
        <pc:spChg chg="del">
          <ac:chgData name="Laura Knight" userId="fcc6b1b8-7f69-4c06-9fd3-1a1553b3cd99" providerId="ADAL" clId="{FA54A878-E3CA-47DE-95A2-938D80831E07}" dt="2022-02-28T09:28:34.604" v="13"/>
          <ac:spMkLst>
            <pc:docMk/>
            <pc:sldMk cId="2129115253" sldId="265"/>
            <ac:spMk id="11" creationId="{1DE7243B-5109-444B-8FAF-7437C66BC0E9}"/>
          </ac:spMkLst>
        </pc:spChg>
        <pc:spChg chg="del">
          <ac:chgData name="Laura Knight" userId="fcc6b1b8-7f69-4c06-9fd3-1a1553b3cd99" providerId="ADAL" clId="{FA54A878-E3CA-47DE-95A2-938D80831E07}" dt="2022-02-28T09:28:34.604" v="13"/>
          <ac:spMkLst>
            <pc:docMk/>
            <pc:sldMk cId="2129115253" sldId="265"/>
            <ac:spMk id="13" creationId="{4C5D6221-DA7B-4611-AA26-7D8E349FDE96}"/>
          </ac:spMkLst>
        </pc:spChg>
        <pc:spChg chg="add del">
          <ac:chgData name="Laura Knight" userId="fcc6b1b8-7f69-4c06-9fd3-1a1553b3cd99" providerId="ADAL" clId="{FA54A878-E3CA-47DE-95A2-938D80831E07}" dt="2022-02-28T09:37:24.139" v="124" actId="26606"/>
          <ac:spMkLst>
            <pc:docMk/>
            <pc:sldMk cId="2129115253" sldId="265"/>
            <ac:spMk id="17" creationId="{39E4C68A-A4A9-48A4-9FF2-D2896B1EA01F}"/>
          </ac:spMkLst>
        </pc:spChg>
        <pc:spChg chg="add del">
          <ac:chgData name="Laura Knight" userId="fcc6b1b8-7f69-4c06-9fd3-1a1553b3cd99" providerId="ADAL" clId="{FA54A878-E3CA-47DE-95A2-938D80831E07}" dt="2022-02-28T09:37:24.139" v="124" actId="26606"/>
          <ac:spMkLst>
            <pc:docMk/>
            <pc:sldMk cId="2129115253" sldId="265"/>
            <ac:spMk id="19" creationId="{E2B9AEA5-52CB-49A6-AF8A-33502F291B91}"/>
          </ac:spMkLst>
        </pc:spChg>
        <pc:cxnChg chg="add del">
          <ac:chgData name="Laura Knight" userId="fcc6b1b8-7f69-4c06-9fd3-1a1553b3cd99" providerId="ADAL" clId="{FA54A878-E3CA-47DE-95A2-938D80831E07}" dt="2022-02-28T09:37:24.139" v="124" actId="26606"/>
          <ac:cxnSpMkLst>
            <pc:docMk/>
            <pc:sldMk cId="2129115253" sldId="265"/>
            <ac:cxnSpMk id="15" creationId="{B821C225-5C4D-4168-90AF-3D263D72CBA2}"/>
          </ac:cxnSpMkLst>
        </pc:cxnChg>
      </pc:sldChg>
      <pc:sldChg chg="addSp delSp modSp add mod ord setBg delDesignElem">
        <pc:chgData name="Laura Knight" userId="fcc6b1b8-7f69-4c06-9fd3-1a1553b3cd99" providerId="ADAL" clId="{FA54A878-E3CA-47DE-95A2-938D80831E07}" dt="2022-02-28T09:36:59.239" v="122" actId="26606"/>
        <pc:sldMkLst>
          <pc:docMk/>
          <pc:sldMk cId="2315031945" sldId="275"/>
        </pc:sldMkLst>
        <pc:spChg chg="mod">
          <ac:chgData name="Laura Knight" userId="fcc6b1b8-7f69-4c06-9fd3-1a1553b3cd99" providerId="ADAL" clId="{FA54A878-E3CA-47DE-95A2-938D80831E07}" dt="2022-02-28T09:28:40.837" v="15" actId="26606"/>
          <ac:spMkLst>
            <pc:docMk/>
            <pc:sldMk cId="2315031945" sldId="275"/>
            <ac:spMk id="2" creationId="{00000000-0000-0000-0000-000000000000}"/>
          </ac:spMkLst>
        </pc:spChg>
        <pc:spChg chg="mod">
          <ac:chgData name="Laura Knight" userId="fcc6b1b8-7f69-4c06-9fd3-1a1553b3cd99" providerId="ADAL" clId="{FA54A878-E3CA-47DE-95A2-938D80831E07}" dt="2022-02-28T09:28:40.837" v="15" actId="26606"/>
          <ac:spMkLst>
            <pc:docMk/>
            <pc:sldMk cId="2315031945" sldId="275"/>
            <ac:spMk id="3" creationId="{00000000-0000-0000-0000-000000000000}"/>
          </ac:spMkLst>
        </pc:spChg>
        <pc:spChg chg="del">
          <ac:chgData name="Laura Knight" userId="fcc6b1b8-7f69-4c06-9fd3-1a1553b3cd99" providerId="ADAL" clId="{FA54A878-E3CA-47DE-95A2-938D80831E07}" dt="2022-02-25T10:28:58.066" v="1"/>
          <ac:spMkLst>
            <pc:docMk/>
            <pc:sldMk cId="2315031945" sldId="275"/>
            <ac:spMk id="8" creationId="{08E7A6F0-5CD3-481E-B0F2-E7F99FE675B0}"/>
          </ac:spMkLst>
        </pc:spChg>
        <pc:spChg chg="del">
          <ac:chgData name="Laura Knight" userId="fcc6b1b8-7f69-4c06-9fd3-1a1553b3cd99" providerId="ADAL" clId="{FA54A878-E3CA-47DE-95A2-938D80831E07}" dt="2022-02-25T10:28:58.066" v="1"/>
          <ac:spMkLst>
            <pc:docMk/>
            <pc:sldMk cId="2315031945" sldId="275"/>
            <ac:spMk id="10" creationId="{511290DF-4975-4FCD-8B8D-BBC86B836668}"/>
          </ac:spMkLst>
        </pc:spChg>
        <pc:spChg chg="del">
          <ac:chgData name="Laura Knight" userId="fcc6b1b8-7f69-4c06-9fd3-1a1553b3cd99" providerId="ADAL" clId="{FA54A878-E3CA-47DE-95A2-938D80831E07}" dt="2022-02-25T10:28:58.066" v="1"/>
          <ac:spMkLst>
            <pc:docMk/>
            <pc:sldMk cId="2315031945" sldId="275"/>
            <ac:spMk id="16" creationId="{D9FE1511-6E1B-4F0E-8FF0-958527181CC9}"/>
          </ac:spMkLst>
        </pc:spChg>
        <pc:grpChg chg="del">
          <ac:chgData name="Laura Knight" userId="fcc6b1b8-7f69-4c06-9fd3-1a1553b3cd99" providerId="ADAL" clId="{FA54A878-E3CA-47DE-95A2-938D80831E07}" dt="2022-02-25T10:28:58.066" v="1"/>
          <ac:grpSpMkLst>
            <pc:docMk/>
            <pc:sldMk cId="2315031945" sldId="275"/>
            <ac:grpSpMk id="12" creationId="{357CA18A-A333-4DCB-842B-76827D2ECB24}"/>
          </ac:grpSpMkLst>
        </pc:grpChg>
        <pc:picChg chg="add mod">
          <ac:chgData name="Laura Knight" userId="fcc6b1b8-7f69-4c06-9fd3-1a1553b3cd99" providerId="ADAL" clId="{FA54A878-E3CA-47DE-95A2-938D80831E07}" dt="2022-02-28T09:36:59.239" v="122" actId="26606"/>
          <ac:picMkLst>
            <pc:docMk/>
            <pc:sldMk cId="2315031945" sldId="275"/>
            <ac:picMk id="5" creationId="{BDAE2063-4B0E-494B-ABB3-15CBE5D0F400}"/>
          </ac:picMkLst>
        </pc:picChg>
        <pc:picChg chg="del">
          <ac:chgData name="Laura Knight" userId="fcc6b1b8-7f69-4c06-9fd3-1a1553b3cd99" providerId="ADAL" clId="{FA54A878-E3CA-47DE-95A2-938D80831E07}" dt="2022-02-25T10:28:58.066" v="1"/>
          <ac:picMkLst>
            <pc:docMk/>
            <pc:sldMk cId="2315031945" sldId="275"/>
            <ac:picMk id="18" creationId="{025CEF6D-5E98-4B5C-A10F-7459C1EEF10E}"/>
          </ac:picMkLst>
        </pc:picChg>
        <pc:cxnChg chg="del">
          <ac:chgData name="Laura Knight" userId="fcc6b1b8-7f69-4c06-9fd3-1a1553b3cd99" providerId="ADAL" clId="{FA54A878-E3CA-47DE-95A2-938D80831E07}" dt="2022-02-25T10:28:58.066" v="1"/>
          <ac:cxnSpMkLst>
            <pc:docMk/>
            <pc:sldMk cId="2315031945" sldId="275"/>
            <ac:cxnSpMk id="20" creationId="{05C73161-1E4E-4E6A-91B2-E885CF8FFBA6}"/>
          </ac:cxnSpMkLst>
        </pc:cxnChg>
      </pc:sldChg>
      <pc:sldChg chg="delSp modSp add mod delAnim">
        <pc:chgData name="Laura Knight" userId="fcc6b1b8-7f69-4c06-9fd3-1a1553b3cd99" providerId="ADAL" clId="{FA54A878-E3CA-47DE-95A2-938D80831E07}" dt="2022-02-28T09:38:07.312" v="138" actId="478"/>
        <pc:sldMkLst>
          <pc:docMk/>
          <pc:sldMk cId="3353157173" sldId="276"/>
        </pc:sldMkLst>
        <pc:spChg chg="mod">
          <ac:chgData name="Laura Knight" userId="fcc6b1b8-7f69-4c06-9fd3-1a1553b3cd99" providerId="ADAL" clId="{FA54A878-E3CA-47DE-95A2-938D80831E07}" dt="2022-02-28T09:38:05.258" v="137" actId="1076"/>
          <ac:spMkLst>
            <pc:docMk/>
            <pc:sldMk cId="3353157173" sldId="276"/>
            <ac:spMk id="3" creationId="{00000000-0000-0000-0000-000000000000}"/>
          </ac:spMkLst>
        </pc:spChg>
        <pc:picChg chg="del">
          <ac:chgData name="Laura Knight" userId="fcc6b1b8-7f69-4c06-9fd3-1a1553b3cd99" providerId="ADAL" clId="{FA54A878-E3CA-47DE-95A2-938D80831E07}" dt="2022-02-28T09:38:07.312" v="138" actId="478"/>
          <ac:picMkLst>
            <pc:docMk/>
            <pc:sldMk cId="3353157173" sldId="276"/>
            <ac:picMk id="4" creationId="{BDBE0FDC-1920-4ABD-8BD1-C5D404A4724D}"/>
          </ac:picMkLst>
        </pc:picChg>
      </pc:sldChg>
      <pc:sldChg chg="delSp add mod delAnim">
        <pc:chgData name="Laura Knight" userId="fcc6b1b8-7f69-4c06-9fd3-1a1553b3cd99" providerId="ADAL" clId="{FA54A878-E3CA-47DE-95A2-938D80831E07}" dt="2022-02-28T09:38:15.986" v="140" actId="478"/>
        <pc:sldMkLst>
          <pc:docMk/>
          <pc:sldMk cId="1948701420" sldId="277"/>
        </pc:sldMkLst>
        <pc:picChg chg="del">
          <ac:chgData name="Laura Knight" userId="fcc6b1b8-7f69-4c06-9fd3-1a1553b3cd99" providerId="ADAL" clId="{FA54A878-E3CA-47DE-95A2-938D80831E07}" dt="2022-02-28T09:38:15.986" v="140" actId="478"/>
          <ac:picMkLst>
            <pc:docMk/>
            <pc:sldMk cId="1948701420" sldId="277"/>
            <ac:picMk id="5" creationId="{6AD180CC-6E4A-4C60-A446-FF39C327E017}"/>
          </ac:picMkLst>
        </pc:picChg>
      </pc:sldChg>
      <pc:sldChg chg="delSp add mod delAnim">
        <pc:chgData name="Laura Knight" userId="fcc6b1b8-7f69-4c06-9fd3-1a1553b3cd99" providerId="ADAL" clId="{FA54A878-E3CA-47DE-95A2-938D80831E07}" dt="2022-02-28T09:38:19.806" v="141" actId="478"/>
        <pc:sldMkLst>
          <pc:docMk/>
          <pc:sldMk cId="3207152663" sldId="278"/>
        </pc:sldMkLst>
        <pc:picChg chg="del">
          <ac:chgData name="Laura Knight" userId="fcc6b1b8-7f69-4c06-9fd3-1a1553b3cd99" providerId="ADAL" clId="{FA54A878-E3CA-47DE-95A2-938D80831E07}" dt="2022-02-28T09:38:19.806" v="141" actId="478"/>
          <ac:picMkLst>
            <pc:docMk/>
            <pc:sldMk cId="3207152663" sldId="278"/>
            <ac:picMk id="5" creationId="{7A2C9FC6-1AF2-43DF-AA91-135612E98A65}"/>
          </ac:picMkLst>
        </pc:picChg>
      </pc:sldChg>
      <pc:sldChg chg="delSp add mod delAnim">
        <pc:chgData name="Laura Knight" userId="fcc6b1b8-7f69-4c06-9fd3-1a1553b3cd99" providerId="ADAL" clId="{FA54A878-E3CA-47DE-95A2-938D80831E07}" dt="2022-02-28T09:38:23.846" v="142" actId="478"/>
        <pc:sldMkLst>
          <pc:docMk/>
          <pc:sldMk cId="1126428181" sldId="279"/>
        </pc:sldMkLst>
        <pc:picChg chg="del">
          <ac:chgData name="Laura Knight" userId="fcc6b1b8-7f69-4c06-9fd3-1a1553b3cd99" providerId="ADAL" clId="{FA54A878-E3CA-47DE-95A2-938D80831E07}" dt="2022-02-28T09:38:23.846" v="142" actId="478"/>
          <ac:picMkLst>
            <pc:docMk/>
            <pc:sldMk cId="1126428181" sldId="279"/>
            <ac:picMk id="3" creationId="{9E37EACF-819D-44CB-89BD-94E584878480}"/>
          </ac:picMkLst>
        </pc:picChg>
      </pc:sldChg>
      <pc:sldChg chg="delSp add mod delAnim">
        <pc:chgData name="Laura Knight" userId="fcc6b1b8-7f69-4c06-9fd3-1a1553b3cd99" providerId="ADAL" clId="{FA54A878-E3CA-47DE-95A2-938D80831E07}" dt="2022-02-28T09:38:40.510" v="148" actId="478"/>
        <pc:sldMkLst>
          <pc:docMk/>
          <pc:sldMk cId="1971612928" sldId="280"/>
        </pc:sldMkLst>
        <pc:picChg chg="del">
          <ac:chgData name="Laura Knight" userId="fcc6b1b8-7f69-4c06-9fd3-1a1553b3cd99" providerId="ADAL" clId="{FA54A878-E3CA-47DE-95A2-938D80831E07}" dt="2022-02-28T09:38:40.510" v="148" actId="478"/>
          <ac:picMkLst>
            <pc:docMk/>
            <pc:sldMk cId="1971612928" sldId="280"/>
            <ac:picMk id="4" creationId="{920C82F6-93B7-4BB1-9B52-A7BFBDC43C40}"/>
          </ac:picMkLst>
        </pc:picChg>
      </pc:sldChg>
      <pc:sldChg chg="delSp modSp add mod delAnim">
        <pc:chgData name="Laura Knight" userId="fcc6b1b8-7f69-4c06-9fd3-1a1553b3cd99" providerId="ADAL" clId="{FA54A878-E3CA-47DE-95A2-938D80831E07}" dt="2022-02-28T09:38:34.428" v="147" actId="403"/>
        <pc:sldMkLst>
          <pc:docMk/>
          <pc:sldMk cId="746788030" sldId="281"/>
        </pc:sldMkLst>
        <pc:spChg chg="mod">
          <ac:chgData name="Laura Knight" userId="fcc6b1b8-7f69-4c06-9fd3-1a1553b3cd99" providerId="ADAL" clId="{FA54A878-E3CA-47DE-95A2-938D80831E07}" dt="2022-02-28T09:38:34.428" v="147" actId="403"/>
          <ac:spMkLst>
            <pc:docMk/>
            <pc:sldMk cId="746788030" sldId="281"/>
            <ac:spMk id="3" creationId="{00000000-0000-0000-0000-000000000000}"/>
          </ac:spMkLst>
        </pc:spChg>
        <pc:picChg chg="del">
          <ac:chgData name="Laura Knight" userId="fcc6b1b8-7f69-4c06-9fd3-1a1553b3cd99" providerId="ADAL" clId="{FA54A878-E3CA-47DE-95A2-938D80831E07}" dt="2022-02-28T09:38:28.859" v="143" actId="478"/>
          <ac:picMkLst>
            <pc:docMk/>
            <pc:sldMk cId="746788030" sldId="281"/>
            <ac:picMk id="4" creationId="{B84A24E8-C146-4733-BD84-7C037DE0C660}"/>
          </ac:picMkLst>
        </pc:picChg>
      </pc:sldChg>
      <pc:sldChg chg="delSp add mod delAnim">
        <pc:chgData name="Laura Knight" userId="fcc6b1b8-7f69-4c06-9fd3-1a1553b3cd99" providerId="ADAL" clId="{FA54A878-E3CA-47DE-95A2-938D80831E07}" dt="2022-02-28T09:38:45.989" v="149" actId="478"/>
        <pc:sldMkLst>
          <pc:docMk/>
          <pc:sldMk cId="1444949048" sldId="282"/>
        </pc:sldMkLst>
        <pc:picChg chg="del">
          <ac:chgData name="Laura Knight" userId="fcc6b1b8-7f69-4c06-9fd3-1a1553b3cd99" providerId="ADAL" clId="{FA54A878-E3CA-47DE-95A2-938D80831E07}" dt="2022-02-28T09:38:45.989" v="149" actId="478"/>
          <ac:picMkLst>
            <pc:docMk/>
            <pc:sldMk cId="1444949048" sldId="282"/>
            <ac:picMk id="6" creationId="{693D13A7-0F55-4F5F-9ED3-3508D942AB3E}"/>
          </ac:picMkLst>
        </pc:picChg>
      </pc:sldChg>
      <pc:sldChg chg="delSp add mod delAnim">
        <pc:chgData name="Laura Knight" userId="fcc6b1b8-7f69-4c06-9fd3-1a1553b3cd99" providerId="ADAL" clId="{FA54A878-E3CA-47DE-95A2-938D80831E07}" dt="2022-02-28T09:38:11.386" v="139" actId="478"/>
        <pc:sldMkLst>
          <pc:docMk/>
          <pc:sldMk cId="1552019164" sldId="283"/>
        </pc:sldMkLst>
        <pc:picChg chg="del">
          <ac:chgData name="Laura Knight" userId="fcc6b1b8-7f69-4c06-9fd3-1a1553b3cd99" providerId="ADAL" clId="{FA54A878-E3CA-47DE-95A2-938D80831E07}" dt="2022-02-28T09:38:11.386" v="139" actId="478"/>
          <ac:picMkLst>
            <pc:docMk/>
            <pc:sldMk cId="1552019164" sldId="283"/>
            <ac:picMk id="3" creationId="{D8F1AA30-9A93-40FC-8A85-0C4D996688EC}"/>
          </ac:picMkLst>
        </pc:picChg>
      </pc:sldChg>
      <pc:sldChg chg="delSp add mod delAnim">
        <pc:chgData name="Laura Knight" userId="fcc6b1b8-7f69-4c06-9fd3-1a1553b3cd99" providerId="ADAL" clId="{FA54A878-E3CA-47DE-95A2-938D80831E07}" dt="2022-02-28T09:39:49.447" v="158" actId="478"/>
        <pc:sldMkLst>
          <pc:docMk/>
          <pc:sldMk cId="2124064262" sldId="284"/>
        </pc:sldMkLst>
        <pc:picChg chg="del">
          <ac:chgData name="Laura Knight" userId="fcc6b1b8-7f69-4c06-9fd3-1a1553b3cd99" providerId="ADAL" clId="{FA54A878-E3CA-47DE-95A2-938D80831E07}" dt="2022-02-28T09:39:49.447" v="158" actId="478"/>
          <ac:picMkLst>
            <pc:docMk/>
            <pc:sldMk cId="2124064262" sldId="284"/>
            <ac:picMk id="3" creationId="{C3A482FB-AB3E-402B-9374-F110192E3FC6}"/>
          </ac:picMkLst>
        </pc:picChg>
      </pc:sldChg>
      <pc:sldChg chg="delSp add mod delAnim">
        <pc:chgData name="Laura Knight" userId="fcc6b1b8-7f69-4c06-9fd3-1a1553b3cd99" providerId="ADAL" clId="{FA54A878-E3CA-47DE-95A2-938D80831E07}" dt="2022-02-28T09:38:50.947" v="150" actId="478"/>
        <pc:sldMkLst>
          <pc:docMk/>
          <pc:sldMk cId="3777656869" sldId="285"/>
        </pc:sldMkLst>
        <pc:picChg chg="del">
          <ac:chgData name="Laura Knight" userId="fcc6b1b8-7f69-4c06-9fd3-1a1553b3cd99" providerId="ADAL" clId="{FA54A878-E3CA-47DE-95A2-938D80831E07}" dt="2022-02-28T09:38:50.947" v="150" actId="478"/>
          <ac:picMkLst>
            <pc:docMk/>
            <pc:sldMk cId="3777656869" sldId="285"/>
            <ac:picMk id="3" creationId="{8B225D07-B56F-411A-A67D-783DA65F53D8}"/>
          </ac:picMkLst>
        </pc:picChg>
      </pc:sldChg>
      <pc:sldChg chg="delSp add mod delAnim">
        <pc:chgData name="Laura Knight" userId="fcc6b1b8-7f69-4c06-9fd3-1a1553b3cd99" providerId="ADAL" clId="{FA54A878-E3CA-47DE-95A2-938D80831E07}" dt="2022-02-28T09:38:54.322" v="151" actId="478"/>
        <pc:sldMkLst>
          <pc:docMk/>
          <pc:sldMk cId="3170105483" sldId="286"/>
        </pc:sldMkLst>
        <pc:picChg chg="del">
          <ac:chgData name="Laura Knight" userId="fcc6b1b8-7f69-4c06-9fd3-1a1553b3cd99" providerId="ADAL" clId="{FA54A878-E3CA-47DE-95A2-938D80831E07}" dt="2022-02-28T09:38:54.322" v="151" actId="478"/>
          <ac:picMkLst>
            <pc:docMk/>
            <pc:sldMk cId="3170105483" sldId="286"/>
            <ac:picMk id="5" creationId="{654FAC3F-2224-48FB-980A-39FD89DFDA6C}"/>
          </ac:picMkLst>
        </pc:picChg>
      </pc:sldChg>
      <pc:sldChg chg="delSp add mod delAnim">
        <pc:chgData name="Laura Knight" userId="fcc6b1b8-7f69-4c06-9fd3-1a1553b3cd99" providerId="ADAL" clId="{FA54A878-E3CA-47DE-95A2-938D80831E07}" dt="2022-02-28T09:38:58.709" v="152" actId="478"/>
        <pc:sldMkLst>
          <pc:docMk/>
          <pc:sldMk cId="536973836" sldId="287"/>
        </pc:sldMkLst>
        <pc:picChg chg="del">
          <ac:chgData name="Laura Knight" userId="fcc6b1b8-7f69-4c06-9fd3-1a1553b3cd99" providerId="ADAL" clId="{FA54A878-E3CA-47DE-95A2-938D80831E07}" dt="2022-02-28T09:38:58.709" v="152" actId="478"/>
          <ac:picMkLst>
            <pc:docMk/>
            <pc:sldMk cId="536973836" sldId="287"/>
            <ac:picMk id="3" creationId="{9CC3ECEC-DB57-486B-BB2D-E1A44EB217C5}"/>
          </ac:picMkLst>
        </pc:picChg>
      </pc:sldChg>
      <pc:sldChg chg="delSp add mod delAnim">
        <pc:chgData name="Laura Knight" userId="fcc6b1b8-7f69-4c06-9fd3-1a1553b3cd99" providerId="ADAL" clId="{FA54A878-E3CA-47DE-95A2-938D80831E07}" dt="2022-02-28T09:39:02.342" v="153" actId="478"/>
        <pc:sldMkLst>
          <pc:docMk/>
          <pc:sldMk cId="1887057210" sldId="288"/>
        </pc:sldMkLst>
        <pc:picChg chg="del">
          <ac:chgData name="Laura Knight" userId="fcc6b1b8-7f69-4c06-9fd3-1a1553b3cd99" providerId="ADAL" clId="{FA54A878-E3CA-47DE-95A2-938D80831E07}" dt="2022-02-28T09:39:02.342" v="153" actId="478"/>
          <ac:picMkLst>
            <pc:docMk/>
            <pc:sldMk cId="1887057210" sldId="288"/>
            <ac:picMk id="4" creationId="{B871FD6E-80E2-487A-A339-83A928B83E01}"/>
          </ac:picMkLst>
        </pc:picChg>
      </pc:sldChg>
      <pc:sldChg chg="delSp modSp add mod delAnim">
        <pc:chgData name="Laura Knight" userId="fcc6b1b8-7f69-4c06-9fd3-1a1553b3cd99" providerId="ADAL" clId="{FA54A878-E3CA-47DE-95A2-938D80831E07}" dt="2022-02-28T09:40:04.519" v="160" actId="478"/>
        <pc:sldMkLst>
          <pc:docMk/>
          <pc:sldMk cId="2478321939" sldId="289"/>
        </pc:sldMkLst>
        <pc:spChg chg="del mod">
          <ac:chgData name="Laura Knight" userId="fcc6b1b8-7f69-4c06-9fd3-1a1553b3cd99" providerId="ADAL" clId="{FA54A878-E3CA-47DE-95A2-938D80831E07}" dt="2022-02-28T09:40:04.519" v="160" actId="478"/>
          <ac:spMkLst>
            <pc:docMk/>
            <pc:sldMk cId="2478321939" sldId="289"/>
            <ac:spMk id="2" creationId="{E329E84E-F799-49B3-912B-2FAD5D36E2EE}"/>
          </ac:spMkLst>
        </pc:spChg>
        <pc:picChg chg="del">
          <ac:chgData name="Laura Knight" userId="fcc6b1b8-7f69-4c06-9fd3-1a1553b3cd99" providerId="ADAL" clId="{FA54A878-E3CA-47DE-95A2-938D80831E07}" dt="2022-02-28T09:39:06.918" v="154" actId="478"/>
          <ac:picMkLst>
            <pc:docMk/>
            <pc:sldMk cId="2478321939" sldId="289"/>
            <ac:picMk id="4" creationId="{743A2F65-8D92-420A-B3D9-EFCDD85386C5}"/>
          </ac:picMkLst>
        </pc:picChg>
      </pc:sldChg>
      <pc:sldChg chg="delSp modSp add mod delAnim">
        <pc:chgData name="Laura Knight" userId="fcc6b1b8-7f69-4c06-9fd3-1a1553b3cd99" providerId="ADAL" clId="{FA54A878-E3CA-47DE-95A2-938D80831E07}" dt="2022-02-28T09:42:22.330" v="184" actId="27636"/>
        <pc:sldMkLst>
          <pc:docMk/>
          <pc:sldMk cId="2930105697" sldId="290"/>
        </pc:sldMkLst>
        <pc:spChg chg="mod">
          <ac:chgData name="Laura Knight" userId="fcc6b1b8-7f69-4c06-9fd3-1a1553b3cd99" providerId="ADAL" clId="{FA54A878-E3CA-47DE-95A2-938D80831E07}" dt="2022-02-28T09:42:22.330" v="184" actId="27636"/>
          <ac:spMkLst>
            <pc:docMk/>
            <pc:sldMk cId="2930105697" sldId="290"/>
            <ac:spMk id="3" creationId="{CD177733-140D-4BB6-93CB-09CFB9036EB9}"/>
          </ac:spMkLst>
        </pc:spChg>
        <pc:picChg chg="del">
          <ac:chgData name="Laura Knight" userId="fcc6b1b8-7f69-4c06-9fd3-1a1553b3cd99" providerId="ADAL" clId="{FA54A878-E3CA-47DE-95A2-938D80831E07}" dt="2022-02-28T09:39:11.264" v="155" actId="478"/>
          <ac:picMkLst>
            <pc:docMk/>
            <pc:sldMk cId="2930105697" sldId="290"/>
            <ac:picMk id="4" creationId="{7B030BCA-4681-4547-AF7E-8050CFAB058C}"/>
          </ac:picMkLst>
        </pc:picChg>
      </pc:sldChg>
      <pc:sldChg chg="delSp modSp add mod delAnim">
        <pc:chgData name="Laura Knight" userId="fcc6b1b8-7f69-4c06-9fd3-1a1553b3cd99" providerId="ADAL" clId="{FA54A878-E3CA-47DE-95A2-938D80831E07}" dt="2022-02-28T09:42:16.230" v="181" actId="20577"/>
        <pc:sldMkLst>
          <pc:docMk/>
          <pc:sldMk cId="4167196301" sldId="291"/>
        </pc:sldMkLst>
        <pc:spChg chg="mod">
          <ac:chgData name="Laura Knight" userId="fcc6b1b8-7f69-4c06-9fd3-1a1553b3cd99" providerId="ADAL" clId="{FA54A878-E3CA-47DE-95A2-938D80831E07}" dt="2022-02-28T09:42:16.230" v="181" actId="20577"/>
          <ac:spMkLst>
            <pc:docMk/>
            <pc:sldMk cId="4167196301" sldId="291"/>
            <ac:spMk id="3" creationId="{00000000-0000-0000-0000-000000000000}"/>
          </ac:spMkLst>
        </pc:spChg>
        <pc:picChg chg="del">
          <ac:chgData name="Laura Knight" userId="fcc6b1b8-7f69-4c06-9fd3-1a1553b3cd99" providerId="ADAL" clId="{FA54A878-E3CA-47DE-95A2-938D80831E07}" dt="2022-02-28T09:39:14.667" v="156" actId="478"/>
          <ac:picMkLst>
            <pc:docMk/>
            <pc:sldMk cId="4167196301" sldId="291"/>
            <ac:picMk id="2" creationId="{332F62E7-5B73-445E-A4CE-91D4AEBA41FB}"/>
          </ac:picMkLst>
        </pc:picChg>
      </pc:sldChg>
      <pc:sldChg chg="delSp add mod delAnim">
        <pc:chgData name="Laura Knight" userId="fcc6b1b8-7f69-4c06-9fd3-1a1553b3cd99" providerId="ADAL" clId="{FA54A878-E3CA-47DE-95A2-938D80831E07}" dt="2022-02-28T09:39:19.249" v="157" actId="478"/>
        <pc:sldMkLst>
          <pc:docMk/>
          <pc:sldMk cId="3692674450" sldId="292"/>
        </pc:sldMkLst>
        <pc:picChg chg="del">
          <ac:chgData name="Laura Knight" userId="fcc6b1b8-7f69-4c06-9fd3-1a1553b3cd99" providerId="ADAL" clId="{FA54A878-E3CA-47DE-95A2-938D80831E07}" dt="2022-02-28T09:39:19.249" v="157" actId="478"/>
          <ac:picMkLst>
            <pc:docMk/>
            <pc:sldMk cId="3692674450" sldId="292"/>
            <ac:picMk id="4" creationId="{EBD71AC4-F2EF-466E-8E3E-640BDA5BE121}"/>
          </ac:picMkLst>
        </pc:picChg>
      </pc:sldChg>
      <pc:sldChg chg="modSp add mod">
        <pc:chgData name="Laura Knight" userId="fcc6b1b8-7f69-4c06-9fd3-1a1553b3cd99" providerId="ADAL" clId="{FA54A878-E3CA-47DE-95A2-938D80831E07}" dt="2022-03-01T13:28:07.009" v="186" actId="27636"/>
        <pc:sldMkLst>
          <pc:docMk/>
          <pc:sldMk cId="3197891673" sldId="322"/>
        </pc:sldMkLst>
        <pc:spChg chg="mod">
          <ac:chgData name="Laura Knight" userId="fcc6b1b8-7f69-4c06-9fd3-1a1553b3cd99" providerId="ADAL" clId="{FA54A878-E3CA-47DE-95A2-938D80831E07}" dt="2022-03-01T13:28:07.009" v="186" actId="27636"/>
          <ac:spMkLst>
            <pc:docMk/>
            <pc:sldMk cId="3197891673" sldId="322"/>
            <ac:spMk id="2" creationId="{AA24CA29-9CD0-4A51-BBDE-0466165E1483}"/>
          </ac:spMkLst>
        </pc:spChg>
      </pc:sldChg>
      <pc:sldChg chg="add">
        <pc:chgData name="Laura Knight" userId="fcc6b1b8-7f69-4c06-9fd3-1a1553b3cd99" providerId="ADAL" clId="{FA54A878-E3CA-47DE-95A2-938D80831E07}" dt="2022-03-01T13:28:06.947" v="185"/>
        <pc:sldMkLst>
          <pc:docMk/>
          <pc:sldMk cId="1795252522" sldId="323"/>
        </pc:sldMkLst>
      </pc:sldChg>
      <pc:sldChg chg="add">
        <pc:chgData name="Laura Knight" userId="fcc6b1b8-7f69-4c06-9fd3-1a1553b3cd99" providerId="ADAL" clId="{FA54A878-E3CA-47DE-95A2-938D80831E07}" dt="2022-03-01T13:28:06.947" v="185"/>
        <pc:sldMkLst>
          <pc:docMk/>
          <pc:sldMk cId="3021555236" sldId="324"/>
        </pc:sldMkLst>
      </pc:sldChg>
      <pc:sldMasterChg chg="modSldLayout">
        <pc:chgData name="Laura Knight" userId="fcc6b1b8-7f69-4c06-9fd3-1a1553b3cd99" providerId="ADAL" clId="{FA54A878-E3CA-47DE-95A2-938D80831E07}" dt="2022-02-28T09:33:47.776" v="88" actId="27028"/>
        <pc:sldMasterMkLst>
          <pc:docMk/>
          <pc:sldMasterMk cId="3455013569" sldId="2147483660"/>
        </pc:sldMasterMkLst>
        <pc:sldLayoutChg chg="replId">
          <pc:chgData name="Laura Knight" userId="fcc6b1b8-7f69-4c06-9fd3-1a1553b3cd99" providerId="ADAL" clId="{FA54A878-E3CA-47DE-95A2-938D80831E07}" dt="2022-02-28T09:33:47.776" v="88" actId="27028"/>
          <pc:sldLayoutMkLst>
            <pc:docMk/>
            <pc:sldMasterMk cId="3455013569" sldId="2147483660"/>
            <pc:sldLayoutMk cId="3316751967" sldId="2147483672"/>
          </pc:sldLayoutMkLst>
        </pc:sldLayoutChg>
        <pc:sldLayoutChg chg="replId">
          <pc:chgData name="Laura Knight" userId="fcc6b1b8-7f69-4c06-9fd3-1a1553b3cd99" providerId="ADAL" clId="{FA54A878-E3CA-47DE-95A2-938D80831E07}" dt="2022-02-28T09:33:47.776" v="88" actId="27028"/>
          <pc:sldLayoutMkLst>
            <pc:docMk/>
            <pc:sldMasterMk cId="3455013569" sldId="2147483660"/>
            <pc:sldLayoutMk cId="748356962" sldId="2147483673"/>
          </pc:sldLayoutMkLst>
        </pc:sldLayoutChg>
      </pc:sldMasterChg>
      <pc:sldMasterChg chg="add addSldLayout">
        <pc:chgData name="Laura Knight" userId="fcc6b1b8-7f69-4c06-9fd3-1a1553b3cd99" providerId="ADAL" clId="{FA54A878-E3CA-47DE-95A2-938D80831E07}" dt="2022-02-28T09:35:04.084" v="102" actId="27028"/>
        <pc:sldMasterMkLst>
          <pc:docMk/>
          <pc:sldMasterMk cId="564840283" sldId="2147483669"/>
        </pc:sldMasterMkLst>
        <pc:sldLayoutChg chg="add">
          <pc:chgData name="Laura Knight" userId="fcc6b1b8-7f69-4c06-9fd3-1a1553b3cd99" providerId="ADAL" clId="{FA54A878-E3CA-47DE-95A2-938D80831E07}" dt="2022-02-28T09:33:47.776" v="88" actId="27028"/>
          <pc:sldLayoutMkLst>
            <pc:docMk/>
            <pc:sldMasterMk cId="564840283" sldId="2147483669"/>
            <pc:sldLayoutMk cId="1228917327" sldId="2147483671"/>
          </pc:sldLayoutMkLst>
        </pc:sldLayoutChg>
        <pc:sldLayoutChg chg="add">
          <pc:chgData name="Laura Knight" userId="fcc6b1b8-7f69-4c06-9fd3-1a1553b3cd99" providerId="ADAL" clId="{FA54A878-E3CA-47DE-95A2-938D80831E07}" dt="2022-02-28T09:35:04.084" v="102" actId="27028"/>
          <pc:sldLayoutMkLst>
            <pc:docMk/>
            <pc:sldMasterMk cId="564840283" sldId="2147483669"/>
            <pc:sldLayoutMk cId="1649624878" sldId="214748367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61E94A-5EFF-4628-9554-9703AAA70A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2C29B36-C0BB-4FB6-A1C4-171F997F562D}">
      <dgm:prSet/>
      <dgm:spPr/>
      <dgm:t>
        <a:bodyPr/>
        <a:lstStyle/>
        <a:p>
          <a:r>
            <a:rPr lang="en-GB" b="1" u="sng"/>
            <a:t>SP will not be granted  . . . </a:t>
          </a:r>
          <a:endParaRPr lang="en-US"/>
        </a:p>
      </dgm:t>
    </dgm:pt>
    <dgm:pt modelId="{548EDBC6-19EF-465E-9400-C252F8E52C1F}" type="parTrans" cxnId="{89BE3B90-7451-44FE-9168-E1123773A494}">
      <dgm:prSet/>
      <dgm:spPr/>
      <dgm:t>
        <a:bodyPr/>
        <a:lstStyle/>
        <a:p>
          <a:endParaRPr lang="en-US"/>
        </a:p>
      </dgm:t>
    </dgm:pt>
    <dgm:pt modelId="{17FD62DA-C2AF-48A4-BC4A-C32202A58DDE}" type="sibTrans" cxnId="{89BE3B90-7451-44FE-9168-E1123773A494}">
      <dgm:prSet/>
      <dgm:spPr/>
      <dgm:t>
        <a:bodyPr/>
        <a:lstStyle/>
        <a:p>
          <a:endParaRPr lang="en-US"/>
        </a:p>
      </dgm:t>
    </dgm:pt>
    <dgm:pt modelId="{66B97ABE-E6C6-4FA6-B6ED-C4B46D857301}">
      <dgm:prSet/>
      <dgm:spPr/>
      <dgm:t>
        <a:bodyPr/>
        <a:lstStyle/>
        <a:p>
          <a:r>
            <a:rPr lang="en-GB"/>
            <a:t>Where damages would be an adequate remedy </a:t>
          </a:r>
          <a:endParaRPr lang="en-US"/>
        </a:p>
      </dgm:t>
    </dgm:pt>
    <dgm:pt modelId="{AC038092-6767-4434-B014-8CB20B355276}" type="parTrans" cxnId="{08B82896-191C-40A2-A761-364A856DF0B6}">
      <dgm:prSet/>
      <dgm:spPr/>
      <dgm:t>
        <a:bodyPr/>
        <a:lstStyle/>
        <a:p>
          <a:endParaRPr lang="en-US"/>
        </a:p>
      </dgm:t>
    </dgm:pt>
    <dgm:pt modelId="{9FA32196-A4B0-4ECD-82E6-E5F04A96CA5B}" type="sibTrans" cxnId="{08B82896-191C-40A2-A761-364A856DF0B6}">
      <dgm:prSet/>
      <dgm:spPr/>
      <dgm:t>
        <a:bodyPr/>
        <a:lstStyle/>
        <a:p>
          <a:endParaRPr lang="en-US"/>
        </a:p>
      </dgm:t>
    </dgm:pt>
    <dgm:pt modelId="{27D62D92-E8CB-44A2-831C-553C1862EC17}">
      <dgm:prSet/>
      <dgm:spPr/>
      <dgm:t>
        <a:bodyPr/>
        <a:lstStyle/>
        <a:p>
          <a:r>
            <a:rPr lang="en-GB"/>
            <a:t>If constant supervision by the court would be needed to ensure compliance with the order.</a:t>
          </a:r>
          <a:endParaRPr lang="en-US"/>
        </a:p>
      </dgm:t>
    </dgm:pt>
    <dgm:pt modelId="{372D8FD7-7FD6-42E8-90BB-1E6898B66DFF}" type="parTrans" cxnId="{57D8E0EC-25D3-4207-B6AF-9F642F0945B1}">
      <dgm:prSet/>
      <dgm:spPr/>
      <dgm:t>
        <a:bodyPr/>
        <a:lstStyle/>
        <a:p>
          <a:endParaRPr lang="en-US"/>
        </a:p>
      </dgm:t>
    </dgm:pt>
    <dgm:pt modelId="{75411F28-3379-4F74-9566-71DB90F427DC}" type="sibTrans" cxnId="{57D8E0EC-25D3-4207-B6AF-9F642F0945B1}">
      <dgm:prSet/>
      <dgm:spPr/>
      <dgm:t>
        <a:bodyPr/>
        <a:lstStyle/>
        <a:p>
          <a:endParaRPr lang="en-US"/>
        </a:p>
      </dgm:t>
    </dgm:pt>
    <dgm:pt modelId="{8762EB09-1166-49E6-8F4A-701D9BDF8CC4}">
      <dgm:prSet/>
      <dgm:spPr/>
      <dgm:t>
        <a:bodyPr/>
        <a:lstStyle/>
        <a:p>
          <a:r>
            <a:rPr lang="en-GB"/>
            <a:t>It is generally not available in relation to a contract such as personal services, such as employment.</a:t>
          </a:r>
          <a:endParaRPr lang="en-US"/>
        </a:p>
      </dgm:t>
    </dgm:pt>
    <dgm:pt modelId="{1310BB74-9DE0-441A-9558-AD1A2FC0F33D}" type="parTrans" cxnId="{ED1C4179-5DA1-466E-AA44-941EC5591439}">
      <dgm:prSet/>
      <dgm:spPr/>
      <dgm:t>
        <a:bodyPr/>
        <a:lstStyle/>
        <a:p>
          <a:endParaRPr lang="en-US"/>
        </a:p>
      </dgm:t>
    </dgm:pt>
    <dgm:pt modelId="{910B06D2-DEB2-4CF4-AE0B-CEEECA1C73C8}" type="sibTrans" cxnId="{ED1C4179-5DA1-466E-AA44-941EC5591439}">
      <dgm:prSet/>
      <dgm:spPr/>
      <dgm:t>
        <a:bodyPr/>
        <a:lstStyle/>
        <a:p>
          <a:endParaRPr lang="en-US"/>
        </a:p>
      </dgm:t>
    </dgm:pt>
    <dgm:pt modelId="{909FD255-7C67-4972-A9F4-61B6A7D65CF3}" type="pres">
      <dgm:prSet presAssocID="{1F61E94A-5EFF-4628-9554-9703AAA70AFB}" presName="linear" presStyleCnt="0">
        <dgm:presLayoutVars>
          <dgm:animLvl val="lvl"/>
          <dgm:resizeHandles val="exact"/>
        </dgm:presLayoutVars>
      </dgm:prSet>
      <dgm:spPr/>
    </dgm:pt>
    <dgm:pt modelId="{66EE6815-346F-4D7E-ACCC-937F8B15EA9F}" type="pres">
      <dgm:prSet presAssocID="{A2C29B36-C0BB-4FB6-A1C4-171F997F562D}" presName="parentText" presStyleLbl="node1" presStyleIdx="0" presStyleCnt="4">
        <dgm:presLayoutVars>
          <dgm:chMax val="0"/>
          <dgm:bulletEnabled val="1"/>
        </dgm:presLayoutVars>
      </dgm:prSet>
      <dgm:spPr/>
    </dgm:pt>
    <dgm:pt modelId="{9400D1DA-D944-4771-A635-9403287DB1B6}" type="pres">
      <dgm:prSet presAssocID="{17FD62DA-C2AF-48A4-BC4A-C32202A58DDE}" presName="spacer" presStyleCnt="0"/>
      <dgm:spPr/>
    </dgm:pt>
    <dgm:pt modelId="{769CB875-290D-4E8A-A167-E0040BE9B9C8}" type="pres">
      <dgm:prSet presAssocID="{66B97ABE-E6C6-4FA6-B6ED-C4B46D857301}" presName="parentText" presStyleLbl="node1" presStyleIdx="1" presStyleCnt="4">
        <dgm:presLayoutVars>
          <dgm:chMax val="0"/>
          <dgm:bulletEnabled val="1"/>
        </dgm:presLayoutVars>
      </dgm:prSet>
      <dgm:spPr/>
    </dgm:pt>
    <dgm:pt modelId="{A1BB889F-A0B0-4DC5-B0A6-84CC3C1FD803}" type="pres">
      <dgm:prSet presAssocID="{9FA32196-A4B0-4ECD-82E6-E5F04A96CA5B}" presName="spacer" presStyleCnt="0"/>
      <dgm:spPr/>
    </dgm:pt>
    <dgm:pt modelId="{C3CE5A1B-2397-4505-BB2D-18EA7E7E8D19}" type="pres">
      <dgm:prSet presAssocID="{27D62D92-E8CB-44A2-831C-553C1862EC17}" presName="parentText" presStyleLbl="node1" presStyleIdx="2" presStyleCnt="4">
        <dgm:presLayoutVars>
          <dgm:chMax val="0"/>
          <dgm:bulletEnabled val="1"/>
        </dgm:presLayoutVars>
      </dgm:prSet>
      <dgm:spPr/>
    </dgm:pt>
    <dgm:pt modelId="{9E0EE4A9-FF13-4814-A910-4BA413BFDECA}" type="pres">
      <dgm:prSet presAssocID="{75411F28-3379-4F74-9566-71DB90F427DC}" presName="spacer" presStyleCnt="0"/>
      <dgm:spPr/>
    </dgm:pt>
    <dgm:pt modelId="{D79A2B2E-2308-46CC-AB2A-FC415103BAEF}" type="pres">
      <dgm:prSet presAssocID="{8762EB09-1166-49E6-8F4A-701D9BDF8CC4}" presName="parentText" presStyleLbl="node1" presStyleIdx="3" presStyleCnt="4">
        <dgm:presLayoutVars>
          <dgm:chMax val="0"/>
          <dgm:bulletEnabled val="1"/>
        </dgm:presLayoutVars>
      </dgm:prSet>
      <dgm:spPr/>
    </dgm:pt>
  </dgm:ptLst>
  <dgm:cxnLst>
    <dgm:cxn modelId="{C925B540-9AD6-4561-A585-4DFE2ECA8ECB}" type="presOf" srcId="{A2C29B36-C0BB-4FB6-A1C4-171F997F562D}" destId="{66EE6815-346F-4D7E-ACCC-937F8B15EA9F}" srcOrd="0" destOrd="0" presId="urn:microsoft.com/office/officeart/2005/8/layout/vList2"/>
    <dgm:cxn modelId="{ED1C4179-5DA1-466E-AA44-941EC5591439}" srcId="{1F61E94A-5EFF-4628-9554-9703AAA70AFB}" destId="{8762EB09-1166-49E6-8F4A-701D9BDF8CC4}" srcOrd="3" destOrd="0" parTransId="{1310BB74-9DE0-441A-9558-AD1A2FC0F33D}" sibTransId="{910B06D2-DEB2-4CF4-AE0B-CEEECA1C73C8}"/>
    <dgm:cxn modelId="{57677D82-4553-4040-8574-2C6BDA930842}" type="presOf" srcId="{27D62D92-E8CB-44A2-831C-553C1862EC17}" destId="{C3CE5A1B-2397-4505-BB2D-18EA7E7E8D19}" srcOrd="0" destOrd="0" presId="urn:microsoft.com/office/officeart/2005/8/layout/vList2"/>
    <dgm:cxn modelId="{89BE3B90-7451-44FE-9168-E1123773A494}" srcId="{1F61E94A-5EFF-4628-9554-9703AAA70AFB}" destId="{A2C29B36-C0BB-4FB6-A1C4-171F997F562D}" srcOrd="0" destOrd="0" parTransId="{548EDBC6-19EF-465E-9400-C252F8E52C1F}" sibTransId="{17FD62DA-C2AF-48A4-BC4A-C32202A58DDE}"/>
    <dgm:cxn modelId="{08B82896-191C-40A2-A761-364A856DF0B6}" srcId="{1F61E94A-5EFF-4628-9554-9703AAA70AFB}" destId="{66B97ABE-E6C6-4FA6-B6ED-C4B46D857301}" srcOrd="1" destOrd="0" parTransId="{AC038092-6767-4434-B014-8CB20B355276}" sibTransId="{9FA32196-A4B0-4ECD-82E6-E5F04A96CA5B}"/>
    <dgm:cxn modelId="{E0002EA4-BF0A-44C8-8056-4248064A84FB}" type="presOf" srcId="{1F61E94A-5EFF-4628-9554-9703AAA70AFB}" destId="{909FD255-7C67-4972-A9F4-61B6A7D65CF3}" srcOrd="0" destOrd="0" presId="urn:microsoft.com/office/officeart/2005/8/layout/vList2"/>
    <dgm:cxn modelId="{CBBB43D3-AF06-4D77-837C-FE7A69526A8C}" type="presOf" srcId="{66B97ABE-E6C6-4FA6-B6ED-C4B46D857301}" destId="{769CB875-290D-4E8A-A167-E0040BE9B9C8}" srcOrd="0" destOrd="0" presId="urn:microsoft.com/office/officeart/2005/8/layout/vList2"/>
    <dgm:cxn modelId="{EEFE6BD5-DD15-4B32-975D-2269E4EDEC7F}" type="presOf" srcId="{8762EB09-1166-49E6-8F4A-701D9BDF8CC4}" destId="{D79A2B2E-2308-46CC-AB2A-FC415103BAEF}" srcOrd="0" destOrd="0" presId="urn:microsoft.com/office/officeart/2005/8/layout/vList2"/>
    <dgm:cxn modelId="{57D8E0EC-25D3-4207-B6AF-9F642F0945B1}" srcId="{1F61E94A-5EFF-4628-9554-9703AAA70AFB}" destId="{27D62D92-E8CB-44A2-831C-553C1862EC17}" srcOrd="2" destOrd="0" parTransId="{372D8FD7-7FD6-42E8-90BB-1E6898B66DFF}" sibTransId="{75411F28-3379-4F74-9566-71DB90F427DC}"/>
    <dgm:cxn modelId="{A63FE5E9-512B-4F6E-8661-AA7F24EA9ED2}" type="presParOf" srcId="{909FD255-7C67-4972-A9F4-61B6A7D65CF3}" destId="{66EE6815-346F-4D7E-ACCC-937F8B15EA9F}" srcOrd="0" destOrd="0" presId="urn:microsoft.com/office/officeart/2005/8/layout/vList2"/>
    <dgm:cxn modelId="{9301B080-2128-4046-BE01-901D8B60474C}" type="presParOf" srcId="{909FD255-7C67-4972-A9F4-61B6A7D65CF3}" destId="{9400D1DA-D944-4771-A635-9403287DB1B6}" srcOrd="1" destOrd="0" presId="urn:microsoft.com/office/officeart/2005/8/layout/vList2"/>
    <dgm:cxn modelId="{5AD6BA10-13DA-458A-92B1-BBD0B0D20BC8}" type="presParOf" srcId="{909FD255-7C67-4972-A9F4-61B6A7D65CF3}" destId="{769CB875-290D-4E8A-A167-E0040BE9B9C8}" srcOrd="2" destOrd="0" presId="urn:microsoft.com/office/officeart/2005/8/layout/vList2"/>
    <dgm:cxn modelId="{9AB8EE9E-C2D9-40E5-9CCB-5AFC9F653988}" type="presParOf" srcId="{909FD255-7C67-4972-A9F4-61B6A7D65CF3}" destId="{A1BB889F-A0B0-4DC5-B0A6-84CC3C1FD803}" srcOrd="3" destOrd="0" presId="urn:microsoft.com/office/officeart/2005/8/layout/vList2"/>
    <dgm:cxn modelId="{82A97B87-5324-4784-AB4A-409D92BA0DBE}" type="presParOf" srcId="{909FD255-7C67-4972-A9F4-61B6A7D65CF3}" destId="{C3CE5A1B-2397-4505-BB2D-18EA7E7E8D19}" srcOrd="4" destOrd="0" presId="urn:microsoft.com/office/officeart/2005/8/layout/vList2"/>
    <dgm:cxn modelId="{20F38C97-3B1A-4BCC-BC64-90E3A868EBAE}" type="presParOf" srcId="{909FD255-7C67-4972-A9F4-61B6A7D65CF3}" destId="{9E0EE4A9-FF13-4814-A910-4BA413BFDECA}" srcOrd="5" destOrd="0" presId="urn:microsoft.com/office/officeart/2005/8/layout/vList2"/>
    <dgm:cxn modelId="{52B0C318-64AC-4048-A4AC-83FEB40652DB}" type="presParOf" srcId="{909FD255-7C67-4972-A9F4-61B6A7D65CF3}" destId="{D79A2B2E-2308-46CC-AB2A-FC415103BAEF}"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E6815-346F-4D7E-ACCC-937F8B15EA9F}">
      <dsp:nvSpPr>
        <dsp:cNvPr id="0" name=""/>
        <dsp:cNvSpPr/>
      </dsp:nvSpPr>
      <dsp:spPr>
        <a:xfrm>
          <a:off x="0" y="630774"/>
          <a:ext cx="5913437" cy="798524"/>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u="sng" kern="1200"/>
            <a:t>SP will not be granted  . . . </a:t>
          </a:r>
          <a:endParaRPr lang="en-US" sz="2100" kern="1200"/>
        </a:p>
      </dsp:txBody>
      <dsp:txXfrm>
        <a:off x="38981" y="669755"/>
        <a:ext cx="5835475" cy="720562"/>
      </dsp:txXfrm>
    </dsp:sp>
    <dsp:sp modelId="{769CB875-290D-4E8A-A167-E0040BE9B9C8}">
      <dsp:nvSpPr>
        <dsp:cNvPr id="0" name=""/>
        <dsp:cNvSpPr/>
      </dsp:nvSpPr>
      <dsp:spPr>
        <a:xfrm>
          <a:off x="0" y="1489779"/>
          <a:ext cx="5913437" cy="798524"/>
        </a:xfrm>
        <a:prstGeom prst="round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Where damages would be an adequate remedy </a:t>
          </a:r>
          <a:endParaRPr lang="en-US" sz="2100" kern="1200"/>
        </a:p>
      </dsp:txBody>
      <dsp:txXfrm>
        <a:off x="38981" y="1528760"/>
        <a:ext cx="5835475" cy="720562"/>
      </dsp:txXfrm>
    </dsp:sp>
    <dsp:sp modelId="{C3CE5A1B-2397-4505-BB2D-18EA7E7E8D19}">
      <dsp:nvSpPr>
        <dsp:cNvPr id="0" name=""/>
        <dsp:cNvSpPr/>
      </dsp:nvSpPr>
      <dsp:spPr>
        <a:xfrm>
          <a:off x="0" y="2348784"/>
          <a:ext cx="5913437" cy="798524"/>
        </a:xfrm>
        <a:prstGeom prst="round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If constant supervision by the court would be needed to ensure compliance with the order.</a:t>
          </a:r>
          <a:endParaRPr lang="en-US" sz="2100" kern="1200"/>
        </a:p>
      </dsp:txBody>
      <dsp:txXfrm>
        <a:off x="38981" y="2387765"/>
        <a:ext cx="5835475" cy="720562"/>
      </dsp:txXfrm>
    </dsp:sp>
    <dsp:sp modelId="{D79A2B2E-2308-46CC-AB2A-FC415103BAEF}">
      <dsp:nvSpPr>
        <dsp:cNvPr id="0" name=""/>
        <dsp:cNvSpPr/>
      </dsp:nvSpPr>
      <dsp:spPr>
        <a:xfrm>
          <a:off x="0" y="3207789"/>
          <a:ext cx="5913437" cy="798524"/>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is generally not available in relation to a contract such as personal services, such as employment.</a:t>
          </a:r>
          <a:endParaRPr lang="en-US" sz="2100" kern="1200"/>
        </a:p>
      </dsp:txBody>
      <dsp:txXfrm>
        <a:off x="38981" y="3246770"/>
        <a:ext cx="5835475" cy="7205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77554D0-BB71-409E-9E3A-7362B31B6049}" type="datetimeFigureOut">
              <a:rPr lang="en-GB" smtClean="0"/>
              <a:t>01/03/2022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A9F4CF8-3886-4FB6-A606-6EBD987D641F}" type="slidenum">
              <a:rPr lang="en-GB" smtClean="0"/>
              <a:t>‹#›</a:t>
            </a:fld>
            <a:endParaRPr lang="en-GB"/>
          </a:p>
        </p:txBody>
      </p:sp>
    </p:spTree>
    <p:extLst>
      <p:ext uri="{BB962C8B-B14F-4D97-AF65-F5344CB8AC3E}">
        <p14:creationId xmlns:p14="http://schemas.microsoft.com/office/powerpoint/2010/main" val="22833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1</a:t>
            </a:fld>
            <a:endParaRPr lang="en-GB"/>
          </a:p>
        </p:txBody>
      </p:sp>
    </p:spTree>
    <p:extLst>
      <p:ext uri="{BB962C8B-B14F-4D97-AF65-F5344CB8AC3E}">
        <p14:creationId xmlns:p14="http://schemas.microsoft.com/office/powerpoint/2010/main" val="877002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aseline="0" dirty="0"/>
              <a:t>.</a:t>
            </a:r>
            <a:r>
              <a:rPr lang="en-GB" dirty="0"/>
              <a:t> A remedy is what the court gives the party who has suffered through non-performance of the contract. The main remedies available for breach of contract are:-</a:t>
            </a:r>
          </a:p>
          <a:p>
            <a:r>
              <a:rPr lang="en-GB" dirty="0"/>
              <a:t>The common law remedy of damages; and</a:t>
            </a:r>
          </a:p>
          <a:p>
            <a:r>
              <a:rPr lang="en-GB" dirty="0"/>
              <a:t>Equitable remedies, including specific performance and injunction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indent="0">
              <a:buNone/>
            </a:pPr>
            <a:r>
              <a:rPr lang="en-GB" sz="1200" dirty="0"/>
              <a:t>As previously noted, in some circumstances the injured party may be able to terminate the contract (repudiate).</a:t>
            </a:r>
          </a:p>
          <a:p>
            <a:pPr marL="0" indent="0">
              <a:buNone/>
            </a:pPr>
            <a:r>
              <a:rPr lang="en-GB" sz="1200" dirty="0"/>
              <a:t>Specific remedies have been set out in the Consumer Rights Act 2015 for use in situations when any of the terms implied by that statute are breached.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a:t>
            </a:fld>
            <a:endParaRPr lang="en-GB"/>
          </a:p>
        </p:txBody>
      </p:sp>
    </p:spTree>
    <p:extLst>
      <p:ext uri="{BB962C8B-B14F-4D97-AF65-F5344CB8AC3E}">
        <p14:creationId xmlns:p14="http://schemas.microsoft.com/office/powerpoint/2010/main" val="1109954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3</a:t>
            </a:fld>
            <a:endParaRPr lang="en-GB"/>
          </a:p>
        </p:txBody>
      </p:sp>
    </p:spTree>
    <p:extLst>
      <p:ext uri="{BB962C8B-B14F-4D97-AF65-F5344CB8AC3E}">
        <p14:creationId xmlns:p14="http://schemas.microsoft.com/office/powerpoint/2010/main" val="265162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Pecuniary</a:t>
            </a:r>
            <a:r>
              <a:rPr lang="en-GB" baseline="0" dirty="0"/>
              <a:t> damages generally aim to compensate the injured party for their financial losses. In determining the exact sum that the claimant will recover, the courts will have regard to the main ways in which the loss is calculated.</a:t>
            </a:r>
          </a:p>
          <a:p>
            <a:endParaRPr lang="en-GB" baseline="0" dirty="0"/>
          </a:p>
          <a:p>
            <a:pPr marL="228600" indent="-228600">
              <a:buAutoNum type="arabicParenR"/>
            </a:pPr>
            <a:r>
              <a:rPr lang="en-GB" b="1" u="sng" baseline="0" dirty="0"/>
              <a:t>Loss of bargain/expectation loss:</a:t>
            </a:r>
          </a:p>
          <a:p>
            <a:pPr marL="0" indent="0">
              <a:buNone/>
            </a:pPr>
            <a:endParaRPr lang="en-GB" b="1" u="sng" baseline="0" dirty="0"/>
          </a:p>
          <a:p>
            <a:pPr marL="0" indent="0">
              <a:buNone/>
            </a:pPr>
            <a:r>
              <a:rPr lang="en-GB" baseline="0" dirty="0"/>
              <a:t>Damages here are awarded to put the claimant financially, into the position that he would have been in had the contract been properly performed</a:t>
            </a:r>
          </a:p>
          <a:p>
            <a:pPr marL="0" indent="0">
              <a:buNone/>
            </a:pPr>
            <a:r>
              <a:rPr lang="en-GB" baseline="0" dirty="0"/>
              <a:t>In sale of goods cases, damages will often be the difference between the agreed contract price and the actual market price on the day of which the goods should have been delivered; the court aims to give the injured party what he should have had and therefore compensates for the </a:t>
            </a:r>
            <a:r>
              <a:rPr lang="en-GB" b="1" baseline="0" dirty="0"/>
              <a:t>cost of replacement.</a:t>
            </a:r>
          </a:p>
          <a:p>
            <a:pPr marL="0" indent="0">
              <a:buNone/>
            </a:pPr>
            <a:r>
              <a:rPr lang="en-GB" b="0" baseline="0" dirty="0"/>
              <a:t>Sometimes, the court may have to estimate what the claimant might have received if the contract had been honoured- </a:t>
            </a:r>
            <a:r>
              <a:rPr lang="en-GB" b="1" baseline="0" dirty="0"/>
              <a:t>Chaplin v Hicks [1911].</a:t>
            </a:r>
          </a:p>
          <a:p>
            <a:pPr marL="0" indent="0">
              <a:buNone/>
            </a:pPr>
            <a:r>
              <a:rPr lang="en-GB" b="1" baseline="0" dirty="0"/>
              <a:t>Chaplin v Hicks [1911]: </a:t>
            </a:r>
            <a:r>
              <a:rPr lang="en-GB" b="0" baseline="0" dirty="0"/>
              <a:t>the claimant along with 49 other people was offered an interview, which she accepted. </a:t>
            </a:r>
          </a:p>
          <a:p>
            <a:pPr marL="0" indent="0">
              <a:buNone/>
            </a:pPr>
            <a:r>
              <a:rPr lang="en-GB" b="0" baseline="0" dirty="0"/>
              <a:t>The D promised to choose 12 candidates from the 50 at the interview and offer them theatrical engagements for three years.</a:t>
            </a:r>
          </a:p>
          <a:p>
            <a:pPr marL="0" indent="0">
              <a:buNone/>
            </a:pPr>
            <a:r>
              <a:rPr lang="en-GB" b="0" baseline="0" dirty="0"/>
              <a:t>The D did not give her enough notice of the interview and she sued for her lost chance of selection. The court felt it was difficult to assess the damages because she might not have succeeded at interview, but nevertheless was awarded her £100 for her LOST OPPORTUNITY. </a:t>
            </a:r>
          </a:p>
          <a:p>
            <a:pPr marL="0" indent="0">
              <a:buNone/>
            </a:pPr>
            <a:r>
              <a:rPr lang="en-GB" b="1" baseline="0" dirty="0"/>
              <a:t>Damages of this kind are called SPECULATIVE DAMAGES </a:t>
            </a:r>
            <a:r>
              <a:rPr lang="en-GB" b="0" baseline="0" dirty="0"/>
              <a:t>( Because the courts have to speculate).</a:t>
            </a:r>
          </a:p>
          <a:p>
            <a:pPr marL="0" indent="0">
              <a:buNone/>
            </a:pPr>
            <a:endParaRPr lang="en-GB" b="0" baseline="0" dirty="0"/>
          </a:p>
          <a:p>
            <a:pPr marL="0" indent="0">
              <a:buNone/>
            </a:pPr>
            <a:r>
              <a:rPr lang="en-GB" b="0" baseline="0" dirty="0"/>
              <a:t>2) </a:t>
            </a:r>
            <a:r>
              <a:rPr lang="en-GB" b="1" u="sng" baseline="0" dirty="0"/>
              <a:t>Reliance loss</a:t>
            </a:r>
          </a:p>
          <a:p>
            <a:pPr marL="0" indent="0">
              <a:buNone/>
            </a:pPr>
            <a:r>
              <a:rPr lang="en-GB" b="0" u="none" baseline="0" dirty="0"/>
              <a:t>In some instances it may be impossible to accurately quantify (or measure) what the loss of the bargain has actually cost. Instead, the award can, in some circumstances, be based upon “reliance”, being the sums spent by the injured party in reliance on the other party fulfilling his obligations.</a:t>
            </a:r>
          </a:p>
          <a:p>
            <a:pPr marL="0" indent="0">
              <a:buNone/>
            </a:pPr>
            <a:r>
              <a:rPr lang="en-GB" b="0" u="none" baseline="0" dirty="0"/>
              <a:t>Also called consequential losses, in the sense that they are losses that have been incurred as a consequence of relying on the other party’s original contractual promise.</a:t>
            </a:r>
          </a:p>
          <a:p>
            <a:pPr marL="0" indent="0">
              <a:buNone/>
            </a:pPr>
            <a:endParaRPr lang="en-GB" b="0" u="none" baseline="0" dirty="0"/>
          </a:p>
          <a:p>
            <a:pPr marL="0" indent="0">
              <a:buNone/>
            </a:pPr>
            <a:r>
              <a:rPr lang="en-GB" b="1" u="none" baseline="0" dirty="0"/>
              <a:t>Anglia Television v Reed [1972] </a:t>
            </a:r>
          </a:p>
          <a:p>
            <a:pPr marL="0" indent="0">
              <a:buNone/>
            </a:pPr>
            <a:r>
              <a:rPr lang="en-GB" b="0" u="none" baseline="0" dirty="0"/>
              <a:t>An actor pulled out of a film contract very late so that no replacement star could be found.</a:t>
            </a:r>
          </a:p>
          <a:p>
            <a:pPr marL="0" indent="0">
              <a:buNone/>
            </a:pPr>
            <a:r>
              <a:rPr lang="en-GB" b="0" u="none" baseline="0" dirty="0"/>
              <a:t>The amount of profit which might have been made by the film was uncertain, so instead of loss of bargain, the claimants were awarded, in reliance loss, all the money that they had spent on preparations for the film which was now wasted as a </a:t>
            </a:r>
            <a:r>
              <a:rPr lang="en-GB" b="0" u="none" baseline="0" dirty="0" err="1"/>
              <a:t>a</a:t>
            </a:r>
            <a:r>
              <a:rPr lang="en-GB" b="0" u="none" baseline="0" dirty="0"/>
              <a:t> result of the defendants breach.</a:t>
            </a:r>
          </a:p>
          <a:p>
            <a:pPr marL="0" indent="0">
              <a:buNone/>
            </a:pPr>
            <a:endParaRPr lang="en-GB" b="1" baseline="0" dirty="0"/>
          </a:p>
          <a:p>
            <a:pPr marL="0" indent="0">
              <a:buNone/>
            </a:pPr>
            <a:endParaRPr lang="en-GB" b="1" baseline="0" dirty="0"/>
          </a:p>
        </p:txBody>
      </p:sp>
      <p:sp>
        <p:nvSpPr>
          <p:cNvPr id="4" name="Slide Number Placeholder 3"/>
          <p:cNvSpPr>
            <a:spLocks noGrp="1"/>
          </p:cNvSpPr>
          <p:nvPr>
            <p:ph type="sldNum" sz="quarter" idx="10"/>
          </p:nvPr>
        </p:nvSpPr>
        <p:spPr/>
        <p:txBody>
          <a:bodyPr/>
          <a:lstStyle/>
          <a:p>
            <a:fld id="{50039C00-777E-47EF-84AE-0037AA8DF3E0}" type="slidenum">
              <a:rPr lang="en-GB" smtClean="0"/>
              <a:t>4</a:t>
            </a:fld>
            <a:endParaRPr lang="en-GB"/>
          </a:p>
        </p:txBody>
      </p:sp>
    </p:spTree>
    <p:extLst>
      <p:ext uri="{BB962C8B-B14F-4D97-AF65-F5344CB8AC3E}">
        <p14:creationId xmlns:p14="http://schemas.microsoft.com/office/powerpoint/2010/main" val="545414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damages are usually</a:t>
            </a:r>
            <a:r>
              <a:rPr lang="en-GB" baseline="0" dirty="0"/>
              <a:t> concerned with compensating financial losses, but in some situations compensation for non-pecuniary losses (such as mental distress) will also be recoverable.</a:t>
            </a:r>
          </a:p>
          <a:p>
            <a:r>
              <a:rPr lang="en-GB" baseline="0" dirty="0"/>
              <a:t>Traditionally the English courts were reluctant to award damages under this heading except in 2 situations.</a:t>
            </a:r>
          </a:p>
          <a:p>
            <a:endParaRPr lang="en-GB" baseline="0" dirty="0"/>
          </a:p>
          <a:p>
            <a:r>
              <a:rPr lang="en-GB" baseline="0" dirty="0"/>
              <a:t>Farley v Skinner (No.2)[2001].</a:t>
            </a:r>
          </a:p>
          <a:p>
            <a:endParaRPr lang="en-GB" baseline="0" dirty="0"/>
          </a:p>
          <a:p>
            <a:pPr marL="228600" indent="-228600">
              <a:buAutoNum type="arabicPeriod"/>
            </a:pPr>
            <a:r>
              <a:rPr lang="en-GB" baseline="0" dirty="0"/>
              <a:t>Where the object of the contract is to provide pleasure, relaxation, peace of mind or freedom from distress, damages are recoverable.</a:t>
            </a:r>
          </a:p>
          <a:p>
            <a:pPr marL="171450" indent="-171450">
              <a:buFontTx/>
              <a:buChar char="-"/>
            </a:pPr>
            <a:r>
              <a:rPr lang="en-GB" b="1" baseline="0" dirty="0"/>
              <a:t>Jarvis v Swan Tours [1973</a:t>
            </a:r>
          </a:p>
          <a:p>
            <a:pPr marL="0" indent="0">
              <a:buFontTx/>
              <a:buNone/>
            </a:pPr>
            <a:r>
              <a:rPr lang="en-GB" b="0" baseline="0" dirty="0"/>
              <a:t>The claimant was awarded damages to compensate for his disappointment and distress when the holiday did not meet the advertised promises.</a:t>
            </a:r>
          </a:p>
          <a:p>
            <a:pPr marL="0" indent="0">
              <a:buFontTx/>
              <a:buNone/>
            </a:pPr>
            <a:endParaRPr lang="en-GB" baseline="0" dirty="0"/>
          </a:p>
          <a:p>
            <a:pPr marL="171450" indent="-171450">
              <a:buFontTx/>
              <a:buChar char="-"/>
            </a:pPr>
            <a:endParaRPr lang="en-GB" baseline="0" dirty="0"/>
          </a:p>
          <a:p>
            <a:pPr marL="0" indent="0">
              <a:buFontTx/>
              <a:buNone/>
            </a:pPr>
            <a:r>
              <a:rPr lang="en-GB" baseline="0" dirty="0"/>
              <a:t>2. Where the breach causes physical inconvenience and discomfort which leads to mental suffering, damages are recoverable.</a:t>
            </a:r>
          </a:p>
          <a:p>
            <a:pPr marL="171450" indent="-171450">
              <a:buFontTx/>
              <a:buChar char="-"/>
            </a:pPr>
            <a:r>
              <a:rPr lang="en-GB" b="1" baseline="0" dirty="0"/>
              <a:t>Milner v Carnival plc [2010]</a:t>
            </a:r>
          </a:p>
          <a:p>
            <a:pPr marL="0" indent="0">
              <a:buFontTx/>
              <a:buNone/>
            </a:pPr>
            <a:r>
              <a:rPr lang="en-GB" b="0" baseline="0" dirty="0"/>
              <a:t>Where damages for the distress, discomfort and inconvenience suffered when a supposed luxury holiday turned out to be very problematic were limited to approximately £4,000 for each spouse.</a:t>
            </a:r>
          </a:p>
          <a:p>
            <a:pPr marL="0" indent="0">
              <a:buFontTx/>
              <a:buNone/>
            </a:pPr>
            <a:r>
              <a:rPr lang="en-GB" b="0" baseline="0" dirty="0"/>
              <a:t>The judge said that although their expectations for the trip had been ‘sky high’, their subsequent distress could not be considered to be comparable with those suffering from bereavement.</a:t>
            </a:r>
            <a:endParaRPr lang="en-GB" b="0" dirty="0"/>
          </a:p>
        </p:txBody>
      </p:sp>
      <p:sp>
        <p:nvSpPr>
          <p:cNvPr id="4" name="Slide Number Placeholder 3"/>
          <p:cNvSpPr>
            <a:spLocks noGrp="1"/>
          </p:cNvSpPr>
          <p:nvPr>
            <p:ph type="sldNum" sz="quarter" idx="10"/>
          </p:nvPr>
        </p:nvSpPr>
        <p:spPr/>
        <p:txBody>
          <a:bodyPr/>
          <a:lstStyle/>
          <a:p>
            <a:fld id="{50039C00-777E-47EF-84AE-0037AA8DF3E0}" type="slidenum">
              <a:rPr lang="en-GB" smtClean="0"/>
              <a:t>5</a:t>
            </a:fld>
            <a:endParaRPr lang="en-GB"/>
          </a:p>
        </p:txBody>
      </p:sp>
    </p:spTree>
    <p:extLst>
      <p:ext uri="{BB962C8B-B14F-4D97-AF65-F5344CB8AC3E}">
        <p14:creationId xmlns:p14="http://schemas.microsoft.com/office/powerpoint/2010/main" val="1000577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point to consider when deciding on</a:t>
            </a:r>
            <a:r>
              <a:rPr lang="en-GB" baseline="0" dirty="0"/>
              <a:t> an award of damages is whether the breach of contract actually caused the loss that has been claimed for? If the answer is no, then damages are not available.</a:t>
            </a:r>
          </a:p>
          <a:p>
            <a:endParaRPr lang="en-GB" baseline="0" dirty="0"/>
          </a:p>
          <a:p>
            <a:r>
              <a:rPr lang="en-GB" b="1" i="1" u="sng" baseline="0" dirty="0"/>
              <a:t>C &amp; P Haulage v Middleton [1983]</a:t>
            </a:r>
          </a:p>
          <a:p>
            <a:r>
              <a:rPr lang="en-GB" baseline="0" dirty="0"/>
              <a:t>Where the claimant tried to recover the costs of equipment that he had installed in a leased garage.</a:t>
            </a:r>
          </a:p>
          <a:p>
            <a:r>
              <a:rPr lang="en-GB" baseline="0" dirty="0"/>
              <a:t>Although there had been a breach of contract, where he was unlawfully ejected from the garage he was not able to recover the equipment costs as the contract had provided that ‘any fixtures that you put in are left’.</a:t>
            </a:r>
          </a:p>
          <a:p>
            <a:r>
              <a:rPr lang="en-GB" baseline="0" dirty="0"/>
              <a:t>His losses resulted from the nature of the contract and not from the breach.</a:t>
            </a:r>
          </a:p>
          <a:p>
            <a:endParaRPr lang="en-GB" baseline="0" dirty="0"/>
          </a:p>
          <a:p>
            <a:pPr marL="0" indent="0">
              <a:buNone/>
            </a:pPr>
            <a:r>
              <a:rPr lang="en-GB" dirty="0"/>
              <a:t>Did the breach of contract actually cause the loss claimed for as damages are not available to compensate for losses not caused by the breach.  </a:t>
            </a:r>
          </a:p>
          <a:p>
            <a:pPr marL="0" indent="0">
              <a:buNone/>
            </a:pPr>
            <a:r>
              <a:rPr lang="en-GB" b="1" i="1" dirty="0"/>
              <a:t>C&amp;P Haulage v Middleton [1983] </a:t>
            </a:r>
            <a:r>
              <a:rPr lang="en-GB" dirty="0"/>
              <a:t>applied this rule. The claimant tried to recover the cost of equipment that he had installed in a rented garage.  Although there had been a breach of contract, where he was unlawfully ejected from the garage, he was not able to recover the equipment costs as the contract had provided that “any fixtures that you put in are left”.  His losses resulted from the nature of the contract and not from its breach.</a:t>
            </a:r>
            <a:endParaRPr lang="en-GB" b="1" i="1" dirty="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6</a:t>
            </a:fld>
            <a:endParaRPr lang="en-GB"/>
          </a:p>
        </p:txBody>
      </p:sp>
    </p:spTree>
    <p:extLst>
      <p:ext uri="{BB962C8B-B14F-4D97-AF65-F5344CB8AC3E}">
        <p14:creationId xmlns:p14="http://schemas.microsoft.com/office/powerpoint/2010/main" val="1961026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breach of contract may have far-reaching</a:t>
            </a:r>
            <a:r>
              <a:rPr lang="en-GB" baseline="0" dirty="0"/>
              <a:t> consequences, particularly when it causes the injured party to lose profit that he might otherwise have had.</a:t>
            </a:r>
          </a:p>
          <a:p>
            <a:r>
              <a:rPr lang="en-GB" baseline="0" dirty="0"/>
              <a:t>The basic rule established in Hadley v Baxendale, is that the person in breach will only be liable for losses which:</a:t>
            </a:r>
          </a:p>
          <a:p>
            <a:endParaRPr lang="en-GB" baseline="0" dirty="0"/>
          </a:p>
          <a:p>
            <a:pPr marL="171450" indent="-171450">
              <a:buFontTx/>
              <a:buChar char="-"/>
            </a:pPr>
            <a:r>
              <a:rPr lang="en-GB" baseline="0" dirty="0"/>
              <a:t>A reasonable person would have anticipated as being a likely (or reasonably foreseeable) result of the breach; or</a:t>
            </a:r>
          </a:p>
          <a:p>
            <a:pPr marL="171450" indent="-171450">
              <a:buFontTx/>
              <a:buChar char="-"/>
            </a:pPr>
            <a:r>
              <a:rPr lang="en-GB" baseline="0" dirty="0"/>
              <a:t>The defendant had been specifically warned about by the claimant.</a:t>
            </a:r>
          </a:p>
          <a:p>
            <a:pPr marL="171450" indent="-171450">
              <a:buFontTx/>
              <a:buChar char="-"/>
            </a:pPr>
            <a:endParaRPr lang="en-GB" baseline="0" dirty="0"/>
          </a:p>
          <a:p>
            <a:pPr marL="0" indent="0">
              <a:buFontTx/>
              <a:buNone/>
            </a:pPr>
            <a:r>
              <a:rPr lang="en-GB" baseline="0" dirty="0"/>
              <a:t>All other losses will be considered to be too remote from the breach for him to be liable.</a:t>
            </a:r>
          </a:p>
          <a:p>
            <a:pPr marL="0" indent="0">
              <a:buFontTx/>
              <a:buNone/>
            </a:pPr>
            <a:endParaRPr lang="en-GB" baseline="0" dirty="0"/>
          </a:p>
          <a:p>
            <a:pPr marL="0" indent="0">
              <a:buFontTx/>
              <a:buNone/>
            </a:pPr>
            <a:r>
              <a:rPr lang="en-GB" baseline="0" dirty="0"/>
              <a:t>Hadley v Baxendale 1854</a:t>
            </a:r>
          </a:p>
          <a:p>
            <a:pPr marL="0" indent="0">
              <a:buFontTx/>
              <a:buNone/>
            </a:pPr>
            <a:r>
              <a:rPr lang="en-GB" baseline="0" dirty="0"/>
              <a:t>Concerned a miller whose mill had a broken crankshaft.</a:t>
            </a:r>
          </a:p>
          <a:p>
            <a:pPr marL="0" indent="0">
              <a:buFontTx/>
              <a:buNone/>
            </a:pPr>
            <a:r>
              <a:rPr lang="en-GB" baseline="0" dirty="0"/>
              <a:t>He asked the defendant, a carrier, to take the shaft to the makers so that they could use it as a model for a new one and the defendant promised to do this the next day. </a:t>
            </a:r>
          </a:p>
          <a:p>
            <a:pPr marL="0" indent="0">
              <a:buFontTx/>
              <a:buNone/>
            </a:pPr>
            <a:r>
              <a:rPr lang="en-GB" baseline="0" dirty="0"/>
              <a:t>He actually took a week to deliver it, and as a result, the mill was idle and lost profit.</a:t>
            </a:r>
          </a:p>
          <a:p>
            <a:pPr marL="0" indent="0">
              <a:buFontTx/>
              <a:buNone/>
            </a:pPr>
            <a:r>
              <a:rPr lang="en-GB" baseline="0" dirty="0"/>
              <a:t>The claimant sued for loss of profits.</a:t>
            </a:r>
          </a:p>
          <a:p>
            <a:pPr marL="0" indent="0">
              <a:buFontTx/>
              <a:buNone/>
            </a:pPr>
            <a:r>
              <a:rPr lang="en-GB" baseline="0" dirty="0"/>
              <a:t>It was held that the defendant was not liable because the loss was not reasonably foreseeable and he did not know (because the C had not told him) that there was no spare and the mill could not work without the crank shaft.</a:t>
            </a:r>
          </a:p>
          <a:p>
            <a:pPr marL="0" indent="0">
              <a:buFontTx/>
              <a:buNone/>
            </a:pPr>
            <a:endParaRPr lang="en-GB" baseline="0" dirty="0"/>
          </a:p>
          <a:p>
            <a:pPr marL="0" indent="0">
              <a:buNone/>
            </a:pPr>
            <a:r>
              <a:rPr lang="en-GB" dirty="0"/>
              <a:t>A breach of contract may have far reaching consequences, particularly when it causes the injured party to lose profit that he might otherwise have made.  The basic rule established in </a:t>
            </a:r>
            <a:r>
              <a:rPr lang="en-GB" b="1" i="1" dirty="0"/>
              <a:t>Hadley v Baxendale [1854] </a:t>
            </a:r>
            <a:r>
              <a:rPr lang="en-GB" dirty="0"/>
              <a:t>is that the person in breach will be liable only for losses which:</a:t>
            </a:r>
          </a:p>
          <a:p>
            <a:r>
              <a:rPr lang="en-GB" dirty="0"/>
              <a:t>A reasonable person would have anticipated as being a likely (or </a:t>
            </a:r>
            <a:r>
              <a:rPr lang="en-GB" b="1" dirty="0"/>
              <a:t>reasonably foreseeable</a:t>
            </a:r>
            <a:r>
              <a:rPr lang="en-GB" dirty="0"/>
              <a:t>) result of the breach; or </a:t>
            </a:r>
          </a:p>
          <a:p>
            <a:r>
              <a:rPr lang="en-GB" dirty="0"/>
              <a:t>The defendant had been </a:t>
            </a:r>
            <a:r>
              <a:rPr lang="en-GB" b="1" dirty="0"/>
              <a:t>specifically warned </a:t>
            </a:r>
            <a:r>
              <a:rPr lang="en-GB" dirty="0"/>
              <a:t>about by the claimant</a:t>
            </a:r>
          </a:p>
          <a:p>
            <a:pPr marL="0" indent="0">
              <a:buNone/>
            </a:pPr>
            <a:r>
              <a:rPr lang="en-GB" dirty="0"/>
              <a:t>All other losses will be considered </a:t>
            </a:r>
            <a:r>
              <a:rPr lang="en-GB" b="1" dirty="0"/>
              <a:t>too remote </a:t>
            </a:r>
            <a:r>
              <a:rPr lang="en-GB" dirty="0"/>
              <a:t>from the breach for him to be liable</a:t>
            </a:r>
          </a:p>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50039C00-777E-47EF-84AE-0037AA8DF3E0}" type="slidenum">
              <a:rPr lang="en-GB" smtClean="0"/>
              <a:t>7</a:t>
            </a:fld>
            <a:endParaRPr lang="en-GB"/>
          </a:p>
        </p:txBody>
      </p:sp>
    </p:spTree>
    <p:extLst>
      <p:ext uri="{BB962C8B-B14F-4D97-AF65-F5344CB8AC3E}">
        <p14:creationId xmlns:p14="http://schemas.microsoft.com/office/powerpoint/2010/main" val="220953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8</a:t>
            </a:fld>
            <a:endParaRPr lang="en-GB"/>
          </a:p>
        </p:txBody>
      </p:sp>
    </p:spTree>
    <p:extLst>
      <p:ext uri="{BB962C8B-B14F-4D97-AF65-F5344CB8AC3E}">
        <p14:creationId xmlns:p14="http://schemas.microsoft.com/office/powerpoint/2010/main" val="2020344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 the remoteness</a:t>
            </a:r>
            <a:r>
              <a:rPr lang="en-GB" baseline="0" dirty="0"/>
              <a:t> rule, this limits the amount of damages the claimant may be awarded.</a:t>
            </a:r>
          </a:p>
          <a:p>
            <a:r>
              <a:rPr lang="en-GB" baseline="0" dirty="0"/>
              <a:t>He must keep his losses to a minimum and cannot claim for any loss that could reasonably be avoided.</a:t>
            </a:r>
          </a:p>
          <a:p>
            <a:r>
              <a:rPr lang="en-GB" baseline="0" dirty="0"/>
              <a:t>For example, where a buyer has refused to accept the sellers goods, the seller must try to find another buyer as quickly as possible, if that is the best way to reduce the loss.</a:t>
            </a:r>
          </a:p>
          <a:p>
            <a:endParaRPr lang="en-GB" baseline="0" dirty="0"/>
          </a:p>
          <a:p>
            <a:r>
              <a:rPr lang="en-GB" baseline="0" dirty="0"/>
              <a:t>The key question when determining mitigation is whether the innocent party has acted reasonably.</a:t>
            </a:r>
          </a:p>
          <a:p>
            <a:endParaRPr lang="en-GB" baseline="0" dirty="0"/>
          </a:p>
          <a:p>
            <a:r>
              <a:rPr lang="en-GB" baseline="0" dirty="0"/>
              <a:t>If the seller waits for an unreasonably long time and the price goes down, he may bear some of the loss; he will only receive the difference between the contract price and the resale price at the date when the contract was broken. </a:t>
            </a:r>
          </a:p>
          <a:p>
            <a:r>
              <a:rPr lang="en-GB" baseline="0" dirty="0"/>
              <a:t>If the seller has delayed reasonably, though, on the basis of a justifiable belief that the price will increase, his delay might not decrease the damages awarded, even if this assumption proves false and the price decreases. The buyer will be liable for all the losses actually suffered.</a:t>
            </a:r>
          </a:p>
          <a:p>
            <a:endParaRPr lang="en-GB" baseline="0" dirty="0"/>
          </a:p>
          <a:p>
            <a:pPr marL="0" indent="0">
              <a:buNone/>
            </a:pPr>
            <a:r>
              <a:rPr lang="en-GB" dirty="0"/>
              <a:t>Like the remoteness rule, this limits the amount of damages the claimant may be awarded.  He must keep his losses to a minimum and cannot claim for any loss that could reasonably have been avoided. For example, where a buyer has refused to accept the seller’s goods, the seller must try to find another buyer as quickly as possible, if that is the best way to reduce loss.</a:t>
            </a:r>
          </a:p>
          <a:p>
            <a:pPr marL="0" indent="0">
              <a:buNone/>
            </a:pPr>
            <a:r>
              <a:rPr lang="en-GB" dirty="0"/>
              <a:t>The key question when determining mitigation is whether the innocent party has </a:t>
            </a:r>
            <a:r>
              <a:rPr lang="en-GB" b="1" dirty="0"/>
              <a:t>acted reasonably</a:t>
            </a:r>
            <a:r>
              <a:rPr lang="en-GB" dirty="0"/>
              <a:t>.</a:t>
            </a:r>
          </a:p>
          <a:p>
            <a:endParaRPr lang="en-GB" dirty="0"/>
          </a:p>
          <a:p>
            <a:pPr marL="0" indent="0">
              <a:buNone/>
            </a:pPr>
            <a:r>
              <a:rPr lang="en-GB" dirty="0"/>
              <a:t>If the seller waits for an </a:t>
            </a:r>
            <a:r>
              <a:rPr lang="en-GB" b="1" dirty="0"/>
              <a:t>unreasonably </a:t>
            </a:r>
            <a:r>
              <a:rPr lang="en-GB" dirty="0"/>
              <a:t>long time and the price goes down, he may bear some of the loss; he will only receive the difference between the contract price and the resale price at the date when the contract was broken.</a:t>
            </a:r>
          </a:p>
          <a:p>
            <a:pPr marL="0" indent="0">
              <a:buNone/>
            </a:pPr>
            <a:r>
              <a:rPr lang="en-GB" dirty="0"/>
              <a:t>If the seller has delayed </a:t>
            </a:r>
            <a:r>
              <a:rPr lang="en-GB" b="1" dirty="0"/>
              <a:t>reasonably,</a:t>
            </a:r>
            <a:r>
              <a:rPr lang="en-GB" dirty="0"/>
              <a:t> though, on the basis of a justifiable belief that the price will increase, his delay might not decrease the damages awarded, even if this assumption proves false and the price decreases.  The buyer will be liable for all losses actually suffered.</a:t>
            </a:r>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9</a:t>
            </a:fld>
            <a:endParaRPr lang="en-GB"/>
          </a:p>
        </p:txBody>
      </p:sp>
    </p:spTree>
    <p:extLst>
      <p:ext uri="{BB962C8B-B14F-4D97-AF65-F5344CB8AC3E}">
        <p14:creationId xmlns:p14="http://schemas.microsoft.com/office/powerpoint/2010/main" val="37416986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Under the common law, the main available remedy is damages, which is available as of right.  However, monetary compensation is not always an adequate remedy as can be seen in the previous example and equity has therefore developed a range of remedies that are available at the discretion of the court.  A person who does not obey a court order for an equitable remedy is on contempt of court and may be punished by imprisonment.</a:t>
            </a:r>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10</a:t>
            </a:fld>
            <a:endParaRPr lang="en-GB"/>
          </a:p>
        </p:txBody>
      </p:sp>
    </p:spTree>
    <p:extLst>
      <p:ext uri="{BB962C8B-B14F-4D97-AF65-F5344CB8AC3E}">
        <p14:creationId xmlns:p14="http://schemas.microsoft.com/office/powerpoint/2010/main" val="3702364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decree of specific performance is a court order compelling the performance of the contract. For example, if you had entered into a sales of goods contract and the seller refused to hand over the item being sold, you may prefer the remedy of specific performance instead of damages so that you could obtain the thing that you had been promised.</a:t>
            </a:r>
          </a:p>
          <a:p>
            <a:endParaRPr lang="en-GB" baseline="0" dirty="0"/>
          </a:p>
          <a:p>
            <a:pPr marL="0" indent="0">
              <a:buNone/>
            </a:pPr>
            <a:r>
              <a:rPr lang="en-GB" sz="1200" dirty="0">
                <a:latin typeface="Arial" panose="020B0604020202020204" pitchFamily="34" charset="0"/>
                <a:cs typeface="Arial" panose="020B0604020202020204" pitchFamily="34" charset="0"/>
              </a:rPr>
              <a:t>SP will not be granted  . . . </a:t>
            </a:r>
          </a:p>
          <a:p>
            <a:pPr>
              <a:buNone/>
            </a:pPr>
            <a:r>
              <a:rPr lang="en-GB" sz="1200" b="1" dirty="0">
                <a:latin typeface="Arial" panose="020B0604020202020204" pitchFamily="34" charset="0"/>
                <a:cs typeface="Arial" panose="020B0604020202020204" pitchFamily="34" charset="0"/>
              </a:rPr>
              <a:t>Where damages would be an adequate remedy </a:t>
            </a:r>
          </a:p>
          <a:p>
            <a:pPr>
              <a:buNone/>
            </a:pPr>
            <a:r>
              <a:rPr lang="en-GB" sz="1200" b="0" dirty="0">
                <a:latin typeface="Arial" panose="020B0604020202020204" pitchFamily="34" charset="0"/>
                <a:cs typeface="Arial" panose="020B0604020202020204" pitchFamily="34" charset="0"/>
              </a:rPr>
              <a:t>In nearly every case involving</a:t>
            </a:r>
            <a:r>
              <a:rPr lang="en-GB" sz="1200" b="0" baseline="0" dirty="0">
                <a:latin typeface="Arial" panose="020B0604020202020204" pitchFamily="34" charset="0"/>
                <a:cs typeface="Arial" panose="020B0604020202020204" pitchFamily="34" charset="0"/>
              </a:rPr>
              <a:t> the sales of goods, it is sufficient to give the buyer money to replace the goods unless the goods they were buying were unique and cannot be acquired elsewhere for example, a famous painting that is a ‘one-off’.</a:t>
            </a:r>
            <a:endParaRPr lang="en-GB" sz="1200" b="0" dirty="0">
              <a:latin typeface="Arial" panose="020B0604020202020204" pitchFamily="34" charset="0"/>
              <a:cs typeface="Arial" panose="020B0604020202020204" pitchFamily="34" charset="0"/>
            </a:endParaRPr>
          </a:p>
          <a:p>
            <a:pPr>
              <a:buAutoNum type="arabicPeriod"/>
            </a:pPr>
            <a:endParaRPr lang="en-GB" sz="1200" b="1" dirty="0">
              <a:latin typeface="Arial" panose="020B0604020202020204" pitchFamily="34" charset="0"/>
              <a:cs typeface="Arial" panose="020B0604020202020204" pitchFamily="34" charset="0"/>
            </a:endParaRPr>
          </a:p>
          <a:p>
            <a:pPr>
              <a:buNone/>
            </a:pPr>
            <a:endParaRPr lang="en-GB" sz="1200" b="1" dirty="0">
              <a:latin typeface="Arial" panose="020B0604020202020204" pitchFamily="34" charset="0"/>
              <a:cs typeface="Arial" panose="020B0604020202020204" pitchFamily="34" charset="0"/>
            </a:endParaRPr>
          </a:p>
          <a:p>
            <a:pPr>
              <a:buNone/>
            </a:pPr>
            <a:r>
              <a:rPr lang="en-GB" sz="1200" b="1" dirty="0">
                <a:latin typeface="Arial" panose="020B0604020202020204" pitchFamily="34" charset="0"/>
                <a:cs typeface="Arial" panose="020B0604020202020204" pitchFamily="34" charset="0"/>
              </a:rPr>
              <a:t>If constant supervision by the court would be needed to ensure compliance with the order.</a:t>
            </a:r>
          </a:p>
          <a:p>
            <a:pPr>
              <a:buNone/>
            </a:pPr>
            <a:r>
              <a:rPr lang="en-GB" sz="1200" b="0" dirty="0">
                <a:latin typeface="Arial" panose="020B0604020202020204" pitchFamily="34" charset="0"/>
                <a:cs typeface="Arial" panose="020B0604020202020204" pitchFamily="34" charset="0"/>
              </a:rPr>
              <a:t>In</a:t>
            </a:r>
            <a:r>
              <a:rPr lang="en-GB" sz="1200" b="0" baseline="0" dirty="0">
                <a:latin typeface="Arial" panose="020B0604020202020204" pitchFamily="34" charset="0"/>
                <a:cs typeface="Arial" panose="020B0604020202020204" pitchFamily="34" charset="0"/>
              </a:rPr>
              <a:t> Ryan v Mutual Tontine Westminster Chambers Association [1893] the court refused the specific performance to require a porter to be in ‘permanent attendance’ at a block of flats as the courts would need to keep checking that the order was being complied with.</a:t>
            </a:r>
            <a:endParaRPr lang="en-GB" sz="1200" b="0" dirty="0">
              <a:latin typeface="Arial" panose="020B0604020202020204" pitchFamily="34" charset="0"/>
              <a:cs typeface="Arial" panose="020B0604020202020204" pitchFamily="34" charset="0"/>
            </a:endParaRPr>
          </a:p>
          <a:p>
            <a:pPr>
              <a:buAutoNum type="arabicPeriod"/>
            </a:pPr>
            <a:endParaRPr lang="en-GB" sz="1200" b="1" dirty="0">
              <a:latin typeface="Arial" panose="020B0604020202020204" pitchFamily="34" charset="0"/>
              <a:cs typeface="Arial" panose="020B0604020202020204" pitchFamily="34" charset="0"/>
            </a:endParaRPr>
          </a:p>
          <a:p>
            <a:pPr>
              <a:buNone/>
            </a:pPr>
            <a:endParaRPr lang="en-GB" sz="1200" b="1" dirty="0">
              <a:latin typeface="Arial" panose="020B0604020202020204" pitchFamily="34" charset="0"/>
              <a:cs typeface="Arial" panose="020B0604020202020204" pitchFamily="34" charset="0"/>
            </a:endParaRPr>
          </a:p>
          <a:p>
            <a:pPr>
              <a:buNone/>
            </a:pPr>
            <a:r>
              <a:rPr lang="en-GB" sz="1200" b="1" dirty="0">
                <a:latin typeface="Arial" panose="020B0604020202020204" pitchFamily="34" charset="0"/>
                <a:cs typeface="Arial" panose="020B0604020202020204" pitchFamily="34" charset="0"/>
              </a:rPr>
              <a:t>It is generally not available in relation to a contract such as personal services, such as employment.</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11</a:t>
            </a:fld>
            <a:endParaRPr lang="en-GB"/>
          </a:p>
        </p:txBody>
      </p:sp>
    </p:spTree>
    <p:extLst>
      <p:ext uri="{BB962C8B-B14F-4D97-AF65-F5344CB8AC3E}">
        <p14:creationId xmlns:p14="http://schemas.microsoft.com/office/powerpoint/2010/main" val="27988385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injunction is a court order</a:t>
            </a:r>
            <a:r>
              <a:rPr lang="en-GB" baseline="0" dirty="0"/>
              <a:t> instructing someone to refrain from an action.</a:t>
            </a:r>
          </a:p>
          <a:p>
            <a:r>
              <a:rPr lang="en-GB" baseline="0" dirty="0"/>
              <a:t>It may be sought where a party tries to break a promise not to work for another whilst engaged by the Claimant.</a:t>
            </a:r>
          </a:p>
          <a:p>
            <a:r>
              <a:rPr lang="en-GB" baseline="0" dirty="0"/>
              <a:t>Like specific performance, it will </a:t>
            </a:r>
            <a:r>
              <a:rPr lang="en-GB" baseline="0" dirty="0" err="1"/>
              <a:t>noT</a:t>
            </a:r>
            <a:r>
              <a:rPr lang="en-GB" baseline="0" dirty="0"/>
              <a:t> BE AWARDED IF DAMAGES IS SUFFICIENT.</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is a court order instructing someone to refrain from action.  It might be sought where a party tries to break a promise not to work for another while engaged by the claimant, as was the case in </a:t>
            </a:r>
            <a:r>
              <a:rPr lang="en-GB" sz="1200" dirty="0" err="1"/>
              <a:t>Kieren</a:t>
            </a:r>
            <a:r>
              <a:rPr lang="en-GB" sz="1200" dirty="0"/>
              <a:t> Fallon story – </a:t>
            </a:r>
            <a:r>
              <a:rPr lang="en-GB" sz="1200" b="1" i="1" dirty="0" err="1"/>
              <a:t>Araci</a:t>
            </a:r>
            <a:r>
              <a:rPr lang="en-GB" sz="1200" b="1" i="1" dirty="0"/>
              <a:t> v Fallon [2011]. </a:t>
            </a:r>
            <a:r>
              <a:rPr lang="en-GB" sz="1200" dirty="0"/>
              <a:t>Again it is an equitable remedy given at the courts’ discretion and will not be awarded if damages would be sufficient.</a:t>
            </a:r>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12</a:t>
            </a:fld>
            <a:endParaRPr lang="en-GB"/>
          </a:p>
        </p:txBody>
      </p:sp>
    </p:spTree>
    <p:extLst>
      <p:ext uri="{BB962C8B-B14F-4D97-AF65-F5344CB8AC3E}">
        <p14:creationId xmlns:p14="http://schemas.microsoft.com/office/powerpoint/2010/main" val="558855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the general remedies available</a:t>
            </a:r>
            <a:r>
              <a:rPr lang="en-GB" baseline="0" dirty="0"/>
              <a:t>, we also need to consider some specific remedies which apply in relation to remedies which apply in relation to breaches of the terms implied by the Consumer Rights Act 2015.</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13</a:t>
            </a:fld>
            <a:endParaRPr lang="en-GB"/>
          </a:p>
        </p:txBody>
      </p:sp>
    </p:spTree>
    <p:extLst>
      <p:ext uri="{BB962C8B-B14F-4D97-AF65-F5344CB8AC3E}">
        <p14:creationId xmlns:p14="http://schemas.microsoft.com/office/powerpoint/2010/main" val="3933789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17</a:t>
            </a:fld>
            <a:endParaRPr lang="en-GB"/>
          </a:p>
        </p:txBody>
      </p:sp>
    </p:spTree>
    <p:extLst>
      <p:ext uri="{BB962C8B-B14F-4D97-AF65-F5344CB8AC3E}">
        <p14:creationId xmlns:p14="http://schemas.microsoft.com/office/powerpoint/2010/main" val="10226624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18</a:t>
            </a:fld>
            <a:endParaRPr lang="en-GB"/>
          </a:p>
        </p:txBody>
      </p:sp>
    </p:spTree>
    <p:extLst>
      <p:ext uri="{BB962C8B-B14F-4D97-AF65-F5344CB8AC3E}">
        <p14:creationId xmlns:p14="http://schemas.microsoft.com/office/powerpoint/2010/main" val="20323712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19</a:t>
            </a:fld>
            <a:endParaRPr lang="en-GB"/>
          </a:p>
        </p:txBody>
      </p:sp>
    </p:spTree>
    <p:extLst>
      <p:ext uri="{BB962C8B-B14F-4D97-AF65-F5344CB8AC3E}">
        <p14:creationId xmlns:p14="http://schemas.microsoft.com/office/powerpoint/2010/main" val="41211399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20</a:t>
            </a:fld>
            <a:endParaRPr lang="en-GB"/>
          </a:p>
        </p:txBody>
      </p:sp>
    </p:spTree>
    <p:extLst>
      <p:ext uri="{BB962C8B-B14F-4D97-AF65-F5344CB8AC3E}">
        <p14:creationId xmlns:p14="http://schemas.microsoft.com/office/powerpoint/2010/main" val="40802759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21</a:t>
            </a:fld>
            <a:endParaRPr lang="en-GB"/>
          </a:p>
        </p:txBody>
      </p:sp>
    </p:spTree>
    <p:extLst>
      <p:ext uri="{BB962C8B-B14F-4D97-AF65-F5344CB8AC3E}">
        <p14:creationId xmlns:p14="http://schemas.microsoft.com/office/powerpoint/2010/main" val="25959809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Pecuniary</a:t>
            </a:r>
            <a:r>
              <a:rPr lang="en-GB" baseline="0" dirty="0"/>
              <a:t> losses are financial losses. Non-pecuniary are non-financial losses, such as mental distress and loss of enjoyment.</a:t>
            </a:r>
          </a:p>
          <a:p>
            <a:pPr marL="0" indent="0">
              <a:buNone/>
            </a:pPr>
            <a:endParaRPr lang="en-GB" baseline="0" dirty="0"/>
          </a:p>
          <a:p>
            <a:pPr marL="0" indent="0">
              <a:buNone/>
            </a:pPr>
            <a:r>
              <a:rPr lang="en-GB" baseline="0" dirty="0"/>
              <a:t>2. Damages under expectation loss put the claimant into the financial position they would have been in had the contract been performed properly.</a:t>
            </a:r>
          </a:p>
          <a:p>
            <a:pPr marL="0" indent="0">
              <a:buNone/>
            </a:pPr>
            <a:r>
              <a:rPr lang="en-GB" baseline="0" dirty="0"/>
              <a:t>      Damages under reliance loss look at the money spent by the injured party in reliance on the other party fulfilling his contractual obligation.</a:t>
            </a:r>
          </a:p>
          <a:p>
            <a:pPr marL="0" indent="0">
              <a:buNone/>
            </a:pPr>
            <a:endParaRPr lang="en-GB" baseline="0" dirty="0"/>
          </a:p>
          <a:p>
            <a:pPr marL="0" indent="0">
              <a:buNone/>
            </a:pPr>
            <a:r>
              <a:rPr lang="en-GB" baseline="0" dirty="0"/>
              <a:t>3. The remoteness of damage rule means that the person in breach will only be liable for those losses which were in the reasonable contemplation of the parties at the time the contract was made, either due to their losses being reasonably foreseeable or because the claimant had warned the defendant about the specific losses (Hadley v Baxendale).</a:t>
            </a:r>
          </a:p>
          <a:p>
            <a:pPr marL="0" indent="0">
              <a:buNone/>
            </a:pPr>
            <a:endParaRPr lang="en-GB" baseline="0" dirty="0"/>
          </a:p>
          <a:p>
            <a:pPr marL="0" indent="0">
              <a:buNone/>
            </a:pPr>
            <a:r>
              <a:rPr lang="en-GB" baseline="0" dirty="0"/>
              <a:t>4. Specific performance will generally not be awarded where:</a:t>
            </a:r>
          </a:p>
          <a:p>
            <a:pPr marL="0" indent="0">
              <a:buNone/>
            </a:pPr>
            <a:r>
              <a:rPr lang="en-GB" baseline="0" dirty="0"/>
              <a:t>Damages are an adequate remedy</a:t>
            </a:r>
          </a:p>
          <a:p>
            <a:pPr marL="0" indent="0">
              <a:buNone/>
            </a:pPr>
            <a:r>
              <a:rPr lang="en-GB" baseline="0" dirty="0"/>
              <a:t>Constant supervision by the courts is required</a:t>
            </a:r>
          </a:p>
          <a:p>
            <a:pPr marL="0" indent="0">
              <a:buNone/>
            </a:pPr>
            <a:r>
              <a:rPr lang="en-GB" baseline="0" dirty="0"/>
              <a:t>It relates to a contract for personal services</a:t>
            </a:r>
          </a:p>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22</a:t>
            </a:fld>
            <a:endParaRPr lang="en-GB"/>
          </a:p>
        </p:txBody>
      </p:sp>
    </p:spTree>
    <p:extLst>
      <p:ext uri="{BB962C8B-B14F-4D97-AF65-F5344CB8AC3E}">
        <p14:creationId xmlns:p14="http://schemas.microsoft.com/office/powerpoint/2010/main" val="36159869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23</a:t>
            </a:fld>
            <a:endParaRPr lang="en-GB"/>
          </a:p>
        </p:txBody>
      </p:sp>
    </p:spTree>
    <p:extLst>
      <p:ext uri="{BB962C8B-B14F-4D97-AF65-F5344CB8AC3E}">
        <p14:creationId xmlns:p14="http://schemas.microsoft.com/office/powerpoint/2010/main" val="16180834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24</a:t>
            </a:fld>
            <a:endParaRPr lang="en-GB"/>
          </a:p>
        </p:txBody>
      </p:sp>
    </p:spTree>
    <p:extLst>
      <p:ext uri="{BB962C8B-B14F-4D97-AF65-F5344CB8AC3E}">
        <p14:creationId xmlns:p14="http://schemas.microsoft.com/office/powerpoint/2010/main" val="21913044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25</a:t>
            </a:fld>
            <a:endParaRPr lang="en-GB"/>
          </a:p>
        </p:txBody>
      </p:sp>
    </p:spTree>
    <p:extLst>
      <p:ext uri="{BB962C8B-B14F-4D97-AF65-F5344CB8AC3E}">
        <p14:creationId xmlns:p14="http://schemas.microsoft.com/office/powerpoint/2010/main" val="29175815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26</a:t>
            </a:fld>
            <a:endParaRPr lang="en-GB"/>
          </a:p>
        </p:txBody>
      </p:sp>
    </p:spTree>
    <p:extLst>
      <p:ext uri="{BB962C8B-B14F-4D97-AF65-F5344CB8AC3E}">
        <p14:creationId xmlns:p14="http://schemas.microsoft.com/office/powerpoint/2010/main" val="16795306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27</a:t>
            </a:fld>
            <a:endParaRPr lang="en-GB"/>
          </a:p>
        </p:txBody>
      </p:sp>
    </p:spTree>
    <p:extLst>
      <p:ext uri="{BB962C8B-B14F-4D97-AF65-F5344CB8AC3E}">
        <p14:creationId xmlns:p14="http://schemas.microsoft.com/office/powerpoint/2010/main" val="15522009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28</a:t>
            </a:fld>
            <a:endParaRPr lang="en-GB"/>
          </a:p>
        </p:txBody>
      </p:sp>
    </p:spTree>
    <p:extLst>
      <p:ext uri="{BB962C8B-B14F-4D97-AF65-F5344CB8AC3E}">
        <p14:creationId xmlns:p14="http://schemas.microsoft.com/office/powerpoint/2010/main" val="12780208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29</a:t>
            </a:fld>
            <a:endParaRPr lang="en-GB"/>
          </a:p>
        </p:txBody>
      </p:sp>
    </p:spTree>
    <p:extLst>
      <p:ext uri="{BB962C8B-B14F-4D97-AF65-F5344CB8AC3E}">
        <p14:creationId xmlns:p14="http://schemas.microsoft.com/office/powerpoint/2010/main" val="25176076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30</a:t>
            </a:fld>
            <a:endParaRPr lang="en-GB"/>
          </a:p>
        </p:txBody>
      </p:sp>
    </p:spTree>
    <p:extLst>
      <p:ext uri="{BB962C8B-B14F-4D97-AF65-F5344CB8AC3E}">
        <p14:creationId xmlns:p14="http://schemas.microsoft.com/office/powerpoint/2010/main" val="2921795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9624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8917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3054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495077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3/1/2022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4840283"/>
      </p:ext>
    </p:extLst>
  </p:cSld>
  <p:clrMap bg1="lt1" tx1="dk1" bg2="lt2" tx2="dk2" accent1="accent1" accent2="accent2" accent3="accent3" accent4="accent4" accent5="accent5" accent6="accent6" hlink="hlink" folHlink="folHlink"/>
  <p:sldLayoutIdLst>
    <p:sldLayoutId id="2147483676" r:id="rId1"/>
    <p:sldLayoutId id="2147483671" r:id="rId2"/>
    <p:sldLayoutId id="2147483677" r:id="rId3"/>
    <p:sldLayoutId id="2147483679" r:id="rId4"/>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A5A8A-2292-4665-88F4-C32D9FA83E65}"/>
              </a:ext>
            </a:extLst>
          </p:cNvPr>
          <p:cNvSpPr>
            <a:spLocks noGrp="1"/>
          </p:cNvSpPr>
          <p:nvPr>
            <p:ph type="ctrTitle"/>
          </p:nvPr>
        </p:nvSpPr>
        <p:spPr>
          <a:xfrm>
            <a:off x="3574559" y="1038516"/>
            <a:ext cx="10601325" cy="2166723"/>
          </a:xfrm>
        </p:spPr>
        <p:txBody>
          <a:bodyPr>
            <a:normAutofit/>
          </a:bodyPr>
          <a:lstStyle/>
          <a:p>
            <a:r>
              <a:rPr lang="en-GB" sz="6600" dirty="0"/>
              <a:t>Contract law workshop</a:t>
            </a:r>
          </a:p>
        </p:txBody>
      </p:sp>
      <p:sp>
        <p:nvSpPr>
          <p:cNvPr id="3" name="Subtitle 2">
            <a:extLst>
              <a:ext uri="{FF2B5EF4-FFF2-40B4-BE49-F238E27FC236}">
                <a16:creationId xmlns:a16="http://schemas.microsoft.com/office/drawing/2014/main" id="{C3E86A9E-C1DE-4F6D-8166-C18C70EF9FFD}"/>
              </a:ext>
            </a:extLst>
          </p:cNvPr>
          <p:cNvSpPr>
            <a:spLocks noGrp="1"/>
          </p:cNvSpPr>
          <p:nvPr>
            <p:ph type="subTitle" idx="1"/>
          </p:nvPr>
        </p:nvSpPr>
        <p:spPr>
          <a:xfrm>
            <a:off x="1130717" y="4615329"/>
            <a:ext cx="10601325" cy="1144884"/>
          </a:xfrm>
        </p:spPr>
        <p:txBody>
          <a:bodyPr>
            <a:normAutofit/>
          </a:bodyPr>
          <a:lstStyle/>
          <a:p>
            <a:r>
              <a:rPr lang="en-GB" sz="4400" dirty="0"/>
              <a:t>Remedies for breach of contract</a:t>
            </a:r>
          </a:p>
        </p:txBody>
      </p:sp>
    </p:spTree>
    <p:extLst>
      <p:ext uri="{BB962C8B-B14F-4D97-AF65-F5344CB8AC3E}">
        <p14:creationId xmlns:p14="http://schemas.microsoft.com/office/powerpoint/2010/main" val="32775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2" name="Rectangle 11">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4" name="Group 13">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15" name="Rectangle 14">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 name="Picture 1"/>
          <p:cNvPicPr>
            <a:picLocks noChangeAspect="1"/>
          </p:cNvPicPr>
          <p:nvPr/>
        </p:nvPicPr>
        <p:blipFill rotWithShape="1">
          <a:blip r:embed="rId3"/>
          <a:srcRect l="16928" r="20982"/>
          <a:stretch/>
        </p:blipFill>
        <p:spPr>
          <a:xfrm>
            <a:off x="1271223" y="1116345"/>
            <a:ext cx="4825148" cy="3866172"/>
          </a:xfrm>
          <a:prstGeom prst="rect">
            <a:avLst/>
          </a:prstGeom>
        </p:spPr>
      </p:pic>
      <p:sp>
        <p:nvSpPr>
          <p:cNvPr id="3" name="Content Placeholder 2"/>
          <p:cNvSpPr>
            <a:spLocks noGrp="1"/>
          </p:cNvSpPr>
          <p:nvPr>
            <p:ph idx="1"/>
          </p:nvPr>
        </p:nvSpPr>
        <p:spPr>
          <a:xfrm>
            <a:off x="6892418" y="729586"/>
            <a:ext cx="4383261" cy="5149101"/>
          </a:xfrm>
        </p:spPr>
        <p:txBody>
          <a:bodyPr>
            <a:normAutofit/>
          </a:bodyPr>
          <a:lstStyle/>
          <a:p>
            <a:pPr marL="0" indent="0">
              <a:lnSpc>
                <a:spcPct val="110000"/>
              </a:lnSpc>
              <a:buNone/>
            </a:pPr>
            <a:endParaRPr lang="en-GB" sz="1400" dirty="0"/>
          </a:p>
          <a:p>
            <a:pPr marL="0" indent="0">
              <a:lnSpc>
                <a:spcPct val="110000"/>
              </a:lnSpc>
              <a:buNone/>
            </a:pPr>
            <a:r>
              <a:rPr lang="en-GB" sz="1900" dirty="0">
                <a:latin typeface="Arial" panose="020B0604020202020204" pitchFamily="34" charset="0"/>
                <a:cs typeface="Arial" panose="020B0604020202020204" pitchFamily="34" charset="0"/>
              </a:rPr>
              <a:t>The main remedies available for breach of contract are:</a:t>
            </a:r>
          </a:p>
          <a:p>
            <a:pPr>
              <a:lnSpc>
                <a:spcPct val="110000"/>
              </a:lnSpc>
              <a:buFontTx/>
              <a:buChar char="-"/>
            </a:pPr>
            <a:r>
              <a:rPr lang="en-GB" sz="1900" dirty="0">
                <a:latin typeface="Arial" panose="020B0604020202020204" pitchFamily="34" charset="0"/>
                <a:cs typeface="Arial" panose="020B0604020202020204" pitchFamily="34" charset="0"/>
              </a:rPr>
              <a:t>The common law remedy of </a:t>
            </a:r>
            <a:r>
              <a:rPr lang="en-GB" sz="1900" b="1" dirty="0">
                <a:latin typeface="Arial" panose="020B0604020202020204" pitchFamily="34" charset="0"/>
                <a:cs typeface="Arial" panose="020B0604020202020204" pitchFamily="34" charset="0"/>
              </a:rPr>
              <a:t>DAMAGES</a:t>
            </a:r>
            <a:r>
              <a:rPr lang="en-GB" sz="1900" dirty="0">
                <a:latin typeface="Arial" panose="020B0604020202020204" pitchFamily="34" charset="0"/>
                <a:cs typeface="Arial" panose="020B0604020202020204" pitchFamily="34" charset="0"/>
              </a:rPr>
              <a:t>; and</a:t>
            </a:r>
          </a:p>
          <a:p>
            <a:pPr>
              <a:lnSpc>
                <a:spcPct val="110000"/>
              </a:lnSpc>
              <a:buFontTx/>
              <a:buChar char="-"/>
            </a:pPr>
            <a:r>
              <a:rPr lang="en-GB" sz="1900" b="1" dirty="0">
                <a:latin typeface="Arial" panose="020B0604020202020204" pitchFamily="34" charset="0"/>
                <a:cs typeface="Arial" panose="020B0604020202020204" pitchFamily="34" charset="0"/>
              </a:rPr>
              <a:t>EQUITABLE REMEDIES</a:t>
            </a:r>
            <a:r>
              <a:rPr lang="en-GB" sz="1900" dirty="0">
                <a:latin typeface="Arial" panose="020B0604020202020204" pitchFamily="34" charset="0"/>
                <a:cs typeface="Arial" panose="020B0604020202020204" pitchFamily="34" charset="0"/>
              </a:rPr>
              <a:t>, including specific performance and injunction</a:t>
            </a:r>
          </a:p>
          <a:p>
            <a:pPr>
              <a:lnSpc>
                <a:spcPct val="110000"/>
              </a:lnSpc>
              <a:buFontTx/>
              <a:buChar char="-"/>
            </a:pPr>
            <a:endParaRPr lang="en-GB" sz="1900" dirty="0">
              <a:latin typeface="Arial" panose="020B0604020202020204" pitchFamily="34" charset="0"/>
              <a:cs typeface="Arial" panose="020B0604020202020204" pitchFamily="34" charset="0"/>
            </a:endParaRPr>
          </a:p>
          <a:p>
            <a:pPr marL="0" indent="0">
              <a:lnSpc>
                <a:spcPct val="110000"/>
              </a:lnSpc>
              <a:buNone/>
            </a:pPr>
            <a:r>
              <a:rPr lang="en-GB" sz="1900" dirty="0">
                <a:latin typeface="Arial" panose="020B0604020202020204" pitchFamily="34" charset="0"/>
                <a:cs typeface="Arial" panose="020B0604020202020204" pitchFamily="34" charset="0"/>
              </a:rPr>
              <a:t>In addition, the injured party may be able to terminate the contract (repudiation).</a:t>
            </a:r>
          </a:p>
        </p:txBody>
      </p:sp>
      <p:pic>
        <p:nvPicPr>
          <p:cNvPr id="18" name="Picture 17">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3157173"/>
      </p:ext>
    </p:extLst>
  </p:cSld>
  <p:clrMapOvr>
    <a:masterClrMapping/>
  </p:clrMapOvr>
  <mc:AlternateContent xmlns:mc="http://schemas.openxmlformats.org/markup-compatibility/2006" xmlns:p14="http://schemas.microsoft.com/office/powerpoint/2010/main">
    <mc:Choice Requires="p14">
      <p:transition spd="slow" p14:dur="2000" advTm="68568"/>
    </mc:Choice>
    <mc:Fallback xmlns="">
      <p:transition spd="slow" advTm="6856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1557071" y="1584552"/>
            <a:ext cx="9099255" cy="2537251"/>
          </a:xfrm>
          <a:prstGeom prst="rect">
            <a:avLst/>
          </a:prstGeom>
        </p:spPr>
        <p:txBody>
          <a:bodyPr vert="horz" lIns="91440" tIns="45720" rIns="91440" bIns="0" rtlCol="0" anchor="ctr">
            <a:normAutofit/>
          </a:bodyPr>
          <a:lstStyle/>
          <a:p>
            <a:pPr algn="ctr" defTabSz="914400">
              <a:lnSpc>
                <a:spcPct val="90000"/>
              </a:lnSpc>
              <a:spcBef>
                <a:spcPct val="0"/>
              </a:spcBef>
              <a:spcAft>
                <a:spcPts val="600"/>
              </a:spcAft>
            </a:pPr>
            <a:r>
              <a:rPr lang="en-US" sz="7200" cap="all">
                <a:solidFill>
                  <a:srgbClr val="454545"/>
                </a:solidFill>
                <a:latin typeface="+mj-lt"/>
                <a:ea typeface="+mj-ea"/>
                <a:cs typeface="+mj-cs"/>
              </a:rPr>
              <a:t>DAMAGES</a:t>
            </a:r>
          </a:p>
        </p:txBody>
      </p:sp>
      <p:pic>
        <p:nvPicPr>
          <p:cNvPr id="25" name="Picture 24">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20191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038"/>
    </mc:Choice>
    <mc:Fallback xmlns="">
      <p:transition spd="slow" advTm="503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dirty="0"/>
              <a:t>2 categories of Pecuniary damages</a:t>
            </a:r>
          </a:p>
        </p:txBody>
      </p:sp>
      <p:sp>
        <p:nvSpPr>
          <p:cNvPr id="3" name="Content Placeholder 2"/>
          <p:cNvSpPr>
            <a:spLocks noGrp="1"/>
          </p:cNvSpPr>
          <p:nvPr>
            <p:ph idx="1"/>
          </p:nvPr>
        </p:nvSpPr>
        <p:spPr>
          <a:xfrm>
            <a:off x="1451579" y="2015734"/>
            <a:ext cx="5622284" cy="3450613"/>
          </a:xfrm>
        </p:spPr>
        <p:txBody>
          <a:bodyPr>
            <a:normAutofit/>
          </a:bodyPr>
          <a:lstStyle/>
          <a:p>
            <a:pPr marL="0" indent="0">
              <a:lnSpc>
                <a:spcPct val="110000"/>
              </a:lnSpc>
              <a:buNone/>
            </a:pPr>
            <a:r>
              <a:rPr lang="en-GB" sz="1700" u="sng">
                <a:latin typeface="Arial" panose="020B0604020202020204" pitchFamily="34" charset="0"/>
                <a:cs typeface="Arial" panose="020B0604020202020204" pitchFamily="34" charset="0"/>
              </a:rPr>
              <a:t>Loss of bargain/expectation loss</a:t>
            </a:r>
          </a:p>
          <a:p>
            <a:pPr marL="0" indent="0">
              <a:lnSpc>
                <a:spcPct val="110000"/>
              </a:lnSpc>
              <a:buNone/>
            </a:pPr>
            <a:r>
              <a:rPr lang="en-GB" sz="1700">
                <a:latin typeface="Arial" panose="020B0604020202020204" pitchFamily="34" charset="0"/>
                <a:cs typeface="Arial" panose="020B0604020202020204" pitchFamily="34" charset="0"/>
              </a:rPr>
              <a:t>Aim: to put the claimant in the financial position he would have been in had the contract been performed.</a:t>
            </a:r>
          </a:p>
          <a:p>
            <a:pPr marL="0" indent="0">
              <a:lnSpc>
                <a:spcPct val="110000"/>
              </a:lnSpc>
              <a:buNone/>
            </a:pPr>
            <a:r>
              <a:rPr lang="en-GB" sz="1700" i="1">
                <a:latin typeface="Arial" panose="020B0604020202020204" pitchFamily="34" charset="0"/>
                <a:cs typeface="Arial" panose="020B0604020202020204" pitchFamily="34" charset="0"/>
              </a:rPr>
              <a:t>Chaplin v Hicks [1911] </a:t>
            </a:r>
          </a:p>
          <a:p>
            <a:pPr marL="0" indent="0">
              <a:lnSpc>
                <a:spcPct val="110000"/>
              </a:lnSpc>
              <a:buNone/>
            </a:pPr>
            <a:endParaRPr lang="en-GB" sz="1700" i="1">
              <a:latin typeface="Arial" panose="020B0604020202020204" pitchFamily="34" charset="0"/>
              <a:cs typeface="Arial" panose="020B0604020202020204" pitchFamily="34" charset="0"/>
            </a:endParaRPr>
          </a:p>
          <a:p>
            <a:pPr marL="0" indent="0">
              <a:lnSpc>
                <a:spcPct val="110000"/>
              </a:lnSpc>
              <a:buNone/>
            </a:pPr>
            <a:r>
              <a:rPr lang="en-GB" sz="1700" u="sng">
                <a:latin typeface="Arial" panose="020B0604020202020204" pitchFamily="34" charset="0"/>
                <a:cs typeface="Arial" panose="020B0604020202020204" pitchFamily="34" charset="0"/>
              </a:rPr>
              <a:t>Reliance loss</a:t>
            </a:r>
          </a:p>
          <a:p>
            <a:pPr marL="0" indent="0">
              <a:lnSpc>
                <a:spcPct val="110000"/>
              </a:lnSpc>
              <a:buNone/>
            </a:pPr>
            <a:r>
              <a:rPr lang="en-GB" sz="1700" b="1">
                <a:latin typeface="Arial" panose="020B0604020202020204" pitchFamily="34" charset="0"/>
                <a:cs typeface="Arial" panose="020B0604020202020204" pitchFamily="34" charset="0"/>
              </a:rPr>
              <a:t>Reliance</a:t>
            </a:r>
            <a:r>
              <a:rPr lang="en-GB" sz="1700">
                <a:latin typeface="Arial" panose="020B0604020202020204" pitchFamily="34" charset="0"/>
                <a:cs typeface="Arial" panose="020B0604020202020204" pitchFamily="34" charset="0"/>
              </a:rPr>
              <a:t>: the sums spent by the injured party in reliance on the other party fulfilling his obligations.</a:t>
            </a:r>
          </a:p>
          <a:p>
            <a:pPr marL="0" indent="0">
              <a:lnSpc>
                <a:spcPct val="110000"/>
              </a:lnSpc>
              <a:buNone/>
            </a:pPr>
            <a:r>
              <a:rPr lang="en-GB" sz="1700" i="1" u="sng">
                <a:latin typeface="Arial" panose="020B0604020202020204" pitchFamily="34" charset="0"/>
                <a:cs typeface="Arial" panose="020B0604020202020204" pitchFamily="34" charset="0"/>
              </a:rPr>
              <a:t>Anglia Television v Reed [1972]</a:t>
            </a:r>
          </a:p>
          <a:p>
            <a:pPr marL="0" indent="0">
              <a:lnSpc>
                <a:spcPct val="110000"/>
              </a:lnSpc>
              <a:buNone/>
            </a:pPr>
            <a:endParaRPr lang="en-GB" sz="170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54139" y="2690826"/>
            <a:ext cx="3500715" cy="2100429"/>
          </a:xfrm>
          <a:prstGeom prst="rect">
            <a:avLst/>
          </a:prstGeom>
        </p:spPr>
      </p:pic>
    </p:spTree>
    <p:extLst>
      <p:ext uri="{BB962C8B-B14F-4D97-AF65-F5344CB8AC3E}">
        <p14:creationId xmlns:p14="http://schemas.microsoft.com/office/powerpoint/2010/main" val="1948701420"/>
      </p:ext>
    </p:extLst>
  </p:cSld>
  <p:clrMapOvr>
    <a:masterClrMapping/>
  </p:clrMapOvr>
  <mc:AlternateContent xmlns:mc="http://schemas.openxmlformats.org/markup-compatibility/2006" xmlns:p14="http://schemas.microsoft.com/office/powerpoint/2010/main">
    <mc:Choice Requires="p14">
      <p:transition spd="slow" p14:dur="2000" advTm="283331"/>
    </mc:Choice>
    <mc:Fallback xmlns="">
      <p:transition spd="slow" advTm="28333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dirty="0"/>
              <a:t>Non pecuniary damages</a:t>
            </a:r>
          </a:p>
        </p:txBody>
      </p:sp>
      <p:pic>
        <p:nvPicPr>
          <p:cNvPr id="4" name="Picture 3"/>
          <p:cNvPicPr>
            <a:picLocks noChangeAspect="1"/>
          </p:cNvPicPr>
          <p:nvPr/>
        </p:nvPicPr>
        <p:blipFill>
          <a:blip r:embed="rId3"/>
          <a:stretch>
            <a:fillRect/>
          </a:stretch>
        </p:blipFill>
        <p:spPr>
          <a:xfrm>
            <a:off x="1451579" y="2399281"/>
            <a:ext cx="4960443" cy="2683518"/>
          </a:xfrm>
          <a:prstGeom prst="rect">
            <a:avLst/>
          </a:prstGeom>
        </p:spPr>
      </p:pic>
      <p:sp>
        <p:nvSpPr>
          <p:cNvPr id="3" name="Content Placeholder 2"/>
          <p:cNvSpPr>
            <a:spLocks noGrp="1"/>
          </p:cNvSpPr>
          <p:nvPr>
            <p:ph idx="1"/>
          </p:nvPr>
        </p:nvSpPr>
        <p:spPr>
          <a:xfrm>
            <a:off x="6892299" y="2015734"/>
            <a:ext cx="4162555" cy="3450613"/>
          </a:xfrm>
        </p:spPr>
        <p:txBody>
          <a:bodyPr>
            <a:normAutofit/>
          </a:bodyPr>
          <a:lstStyle/>
          <a:p>
            <a:pPr marL="0" indent="0">
              <a:lnSpc>
                <a:spcPct val="110000"/>
              </a:lnSpc>
              <a:buNone/>
            </a:pPr>
            <a:r>
              <a:rPr lang="en-GB" sz="1400" i="1">
                <a:latin typeface="Arial" panose="020B0604020202020204" pitchFamily="34" charset="0"/>
                <a:cs typeface="Arial" panose="020B0604020202020204" pitchFamily="34" charset="0"/>
              </a:rPr>
              <a:t>Farley v Skinner (No.2)[2001] </a:t>
            </a:r>
            <a:r>
              <a:rPr lang="en-GB" sz="1400">
                <a:latin typeface="Arial" panose="020B0604020202020204" pitchFamily="34" charset="0"/>
                <a:cs typeface="Arial" panose="020B0604020202020204" pitchFamily="34" charset="0"/>
              </a:rPr>
              <a:t>clarified that</a:t>
            </a:r>
          </a:p>
          <a:p>
            <a:pPr marL="0" indent="0">
              <a:lnSpc>
                <a:spcPct val="110000"/>
              </a:lnSpc>
              <a:buNone/>
            </a:pPr>
            <a:r>
              <a:rPr lang="en-GB" sz="1400">
                <a:latin typeface="Arial" panose="020B0604020202020204" pitchFamily="34" charset="0"/>
                <a:cs typeface="Arial" panose="020B0604020202020204" pitchFamily="34" charset="0"/>
              </a:rPr>
              <a:t>Damages will be recoverable where . . . .</a:t>
            </a:r>
          </a:p>
          <a:p>
            <a:pPr marL="0" indent="0">
              <a:lnSpc>
                <a:spcPct val="110000"/>
              </a:lnSpc>
              <a:buNone/>
            </a:pPr>
            <a:endParaRPr lang="en-GB" sz="1400"/>
          </a:p>
          <a:p>
            <a:pPr>
              <a:lnSpc>
                <a:spcPct val="110000"/>
              </a:lnSpc>
              <a:buAutoNum type="arabicParenR"/>
            </a:pPr>
            <a:r>
              <a:rPr lang="en-GB" sz="1400" b="1"/>
              <a:t>The object of the contract is to provide pleasure, relaxation, peace of mind or freedom from distress </a:t>
            </a:r>
            <a:r>
              <a:rPr lang="en-GB" sz="1400" b="1" i="1"/>
              <a:t>(Jarvis v Swan Tours 1973). </a:t>
            </a:r>
          </a:p>
          <a:p>
            <a:pPr marL="0" indent="0">
              <a:lnSpc>
                <a:spcPct val="110000"/>
              </a:lnSpc>
              <a:buNone/>
            </a:pPr>
            <a:endParaRPr lang="en-GB" sz="1400" b="1"/>
          </a:p>
          <a:p>
            <a:pPr>
              <a:lnSpc>
                <a:spcPct val="110000"/>
              </a:lnSpc>
              <a:buAutoNum type="arabicParenR"/>
            </a:pPr>
            <a:r>
              <a:rPr lang="en-GB" sz="1400" b="1"/>
              <a:t>The breach causes physical inconvenience and discomfort which leads to mental suffering </a:t>
            </a:r>
            <a:r>
              <a:rPr lang="en-GB" sz="1400" b="1" i="1"/>
              <a:t>(Milner v Carnival plc 2010).</a:t>
            </a:r>
          </a:p>
        </p:txBody>
      </p:sp>
    </p:spTree>
    <p:extLst>
      <p:ext uri="{BB962C8B-B14F-4D97-AF65-F5344CB8AC3E}">
        <p14:creationId xmlns:p14="http://schemas.microsoft.com/office/powerpoint/2010/main" val="3207152663"/>
      </p:ext>
    </p:extLst>
  </p:cSld>
  <p:clrMapOvr>
    <a:masterClrMapping/>
  </p:clrMapOvr>
  <mc:AlternateContent xmlns:mc="http://schemas.openxmlformats.org/markup-compatibility/2006" xmlns:p14="http://schemas.microsoft.com/office/powerpoint/2010/main">
    <mc:Choice Requires="p14">
      <p:transition spd="slow" p14:dur="2000" advTm="171526"/>
    </mc:Choice>
    <mc:Fallback xmlns="">
      <p:transition spd="slow" advTm="17152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That the breach</a:t>
            </a:r>
            <a:r>
              <a:rPr lang="en-GB" dirty="0">
                <a:solidFill>
                  <a:schemeClr val="accent1">
                    <a:lumMod val="75000"/>
                  </a:schemeClr>
                </a:solidFill>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caused</a:t>
            </a:r>
            <a:r>
              <a:rPr lang="en-GB" dirty="0">
                <a:solidFill>
                  <a:schemeClr val="accent1">
                    <a:lumMod val="75000"/>
                  </a:schemeClr>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loss complained of</a:t>
            </a:r>
            <a:endParaRPr lang="en-GB" dirty="0"/>
          </a:p>
        </p:txBody>
      </p:sp>
      <p:pic>
        <p:nvPicPr>
          <p:cNvPr id="4" name="Content Placeholder 3"/>
          <p:cNvPicPr>
            <a:picLocks noGrp="1" noChangeAspect="1"/>
          </p:cNvPicPr>
          <p:nvPr>
            <p:ph idx="1"/>
          </p:nvPr>
        </p:nvPicPr>
        <p:blipFill>
          <a:blip r:embed="rId3"/>
          <a:stretch>
            <a:fillRect/>
          </a:stretch>
        </p:blipFill>
        <p:spPr>
          <a:xfrm>
            <a:off x="3108960" y="2197640"/>
            <a:ext cx="4211923" cy="2615826"/>
          </a:xfrm>
          <a:prstGeom prst="rect">
            <a:avLst/>
          </a:prstGeom>
        </p:spPr>
      </p:pic>
      <p:sp>
        <p:nvSpPr>
          <p:cNvPr id="5" name="TextBox 4"/>
          <p:cNvSpPr txBox="1"/>
          <p:nvPr/>
        </p:nvSpPr>
        <p:spPr>
          <a:xfrm>
            <a:off x="896112" y="5248656"/>
            <a:ext cx="3675888" cy="1077218"/>
          </a:xfrm>
          <a:prstGeom prst="rect">
            <a:avLst/>
          </a:prstGeom>
          <a:noFill/>
        </p:spPr>
        <p:txBody>
          <a:bodyPr wrap="square" rtlCol="0">
            <a:spAutoFit/>
          </a:bodyPr>
          <a:lstStyle/>
          <a:p>
            <a:r>
              <a:rPr lang="en-GB" sz="3200" i="1" dirty="0">
                <a:solidFill>
                  <a:srgbClr val="FF0000"/>
                </a:solidFill>
              </a:rPr>
              <a:t>C &amp; P Haulage v Middleton [198</a:t>
            </a:r>
            <a:r>
              <a:rPr lang="en-GB" sz="3200" b="1" i="1" dirty="0">
                <a:solidFill>
                  <a:srgbClr val="FF0000"/>
                </a:solidFill>
              </a:rPr>
              <a:t>3]</a:t>
            </a:r>
          </a:p>
        </p:txBody>
      </p:sp>
    </p:spTree>
    <p:extLst>
      <p:ext uri="{BB962C8B-B14F-4D97-AF65-F5344CB8AC3E}">
        <p14:creationId xmlns:p14="http://schemas.microsoft.com/office/powerpoint/2010/main" val="1126428181"/>
      </p:ext>
    </p:extLst>
  </p:cSld>
  <p:clrMapOvr>
    <a:masterClrMapping/>
  </p:clrMapOvr>
  <mc:AlternateContent xmlns:mc="http://schemas.openxmlformats.org/markup-compatibility/2006" xmlns:p14="http://schemas.microsoft.com/office/powerpoint/2010/main">
    <mc:Choice Requires="p14">
      <p:transition spd="slow" p14:dur="2000" advTm="109111"/>
    </mc:Choice>
    <mc:Fallback xmlns="">
      <p:transition spd="slow" advTm="10911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214" y="280416"/>
            <a:ext cx="8596668" cy="1320800"/>
          </a:xfrm>
        </p:spPr>
        <p:txBody>
          <a:bodyPr/>
          <a:lstStyle/>
          <a:p>
            <a:pPr algn="ctr"/>
            <a:r>
              <a:rPr lang="en-GB" dirty="0">
                <a:latin typeface="Arial" panose="020B0604020202020204" pitchFamily="34" charset="0"/>
                <a:cs typeface="Arial" panose="020B0604020202020204" pitchFamily="34" charset="0"/>
              </a:rPr>
              <a:t>That the loss was not too </a:t>
            </a:r>
            <a:r>
              <a:rPr lang="en-GB" b="1" dirty="0">
                <a:solidFill>
                  <a:schemeClr val="accent1">
                    <a:lumMod val="75000"/>
                  </a:schemeClr>
                </a:solidFill>
                <a:latin typeface="Arial" panose="020B0604020202020204" pitchFamily="34" charset="0"/>
                <a:cs typeface="Arial" panose="020B0604020202020204" pitchFamily="34" charset="0"/>
              </a:rPr>
              <a:t>remote</a:t>
            </a:r>
            <a:r>
              <a:rPr lang="en-GB" dirty="0">
                <a:latin typeface="Arial" panose="020B0604020202020204" pitchFamily="34" charset="0"/>
                <a:cs typeface="Arial" panose="020B0604020202020204" pitchFamily="34" charset="0"/>
              </a:rPr>
              <a:t> from the breach of contract</a:t>
            </a:r>
            <a:endParaRPr lang="en-GB" dirty="0"/>
          </a:p>
        </p:txBody>
      </p:sp>
      <p:sp>
        <p:nvSpPr>
          <p:cNvPr id="3" name="Content Placeholder 2"/>
          <p:cNvSpPr>
            <a:spLocks noGrp="1"/>
          </p:cNvSpPr>
          <p:nvPr>
            <p:ph idx="1"/>
          </p:nvPr>
        </p:nvSpPr>
        <p:spPr>
          <a:xfrm>
            <a:off x="475488" y="1883665"/>
            <a:ext cx="8798514" cy="4157698"/>
          </a:xfrm>
        </p:spPr>
        <p:txBody>
          <a:bodyPr>
            <a:normAutofit fontScale="85000" lnSpcReduction="10000"/>
          </a:bodyPr>
          <a:lstStyle/>
          <a:p>
            <a:pPr marL="0" indent="0">
              <a:buNone/>
            </a:pPr>
            <a:r>
              <a:rPr lang="en-GB" sz="2400" i="1" u="sng" dirty="0">
                <a:solidFill>
                  <a:srgbClr val="FF0000"/>
                </a:solidFill>
                <a:latin typeface="Arial" panose="020B0604020202020204" pitchFamily="34" charset="0"/>
                <a:cs typeface="Arial" panose="020B0604020202020204" pitchFamily="34" charset="0"/>
              </a:rPr>
              <a:t>Hadley v Baxendale [1854]</a:t>
            </a:r>
          </a:p>
          <a:p>
            <a:pPr marL="0" indent="0">
              <a:buNone/>
            </a:pPr>
            <a:r>
              <a:rPr lang="en-GB" sz="2400" dirty="0">
                <a:latin typeface="Arial" panose="020B0604020202020204" pitchFamily="34" charset="0"/>
                <a:cs typeface="Arial" panose="020B0604020202020204" pitchFamily="34" charset="0"/>
              </a:rPr>
              <a:t>The person in breach will only be liable for losses which:</a:t>
            </a:r>
          </a:p>
          <a:p>
            <a:pPr marL="0" indent="0">
              <a:buNone/>
            </a:pPr>
            <a:endParaRPr lang="en-GB" sz="2400" dirty="0">
              <a:solidFill>
                <a:srgbClr val="0070C0"/>
              </a:solidFill>
              <a:latin typeface="Arial" panose="020B0604020202020204" pitchFamily="34" charset="0"/>
              <a:cs typeface="Arial" panose="020B0604020202020204" pitchFamily="34" charset="0"/>
            </a:endParaRP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A reasonable person would have anticipated as being a likely (or reasonably foreseeable) result of the breach; or</a:t>
            </a: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The defendant had been specifically warned about by the claimant.</a:t>
            </a:r>
          </a:p>
          <a:p>
            <a:pPr marL="171450" indent="-171450">
              <a:buFontTx/>
              <a:buChar char="-"/>
            </a:pPr>
            <a:endParaRPr lang="en-GB" sz="2400" dirty="0">
              <a:latin typeface="Arial" panose="020B0604020202020204" pitchFamily="34" charset="0"/>
              <a:cs typeface="Arial" panose="020B0604020202020204" pitchFamily="34" charset="0"/>
            </a:endParaRPr>
          </a:p>
          <a:p>
            <a:pPr marL="0" indent="0">
              <a:buFontTx/>
              <a:buNone/>
            </a:pPr>
            <a:r>
              <a:rPr lang="en-GB" sz="2400" dirty="0">
                <a:latin typeface="Arial" panose="020B0604020202020204" pitchFamily="34" charset="0"/>
                <a:cs typeface="Arial" panose="020B0604020202020204" pitchFamily="34" charset="0"/>
              </a:rPr>
              <a:t>All other losses will be considered to be too remote from the breach for him to be liable.</a:t>
            </a:r>
          </a:p>
          <a:p>
            <a:pPr marL="0" indent="0">
              <a:buNone/>
            </a:pPr>
            <a:endParaRPr lang="en-GB" i="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1612928"/>
      </p:ext>
    </p:extLst>
  </p:cSld>
  <p:clrMapOvr>
    <a:masterClrMapping/>
  </p:clrMapOvr>
  <mc:AlternateContent xmlns:mc="http://schemas.openxmlformats.org/markup-compatibility/2006" xmlns:p14="http://schemas.microsoft.com/office/powerpoint/2010/main">
    <mc:Choice Requires="p14">
      <p:transition spd="slow" p14:dur="2000" advTm="145404"/>
    </mc:Choice>
    <mc:Fallback xmlns="">
      <p:transition spd="slow" advTm="14540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Summary of the remoteness of damages rules:-</a:t>
            </a:r>
          </a:p>
        </p:txBody>
      </p:sp>
      <p:sp>
        <p:nvSpPr>
          <p:cNvPr id="3" name="Content Placeholder 2"/>
          <p:cNvSpPr>
            <a:spLocks noGrp="1"/>
          </p:cNvSpPr>
          <p:nvPr>
            <p:ph idx="1"/>
          </p:nvPr>
        </p:nvSpPr>
        <p:spPr/>
        <p:txBody>
          <a:bodyPr/>
          <a:lstStyle/>
          <a:p>
            <a:pPr marL="0" indent="0">
              <a:buNone/>
            </a:pPr>
            <a:r>
              <a:rPr lang="en-GB" b="1" dirty="0"/>
              <a:t>Main rule:</a:t>
            </a:r>
          </a:p>
          <a:p>
            <a:pPr marL="0" indent="0">
              <a:buNone/>
            </a:pPr>
            <a:r>
              <a:rPr lang="en-GB" dirty="0"/>
              <a:t>The defendant is only liable for those losses that he should </a:t>
            </a:r>
            <a:r>
              <a:rPr lang="en-GB" b="1" dirty="0"/>
              <a:t>reasonably have contemplated</a:t>
            </a:r>
            <a:r>
              <a:rPr lang="en-GB" dirty="0"/>
              <a:t> as a likely result of his breach </a:t>
            </a:r>
            <a:r>
              <a:rPr lang="en-GB" b="1" dirty="0"/>
              <a:t>at the time the contract was made.</a:t>
            </a:r>
          </a:p>
          <a:p>
            <a:pPr marL="0" indent="0" algn="r">
              <a:buNone/>
            </a:pPr>
            <a:r>
              <a:rPr lang="en-GB" sz="3600" b="1" i="1" dirty="0"/>
              <a:t>Jackson v Royal Bank of Scotland[2005]</a:t>
            </a:r>
          </a:p>
        </p:txBody>
      </p:sp>
    </p:spTree>
    <p:extLst>
      <p:ext uri="{BB962C8B-B14F-4D97-AF65-F5344CB8AC3E}">
        <p14:creationId xmlns:p14="http://schemas.microsoft.com/office/powerpoint/2010/main" val="746788030"/>
      </p:ext>
    </p:extLst>
  </p:cSld>
  <p:clrMapOvr>
    <a:masterClrMapping/>
  </p:clrMapOvr>
  <mc:AlternateContent xmlns:mc="http://schemas.openxmlformats.org/markup-compatibility/2006" xmlns:p14="http://schemas.microsoft.com/office/powerpoint/2010/main">
    <mc:Choice Requires="p14">
      <p:transition spd="slow" p14:dur="2000" advTm="24102"/>
    </mc:Choice>
    <mc:Fallback xmlns="">
      <p:transition spd="slow" advTm="2410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1627633"/>
            <a:ext cx="9710928" cy="215798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14494" y="306833"/>
            <a:ext cx="8596668" cy="1320800"/>
          </a:xfrm>
        </p:spPr>
        <p:txBody>
          <a:bodyPr/>
          <a:lstStyle/>
          <a:p>
            <a:pPr algn="ctr"/>
            <a:r>
              <a:rPr lang="en-GB" dirty="0">
                <a:latin typeface="Arial" panose="020B0604020202020204" pitchFamily="34" charset="0"/>
                <a:cs typeface="Arial" panose="020B0604020202020204" pitchFamily="34" charset="0"/>
              </a:rPr>
              <a:t>That he has attempted to </a:t>
            </a:r>
            <a:r>
              <a:rPr lang="en-GB" b="1" dirty="0">
                <a:solidFill>
                  <a:schemeClr val="accent1">
                    <a:lumMod val="75000"/>
                  </a:schemeClr>
                </a:solidFill>
                <a:latin typeface="Arial" panose="020B0604020202020204" pitchFamily="34" charset="0"/>
                <a:cs typeface="Arial" panose="020B0604020202020204" pitchFamily="34" charset="0"/>
              </a:rPr>
              <a:t>mitigate</a:t>
            </a:r>
            <a:r>
              <a:rPr lang="en-GB" dirty="0">
                <a:latin typeface="Arial" panose="020B0604020202020204" pitchFamily="34" charset="0"/>
                <a:cs typeface="Arial" panose="020B0604020202020204" pitchFamily="34" charset="0"/>
              </a:rPr>
              <a:t> the losses that he is claiming</a:t>
            </a:r>
            <a:endParaRPr lang="en-GB" dirty="0"/>
          </a:p>
        </p:txBody>
      </p:sp>
      <p:sp>
        <p:nvSpPr>
          <p:cNvPr id="3" name="Content Placeholder 2"/>
          <p:cNvSpPr>
            <a:spLocks noGrp="1"/>
          </p:cNvSpPr>
          <p:nvPr>
            <p:ph idx="1"/>
          </p:nvPr>
        </p:nvSpPr>
        <p:spPr>
          <a:xfrm>
            <a:off x="677334" y="1847088"/>
            <a:ext cx="8870988" cy="3532746"/>
          </a:xfrm>
        </p:spPr>
        <p:txBody>
          <a:bodyPr>
            <a:normAutofit fontScale="70000" lnSpcReduction="20000"/>
          </a:bodyPr>
          <a:lstStyle/>
          <a:p>
            <a:pPr marL="0" indent="0" algn="ctr">
              <a:buNone/>
            </a:pPr>
            <a:r>
              <a:rPr lang="en-GB" sz="3800" b="1" dirty="0">
                <a:solidFill>
                  <a:srgbClr val="00B050"/>
                </a:solidFill>
                <a:latin typeface="Arial" panose="020B0604020202020204" pitchFamily="34" charset="0"/>
                <a:cs typeface="Arial" panose="020B0604020202020204" pitchFamily="34" charset="0"/>
              </a:rPr>
              <a:t>The C must limit his losses to a minimum and cannot claim for any loss that could be reasonably avoided</a:t>
            </a:r>
            <a:r>
              <a:rPr lang="en-GB" sz="2800" b="1" dirty="0">
                <a:solidFill>
                  <a:srgbClr val="00B050"/>
                </a:solidFill>
                <a:latin typeface="Arial" panose="020B0604020202020204" pitchFamily="34" charset="0"/>
                <a:cs typeface="Arial" panose="020B0604020202020204" pitchFamily="34" charset="0"/>
              </a:rPr>
              <a:t>.</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E.g. where the buyer has refused to accept the sellers goods, the seller must try to find another buyer as quickly as possible</a:t>
            </a:r>
          </a:p>
        </p:txBody>
      </p:sp>
      <p:sp>
        <p:nvSpPr>
          <p:cNvPr id="5" name="TextBox 4"/>
          <p:cNvSpPr txBox="1"/>
          <p:nvPr/>
        </p:nvSpPr>
        <p:spPr>
          <a:xfrm>
            <a:off x="6338778" y="5782170"/>
            <a:ext cx="5846064" cy="646331"/>
          </a:xfrm>
          <a:prstGeom prst="rect">
            <a:avLst/>
          </a:prstGeom>
          <a:solidFill>
            <a:schemeClr val="bg1"/>
          </a:solidFill>
        </p:spPr>
        <p:txBody>
          <a:bodyPr wrap="square" rtlCol="0">
            <a:spAutoFit/>
          </a:bodyPr>
          <a:lstStyle/>
          <a:p>
            <a:r>
              <a:rPr lang="en-GB" dirty="0"/>
              <a:t>KEY QUESTION: HAS THE INNOCENT PARTY ACTED 					REASONABLY?</a:t>
            </a:r>
          </a:p>
        </p:txBody>
      </p:sp>
    </p:spTree>
    <p:extLst>
      <p:ext uri="{BB962C8B-B14F-4D97-AF65-F5344CB8AC3E}">
        <p14:creationId xmlns:p14="http://schemas.microsoft.com/office/powerpoint/2010/main" val="1444949048"/>
      </p:ext>
    </p:extLst>
  </p:cSld>
  <p:clrMapOvr>
    <a:masterClrMapping/>
  </p:clrMapOvr>
  <mc:AlternateContent xmlns:mc="http://schemas.openxmlformats.org/markup-compatibility/2006" xmlns:p14="http://schemas.microsoft.com/office/powerpoint/2010/main">
    <mc:Choice Requires="p14">
      <p:transition spd="slow" p14:dur="2000" advTm="106951"/>
    </mc:Choice>
    <mc:Fallback xmlns="">
      <p:transition spd="slow" advTm="10695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1953" y="1947553"/>
            <a:ext cx="5296395" cy="2308324"/>
          </a:xfrm>
          <a:prstGeom prst="rect">
            <a:avLst/>
          </a:prstGeom>
          <a:noFill/>
        </p:spPr>
        <p:txBody>
          <a:bodyPr wrap="square" rtlCol="0">
            <a:spAutoFit/>
          </a:bodyPr>
          <a:lstStyle/>
          <a:p>
            <a:pPr algn="ctr"/>
            <a:r>
              <a:rPr lang="en-GB" sz="7200" dirty="0"/>
              <a:t>EQUITABLE REMEDIES</a:t>
            </a:r>
          </a:p>
        </p:txBody>
      </p:sp>
    </p:spTree>
    <p:extLst>
      <p:ext uri="{BB962C8B-B14F-4D97-AF65-F5344CB8AC3E}">
        <p14:creationId xmlns:p14="http://schemas.microsoft.com/office/powerpoint/2010/main" val="2124064262"/>
      </p:ext>
    </p:extLst>
  </p:cSld>
  <p:clrMapOvr>
    <a:masterClrMapping/>
  </p:clrMapOvr>
  <mc:AlternateContent xmlns:mc="http://schemas.openxmlformats.org/markup-compatibility/2006" xmlns:p14="http://schemas.microsoft.com/office/powerpoint/2010/main">
    <mc:Choice Requires="p14">
      <p:transition spd="slow" p14:dur="2000" advTm="44443"/>
    </mc:Choice>
    <mc:Fallback xmlns="">
      <p:transition spd="slow" advTm="4444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dirty="0"/>
              <a:t>Specific performance- </a:t>
            </a:r>
            <a:br>
              <a:rPr lang="en-GB" dirty="0"/>
            </a:br>
            <a:br>
              <a:rPr lang="en-GB" dirty="0"/>
            </a:br>
            <a:endParaRPr lang="en-GB" dirty="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2F24388-D68D-435F-83FC-CF71BAD8F8A0}"/>
              </a:ext>
            </a:extLst>
          </p:cNvPr>
          <p:cNvGraphicFramePr>
            <a:graphicFrameLocks noGrp="1"/>
          </p:cNvGraphicFramePr>
          <p:nvPr>
            <p:ph idx="1"/>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77656869"/>
      </p:ext>
    </p:extLst>
  </p:cSld>
  <p:clrMapOvr>
    <a:masterClrMapping/>
  </p:clrMapOvr>
  <mc:AlternateContent xmlns:mc="http://schemas.openxmlformats.org/markup-compatibility/2006" xmlns:p14="http://schemas.microsoft.com/office/powerpoint/2010/main">
    <mc:Choice Requires="p14">
      <p:transition spd="slow" p14:dur="2000" advTm="136557"/>
    </mc:Choice>
    <mc:Fallback xmlns="">
      <p:transition spd="slow" advTm="13655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FB376A39-154E-4672-B6EA-EA77F28CF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7F330F7-B3EC-45B3-A3B9-8B43F6EE2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5193458" y="964769"/>
            <a:ext cx="5525305" cy="2376915"/>
          </a:xfrm>
        </p:spPr>
        <p:txBody>
          <a:bodyPr vert="horz" lIns="91440" tIns="45720" rIns="91440" bIns="0" rtlCol="0" anchor="b">
            <a:normAutofit/>
          </a:bodyPr>
          <a:lstStyle/>
          <a:p>
            <a:r>
              <a:rPr lang="en-US" sz="5400"/>
              <a:t>Injunction</a:t>
            </a:r>
          </a:p>
        </p:txBody>
      </p:sp>
      <p:sp>
        <p:nvSpPr>
          <p:cNvPr id="3" name="Content Placeholder 2"/>
          <p:cNvSpPr>
            <a:spLocks noGrp="1"/>
          </p:cNvSpPr>
          <p:nvPr>
            <p:ph idx="1"/>
          </p:nvPr>
        </p:nvSpPr>
        <p:spPr>
          <a:xfrm>
            <a:off x="5193458" y="3529159"/>
            <a:ext cx="5530919" cy="1612688"/>
          </a:xfrm>
        </p:spPr>
        <p:txBody>
          <a:bodyPr vert="horz" lIns="91440" tIns="91440" rIns="91440" bIns="91440" rtlCol="0">
            <a:normAutofit/>
          </a:bodyPr>
          <a:lstStyle/>
          <a:p>
            <a:pPr marL="0" indent="0">
              <a:buNone/>
            </a:pPr>
            <a:r>
              <a:rPr lang="en-US" sz="1800" cap="all"/>
              <a:t>WHAT IS AN INJUNCTION?</a:t>
            </a:r>
          </a:p>
        </p:txBody>
      </p:sp>
      <p:grpSp>
        <p:nvGrpSpPr>
          <p:cNvPr id="21" name="Group 20">
            <a:extLst>
              <a:ext uri="{FF2B5EF4-FFF2-40B4-BE49-F238E27FC236}">
                <a16:creationId xmlns:a16="http://schemas.microsoft.com/office/drawing/2014/main" id="{1B59C93E-408B-4A18-8823-245025D182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632239" y="482171"/>
            <a:chExt cx="4074533" cy="5149101"/>
          </a:xfrm>
        </p:grpSpPr>
        <p:sp>
          <p:nvSpPr>
            <p:cNvPr id="22" name="Rectangle 21">
              <a:extLst>
                <a:ext uri="{FF2B5EF4-FFF2-40B4-BE49-F238E27FC236}">
                  <a16:creationId xmlns:a16="http://schemas.microsoft.com/office/drawing/2014/main" id="{BD194DF9-E912-48FF-90D3-E9D8E6454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99F5B9F-C71E-4714-9F21-74DCC4D34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B16E59B7-2693-428B-87AD-D8A76E725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20" y="977099"/>
            <a:ext cx="3116213" cy="4136205"/>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4"/>
          <a:stretch>
            <a:fillRect/>
          </a:stretch>
        </p:blipFill>
        <p:spPr>
          <a:xfrm>
            <a:off x="1271223" y="1649879"/>
            <a:ext cx="2799103" cy="2799103"/>
          </a:xfrm>
          <a:prstGeom prst="rect">
            <a:avLst/>
          </a:prstGeom>
        </p:spPr>
      </p:pic>
      <p:cxnSp>
        <p:nvCxnSpPr>
          <p:cNvPr id="27" name="Straight Connector 26">
            <a:extLst>
              <a:ext uri="{FF2B5EF4-FFF2-40B4-BE49-F238E27FC236}">
                <a16:creationId xmlns:a16="http://schemas.microsoft.com/office/drawing/2014/main" id="{D89CA9A2-D0CB-48A6-B2ED-03C3EB3AD6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3459" y="3526496"/>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9" name="Picture 28">
            <a:extLst>
              <a:ext uri="{FF2B5EF4-FFF2-40B4-BE49-F238E27FC236}">
                <a16:creationId xmlns:a16="http://schemas.microsoft.com/office/drawing/2014/main" id="{8E11A2E1-5E39-4080-93B8-4811FE13D4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5A8467B7-9FAF-47EC-A36A-76A9020A51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0105483"/>
      </p:ext>
    </p:extLst>
  </p:cSld>
  <p:clrMapOvr>
    <a:masterClrMapping/>
  </p:clrMapOvr>
  <mc:AlternateContent xmlns:mc="http://schemas.openxmlformats.org/markup-compatibility/2006" xmlns:p14="http://schemas.microsoft.com/office/powerpoint/2010/main">
    <mc:Choice Requires="p14">
      <p:transition spd="slow" p14:dur="2000" advTm="83081"/>
    </mc:Choice>
    <mc:Fallback xmlns="">
      <p:transition spd="slow" advTm="8308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1557071" y="1584552"/>
            <a:ext cx="9099255" cy="2537251"/>
          </a:xfrm>
          <a:prstGeom prst="rect">
            <a:avLst/>
          </a:prstGeom>
        </p:spPr>
        <p:txBody>
          <a:bodyPr vert="horz" lIns="91440" tIns="45720" rIns="91440" bIns="0" rtlCol="0" anchor="ctr">
            <a:normAutofit/>
          </a:bodyPr>
          <a:lstStyle/>
          <a:p>
            <a:pPr algn="ctr" defTabSz="914400">
              <a:lnSpc>
                <a:spcPct val="90000"/>
              </a:lnSpc>
              <a:spcBef>
                <a:spcPct val="0"/>
              </a:spcBef>
              <a:spcAft>
                <a:spcPts val="600"/>
              </a:spcAft>
            </a:pPr>
            <a:r>
              <a:rPr lang="en-US" sz="7200" cap="all">
                <a:solidFill>
                  <a:srgbClr val="454545"/>
                </a:solidFill>
                <a:latin typeface="+mj-lt"/>
                <a:ea typeface="+mj-ea"/>
                <a:cs typeface="+mj-cs"/>
              </a:rPr>
              <a:t>CONSUMER RIGHTS REMEDIES</a:t>
            </a:r>
          </a:p>
        </p:txBody>
      </p:sp>
      <p:pic>
        <p:nvPicPr>
          <p:cNvPr id="25" name="Picture 24">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9738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1873"/>
    </mc:Choice>
    <mc:Fallback xmlns="">
      <p:transition spd="slow" advTm="2187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4CA29-9CD0-4A51-BBDE-0466165E1483}"/>
              </a:ext>
            </a:extLst>
          </p:cNvPr>
          <p:cNvSpPr>
            <a:spLocks noGrp="1"/>
          </p:cNvSpPr>
          <p:nvPr>
            <p:ph type="title"/>
          </p:nvPr>
        </p:nvSpPr>
        <p:spPr/>
        <p:txBody>
          <a:bodyPr>
            <a:normAutofit/>
          </a:bodyPr>
          <a:lstStyle/>
          <a:p>
            <a:r>
              <a:rPr lang="en-GB" b="1" dirty="0"/>
              <a:t>Summary: CRA 2015 Remedies – Goods Contracts</a:t>
            </a:r>
          </a:p>
        </p:txBody>
      </p:sp>
      <p:sp>
        <p:nvSpPr>
          <p:cNvPr id="3" name="Content Placeholder 2">
            <a:extLst>
              <a:ext uri="{FF2B5EF4-FFF2-40B4-BE49-F238E27FC236}">
                <a16:creationId xmlns:a16="http://schemas.microsoft.com/office/drawing/2014/main" id="{739695CD-843D-4985-B572-FF4328FF828B}"/>
              </a:ext>
            </a:extLst>
          </p:cNvPr>
          <p:cNvSpPr>
            <a:spLocks noGrp="1"/>
          </p:cNvSpPr>
          <p:nvPr>
            <p:ph idx="1"/>
          </p:nvPr>
        </p:nvSpPr>
        <p:spPr/>
        <p:txBody>
          <a:bodyPr/>
          <a:lstStyle/>
          <a:p>
            <a:pPr marL="0" indent="0">
              <a:buNone/>
            </a:pPr>
            <a:r>
              <a:rPr lang="en-GB" b="1" dirty="0"/>
              <a:t>Step 1</a:t>
            </a:r>
          </a:p>
          <a:p>
            <a:pPr marL="0" indent="0">
              <a:buNone/>
            </a:pPr>
            <a:r>
              <a:rPr lang="en-GB" dirty="0"/>
              <a:t>SHORT TERM RIGHT TO REJECT – </a:t>
            </a:r>
            <a:r>
              <a:rPr lang="en-GB" b="1" dirty="0"/>
              <a:t>ss20-22</a:t>
            </a:r>
          </a:p>
          <a:p>
            <a:r>
              <a:rPr lang="en-GB" dirty="0"/>
              <a:t>30 days to claim</a:t>
            </a:r>
          </a:p>
          <a:p>
            <a:r>
              <a:rPr lang="en-GB" dirty="0"/>
              <a:t>Also entitled to a refund</a:t>
            </a:r>
          </a:p>
          <a:p>
            <a:r>
              <a:rPr lang="en-GB" dirty="0"/>
              <a:t>Can reject some or all of all goods/faulty goods</a:t>
            </a:r>
          </a:p>
        </p:txBody>
      </p:sp>
    </p:spTree>
    <p:extLst>
      <p:ext uri="{BB962C8B-B14F-4D97-AF65-F5344CB8AC3E}">
        <p14:creationId xmlns:p14="http://schemas.microsoft.com/office/powerpoint/2010/main" val="3197891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0CCB6-DC32-43E2-B309-F1BAFE2EC7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0104FD-8A34-4037-987A-A57DC7B7CC4C}"/>
              </a:ext>
            </a:extLst>
          </p:cNvPr>
          <p:cNvSpPr>
            <a:spLocks noGrp="1"/>
          </p:cNvSpPr>
          <p:nvPr>
            <p:ph idx="1"/>
          </p:nvPr>
        </p:nvSpPr>
        <p:spPr/>
        <p:txBody>
          <a:bodyPr/>
          <a:lstStyle/>
          <a:p>
            <a:pPr marL="0" indent="0">
              <a:buNone/>
            </a:pPr>
            <a:r>
              <a:rPr lang="en-GB" b="1" dirty="0"/>
              <a:t>Step 2</a:t>
            </a:r>
          </a:p>
          <a:p>
            <a:pPr marL="0" indent="0">
              <a:buNone/>
            </a:pPr>
            <a:r>
              <a:rPr lang="en-GB" dirty="0"/>
              <a:t>RIGHT TO REPAIR OR REPLACEMENT – </a:t>
            </a:r>
            <a:r>
              <a:rPr lang="en-GB" b="1" dirty="0"/>
              <a:t>s23</a:t>
            </a:r>
          </a:p>
          <a:p>
            <a:r>
              <a:rPr lang="en-GB" dirty="0"/>
              <a:t>Repair/replacement to be completed within a reasonable period of time</a:t>
            </a:r>
          </a:p>
          <a:p>
            <a:r>
              <a:rPr lang="en-GB" dirty="0"/>
              <a:t>All associated costs to be borne by the trader</a:t>
            </a:r>
          </a:p>
          <a:p>
            <a:r>
              <a:rPr lang="en-GB" dirty="0"/>
              <a:t>Customer must not be significantly inconvenienced </a:t>
            </a:r>
          </a:p>
        </p:txBody>
      </p:sp>
    </p:spTree>
    <p:extLst>
      <p:ext uri="{BB962C8B-B14F-4D97-AF65-F5344CB8AC3E}">
        <p14:creationId xmlns:p14="http://schemas.microsoft.com/office/powerpoint/2010/main" val="17952525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83CED-3010-4732-A90D-CD3D7C43FC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9B31F1-C464-4BDF-B531-D2E36A350D5B}"/>
              </a:ext>
            </a:extLst>
          </p:cNvPr>
          <p:cNvSpPr>
            <a:spLocks noGrp="1"/>
          </p:cNvSpPr>
          <p:nvPr>
            <p:ph idx="1"/>
          </p:nvPr>
        </p:nvSpPr>
        <p:spPr>
          <a:xfrm>
            <a:off x="1295401" y="2556932"/>
            <a:ext cx="9601196" cy="3318936"/>
          </a:xfrm>
        </p:spPr>
        <p:txBody>
          <a:bodyPr>
            <a:normAutofit fontScale="92500" lnSpcReduction="10000"/>
          </a:bodyPr>
          <a:lstStyle/>
          <a:p>
            <a:pPr marL="0" indent="0">
              <a:buNone/>
            </a:pPr>
            <a:r>
              <a:rPr lang="en-GB" b="1" dirty="0"/>
              <a:t>Step 3</a:t>
            </a:r>
          </a:p>
          <a:p>
            <a:pPr marL="0" indent="0">
              <a:buNone/>
            </a:pPr>
            <a:r>
              <a:rPr lang="en-GB" dirty="0"/>
              <a:t>RIGHT TO PRICE REDUCTION OR FINAL RIGHT TO REJECT – </a:t>
            </a:r>
            <a:r>
              <a:rPr lang="en-GB" b="1" dirty="0"/>
              <a:t>s24</a:t>
            </a:r>
          </a:p>
          <a:p>
            <a:r>
              <a:rPr lang="en-GB" dirty="0"/>
              <a:t>price reduction can be up to 100% of price of goods</a:t>
            </a:r>
          </a:p>
          <a:p>
            <a:r>
              <a:rPr lang="en-GB" dirty="0"/>
              <a:t>Consumer keeps the goods when the price is reduced</a:t>
            </a:r>
          </a:p>
          <a:p>
            <a:r>
              <a:rPr lang="en-GB" dirty="0"/>
              <a:t>Right to reject requires full refund (unless consumer has had significant use of them) and return of goods</a:t>
            </a:r>
          </a:p>
          <a:p>
            <a:pPr marL="0" indent="0">
              <a:buNone/>
            </a:pPr>
            <a:r>
              <a:rPr lang="en-GB" b="1" dirty="0"/>
              <a:t>Alternatively – </a:t>
            </a:r>
            <a:r>
              <a:rPr lang="en-GB" dirty="0"/>
              <a:t>consumer can seek other remedies- such as damages, specific performance or repudiation – instead or as well as the </a:t>
            </a:r>
            <a:r>
              <a:rPr lang="en-GB" b="1" dirty="0"/>
              <a:t>CRA 2015 </a:t>
            </a:r>
            <a:r>
              <a:rPr lang="en-GB" dirty="0"/>
              <a:t>options – </a:t>
            </a:r>
            <a:r>
              <a:rPr lang="en-GB" b="1" dirty="0"/>
              <a:t>s19</a:t>
            </a:r>
          </a:p>
        </p:txBody>
      </p:sp>
    </p:spTree>
    <p:extLst>
      <p:ext uri="{BB962C8B-B14F-4D97-AF65-F5344CB8AC3E}">
        <p14:creationId xmlns:p14="http://schemas.microsoft.com/office/powerpoint/2010/main" val="3021555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F26A666-41AC-481F-AA5D-43B576F00E7F}"/>
              </a:ext>
            </a:extLst>
          </p:cNvPr>
          <p:cNvSpPr>
            <a:spLocks noGrp="1"/>
          </p:cNvSpPr>
          <p:nvPr>
            <p:ph type="title"/>
          </p:nvPr>
        </p:nvSpPr>
        <p:spPr>
          <a:xfrm>
            <a:off x="860612" y="1138228"/>
            <a:ext cx="3793685" cy="3858767"/>
          </a:xfrm>
        </p:spPr>
        <p:txBody>
          <a:bodyPr anchor="ctr">
            <a:normAutofit/>
          </a:bodyPr>
          <a:lstStyle/>
          <a:p>
            <a:r>
              <a:rPr lang="en-GB" sz="3600" b="1"/>
              <a:t>Summary – CRA 2015 Remedies – Services Contracts</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D7322D-44EC-4FD1-8216-488A99B843B3}"/>
              </a:ext>
            </a:extLst>
          </p:cNvPr>
          <p:cNvSpPr>
            <a:spLocks noGrp="1"/>
          </p:cNvSpPr>
          <p:nvPr>
            <p:ph idx="1"/>
          </p:nvPr>
        </p:nvSpPr>
        <p:spPr>
          <a:xfrm>
            <a:off x="5584483" y="1138228"/>
            <a:ext cx="5440680" cy="3858768"/>
          </a:xfrm>
        </p:spPr>
        <p:txBody>
          <a:bodyPr anchor="ctr">
            <a:normAutofit/>
          </a:bodyPr>
          <a:lstStyle/>
          <a:p>
            <a:pPr marL="0" indent="0">
              <a:buNone/>
            </a:pPr>
            <a:r>
              <a:rPr lang="en-GB" b="1">
                <a:solidFill>
                  <a:srgbClr val="000000"/>
                </a:solidFill>
              </a:rPr>
              <a:t>Step 1</a:t>
            </a:r>
          </a:p>
          <a:p>
            <a:pPr marL="0" indent="0">
              <a:buNone/>
            </a:pPr>
            <a:r>
              <a:rPr lang="en-GB">
                <a:solidFill>
                  <a:srgbClr val="000000"/>
                </a:solidFill>
              </a:rPr>
              <a:t>RIGHT TO REPEAT PERFORMANCE – </a:t>
            </a:r>
            <a:r>
              <a:rPr lang="en-GB" b="1">
                <a:solidFill>
                  <a:srgbClr val="000000"/>
                </a:solidFill>
              </a:rPr>
              <a:t>s55</a:t>
            </a:r>
          </a:p>
          <a:p>
            <a:r>
              <a:rPr lang="en-GB">
                <a:solidFill>
                  <a:srgbClr val="000000"/>
                </a:solidFill>
              </a:rPr>
              <a:t>used where service was not originally performed with reasonable care and skill</a:t>
            </a:r>
          </a:p>
          <a:p>
            <a:r>
              <a:rPr lang="en-GB">
                <a:solidFill>
                  <a:srgbClr val="000000"/>
                </a:solidFill>
              </a:rPr>
              <a:t>Trader must re-perform at his own cost and within a reasonable time period</a:t>
            </a:r>
          </a:p>
          <a:p>
            <a:r>
              <a:rPr lang="en-GB">
                <a:solidFill>
                  <a:srgbClr val="000000"/>
                </a:solidFill>
              </a:rPr>
              <a:t>Re-performance must not significantly inconvenience the consumer</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7057210"/>
      </p:ext>
    </p:extLst>
  </p:cSld>
  <p:clrMapOvr>
    <a:masterClrMapping/>
  </p:clrMapOvr>
  <mc:AlternateContent xmlns:mc="http://schemas.openxmlformats.org/markup-compatibility/2006" xmlns:p14="http://schemas.microsoft.com/office/powerpoint/2010/main">
    <mc:Choice Requires="p14">
      <p:transition spd="slow" p14:dur="2000" advTm="24915"/>
    </mc:Choice>
    <mc:Fallback xmlns="">
      <p:transition spd="slow" advTm="2491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B7444D-6BA2-4897-94FD-275C1DF923A9}"/>
              </a:ext>
            </a:extLst>
          </p:cNvPr>
          <p:cNvSpPr>
            <a:spLocks noGrp="1"/>
          </p:cNvSpPr>
          <p:nvPr>
            <p:ph idx="1"/>
          </p:nvPr>
        </p:nvSpPr>
        <p:spPr>
          <a:xfrm>
            <a:off x="5584483" y="1138228"/>
            <a:ext cx="5440680" cy="3858768"/>
          </a:xfrm>
        </p:spPr>
        <p:txBody>
          <a:bodyPr anchor="ctr">
            <a:normAutofit/>
          </a:bodyPr>
          <a:lstStyle/>
          <a:p>
            <a:pPr marL="0" indent="0">
              <a:lnSpc>
                <a:spcPct val="110000"/>
              </a:lnSpc>
              <a:buNone/>
            </a:pPr>
            <a:r>
              <a:rPr lang="en-GB" sz="1700" b="1">
                <a:solidFill>
                  <a:srgbClr val="000000"/>
                </a:solidFill>
              </a:rPr>
              <a:t>Step 2</a:t>
            </a:r>
          </a:p>
          <a:p>
            <a:pPr marL="0" indent="0">
              <a:lnSpc>
                <a:spcPct val="110000"/>
              </a:lnSpc>
              <a:buNone/>
            </a:pPr>
            <a:r>
              <a:rPr lang="en-GB" sz="1700">
                <a:solidFill>
                  <a:srgbClr val="000000"/>
                </a:solidFill>
              </a:rPr>
              <a:t>RIGHT TO PRICE REDUCTION – </a:t>
            </a:r>
            <a:r>
              <a:rPr lang="en-GB" sz="1700" b="1">
                <a:solidFill>
                  <a:srgbClr val="000000"/>
                </a:solidFill>
              </a:rPr>
              <a:t>s56</a:t>
            </a:r>
          </a:p>
          <a:p>
            <a:pPr>
              <a:lnSpc>
                <a:spcPct val="110000"/>
              </a:lnSpc>
            </a:pPr>
            <a:r>
              <a:rPr lang="en-GB" sz="1700">
                <a:solidFill>
                  <a:srgbClr val="000000"/>
                </a:solidFill>
              </a:rPr>
              <a:t>used where Step 1 has failed to produce a satisfactory outcome or where service was not performed within a reasonable time</a:t>
            </a:r>
          </a:p>
          <a:p>
            <a:pPr>
              <a:lnSpc>
                <a:spcPct val="110000"/>
              </a:lnSpc>
            </a:pPr>
            <a:r>
              <a:rPr lang="en-GB" sz="1700">
                <a:solidFill>
                  <a:srgbClr val="000000"/>
                </a:solidFill>
              </a:rPr>
              <a:t>Price reduction can be up to 100% of contract price</a:t>
            </a:r>
          </a:p>
          <a:p>
            <a:pPr>
              <a:lnSpc>
                <a:spcPct val="110000"/>
              </a:lnSpc>
            </a:pPr>
            <a:r>
              <a:rPr lang="en-GB" sz="1700">
                <a:solidFill>
                  <a:srgbClr val="000000"/>
                </a:solidFill>
              </a:rPr>
              <a:t>Consumer must be paid asap</a:t>
            </a:r>
          </a:p>
          <a:p>
            <a:pPr marL="0" indent="0">
              <a:lnSpc>
                <a:spcPct val="110000"/>
              </a:lnSpc>
              <a:buNone/>
            </a:pPr>
            <a:r>
              <a:rPr lang="en-GB" sz="1700" b="1">
                <a:solidFill>
                  <a:srgbClr val="000000"/>
                </a:solidFill>
              </a:rPr>
              <a:t>Alternatively: </a:t>
            </a:r>
            <a:r>
              <a:rPr lang="en-GB" sz="1700">
                <a:solidFill>
                  <a:srgbClr val="000000"/>
                </a:solidFill>
              </a:rPr>
              <a:t>consumer can seek other remedies – such as damages, specific performance or repudiation – instead of or as well as the </a:t>
            </a:r>
            <a:r>
              <a:rPr lang="en-GB" sz="1700" b="1">
                <a:solidFill>
                  <a:srgbClr val="000000"/>
                </a:solidFill>
              </a:rPr>
              <a:t>CRA 2015 </a:t>
            </a:r>
            <a:r>
              <a:rPr lang="en-GB" sz="1700">
                <a:solidFill>
                  <a:srgbClr val="000000"/>
                </a:solidFill>
              </a:rPr>
              <a:t>options – </a:t>
            </a:r>
            <a:r>
              <a:rPr lang="en-GB" sz="1700" b="1">
                <a:solidFill>
                  <a:srgbClr val="000000"/>
                </a:solidFill>
              </a:rPr>
              <a:t>s54</a:t>
            </a: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8321939"/>
      </p:ext>
    </p:extLst>
  </p:cSld>
  <p:clrMapOvr>
    <a:masterClrMapping/>
  </p:clrMapOvr>
  <mc:AlternateContent xmlns:mc="http://schemas.openxmlformats.org/markup-compatibility/2006" xmlns:p14="http://schemas.microsoft.com/office/powerpoint/2010/main">
    <mc:Choice Requires="p14">
      <p:transition spd="slow" p14:dur="2000" advTm="42260"/>
    </mc:Choice>
    <mc:Fallback xmlns="">
      <p:transition spd="slow" advTm="4226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DF047-DB24-4903-BDFB-4A39F4B20314}"/>
              </a:ext>
            </a:extLst>
          </p:cNvPr>
          <p:cNvSpPr>
            <a:spLocks noGrp="1"/>
          </p:cNvSpPr>
          <p:nvPr>
            <p:ph type="title"/>
          </p:nvPr>
        </p:nvSpPr>
        <p:spPr>
          <a:xfrm>
            <a:off x="1295402" y="982132"/>
            <a:ext cx="9601196" cy="1303867"/>
          </a:xfrm>
        </p:spPr>
        <p:txBody>
          <a:bodyPr>
            <a:normAutofit/>
          </a:bodyPr>
          <a:lstStyle/>
          <a:p>
            <a:r>
              <a:rPr lang="en-GB" b="1" dirty="0"/>
              <a:t>Summary: CRA 2015 remedies – digital </a:t>
            </a:r>
            <a:r>
              <a:rPr lang="en-GB" b="1"/>
              <a:t>content contracts</a:t>
            </a:r>
          </a:p>
        </p:txBody>
      </p:sp>
      <p:sp>
        <p:nvSpPr>
          <p:cNvPr id="3" name="Content Placeholder 2">
            <a:extLst>
              <a:ext uri="{FF2B5EF4-FFF2-40B4-BE49-F238E27FC236}">
                <a16:creationId xmlns:a16="http://schemas.microsoft.com/office/drawing/2014/main" id="{CD177733-140D-4BB6-93CB-09CFB9036EB9}"/>
              </a:ext>
            </a:extLst>
          </p:cNvPr>
          <p:cNvSpPr>
            <a:spLocks noGrp="1"/>
          </p:cNvSpPr>
          <p:nvPr>
            <p:ph idx="1"/>
          </p:nvPr>
        </p:nvSpPr>
        <p:spPr/>
        <p:txBody>
          <a:bodyPr>
            <a:normAutofit lnSpcReduction="10000"/>
          </a:bodyPr>
          <a:lstStyle/>
          <a:p>
            <a:pPr marL="0" indent="0">
              <a:buNone/>
            </a:pPr>
            <a:r>
              <a:rPr lang="en-GB" sz="2800" b="1" dirty="0"/>
              <a:t>Step 1</a:t>
            </a:r>
          </a:p>
          <a:p>
            <a:pPr marL="0" indent="0">
              <a:buNone/>
            </a:pPr>
            <a:r>
              <a:rPr lang="en-GB" sz="2800" dirty="0"/>
              <a:t>RIGHT TO REPAIR OR REPLACEMENT – </a:t>
            </a:r>
            <a:r>
              <a:rPr lang="en-GB" sz="2800" b="1" dirty="0"/>
              <a:t>s43</a:t>
            </a:r>
          </a:p>
          <a:p>
            <a:r>
              <a:rPr lang="en-GB" sz="2800" dirty="0"/>
              <a:t>Repair or replacement to be completed within a reasonable period of time</a:t>
            </a:r>
          </a:p>
          <a:p>
            <a:r>
              <a:rPr lang="en-GB" sz="2800" dirty="0"/>
              <a:t>All associated costs to be borne by trader</a:t>
            </a:r>
          </a:p>
          <a:p>
            <a:r>
              <a:rPr lang="en-GB" sz="2800" dirty="0"/>
              <a:t>Customer must not be significantly inconvenienced</a:t>
            </a:r>
          </a:p>
        </p:txBody>
      </p:sp>
    </p:spTree>
    <p:extLst>
      <p:ext uri="{BB962C8B-B14F-4D97-AF65-F5344CB8AC3E}">
        <p14:creationId xmlns:p14="http://schemas.microsoft.com/office/powerpoint/2010/main" val="2930105697"/>
      </p:ext>
    </p:extLst>
  </p:cSld>
  <p:clrMapOvr>
    <a:masterClrMapping/>
  </p:clrMapOvr>
  <mc:AlternateContent xmlns:mc="http://schemas.openxmlformats.org/markup-compatibility/2006" xmlns:p14="http://schemas.microsoft.com/office/powerpoint/2010/main">
    <mc:Choice Requires="p14">
      <p:transition spd="slow" p14:dur="2000" advTm="7221"/>
    </mc:Choice>
    <mc:Fallback xmlns="">
      <p:transition spd="slow" advTm="722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8071" y="468086"/>
            <a:ext cx="10156783" cy="4998259"/>
          </a:xfrm>
        </p:spPr>
        <p:txBody>
          <a:bodyPr>
            <a:normAutofit/>
          </a:bodyPr>
          <a:lstStyle/>
          <a:p>
            <a:pPr marL="0" indent="0">
              <a:buNone/>
            </a:pPr>
            <a:r>
              <a:rPr lang="en-GB" sz="4000" b="1" dirty="0"/>
              <a:t>Step 2</a:t>
            </a:r>
          </a:p>
          <a:p>
            <a:pPr marL="0" indent="0">
              <a:buNone/>
            </a:pPr>
            <a:endParaRPr lang="en-GB" sz="4000" b="1" dirty="0"/>
          </a:p>
          <a:p>
            <a:pPr marL="0" indent="0">
              <a:buNone/>
            </a:pPr>
            <a:r>
              <a:rPr lang="en-GB" sz="4000" dirty="0"/>
              <a:t>RIGHT TO PRICE REDUCTION – </a:t>
            </a:r>
            <a:r>
              <a:rPr lang="en-GB" sz="4000" b="1" dirty="0"/>
              <a:t>s44</a:t>
            </a:r>
          </a:p>
          <a:p>
            <a:r>
              <a:rPr lang="en-GB" sz="4000" dirty="0"/>
              <a:t>Price reduction can be up to 100% of price of goods</a:t>
            </a:r>
          </a:p>
          <a:p>
            <a:r>
              <a:rPr lang="en-GB" sz="4000" dirty="0"/>
              <a:t>Consumer must be paid as soon as possible</a:t>
            </a:r>
          </a:p>
        </p:txBody>
      </p:sp>
    </p:spTree>
    <p:extLst>
      <p:ext uri="{BB962C8B-B14F-4D97-AF65-F5344CB8AC3E}">
        <p14:creationId xmlns:p14="http://schemas.microsoft.com/office/powerpoint/2010/main" val="4167196301"/>
      </p:ext>
    </p:extLst>
  </p:cSld>
  <p:clrMapOvr>
    <a:masterClrMapping/>
  </p:clrMapOvr>
  <mc:AlternateContent xmlns:mc="http://schemas.openxmlformats.org/markup-compatibility/2006" xmlns:p14="http://schemas.microsoft.com/office/powerpoint/2010/main">
    <mc:Choice Requires="p14">
      <p:transition spd="slow" p14:dur="2000" advTm="3204"/>
    </mc:Choice>
    <mc:Fallback xmlns="">
      <p:transition spd="slow" advTm="320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Alternatively – </a:t>
            </a:r>
            <a:r>
              <a:rPr lang="en-GB" dirty="0"/>
              <a:t>Consumer can seek other remedies – such as damages or specific performance – instead of or </a:t>
            </a:r>
            <a:r>
              <a:rPr lang="en-GB" dirty="0" err="1"/>
              <a:t>aswell</a:t>
            </a:r>
            <a:r>
              <a:rPr lang="en-GB" dirty="0"/>
              <a:t> as the </a:t>
            </a:r>
            <a:r>
              <a:rPr lang="en-GB" b="1" dirty="0"/>
              <a:t>CRA 2015 </a:t>
            </a:r>
            <a:r>
              <a:rPr lang="en-GB" dirty="0"/>
              <a:t>options – </a:t>
            </a:r>
            <a:r>
              <a:rPr lang="en-GB" b="1" dirty="0"/>
              <a:t>s42</a:t>
            </a:r>
          </a:p>
          <a:p>
            <a:pPr marL="0" indent="0">
              <a:buNone/>
            </a:pPr>
            <a:r>
              <a:rPr lang="en-GB" b="1" dirty="0"/>
              <a:t>Or</a:t>
            </a:r>
          </a:p>
          <a:p>
            <a:pPr marL="0" indent="0">
              <a:buNone/>
            </a:pPr>
            <a:r>
              <a:rPr lang="en-GB" dirty="0"/>
              <a:t>When the trader is in breach of the term relating to their right to supply the digital content, the consumer has the RIGHT TO A REFUND – </a:t>
            </a:r>
            <a:r>
              <a:rPr lang="en-GB" b="1" dirty="0"/>
              <a:t>s45</a:t>
            </a:r>
          </a:p>
          <a:p>
            <a:pPr marL="0" indent="0">
              <a:buNone/>
            </a:pPr>
            <a:r>
              <a:rPr lang="en-GB" b="1" dirty="0"/>
              <a:t>Or</a:t>
            </a:r>
          </a:p>
          <a:p>
            <a:pPr marL="0" indent="0">
              <a:buNone/>
            </a:pPr>
            <a:r>
              <a:rPr lang="en-GB" dirty="0"/>
              <a:t>When the digital content has been damaged other property belonging to the consumer, the consumer has the RIGHT TO COMPENSATION OR TO HAVE THE DAMAGE REPAIRED – </a:t>
            </a:r>
            <a:r>
              <a:rPr lang="en-GB" b="1" dirty="0"/>
              <a:t>s46</a:t>
            </a:r>
            <a:endParaRPr lang="en-GB" dirty="0"/>
          </a:p>
          <a:p>
            <a:pPr marL="0" indent="0">
              <a:buNone/>
            </a:pPr>
            <a:endParaRPr lang="en-GB" dirty="0"/>
          </a:p>
        </p:txBody>
      </p:sp>
    </p:spTree>
    <p:extLst>
      <p:ext uri="{BB962C8B-B14F-4D97-AF65-F5344CB8AC3E}">
        <p14:creationId xmlns:p14="http://schemas.microsoft.com/office/powerpoint/2010/main" val="3692674450"/>
      </p:ext>
    </p:extLst>
  </p:cSld>
  <p:clrMapOvr>
    <a:masterClrMapping/>
  </p:clrMapOvr>
  <mc:AlternateContent xmlns:mc="http://schemas.openxmlformats.org/markup-compatibility/2006" xmlns:p14="http://schemas.microsoft.com/office/powerpoint/2010/main">
    <mc:Choice Requires="p14">
      <p:transition spd="slow" p14:dur="2000" advTm="16695"/>
    </mc:Choice>
    <mc:Fallback xmlns="">
      <p:transition spd="slow" advTm="16695"/>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a:t>SELF ASSESSMENT QUESTIONS</a:t>
            </a:r>
          </a:p>
        </p:txBody>
      </p:sp>
      <p:sp>
        <p:nvSpPr>
          <p:cNvPr id="3" name="Content Placeholder 2"/>
          <p:cNvSpPr>
            <a:spLocks noGrp="1"/>
          </p:cNvSpPr>
          <p:nvPr>
            <p:ph idx="1"/>
          </p:nvPr>
        </p:nvSpPr>
        <p:spPr>
          <a:xfrm>
            <a:off x="1024128" y="2286000"/>
            <a:ext cx="6066818" cy="4023360"/>
          </a:xfrm>
        </p:spPr>
        <p:txBody>
          <a:bodyPr>
            <a:normAutofit/>
          </a:bodyPr>
          <a:lstStyle/>
          <a:p>
            <a:pPr>
              <a:buAutoNum type="arabicPeriod"/>
            </a:pPr>
            <a:r>
              <a:rPr lang="en-GB"/>
              <a:t>What is the difference between pecuniary and non-pecuniary losses?</a:t>
            </a:r>
          </a:p>
          <a:p>
            <a:pPr>
              <a:buAutoNum type="arabicPeriod"/>
            </a:pPr>
            <a:r>
              <a:rPr lang="en-GB"/>
              <a:t>What is the difference between the expectation loss and reliance loss approaches to calculating damages?</a:t>
            </a:r>
          </a:p>
          <a:p>
            <a:pPr>
              <a:buAutoNum type="arabicPeriod"/>
            </a:pPr>
            <a:r>
              <a:rPr lang="en-GB"/>
              <a:t>Under the remoteness of damage rule, for what damages will the defendant be liable?</a:t>
            </a:r>
          </a:p>
          <a:p>
            <a:pPr>
              <a:buAutoNum type="arabicPeriod"/>
            </a:pPr>
            <a:r>
              <a:rPr lang="en-GB"/>
              <a:t>In what situations might specific performance </a:t>
            </a:r>
            <a:r>
              <a:rPr lang="en-GB" b="1" u="sng"/>
              <a:t>not</a:t>
            </a:r>
            <a:r>
              <a:rPr lang="en-GB"/>
              <a:t> be awarded?</a:t>
            </a:r>
          </a:p>
          <a:p>
            <a:pPr marL="0" indent="0">
              <a:buNone/>
            </a:pPr>
            <a:endParaRPr lang="en-GB"/>
          </a:p>
        </p:txBody>
      </p:sp>
      <p:pic>
        <p:nvPicPr>
          <p:cNvPr id="5" name="Picture 4" descr="Pen placed on top of a signature line">
            <a:extLst>
              <a:ext uri="{FF2B5EF4-FFF2-40B4-BE49-F238E27FC236}">
                <a16:creationId xmlns:a16="http://schemas.microsoft.com/office/drawing/2014/main" id="{BDAE2063-4B0E-494B-ABB3-15CBE5D0F400}"/>
              </a:ext>
            </a:extLst>
          </p:cNvPr>
          <p:cNvPicPr>
            <a:picLocks noChangeAspect="1"/>
          </p:cNvPicPr>
          <p:nvPr/>
        </p:nvPicPr>
        <p:blipFill rotWithShape="1">
          <a:blip r:embed="rId3"/>
          <a:srcRect l="52299" r="2541" b="-1"/>
          <a:stretch/>
        </p:blipFill>
        <p:spPr>
          <a:xfrm>
            <a:off x="7552266" y="10"/>
            <a:ext cx="4639733" cy="6857990"/>
          </a:xfrm>
          <a:prstGeom prst="rect">
            <a:avLst/>
          </a:prstGeom>
        </p:spPr>
      </p:pic>
    </p:spTree>
    <p:extLst>
      <p:ext uri="{BB962C8B-B14F-4D97-AF65-F5344CB8AC3E}">
        <p14:creationId xmlns:p14="http://schemas.microsoft.com/office/powerpoint/2010/main" val="23150319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1:</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What are damages for breach of contract generally intended to achieve?</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100579"/>
            <a:ext cx="5097780" cy="4076383"/>
          </a:xfrm>
        </p:spPr>
        <p:txBody>
          <a:bodyPr anchor="ctr">
            <a:normAutofit/>
          </a:bodyPr>
          <a:lstStyle/>
          <a:p>
            <a:r>
              <a:rPr lang="en-GB" dirty="0"/>
              <a:t>Damages for breach of contract are intended to compensate the injured party for their loss of bargain caused by the breach of contract by the other party.</a:t>
            </a:r>
          </a:p>
          <a:p>
            <a:r>
              <a:rPr lang="en-GB" dirty="0"/>
              <a:t>The principle is to place the injured party in the same position they would have been in had the contract been completed.</a:t>
            </a:r>
          </a:p>
        </p:txBody>
      </p:sp>
    </p:spTree>
    <p:extLst>
      <p:ext uri="{BB962C8B-B14F-4D97-AF65-F5344CB8AC3E}">
        <p14:creationId xmlns:p14="http://schemas.microsoft.com/office/powerpoint/2010/main" val="15222141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2</a:t>
            </a:r>
            <a:r>
              <a:rPr lang="en-GB" dirty="0">
                <a:solidFill>
                  <a:schemeClr val="bg1"/>
                </a:solidFill>
              </a:rPr>
              <a:t>:</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Differentiate between:-</a:t>
            </a:r>
          </a:p>
          <a:p>
            <a:r>
              <a:rPr lang="en-GB" sz="3200" dirty="0"/>
              <a:t>Pecuniary and non-pecuniary losses.</a:t>
            </a:r>
          </a:p>
          <a:p>
            <a:r>
              <a:rPr lang="en-GB" sz="3200" dirty="0"/>
              <a:t>The expectation loss and reliance loss approaches to calculating damages.</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252470"/>
            <a:ext cx="5097780" cy="4076383"/>
          </a:xfrm>
        </p:spPr>
        <p:txBody>
          <a:bodyPr anchor="ctr">
            <a:noAutofit/>
          </a:bodyPr>
          <a:lstStyle/>
          <a:p>
            <a:r>
              <a:rPr lang="en-GB" sz="2400" dirty="0"/>
              <a:t>Pecuniary losses are financial losses.</a:t>
            </a:r>
          </a:p>
          <a:p>
            <a:r>
              <a:rPr lang="en-GB" sz="2400" dirty="0"/>
              <a:t>Non-pecuniary losses are non-financial losses, such as mental distress and loss of enjoyment.</a:t>
            </a:r>
          </a:p>
          <a:p>
            <a:r>
              <a:rPr lang="en-GB" sz="2400" dirty="0"/>
              <a:t>Damages under expectation loss put the Claimant into the financial position he would have been in had the contract been properly performed.</a:t>
            </a:r>
          </a:p>
          <a:p>
            <a:r>
              <a:rPr lang="en-GB" sz="2400" dirty="0"/>
              <a:t>Damages under reliance loss look at the money spent by the injured party in reliance on the other party fulfilling his contractual obligation.</a:t>
            </a:r>
          </a:p>
        </p:txBody>
      </p:sp>
    </p:spTree>
    <p:extLst>
      <p:ext uri="{BB962C8B-B14F-4D97-AF65-F5344CB8AC3E}">
        <p14:creationId xmlns:p14="http://schemas.microsoft.com/office/powerpoint/2010/main" val="22201594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3:</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fontScale="92500" lnSpcReduction="10000"/>
          </a:bodyPr>
          <a:lstStyle/>
          <a:p>
            <a:pPr marL="0" indent="0">
              <a:buNone/>
            </a:pPr>
            <a:r>
              <a:rPr lang="en-GB" sz="3200" dirty="0"/>
              <a:t>Under the remoteness of damage rule, for what damages will the defendant be liable?</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100579"/>
            <a:ext cx="5097780" cy="4076383"/>
          </a:xfrm>
        </p:spPr>
        <p:txBody>
          <a:bodyPr anchor="ctr">
            <a:normAutofit fontScale="92500" lnSpcReduction="10000"/>
          </a:bodyPr>
          <a:lstStyle/>
          <a:p>
            <a:r>
              <a:rPr lang="en-GB" sz="2400" dirty="0"/>
              <a:t>The remoteness of damage rule means that the person in breach will only be liable for those losses which were in the reasonable contemplation of the parties at the time the contract was made, either due to the losses being reasonably foreseeable or because the claimant had warned the defendant about the specific loss/losses.</a:t>
            </a:r>
          </a:p>
          <a:p>
            <a:r>
              <a:rPr lang="en-GB" sz="2400" i="1" dirty="0"/>
              <a:t>Hadley v Baxendale [1854]</a:t>
            </a:r>
          </a:p>
        </p:txBody>
      </p:sp>
    </p:spTree>
    <p:extLst>
      <p:ext uri="{BB962C8B-B14F-4D97-AF65-F5344CB8AC3E}">
        <p14:creationId xmlns:p14="http://schemas.microsoft.com/office/powerpoint/2010/main" val="2900447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4</a:t>
            </a:r>
            <a:r>
              <a:rPr lang="en-GB" dirty="0">
                <a:solidFill>
                  <a:schemeClr val="bg1"/>
                </a:solidFill>
              </a:rPr>
              <a:t>:</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fontScale="85000" lnSpcReduction="10000"/>
          </a:bodyPr>
          <a:lstStyle/>
          <a:p>
            <a:pPr marL="0" indent="0">
              <a:buNone/>
            </a:pPr>
            <a:r>
              <a:rPr lang="en-GB" sz="3200" dirty="0"/>
              <a:t>In what situations might specific performance not be awarded?</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1904531"/>
            <a:ext cx="5097780" cy="4572937"/>
          </a:xfrm>
        </p:spPr>
        <p:txBody>
          <a:bodyPr anchor="ctr">
            <a:normAutofit fontScale="85000" lnSpcReduction="10000"/>
          </a:bodyPr>
          <a:lstStyle/>
          <a:p>
            <a:pPr marL="0" indent="0">
              <a:buNone/>
            </a:pPr>
            <a:r>
              <a:rPr lang="en-GB" sz="2400" dirty="0"/>
              <a:t>Specific performance will generally not be awarded where:</a:t>
            </a:r>
          </a:p>
          <a:p>
            <a:r>
              <a:rPr lang="en-GB" sz="2400" dirty="0"/>
              <a:t>Damages are an adequate remedy;</a:t>
            </a:r>
          </a:p>
          <a:p>
            <a:r>
              <a:rPr lang="en-GB" sz="2400" dirty="0"/>
              <a:t>Constant supervision by the courts is required;</a:t>
            </a:r>
          </a:p>
          <a:p>
            <a:r>
              <a:rPr lang="en-GB" sz="2400" dirty="0"/>
              <a:t>It relates to a contract for personal services;</a:t>
            </a:r>
          </a:p>
          <a:p>
            <a:r>
              <a:rPr lang="en-GB" sz="2400" dirty="0"/>
              <a:t>The principle of mutuality means that the order is not potentially available to both parties; or</a:t>
            </a:r>
          </a:p>
          <a:p>
            <a:r>
              <a:rPr lang="en-GB" sz="2400" dirty="0"/>
              <a:t>The party seeking the remedy has not conducted himself properly.</a:t>
            </a:r>
          </a:p>
        </p:txBody>
      </p:sp>
    </p:spTree>
    <p:extLst>
      <p:ext uri="{BB962C8B-B14F-4D97-AF65-F5344CB8AC3E}">
        <p14:creationId xmlns:p14="http://schemas.microsoft.com/office/powerpoint/2010/main" val="33161198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B352-2C19-44ED-91AC-1DB7B6B1D309}"/>
              </a:ext>
            </a:extLst>
          </p:cNvPr>
          <p:cNvSpPr>
            <a:spLocks noGrp="1"/>
          </p:cNvSpPr>
          <p:nvPr>
            <p:ph type="title"/>
          </p:nvPr>
        </p:nvSpPr>
        <p:spPr>
          <a:xfrm>
            <a:off x="321564" y="320040"/>
            <a:ext cx="10515600" cy="866525"/>
          </a:xfrm>
        </p:spPr>
        <p:txBody>
          <a:bodyPr>
            <a:normAutofit/>
          </a:bodyPr>
          <a:lstStyle/>
          <a:p>
            <a:r>
              <a:rPr lang="en-GB" dirty="0"/>
              <a:t>Problem Question:</a:t>
            </a:r>
          </a:p>
        </p:txBody>
      </p:sp>
      <p:sp>
        <p:nvSpPr>
          <p:cNvPr id="3" name="Content Placeholder 2">
            <a:extLst>
              <a:ext uri="{FF2B5EF4-FFF2-40B4-BE49-F238E27FC236}">
                <a16:creationId xmlns:a16="http://schemas.microsoft.com/office/drawing/2014/main" id="{BE85F5AE-8BA1-450D-A603-F64314E4B43E}"/>
              </a:ext>
            </a:extLst>
          </p:cNvPr>
          <p:cNvSpPr>
            <a:spLocks noGrp="1"/>
          </p:cNvSpPr>
          <p:nvPr>
            <p:ph idx="1"/>
          </p:nvPr>
        </p:nvSpPr>
        <p:spPr>
          <a:xfrm>
            <a:off x="321563" y="1186564"/>
            <a:ext cx="11548871" cy="5351395"/>
          </a:xfrm>
        </p:spPr>
        <p:txBody>
          <a:bodyPr>
            <a:normAutofit fontScale="92500" lnSpcReduction="20000"/>
          </a:bodyPr>
          <a:lstStyle/>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Anna, a wealthy collector of paintings, decided to build a house (‘the house’). She wanted the house to be modern in design and built largely of glass and reinforced concrete. At a meeting with Bertram, a leading architect, Anna described the nature of her painting collection and explained that her paintings would be damaged by sunlight. She said that it was vitally important to her that the glass walls of the house should protect the paintings from sunlight. Bertram assured her that modern glass-making technology would offer her paintings all the protection they needed. Anna then entered into a contract with Bertram for the design of the house. Bertram produced a design, detailed drawings and technical specifications for the house. His involvement in the project ended at that point and Anna paid his bill. She then took over the management of the construction of the house herself. Anna ordered materials and engaged a building company, which constructed the house. Both the construction of the house and the materials ordered were in strict compliance with Bertram’s drawings and specifications. Once the glass had been fitted, Anna discovered that it possessed none of the light-protecting qualities required. She later discovered that Bertram had specified the wrong kind of glass for the project. None of the paintings were damaged by the effects of Bertram’s error, but they had to be placed in a special storage facility. It is estimated that the cost of replacing the glass specified by Bertram will increase the building cost from £1,000,000 to £1,500,000. The cost of storing the paintings is £1,000 per month.</a:t>
            </a:r>
          </a:p>
          <a:p>
            <a:pPr marL="0" indent="0">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Advise Anna of any claim she may have in breach of contract against Bertram, including any damages to which she may be entitled.</a:t>
            </a:r>
            <a:endParaRPr lang="en-GB" sz="2400" dirty="0"/>
          </a:p>
        </p:txBody>
      </p:sp>
    </p:spTree>
    <p:extLst>
      <p:ext uri="{BB962C8B-B14F-4D97-AF65-F5344CB8AC3E}">
        <p14:creationId xmlns:p14="http://schemas.microsoft.com/office/powerpoint/2010/main" val="1605638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AEBCE-0D4C-41AF-8BA6-CF70DA89FCF1}"/>
              </a:ext>
            </a:extLst>
          </p:cNvPr>
          <p:cNvSpPr>
            <a:spLocks noGrp="1"/>
          </p:cNvSpPr>
          <p:nvPr>
            <p:ph type="title"/>
          </p:nvPr>
        </p:nvSpPr>
        <p:spPr>
          <a:xfrm>
            <a:off x="842772" y="1036932"/>
            <a:ext cx="2871095" cy="2156621"/>
          </a:xfrm>
        </p:spPr>
        <p:txBody>
          <a:bodyPr anchor="t">
            <a:normAutofit/>
          </a:bodyPr>
          <a:lstStyle/>
          <a:p>
            <a:r>
              <a:rPr lang="en-GB" sz="3600" dirty="0">
                <a:solidFill>
                  <a:schemeClr val="tx1"/>
                </a:solidFill>
              </a:rPr>
              <a:t>Answers</a:t>
            </a:r>
            <a:r>
              <a:rPr lang="en-GB" sz="3600" dirty="0">
                <a:solidFill>
                  <a:srgbClr val="FFFFFF"/>
                </a:solidFill>
              </a:rPr>
              <a:t>:</a:t>
            </a:r>
          </a:p>
        </p:txBody>
      </p:sp>
      <p:sp>
        <p:nvSpPr>
          <p:cNvPr id="3" name="Content Placeholder 2">
            <a:extLst>
              <a:ext uri="{FF2B5EF4-FFF2-40B4-BE49-F238E27FC236}">
                <a16:creationId xmlns:a16="http://schemas.microsoft.com/office/drawing/2014/main" id="{B71FE07C-32C2-4E01-BE45-5E9AD4A08BA2}"/>
              </a:ext>
            </a:extLst>
          </p:cNvPr>
          <p:cNvSpPr>
            <a:spLocks noGrp="1"/>
          </p:cNvSpPr>
          <p:nvPr>
            <p:ph sz="half" idx="1"/>
          </p:nvPr>
        </p:nvSpPr>
        <p:spPr>
          <a:xfrm>
            <a:off x="8555965" y="294807"/>
            <a:ext cx="3492488" cy="6268386"/>
          </a:xfrm>
        </p:spPr>
        <p:txBody>
          <a:bodyPr>
            <a:normAutofit fontScale="92500" lnSpcReduction="10000"/>
          </a:bodyPr>
          <a:lstStyle/>
          <a:p>
            <a:r>
              <a:rPr lang="en-GB" sz="2000" i="1" dirty="0"/>
              <a:t>Bannerman v White [1861].</a:t>
            </a:r>
          </a:p>
          <a:p>
            <a:r>
              <a:rPr lang="en-GB" sz="2000" dirty="0"/>
              <a:t>Anna’s expression of the importance of Bertram specifying a particular kind of glass may fall short.</a:t>
            </a:r>
          </a:p>
          <a:p>
            <a:r>
              <a:rPr lang="en-GB" sz="2000" dirty="0"/>
              <a:t>Contract was reduced into writing.</a:t>
            </a:r>
          </a:p>
          <a:p>
            <a:r>
              <a:rPr lang="en-GB" sz="2000" i="1" dirty="0"/>
              <a:t>Routledge v McKay [1954</a:t>
            </a:r>
            <a:r>
              <a:rPr lang="en-GB" sz="2000" dirty="0"/>
              <a:t>].</a:t>
            </a:r>
          </a:p>
          <a:p>
            <a:r>
              <a:rPr lang="en-GB" sz="2000" dirty="0"/>
              <a:t>Such a requirement may become an express term of the contract providing it is clear that one of the parties entered into the contract in reliance on the statement.</a:t>
            </a:r>
          </a:p>
          <a:p>
            <a:r>
              <a:rPr lang="en-GB" sz="2000" i="1" dirty="0"/>
              <a:t>Birch v Paramount Estates [1956].</a:t>
            </a:r>
          </a:p>
          <a:p>
            <a:r>
              <a:rPr lang="en-GB" sz="2000" i="1" dirty="0"/>
              <a:t>Couchman v Hill [1947].</a:t>
            </a:r>
          </a:p>
        </p:txBody>
      </p:sp>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4776384" y="294807"/>
            <a:ext cx="3492488" cy="626838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dirty="0">
                <a:latin typeface="Calibri" panose="020F0502020204030204" pitchFamily="34" charset="0"/>
                <a:cs typeface="Times New Roman" panose="02020603050405020304" pitchFamily="18" charset="0"/>
              </a:rPr>
              <a:t>Bertram’s Liability:</a:t>
            </a:r>
          </a:p>
          <a:p>
            <a:r>
              <a:rPr lang="en-GB" sz="2000" dirty="0">
                <a:latin typeface="Calibri" panose="020F0502020204030204" pitchFamily="34" charset="0"/>
                <a:cs typeface="Times New Roman" panose="02020603050405020304" pitchFamily="18" charset="0"/>
              </a:rPr>
              <a:t>Anna’s contract with Bertram is for the supply by Bertram of professional services: the production of a design, drawings and specifications for the construction of the house.</a:t>
            </a:r>
          </a:p>
          <a:p>
            <a:pPr marL="0" indent="0">
              <a:buFont typeface="Arial" panose="020B0604020202020204" pitchFamily="34" charset="0"/>
              <a:buNone/>
            </a:pPr>
            <a:r>
              <a:rPr lang="en-GB" sz="2000" b="1" dirty="0">
                <a:latin typeface="Calibri" panose="020F0502020204030204" pitchFamily="34" charset="0"/>
                <a:cs typeface="Times New Roman" panose="02020603050405020304" pitchFamily="18" charset="0"/>
              </a:rPr>
              <a:t>What are the relevant terms?</a:t>
            </a:r>
          </a:p>
          <a:p>
            <a:r>
              <a:rPr lang="en-GB" sz="2000" dirty="0"/>
              <a:t>There are two terms of the contract which are relevant to Anna’s claim.</a:t>
            </a:r>
          </a:p>
          <a:p>
            <a:pPr marL="0" indent="0">
              <a:buNone/>
            </a:pPr>
            <a:endParaRPr lang="en-GB" sz="2000" dirty="0"/>
          </a:p>
          <a:p>
            <a:pPr marL="0" indent="0">
              <a:buNone/>
            </a:pPr>
            <a:r>
              <a:rPr lang="en-GB" sz="2000" b="1" dirty="0">
                <a:latin typeface="Calibri" panose="020F0502020204030204" pitchFamily="34" charset="0"/>
                <a:cs typeface="Times New Roman" panose="02020603050405020304" pitchFamily="18" charset="0"/>
              </a:rPr>
              <a:t>Express term:</a:t>
            </a:r>
          </a:p>
          <a:p>
            <a:r>
              <a:rPr lang="en-GB" sz="2000" dirty="0"/>
              <a:t>Bertram should specify the glass  that would have the quality of protecting Anna’s paintings from sunlight – Anna made this clear in her instructions.</a:t>
            </a:r>
          </a:p>
        </p:txBody>
      </p:sp>
    </p:spTree>
    <p:extLst>
      <p:ext uri="{BB962C8B-B14F-4D97-AF65-F5344CB8AC3E}">
        <p14:creationId xmlns:p14="http://schemas.microsoft.com/office/powerpoint/2010/main" val="399093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AEBCE-0D4C-41AF-8BA6-CF70DA89FCF1}"/>
              </a:ext>
            </a:extLst>
          </p:cNvPr>
          <p:cNvSpPr>
            <a:spLocks noGrp="1"/>
          </p:cNvSpPr>
          <p:nvPr>
            <p:ph type="title"/>
          </p:nvPr>
        </p:nvSpPr>
        <p:spPr>
          <a:xfrm>
            <a:off x="842772" y="1031489"/>
            <a:ext cx="2871095" cy="2156621"/>
          </a:xfrm>
        </p:spPr>
        <p:txBody>
          <a:bodyPr anchor="t">
            <a:normAutofit/>
          </a:bodyPr>
          <a:lstStyle/>
          <a:p>
            <a:r>
              <a:rPr lang="en-GB" sz="3600" dirty="0"/>
              <a:t>Answers:</a:t>
            </a:r>
          </a:p>
        </p:txBody>
      </p:sp>
      <p:sp>
        <p:nvSpPr>
          <p:cNvPr id="3" name="Content Placeholder 2">
            <a:extLst>
              <a:ext uri="{FF2B5EF4-FFF2-40B4-BE49-F238E27FC236}">
                <a16:creationId xmlns:a16="http://schemas.microsoft.com/office/drawing/2014/main" id="{B71FE07C-32C2-4E01-BE45-5E9AD4A08BA2}"/>
              </a:ext>
            </a:extLst>
          </p:cNvPr>
          <p:cNvSpPr>
            <a:spLocks noGrp="1"/>
          </p:cNvSpPr>
          <p:nvPr>
            <p:ph sz="half" idx="1"/>
          </p:nvPr>
        </p:nvSpPr>
        <p:spPr>
          <a:xfrm>
            <a:off x="8412418" y="294807"/>
            <a:ext cx="3492488" cy="6268386"/>
          </a:xfrm>
        </p:spPr>
        <p:txBody>
          <a:bodyPr>
            <a:normAutofit/>
          </a:bodyPr>
          <a:lstStyle/>
          <a:p>
            <a:r>
              <a:rPr lang="en-GB" sz="2000" i="1" dirty="0"/>
              <a:t>Birch v Paramount Estates [1956].</a:t>
            </a:r>
          </a:p>
          <a:p>
            <a:r>
              <a:rPr lang="en-GB" sz="2000" i="1" dirty="0"/>
              <a:t>Couchman v Hill [1947].</a:t>
            </a:r>
          </a:p>
          <a:p>
            <a:r>
              <a:rPr lang="en-GB" sz="2000" dirty="0"/>
              <a:t>There is a strong case that the failure to carry out those express instructions amounts to a breach of the implied term by S.13 Supply of Goods and Services Act 1982 – it amounted to a failure to employ reasonable skill and care.</a:t>
            </a:r>
          </a:p>
          <a:p>
            <a:pPr marL="0" indent="0">
              <a:buNone/>
            </a:pPr>
            <a:endParaRPr lang="en-GB" sz="2000" dirty="0"/>
          </a:p>
        </p:txBody>
      </p:sp>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4632837" y="294807"/>
            <a:ext cx="3492488" cy="626838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dirty="0">
                <a:latin typeface="Calibri" panose="020F0502020204030204" pitchFamily="34" charset="0"/>
                <a:cs typeface="Times New Roman" panose="02020603050405020304" pitchFamily="18" charset="0"/>
              </a:rPr>
              <a:t>Implied term:</a:t>
            </a:r>
          </a:p>
          <a:p>
            <a:r>
              <a:rPr lang="en-GB" sz="2000" dirty="0"/>
              <a:t>The second clause is implied by S.13 Supply of Goods and Services Act 1982 – ‘for the supply of a service where the supplier is acting in the course of a business there is an implied term that the supplier will carry out the service with reasonable care and skill’.</a:t>
            </a:r>
          </a:p>
          <a:p>
            <a:r>
              <a:rPr lang="en-GB" sz="2000" i="1" dirty="0"/>
              <a:t>Lawson v </a:t>
            </a:r>
            <a:r>
              <a:rPr lang="en-GB" sz="2000" i="1" dirty="0" err="1"/>
              <a:t>Supersink</a:t>
            </a:r>
            <a:r>
              <a:rPr lang="en-GB" sz="2000" i="1" dirty="0"/>
              <a:t> [1984].</a:t>
            </a:r>
          </a:p>
          <a:p>
            <a:r>
              <a:rPr lang="en-GB" sz="2000" dirty="0"/>
              <a:t>If the case is after October 2015 S.11 Consumer Rights Act 2015 would apply.</a:t>
            </a:r>
          </a:p>
          <a:p>
            <a:r>
              <a:rPr lang="en-GB" sz="2000" dirty="0"/>
              <a:t>Bertram’s undertaking the work after Anna’s instructions amounted to a promise to carry out her express instructions.</a:t>
            </a:r>
          </a:p>
        </p:txBody>
      </p:sp>
    </p:spTree>
    <p:extLst>
      <p:ext uri="{BB962C8B-B14F-4D97-AF65-F5344CB8AC3E}">
        <p14:creationId xmlns:p14="http://schemas.microsoft.com/office/powerpoint/2010/main" val="1175826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1871544" y="174171"/>
            <a:ext cx="9460485" cy="688077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a:t>Damages:</a:t>
            </a:r>
          </a:p>
          <a:p>
            <a:r>
              <a:rPr lang="en-GB" sz="3600" dirty="0"/>
              <a:t>Expectation loss and arguably distress, vexation and anxiety.</a:t>
            </a:r>
          </a:p>
          <a:p>
            <a:r>
              <a:rPr lang="en-GB" sz="3600" dirty="0"/>
              <a:t>Her expectation loss is the loss of benefits she should have received under the contract.</a:t>
            </a:r>
          </a:p>
          <a:p>
            <a:r>
              <a:rPr lang="en-GB" sz="3600" dirty="0"/>
              <a:t>The measure of Anna’s expectation loss may be calculated either by reference to diminution in the value of the house or by reference to the cost of cure.</a:t>
            </a:r>
          </a:p>
        </p:txBody>
      </p:sp>
    </p:spTree>
    <p:extLst>
      <p:ext uri="{BB962C8B-B14F-4D97-AF65-F5344CB8AC3E}">
        <p14:creationId xmlns:p14="http://schemas.microsoft.com/office/powerpoint/2010/main" val="212911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4296</Words>
  <Application>Microsoft Office PowerPoint</Application>
  <PresentationFormat>Widescreen</PresentationFormat>
  <Paragraphs>298</Paragraphs>
  <Slides>30</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Gill Sans MT</vt:lpstr>
      <vt:lpstr>Gallery</vt:lpstr>
      <vt:lpstr>Contract law workshop</vt:lpstr>
      <vt:lpstr>PowerPoint Presentation</vt:lpstr>
      <vt:lpstr>PowerPoint Presentation</vt:lpstr>
      <vt:lpstr>2 categories of Pecuniary damages</vt:lpstr>
      <vt:lpstr>Non pecuniary damages</vt:lpstr>
      <vt:lpstr>That the breach caused the loss complained of</vt:lpstr>
      <vt:lpstr>That the loss was not too remote from the breach of contract</vt:lpstr>
      <vt:lpstr>Summary of the remoteness of damages rules:-</vt:lpstr>
      <vt:lpstr>That he has attempted to mitigate the losses that he is claiming</vt:lpstr>
      <vt:lpstr>PowerPoint Presentation</vt:lpstr>
      <vt:lpstr>Specific performance-   </vt:lpstr>
      <vt:lpstr>Injunction</vt:lpstr>
      <vt:lpstr>PowerPoint Presentation</vt:lpstr>
      <vt:lpstr>Summary: CRA 2015 Remedies – Goods Contracts</vt:lpstr>
      <vt:lpstr>PowerPoint Presentation</vt:lpstr>
      <vt:lpstr>PowerPoint Presentation</vt:lpstr>
      <vt:lpstr>Summary – CRA 2015 Remedies – Services Contracts</vt:lpstr>
      <vt:lpstr>PowerPoint Presentation</vt:lpstr>
      <vt:lpstr>Summary: CRA 2015 remedies – digital content contracts</vt:lpstr>
      <vt:lpstr>PowerPoint Presentation</vt:lpstr>
      <vt:lpstr>PowerPoint Presentation</vt:lpstr>
      <vt:lpstr>SELF ASSESSMENT QUESTIONS</vt:lpstr>
      <vt:lpstr>Question 1:</vt:lpstr>
      <vt:lpstr>Question 2:</vt:lpstr>
      <vt:lpstr>Question 3:</vt:lpstr>
      <vt:lpstr>Question 4:</vt:lpstr>
      <vt:lpstr>Problem Question:</vt:lpstr>
      <vt:lpstr>Answers:</vt:lpstr>
      <vt:lpstr>Answers: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 Tutorial</dc:title>
  <dc:creator>Mellissa Wallbridge</dc:creator>
  <cp:lastModifiedBy>Laura Knight</cp:lastModifiedBy>
  <cp:revision>8</cp:revision>
  <cp:lastPrinted>2022-02-28T09:41:47Z</cp:lastPrinted>
  <dcterms:created xsi:type="dcterms:W3CDTF">2021-02-21T21:08:57Z</dcterms:created>
  <dcterms:modified xsi:type="dcterms:W3CDTF">2022-03-01T13:28:10Z</dcterms:modified>
</cp:coreProperties>
</file>