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Lst>
  <p:notesMasterIdLst>
    <p:notesMasterId r:id="rId22"/>
  </p:notesMasterIdLst>
  <p:sldIdLst>
    <p:sldId id="279" r:id="rId5"/>
    <p:sldId id="273" r:id="rId6"/>
    <p:sldId id="257" r:id="rId7"/>
    <p:sldId id="260" r:id="rId8"/>
    <p:sldId id="275" r:id="rId9"/>
    <p:sldId id="262" r:id="rId10"/>
    <p:sldId id="263" r:id="rId11"/>
    <p:sldId id="274" r:id="rId12"/>
    <p:sldId id="277" r:id="rId13"/>
    <p:sldId id="265" r:id="rId14"/>
    <p:sldId id="266" r:id="rId15"/>
    <p:sldId id="267" r:id="rId16"/>
    <p:sldId id="269" r:id="rId17"/>
    <p:sldId id="270" r:id="rId18"/>
    <p:sldId id="271" r:id="rId19"/>
    <p:sldId id="272" r:id="rId20"/>
    <p:sldId id="278" r:id="rId21"/>
  </p:sldIdLst>
  <p:sldSz cx="12192000" cy="6858000"/>
  <p:notesSz cx="7077075" cy="93630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95755A-379A-4C31-BC1F-AD68A2A8AE68}" v="32" dt="2021-08-13T22:29:49.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603" autoAdjust="0"/>
    <p:restoredTop sz="59344" autoAdjust="0"/>
  </p:normalViewPr>
  <p:slideViewPr>
    <p:cSldViewPr snapToGrid="0">
      <p:cViewPr varScale="1">
        <p:scale>
          <a:sx n="39" d="100"/>
          <a:sy n="39" d="100"/>
        </p:scale>
        <p:origin x="960" y="40"/>
      </p:cViewPr>
      <p:guideLst/>
    </p:cSldViewPr>
  </p:slideViewPr>
  <p:outlineViewPr>
    <p:cViewPr>
      <p:scale>
        <a:sx n="33" d="100"/>
        <a:sy n="33" d="100"/>
      </p:scale>
      <p:origin x="0" y="-227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66733" cy="469780"/>
          </a:xfrm>
          <a:prstGeom prst="rect">
            <a:avLst/>
          </a:prstGeom>
        </p:spPr>
        <p:txBody>
          <a:bodyPr vert="horz" lIns="93936" tIns="46968" rIns="93936" bIns="46968" rtlCol="0"/>
          <a:lstStyle>
            <a:lvl1pPr algn="l">
              <a:defRPr sz="1200"/>
            </a:lvl1pPr>
          </a:lstStyle>
          <a:p>
            <a:endParaRPr lang="en-GB"/>
          </a:p>
        </p:txBody>
      </p:sp>
      <p:sp>
        <p:nvSpPr>
          <p:cNvPr id="3" name="Date Placeholder 2"/>
          <p:cNvSpPr>
            <a:spLocks noGrp="1"/>
          </p:cNvSpPr>
          <p:nvPr>
            <p:ph type="dt" idx="1"/>
          </p:nvPr>
        </p:nvSpPr>
        <p:spPr>
          <a:xfrm>
            <a:off x="4008705" y="0"/>
            <a:ext cx="3066733" cy="469780"/>
          </a:xfrm>
          <a:prstGeom prst="rect">
            <a:avLst/>
          </a:prstGeom>
        </p:spPr>
        <p:txBody>
          <a:bodyPr vert="horz" lIns="93936" tIns="46968" rIns="93936" bIns="46968" rtlCol="0"/>
          <a:lstStyle>
            <a:lvl1pPr algn="r">
              <a:defRPr sz="1200"/>
            </a:lvl1pPr>
          </a:lstStyle>
          <a:p>
            <a:fld id="{73BFA674-0E59-4D81-8A84-F42ADCC8505D}" type="datetimeFigureOut">
              <a:rPr lang="en-GB" smtClean="0"/>
              <a:t>13/08/2021</a:t>
            </a:fld>
            <a:endParaRPr lang="en-GB"/>
          </a:p>
        </p:txBody>
      </p:sp>
      <p:sp>
        <p:nvSpPr>
          <p:cNvPr id="4" name="Slide Image Placeholder 3"/>
          <p:cNvSpPr>
            <a:spLocks noGrp="1" noRot="1" noChangeAspect="1"/>
          </p:cNvSpPr>
          <p:nvPr>
            <p:ph type="sldImg" idx="2"/>
          </p:nvPr>
        </p:nvSpPr>
        <p:spPr>
          <a:xfrm>
            <a:off x="728663" y="1169988"/>
            <a:ext cx="5619750" cy="3160712"/>
          </a:xfrm>
          <a:prstGeom prst="rect">
            <a:avLst/>
          </a:prstGeom>
          <a:noFill/>
          <a:ln w="12700">
            <a:solidFill>
              <a:prstClr val="black"/>
            </a:solidFill>
          </a:ln>
        </p:spPr>
        <p:txBody>
          <a:bodyPr vert="horz" lIns="93936" tIns="46968" rIns="93936" bIns="46968" rtlCol="0" anchor="ctr"/>
          <a:lstStyle/>
          <a:p>
            <a:endParaRPr lang="en-GB"/>
          </a:p>
        </p:txBody>
      </p:sp>
      <p:sp>
        <p:nvSpPr>
          <p:cNvPr id="5" name="Notes Placeholder 4"/>
          <p:cNvSpPr>
            <a:spLocks noGrp="1"/>
          </p:cNvSpPr>
          <p:nvPr>
            <p:ph type="body" sz="quarter" idx="3"/>
          </p:nvPr>
        </p:nvSpPr>
        <p:spPr>
          <a:xfrm>
            <a:off x="707708" y="4505980"/>
            <a:ext cx="5661660" cy="3686711"/>
          </a:xfrm>
          <a:prstGeom prst="rect">
            <a:avLst/>
          </a:prstGeom>
        </p:spPr>
        <p:txBody>
          <a:bodyPr vert="horz" lIns="93936" tIns="46968" rIns="93936" bIns="4696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893297"/>
            <a:ext cx="3066733" cy="469779"/>
          </a:xfrm>
          <a:prstGeom prst="rect">
            <a:avLst/>
          </a:prstGeom>
        </p:spPr>
        <p:txBody>
          <a:bodyPr vert="horz" lIns="93936" tIns="46968" rIns="93936" bIns="46968" rtlCol="0" anchor="b"/>
          <a:lstStyle>
            <a:lvl1pPr algn="l">
              <a:defRPr sz="1200"/>
            </a:lvl1pPr>
          </a:lstStyle>
          <a:p>
            <a:endParaRPr lang="en-GB"/>
          </a:p>
        </p:txBody>
      </p:sp>
      <p:sp>
        <p:nvSpPr>
          <p:cNvPr id="7" name="Slide Number Placeholder 6"/>
          <p:cNvSpPr>
            <a:spLocks noGrp="1"/>
          </p:cNvSpPr>
          <p:nvPr>
            <p:ph type="sldNum" sz="quarter" idx="5"/>
          </p:nvPr>
        </p:nvSpPr>
        <p:spPr>
          <a:xfrm>
            <a:off x="4008705" y="8893297"/>
            <a:ext cx="3066733" cy="469779"/>
          </a:xfrm>
          <a:prstGeom prst="rect">
            <a:avLst/>
          </a:prstGeom>
        </p:spPr>
        <p:txBody>
          <a:bodyPr vert="horz" lIns="93936" tIns="46968" rIns="93936" bIns="46968" rtlCol="0" anchor="b"/>
          <a:lstStyle>
            <a:lvl1pPr algn="r">
              <a:defRPr sz="1200"/>
            </a:lvl1pPr>
          </a:lstStyle>
          <a:p>
            <a:fld id="{2A255BEA-4980-45A6-B628-5362080CF10E}" type="slidenum">
              <a:rPr lang="en-GB" smtClean="0"/>
              <a:t>‹#›</a:t>
            </a:fld>
            <a:endParaRPr lang="en-GB"/>
          </a:p>
        </p:txBody>
      </p:sp>
    </p:spTree>
    <p:extLst>
      <p:ext uri="{BB962C8B-B14F-4D97-AF65-F5344CB8AC3E}">
        <p14:creationId xmlns:p14="http://schemas.microsoft.com/office/powerpoint/2010/main" val="4112493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A255BEA-4980-45A6-B628-5362080CF10E}" type="slidenum">
              <a:rPr lang="en-GB" smtClean="0"/>
              <a:t>1</a:t>
            </a:fld>
            <a:endParaRPr lang="en-GB"/>
          </a:p>
        </p:txBody>
      </p:sp>
    </p:spTree>
    <p:extLst>
      <p:ext uri="{BB962C8B-B14F-4D97-AF65-F5344CB8AC3E}">
        <p14:creationId xmlns:p14="http://schemas.microsoft.com/office/powerpoint/2010/main" val="785575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200" dirty="0">
                <a:latin typeface="Arial Black" panose="020B0A04020102020204" pitchFamily="34" charset="0"/>
              </a:rPr>
              <a:t>The ICD-10 Classification of mental and behavioral disorders is headed by the World Health </a:t>
            </a:r>
            <a:r>
              <a:rPr lang="en-US" sz="1200" dirty="0" err="1">
                <a:latin typeface="Arial Black" panose="020B0A04020102020204" pitchFamily="34" charset="0"/>
              </a:rPr>
              <a:t>Organisation</a:t>
            </a:r>
            <a:r>
              <a:rPr lang="en-US" sz="1200" dirty="0">
                <a:latin typeface="Arial Black" panose="020B0A04020102020204" pitchFamily="34" charset="0"/>
              </a:rPr>
              <a:t> (WHO), which catalogues the criteria and diagnosis of mental and behavioral disorders.  In addition, the ICD-10/WHO records global health statistics and trends and documents health conditions and diseases globally (WHO,1992).  According to </a:t>
            </a:r>
            <a:r>
              <a:rPr lang="en-US" sz="1200" dirty="0" err="1">
                <a:latin typeface="Arial Black" panose="020B0A04020102020204" pitchFamily="34" charset="0"/>
              </a:rPr>
              <a:t>Strathdee</a:t>
            </a:r>
            <a:r>
              <a:rPr lang="en-US" sz="1200" dirty="0">
                <a:latin typeface="Arial Black" panose="020B0A04020102020204" pitchFamily="34" charset="0"/>
              </a:rPr>
              <a:t> (2015), mental health refers to our social well-being, emotional and psychological, including how we act and feel.  The NHS (2015) states that our mental health determines how we relate when making choices and handling stress, when we relate to others.  According to </a:t>
            </a:r>
            <a:r>
              <a:rPr lang="en-US" sz="1200" dirty="0" err="1">
                <a:latin typeface="Arial Black" panose="020B0A04020102020204" pitchFamily="34" charset="0"/>
              </a:rPr>
              <a:t>Felman</a:t>
            </a:r>
            <a:r>
              <a:rPr lang="en-US" sz="1200" dirty="0">
                <a:latin typeface="Arial Black" panose="020B0A04020102020204" pitchFamily="34" charset="0"/>
              </a:rPr>
              <a:t> (2020), mental health is crucial at all stages of life, from childhood through to adolescence and adulthood.</a:t>
            </a:r>
          </a:p>
          <a:p>
            <a:pPr>
              <a:lnSpc>
                <a:spcPct val="150000"/>
              </a:lnSpc>
            </a:pPr>
            <a:endParaRPr lang="en-US" sz="1200" dirty="0">
              <a:latin typeface="Arial Black" panose="020B0A04020102020204" pitchFamily="34" charset="0"/>
            </a:endParaRPr>
          </a:p>
          <a:p>
            <a:pPr>
              <a:lnSpc>
                <a:spcPct val="150000"/>
              </a:lnSpc>
            </a:pPr>
            <a:r>
              <a:rPr lang="en-US" sz="1200" dirty="0">
                <a:latin typeface="Arial Black" panose="020B0A04020102020204" pitchFamily="34" charset="0"/>
              </a:rPr>
              <a:t>Research conducted by Hampshire CAMHS (2021), showed that although mental health and mental illness are sometimes classed as being the same, they are not.  A person’s mental health can deteriorate without being diagnosed with a mental condition.  A person with mental illness can also go through periods of physical, mental and social well-being, even with a diagnosis. (Hampshire CAMHS, 2021).</a:t>
            </a:r>
          </a:p>
          <a:p>
            <a:pPr>
              <a:lnSpc>
                <a:spcPct val="150000"/>
              </a:lnSpc>
            </a:pPr>
            <a:endParaRPr lang="en-GB" sz="1100" dirty="0">
              <a:latin typeface="Arial Black" panose="020B0A04020102020204" pitchFamily="34" charset="0"/>
            </a:endParaRPr>
          </a:p>
          <a:p>
            <a:pPr>
              <a:lnSpc>
                <a:spcPct val="150000"/>
              </a:lnSpc>
            </a:pPr>
            <a:endParaRPr lang="en-GB" sz="1100" dirty="0">
              <a:solidFill>
                <a:srgbClr val="FF0000"/>
              </a:solidFill>
              <a:latin typeface="Arial Black" panose="020B0A04020102020204" pitchFamily="34" charset="0"/>
            </a:endParaRPr>
          </a:p>
          <a:p>
            <a:endParaRPr lang="en-GB" dirty="0"/>
          </a:p>
        </p:txBody>
      </p:sp>
      <p:sp>
        <p:nvSpPr>
          <p:cNvPr id="4" name="Slide Number Placeholder 3"/>
          <p:cNvSpPr>
            <a:spLocks noGrp="1"/>
          </p:cNvSpPr>
          <p:nvPr>
            <p:ph type="sldNum" sz="quarter" idx="5"/>
          </p:nvPr>
        </p:nvSpPr>
        <p:spPr/>
        <p:txBody>
          <a:bodyPr/>
          <a:lstStyle/>
          <a:p>
            <a:fld id="{2A255BEA-4980-45A6-B628-5362080CF10E}" type="slidenum">
              <a:rPr lang="en-GB" smtClean="0"/>
              <a:t>2</a:t>
            </a:fld>
            <a:endParaRPr lang="en-GB"/>
          </a:p>
        </p:txBody>
      </p:sp>
    </p:spTree>
    <p:extLst>
      <p:ext uri="{BB962C8B-B14F-4D97-AF65-F5344CB8AC3E}">
        <p14:creationId xmlns:p14="http://schemas.microsoft.com/office/powerpoint/2010/main" val="2183517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ADHD is one of the most common disorders typically diagnosed in childhood and lasting well into adulthood.  Children with ADHD may have difficulty with attentiveness and so will have challenges paying attention to what is happening around them.  In addition, they may have difficulties managing impulsive </a:t>
            </a:r>
            <a:r>
              <a:rPr lang="en-US" dirty="0" err="1"/>
              <a:t>behaviour</a:t>
            </a:r>
            <a:r>
              <a:rPr lang="en-US" dirty="0"/>
              <a:t>, often acting without considering the consequences.  Finally, they can be extremely active and restless, often fidgeting, which is the symptom that most people associate with ADHD (CDC, 2021).  The combination of all three sets of symptoms is known as ADHD combined type (CDC, 2021). </a:t>
            </a:r>
          </a:p>
          <a:p>
            <a:endParaRPr lang="en-US" dirty="0"/>
          </a:p>
          <a:p>
            <a:r>
              <a:rPr lang="en-US" dirty="0"/>
              <a:t>There are gender differences in the symptoms and diagnosis of ADHD.  Boys are three times as likely to be diagnosed with the condition.  This is not because the incidence of ADHD is necessarily lower in girls but because girls with ADHD present as being more inattentive generally in comparison to boys who often present with more hyperactivity and impulsivity.  This means that their symptoms are less noticeable and so they can be overlooked until much later (GOSH NHS Foundation Trust, 2016; Healthline, 2020).  Undiagnosed ADHD can lead to low self-esteem and problems in adolescence and adulthood (Healthline, 2020).  </a:t>
            </a:r>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2A255BEA-4980-45A6-B628-5362080CF10E}" type="slidenum">
              <a:rPr lang="en-GB" smtClean="0"/>
              <a:t>3</a:t>
            </a:fld>
            <a:endParaRPr lang="en-GB"/>
          </a:p>
        </p:txBody>
      </p:sp>
    </p:spTree>
    <p:extLst>
      <p:ext uri="{BB962C8B-B14F-4D97-AF65-F5344CB8AC3E}">
        <p14:creationId xmlns:p14="http://schemas.microsoft.com/office/powerpoint/2010/main" val="693961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Jack has significant potential - he is a very intelligent young boy who likes to spend time with his friends in his spare time, doing social activities such as skating, running and swimming.  He has a tendency of not following instructions and runs around constantly.  He is very hyperactive finds it very difficult to sit still for any length of time.  Jack finds it very difficult to focus and sit still in class and often annoys the other children while they are trying to complete their work.  He also needs reminding to stay on task.  There is a history of ADHD and mental health concerns in Jack’s extended family (Best practices for ADHD across the lifespan, 2016).</a:t>
            </a:r>
            <a:endParaRPr lang="en-GB" dirty="0"/>
          </a:p>
        </p:txBody>
      </p:sp>
      <p:sp>
        <p:nvSpPr>
          <p:cNvPr id="4" name="Slide Number Placeholder 3"/>
          <p:cNvSpPr>
            <a:spLocks noGrp="1"/>
          </p:cNvSpPr>
          <p:nvPr>
            <p:ph type="sldNum" sz="quarter" idx="5"/>
          </p:nvPr>
        </p:nvSpPr>
        <p:spPr/>
        <p:txBody>
          <a:bodyPr/>
          <a:lstStyle/>
          <a:p>
            <a:fld id="{2A255BEA-4980-45A6-B628-5362080CF10E}" type="slidenum">
              <a:rPr lang="en-GB" smtClean="0"/>
              <a:t>4</a:t>
            </a:fld>
            <a:endParaRPr lang="en-GB"/>
          </a:p>
        </p:txBody>
      </p:sp>
    </p:spTree>
    <p:extLst>
      <p:ext uri="{BB962C8B-B14F-4D97-AF65-F5344CB8AC3E}">
        <p14:creationId xmlns:p14="http://schemas.microsoft.com/office/powerpoint/2010/main" val="2307884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Jack has shown aggressive </a:t>
            </a:r>
            <a:r>
              <a:rPr lang="en-US" dirty="0" err="1"/>
              <a:t>behaviour</a:t>
            </a:r>
            <a:r>
              <a:rPr lang="en-US" dirty="0"/>
              <a:t> in the past. He is not only disruptive in class, but he also finds it difficult to follow any routine tasks at all (NHS, 2018).  Jack has also had crying outbursts if he does not have his own way.  Additionally, Jack tends to have problems falling asleep, often waking during the night and having difficulties falling back to sleep (Best practice for ADHD across the lifespan, 2016). </a:t>
            </a:r>
          </a:p>
          <a:p>
            <a:endParaRPr lang="en-US" dirty="0"/>
          </a:p>
          <a:p>
            <a:r>
              <a:rPr lang="en-US" dirty="0"/>
              <a:t>Jack is at the age where a child might typically be diagnosed with ADHD because when he started school, the condition may have become more apparent when teachers notice the difficulty, he has with fulfilling the expectations of classroom </a:t>
            </a:r>
            <a:r>
              <a:rPr lang="en-US" dirty="0" err="1"/>
              <a:t>behaviour</a:t>
            </a:r>
            <a:r>
              <a:rPr lang="en-US" dirty="0"/>
              <a:t> such as paying attention, listening to instructions and sitting still (GOSH NHS Foundation Trust, 2016). </a:t>
            </a:r>
          </a:p>
          <a:p>
            <a:endParaRPr lang="en-GB" dirty="0"/>
          </a:p>
        </p:txBody>
      </p:sp>
      <p:sp>
        <p:nvSpPr>
          <p:cNvPr id="4" name="Slide Number Placeholder 3"/>
          <p:cNvSpPr>
            <a:spLocks noGrp="1"/>
          </p:cNvSpPr>
          <p:nvPr>
            <p:ph type="sldNum" sz="quarter" idx="5"/>
          </p:nvPr>
        </p:nvSpPr>
        <p:spPr/>
        <p:txBody>
          <a:bodyPr/>
          <a:lstStyle/>
          <a:p>
            <a:fld id="{2A255BEA-4980-45A6-B628-5362080CF10E}" type="slidenum">
              <a:rPr lang="en-GB" smtClean="0"/>
              <a:t>5</a:t>
            </a:fld>
            <a:endParaRPr lang="en-GB"/>
          </a:p>
        </p:txBody>
      </p:sp>
    </p:spTree>
    <p:extLst>
      <p:ext uri="{BB962C8B-B14F-4D97-AF65-F5344CB8AC3E}">
        <p14:creationId xmlns:p14="http://schemas.microsoft.com/office/powerpoint/2010/main" val="15545707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In the majority of cases, it is thought the genes are a significant factor in developing ADHD.  According to research, parents and siblings of children with ADHD are more likely to have the disorder themselves (NHS, 2018).  Research has also suggested that older parents have an increased risk of having children with ADHD, including IVF children, and the increasing trend of people leaving it until later in life to start a family could account for the increase in children being referred for diagnosis (ADHD Foundation, 2017).  Conversely, new research revealed that young mothers, particularly under the age of 20 years of age at the first birth, have a higher risk of having a child with ADHD (ScienceDaily, 2019).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p:txBody>
      </p:sp>
      <p:sp>
        <p:nvSpPr>
          <p:cNvPr id="4" name="Slide Number Placeholder 3"/>
          <p:cNvSpPr>
            <a:spLocks noGrp="1"/>
          </p:cNvSpPr>
          <p:nvPr>
            <p:ph type="sldNum" sz="quarter" idx="5"/>
          </p:nvPr>
        </p:nvSpPr>
        <p:spPr/>
        <p:txBody>
          <a:bodyPr/>
          <a:lstStyle/>
          <a:p>
            <a:fld id="{2A255BEA-4980-45A6-B628-5362080CF10E}" type="slidenum">
              <a:rPr lang="en-GB" smtClean="0"/>
              <a:t>6</a:t>
            </a:fld>
            <a:endParaRPr lang="en-GB"/>
          </a:p>
        </p:txBody>
      </p:sp>
    </p:spTree>
    <p:extLst>
      <p:ext uri="{BB962C8B-B14F-4D97-AF65-F5344CB8AC3E}">
        <p14:creationId xmlns:p14="http://schemas.microsoft.com/office/powerpoint/2010/main" val="2914032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This is not the symptom that is most synonymous with what people think about ADHD.  Children with this type of ADHD predominantly tend to be less disruptive as they are less hyperactive and impulsive (</a:t>
            </a:r>
            <a:r>
              <a:rPr lang="en-GB" sz="1200" dirty="0" err="1">
                <a:effectLst/>
                <a:latin typeface="Arial" panose="020B0604020202020204" pitchFamily="34" charset="0"/>
                <a:ea typeface="Calibri" panose="020F0502020204030204" pitchFamily="34" charset="0"/>
                <a:cs typeface="Arial" panose="020B0604020202020204" pitchFamily="34" charset="0"/>
              </a:rPr>
              <a:t>Additude</a:t>
            </a:r>
            <a:r>
              <a:rPr lang="en-GB" sz="1200" dirty="0">
                <a:effectLst/>
                <a:latin typeface="Arial" panose="020B0604020202020204" pitchFamily="34" charset="0"/>
                <a:ea typeface="Calibri" panose="020F0502020204030204" pitchFamily="34" charset="0"/>
                <a:cs typeface="Arial" panose="020B0604020202020204" pitchFamily="34" charset="0"/>
              </a:rPr>
              <a:t>, 2021).  As mentioned in my notes for slide 3, this is the type of ADHD that girls present more (GOSH NHS Foundation Trust, 2016; Healthline, 2020).   However, inattentiveness is the symptom that can cause the biggest problem as more is expected of a child as they get older, particularly at school (Brown, 2016). </a:t>
            </a:r>
          </a:p>
          <a:p>
            <a:endParaRPr lang="en-GB" dirty="0"/>
          </a:p>
        </p:txBody>
      </p:sp>
      <p:sp>
        <p:nvSpPr>
          <p:cNvPr id="4" name="Slide Number Placeholder 3"/>
          <p:cNvSpPr>
            <a:spLocks noGrp="1"/>
          </p:cNvSpPr>
          <p:nvPr>
            <p:ph type="sldNum" sz="quarter" idx="5"/>
          </p:nvPr>
        </p:nvSpPr>
        <p:spPr/>
        <p:txBody>
          <a:bodyPr/>
          <a:lstStyle/>
          <a:p>
            <a:fld id="{2A255BEA-4980-45A6-B628-5362080CF10E}" type="slidenum">
              <a:rPr lang="en-GB" smtClean="0"/>
              <a:t>7</a:t>
            </a:fld>
            <a:endParaRPr lang="en-GB"/>
          </a:p>
        </p:txBody>
      </p:sp>
    </p:spTree>
    <p:extLst>
      <p:ext uri="{BB962C8B-B14F-4D97-AF65-F5344CB8AC3E}">
        <p14:creationId xmlns:p14="http://schemas.microsoft.com/office/powerpoint/2010/main" val="155749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lot of young children are very active but to ascertain the likelihood of ADHD, it would be best practice to observe the child with other children of a similar age and stage of development.  For example, at school, is the child restless and getting up and running around during story time whilst the other children are able to sit still and listen to the story?  Is the </a:t>
            </a:r>
            <a:r>
              <a:rPr lang="en-US" dirty="0" err="1"/>
              <a:t>behaviour</a:t>
            </a:r>
            <a:r>
              <a:rPr lang="en-US" dirty="0"/>
              <a:t> the same at home? (GOSH NHS Foundation Trust, 2016). </a:t>
            </a:r>
            <a:endParaRPr lang="en-GB" dirty="0"/>
          </a:p>
        </p:txBody>
      </p:sp>
      <p:sp>
        <p:nvSpPr>
          <p:cNvPr id="4" name="Slide Number Placeholder 3"/>
          <p:cNvSpPr>
            <a:spLocks noGrp="1"/>
          </p:cNvSpPr>
          <p:nvPr>
            <p:ph type="sldNum" sz="quarter" idx="5"/>
          </p:nvPr>
        </p:nvSpPr>
        <p:spPr/>
        <p:txBody>
          <a:bodyPr/>
          <a:lstStyle/>
          <a:p>
            <a:fld id="{2A255BEA-4980-45A6-B628-5362080CF10E}" type="slidenum">
              <a:rPr lang="en-GB" smtClean="0"/>
              <a:t>8</a:t>
            </a:fld>
            <a:endParaRPr lang="en-GB"/>
          </a:p>
        </p:txBody>
      </p:sp>
    </p:spTree>
    <p:extLst>
      <p:ext uri="{BB962C8B-B14F-4D97-AF65-F5344CB8AC3E}">
        <p14:creationId xmlns:p14="http://schemas.microsoft.com/office/powerpoint/2010/main" val="8706997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Jack displays a typical example of impulsivity at school in that he blurts out answers before anyone else is given the chance to answer, and though he </a:t>
            </a:r>
            <a:r>
              <a:rPr lang="en-US" dirty="0" err="1"/>
              <a:t>recognises</a:t>
            </a:r>
            <a:r>
              <a:rPr lang="en-US" dirty="0"/>
              <a:t> that it is something he does, he is unable to stop himself (Best Practices for ADHD Across the Lifespan, 2016).  </a:t>
            </a:r>
          </a:p>
          <a:p>
            <a:endParaRPr lang="en-US" dirty="0"/>
          </a:p>
          <a:p>
            <a:r>
              <a:rPr lang="en-US" dirty="0"/>
              <a:t>Moreover, ADHD is known to affect the frontal lobe of the brain which deals with executive function and short term/working memory (Brown, 2016; Legg, 2019).  This means that there would be an impact on Jack’s learning and academic performance in a range of ways.  For example, apart from the inattentiveness making it difficult for him to focus on tasks for any length of time, he would have difficulty with tasks that have multiple steps (IDA, 2020).  Additionally, he might have problems with remembering a question long enough to be able to consider it and give a response.  With regards to his literacy, Jack may have problems with phonological awareness, spelling, pronunciation and reading comprehension and fluency (IDA, 2020).  All of this could have a significant impact on his self-esteem and confidence in learning. </a:t>
            </a:r>
          </a:p>
          <a:p>
            <a:endParaRPr lang="en-US" dirty="0"/>
          </a:p>
          <a:p>
            <a:r>
              <a:rPr lang="en-US" dirty="0"/>
              <a:t>It is also important to consider the impact that the </a:t>
            </a:r>
            <a:r>
              <a:rPr lang="en-US" dirty="0" err="1"/>
              <a:t>behaviour</a:t>
            </a:r>
            <a:r>
              <a:rPr lang="en-US" dirty="0"/>
              <a:t> of a child with ADHD could have on the whole family.  Caring for Jack could be very demanding and stressful for his parents (NHS, 2018).  Research carried out by Johnston and Mash (2001) revealed that having a child with ADHD presented increased risk of family disturbances, marital functioning, parent stress and depression in mothers (Johnston &amp; Mash, 2001 cited in Harpin, 2005).  Moreover, Pelham et al (1999) reported associated links between parenting a child with ADHD and increased alcohol consumption (Pelham et al, 1999 cited in Harpin, 2005).  </a:t>
            </a:r>
          </a:p>
          <a:p>
            <a:endParaRPr lang="en-US" dirty="0"/>
          </a:p>
          <a:p>
            <a:r>
              <a:rPr lang="en-US" dirty="0"/>
              <a:t>Furthermore, another study revealed that siblings can also be affected and may experience anxiety and worry due to aggressive acts, physical violence and verbal aggression from their sibling with ADHD (Harpin, 2005).  In my view, such disturbances in the family would make it even more challenging to care for and support a child with ADHD, therefore having a negative impact on the child in the long-term, thus entering into a ‘vicious circle’. </a:t>
            </a:r>
          </a:p>
          <a:p>
            <a:endParaRPr lang="en-GB" dirty="0"/>
          </a:p>
        </p:txBody>
      </p:sp>
      <p:sp>
        <p:nvSpPr>
          <p:cNvPr id="4" name="Slide Number Placeholder 3"/>
          <p:cNvSpPr>
            <a:spLocks noGrp="1"/>
          </p:cNvSpPr>
          <p:nvPr>
            <p:ph type="sldNum" sz="quarter" idx="5"/>
          </p:nvPr>
        </p:nvSpPr>
        <p:spPr/>
        <p:txBody>
          <a:bodyPr/>
          <a:lstStyle/>
          <a:p>
            <a:fld id="{2A255BEA-4980-45A6-B628-5362080CF10E}" type="slidenum">
              <a:rPr lang="en-GB" smtClean="0"/>
              <a:t>9</a:t>
            </a:fld>
            <a:endParaRPr lang="en-GB"/>
          </a:p>
        </p:txBody>
      </p:sp>
    </p:spTree>
    <p:extLst>
      <p:ext uri="{BB962C8B-B14F-4D97-AF65-F5344CB8AC3E}">
        <p14:creationId xmlns:p14="http://schemas.microsoft.com/office/powerpoint/2010/main" val="19402392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ADHD is a complex condition and there has been a lot of controversy around overdiagnosis.  Research showed that this is because there are often variations in assessment procedures and diagnosis made without carrying out a comprehensive assessment or following best practice guidelines (</a:t>
            </a:r>
            <a:r>
              <a:rPr lang="en-US" dirty="0" err="1"/>
              <a:t>Scuitto</a:t>
            </a:r>
            <a:r>
              <a:rPr lang="en-US" dirty="0"/>
              <a:t> and </a:t>
            </a:r>
            <a:r>
              <a:rPr lang="en-US" dirty="0" err="1"/>
              <a:t>Eisemberg</a:t>
            </a:r>
            <a:r>
              <a:rPr lang="en-US" dirty="0"/>
              <a:t>, 2007).   Similarly, Brown (2016b) maintains that as there is no single definitive test to diagnose ADHD, the diagnosis is subjective and only as good as the clinician making the diagnosis (Brown, 2016; </a:t>
            </a:r>
            <a:r>
              <a:rPr lang="en-US" dirty="0" err="1"/>
              <a:t>O’Regan</a:t>
            </a:r>
            <a:r>
              <a:rPr lang="en-US" dirty="0"/>
              <a:t>, 2018).  Comorbidity with other conditions such as depression, anxiety, oppositional defiance disorder or dyslexia can further complicate diagnosis because the symptoms of these conditions overlap those of ADHD (</a:t>
            </a:r>
            <a:r>
              <a:rPr lang="en-US" dirty="0" err="1"/>
              <a:t>Scuitto</a:t>
            </a:r>
            <a:r>
              <a:rPr lang="en-US" dirty="0"/>
              <a:t> and </a:t>
            </a:r>
            <a:r>
              <a:rPr lang="en-US" dirty="0" err="1"/>
              <a:t>Eisemberg</a:t>
            </a:r>
            <a:r>
              <a:rPr lang="en-US" dirty="0"/>
              <a:t>, 2007; ADHD Foundation, 2017). </a:t>
            </a:r>
          </a:p>
          <a:p>
            <a:endParaRPr lang="en-US" dirty="0"/>
          </a:p>
          <a:p>
            <a:r>
              <a:rPr lang="en-US" dirty="0"/>
              <a:t>In the UK, a GP cannot diagnose ADHD but would make a referral for a specialist assessment carried out by a child psychiatrist, a </a:t>
            </a:r>
            <a:r>
              <a:rPr lang="en-US" dirty="0" err="1"/>
              <a:t>paediatrician</a:t>
            </a:r>
            <a:r>
              <a:rPr lang="en-US" dirty="0"/>
              <a:t> or a learning disability specialist with expertise in ADHD (NHS, 2018).  To be formally diagnosed with ADHD, Jack would need to have been showing symptoms in at least 2 different settings – for example, at home and at school, to rule out the possibility that the </a:t>
            </a:r>
            <a:r>
              <a:rPr lang="en-US" dirty="0" err="1"/>
              <a:t>behaviour</a:t>
            </a:r>
            <a:r>
              <a:rPr lang="en-US" dirty="0"/>
              <a:t> is just a reaction to certain teachers or to parental control.  Regarding the symptoms, Jack would need to be displaying six or more of the symptoms of inattention and six or more of the symptoms of hyperactivity/impulsiveness to a significant and inappropriate degree (Nixon &amp; Richardson, 2004).  </a:t>
            </a:r>
          </a:p>
          <a:p>
            <a:endParaRPr lang="en-US" dirty="0"/>
          </a:p>
          <a:p>
            <a:r>
              <a:rPr lang="en-US" dirty="0"/>
              <a:t>Best practice would have been for different parties to be interviewed comprehensively during the process of diagnosing Jack’s ADHD, for example, his teachers, teacher’s assistant, previous nursery staff and his </a:t>
            </a:r>
            <a:r>
              <a:rPr lang="en-US" dirty="0" err="1"/>
              <a:t>paediatrician</a:t>
            </a:r>
            <a:r>
              <a:rPr lang="en-US" dirty="0"/>
              <a:t> as well as his parents and other close relatives, and observations in a range of settings over a period of time (Brown, 2016b).</a:t>
            </a:r>
          </a:p>
          <a:p>
            <a:endParaRPr lang="en-US" dirty="0"/>
          </a:p>
          <a:p>
            <a:endParaRPr lang="en-GB" dirty="0"/>
          </a:p>
        </p:txBody>
      </p:sp>
      <p:sp>
        <p:nvSpPr>
          <p:cNvPr id="4" name="Slide Number Placeholder 3"/>
          <p:cNvSpPr>
            <a:spLocks noGrp="1"/>
          </p:cNvSpPr>
          <p:nvPr>
            <p:ph type="sldNum" sz="quarter" idx="5"/>
          </p:nvPr>
        </p:nvSpPr>
        <p:spPr/>
        <p:txBody>
          <a:bodyPr/>
          <a:lstStyle/>
          <a:p>
            <a:fld id="{2A255BEA-4980-45A6-B628-5362080CF10E}" type="slidenum">
              <a:rPr lang="en-GB" smtClean="0"/>
              <a:t>10</a:t>
            </a:fld>
            <a:endParaRPr lang="en-GB"/>
          </a:p>
        </p:txBody>
      </p:sp>
    </p:spTree>
    <p:extLst>
      <p:ext uri="{BB962C8B-B14F-4D97-AF65-F5344CB8AC3E}">
        <p14:creationId xmlns:p14="http://schemas.microsoft.com/office/powerpoint/2010/main" val="20455191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Methylphenidate (Ritalin) is most commonly offered to children over the age of five.  As a stimulant, it would help Jack to focus and control his </a:t>
            </a:r>
            <a:r>
              <a:rPr lang="en-US" dirty="0" err="1"/>
              <a:t>behaviour</a:t>
            </a:r>
            <a:r>
              <a:rPr lang="en-US" dirty="0"/>
              <a:t> because it increases activity in the brain (NHS, 2018).  However, there are disadvantages to using this medication in children due to a range of side effects including headaches and trouble sleeping (NHS, 2018).  Moreover, the long-term side effects are unknown (NICE, 2013).  Atomoxetine (non-stimulant) could be offered as an alternative if Jack could not tolerate Methylphenidate.  However, this could be counterproductive as it shares many of the same side effects as Methylphenidate (NHS, 2018).</a:t>
            </a:r>
          </a:p>
          <a:p>
            <a:endParaRPr lang="en-US" dirty="0"/>
          </a:p>
          <a:p>
            <a:r>
              <a:rPr lang="en-US" dirty="0"/>
              <a:t>It is important to note that recent recommendations are that medication should not be considered as first-line treatment and should only be offered to children Jack’s age (7) under the following circumstances: First, their ADHD symptoms cause ‘’persistent significant impairment in at least one domain after environmental modifications have been implemented and reviewed.’’  Second, the parents and </a:t>
            </a:r>
            <a:r>
              <a:rPr lang="en-US" dirty="0" err="1"/>
              <a:t>carers</a:t>
            </a:r>
            <a:r>
              <a:rPr lang="en-US" dirty="0"/>
              <a:t> are well informed through discussion about ADHD and, lastly, a baseline assessment of the child is conducted (NHS Foundation Trust, 2018).  </a:t>
            </a:r>
          </a:p>
          <a:p>
            <a:endParaRPr lang="en-US" dirty="0"/>
          </a:p>
          <a:p>
            <a:r>
              <a:rPr lang="en-US" dirty="0"/>
              <a:t>Considering a range of factors in Jack’s case, particularly given the fact that he already has difficulties with his sleep, it is my view that what might work best for him is trying </a:t>
            </a:r>
            <a:r>
              <a:rPr lang="en-US" dirty="0" err="1"/>
              <a:t>behaviour</a:t>
            </a:r>
            <a:r>
              <a:rPr lang="en-US" dirty="0"/>
              <a:t> therapy, parent training and education </a:t>
            </a:r>
            <a:r>
              <a:rPr lang="en-US" dirty="0" err="1"/>
              <a:t>programmes</a:t>
            </a:r>
            <a:r>
              <a:rPr lang="en-US" dirty="0"/>
              <a:t> and social skills training first and monitoring the effectiveness over a period of several months. </a:t>
            </a:r>
          </a:p>
          <a:p>
            <a:endParaRPr lang="en-US" dirty="0"/>
          </a:p>
          <a:p>
            <a:r>
              <a:rPr lang="en-US" b="1" dirty="0" err="1"/>
              <a:t>Behaviour</a:t>
            </a:r>
            <a:r>
              <a:rPr lang="en-US" b="1" dirty="0"/>
              <a:t> therapy </a:t>
            </a:r>
            <a:r>
              <a:rPr lang="en-US" dirty="0"/>
              <a:t>would be best provided with Jack’s parents and teachers working in partnership to plan </a:t>
            </a:r>
            <a:r>
              <a:rPr lang="en-US" dirty="0" err="1"/>
              <a:t>behaviour</a:t>
            </a:r>
            <a:r>
              <a:rPr lang="en-US" dirty="0"/>
              <a:t> management strategies, making use of a rewards system (NHS, 2018).  Similarly, Jack’s teachers would plan engaging, structured activities and give him lots of praise and encouragement for his achievements (NHS, 2018).</a:t>
            </a:r>
          </a:p>
          <a:p>
            <a:endParaRPr lang="en-US" dirty="0"/>
          </a:p>
          <a:p>
            <a:r>
              <a:rPr lang="en-US" b="1" dirty="0"/>
              <a:t>Parent training and education </a:t>
            </a:r>
            <a:r>
              <a:rPr lang="en-US" b="1" dirty="0" err="1"/>
              <a:t>programmes</a:t>
            </a:r>
            <a:r>
              <a:rPr lang="en-US" dirty="0"/>
              <a:t> would teach Jack’s parents about ADHD symptoms and </a:t>
            </a:r>
            <a:r>
              <a:rPr lang="en-US" dirty="0" err="1"/>
              <a:t>behaviour</a:t>
            </a:r>
            <a:r>
              <a:rPr lang="en-US" dirty="0"/>
              <a:t> management (NHS, 2018).  This could have the effect of increasing his parents’ confidence in being able to help Jack and improve their relationship as a family and shift their perspectives on Jack’s annoying </a:t>
            </a:r>
            <a:r>
              <a:rPr lang="en-US" dirty="0" err="1"/>
              <a:t>behaviour</a:t>
            </a:r>
            <a:r>
              <a:rPr lang="en-US" dirty="0"/>
              <a:t>, allowing them to have a more positive outlook (NHS, 2018; CDC, 2020) and thus avoiding the situation of family disturbances that I mentioned in  the notes for slide 9.</a:t>
            </a:r>
          </a:p>
          <a:p>
            <a:endParaRPr lang="en-US" dirty="0"/>
          </a:p>
          <a:p>
            <a:r>
              <a:rPr lang="en-US" b="1" dirty="0"/>
              <a:t>Social skills training</a:t>
            </a:r>
            <a:r>
              <a:rPr lang="en-US" dirty="0"/>
              <a:t> might be helpful for Jack because according to Low (2021) all children benefit from having positive friendships and peer relationships.  Furthermore, Schreier (2020) states that a great number of children like Jack struggle to make and keep friends and be accepted by their peers.  </a:t>
            </a:r>
            <a:r>
              <a:rPr lang="en-US" dirty="0" err="1"/>
              <a:t>Storebo</a:t>
            </a:r>
            <a:r>
              <a:rPr lang="en-US" dirty="0"/>
              <a:t> et al (2019) suggest that </a:t>
            </a:r>
            <a:r>
              <a:rPr lang="en-US" dirty="0" err="1"/>
              <a:t>organising</a:t>
            </a:r>
            <a:r>
              <a:rPr lang="en-US" dirty="0"/>
              <a:t> a playdate with one or two playmates for Jack would be more suitable than a large group of friends.  This would enable Jack to improve is social skills, be rewarded for his improvement and reinforce those that require more development (</a:t>
            </a:r>
            <a:r>
              <a:rPr lang="en-US" dirty="0" err="1"/>
              <a:t>Storebo</a:t>
            </a:r>
            <a:r>
              <a:rPr lang="en-US" dirty="0"/>
              <a:t> et al, 2019).  All of these therapies combined can also help to improve Jack’s emotional well-being as well as his </a:t>
            </a:r>
            <a:r>
              <a:rPr lang="en-US" dirty="0" err="1"/>
              <a:t>behaviour</a:t>
            </a:r>
            <a:r>
              <a:rPr lang="en-US" dirty="0"/>
              <a:t>.</a:t>
            </a:r>
          </a:p>
          <a:p>
            <a:endParaRPr lang="en-US" dirty="0"/>
          </a:p>
          <a:p>
            <a:r>
              <a:rPr lang="en-US" dirty="0"/>
              <a:t>If therapy alone was not effective for Jack, research has shown that treating ADHD is most effective when a combination of medication and </a:t>
            </a:r>
            <a:r>
              <a:rPr lang="en-US" dirty="0" err="1"/>
              <a:t>behavioural</a:t>
            </a:r>
            <a:r>
              <a:rPr lang="en-US" dirty="0"/>
              <a:t> therapy is used but it would be important to regularly monitor Jack to check for any improvements in his symptoms as well as avoid and deal with any side effects (Dobson and Saline, 2019; GOSH NHS Foundation Trust, 2016).  </a:t>
            </a:r>
          </a:p>
          <a:p>
            <a:endParaRPr lang="en-US" dirty="0"/>
          </a:p>
          <a:p>
            <a:r>
              <a:rPr lang="en-US" dirty="0"/>
              <a:t>Fundamentally, a healthy consumption of brain-fuel foods such as eggs, beans, fish, soy, nuts, dairy products, or plant alternatives to meat would be helpful for Jack, particularly as he experiences sleep problems or has low energy during the day (ADHD Foundation, 2021).</a:t>
            </a:r>
          </a:p>
          <a:p>
            <a:endParaRPr lang="en-GB" dirty="0"/>
          </a:p>
        </p:txBody>
      </p:sp>
      <p:sp>
        <p:nvSpPr>
          <p:cNvPr id="4" name="Slide Number Placeholder 3"/>
          <p:cNvSpPr>
            <a:spLocks noGrp="1"/>
          </p:cNvSpPr>
          <p:nvPr>
            <p:ph type="sldNum" sz="quarter" idx="5"/>
          </p:nvPr>
        </p:nvSpPr>
        <p:spPr/>
        <p:txBody>
          <a:bodyPr/>
          <a:lstStyle/>
          <a:p>
            <a:fld id="{2A255BEA-4980-45A6-B628-5362080CF10E}" type="slidenum">
              <a:rPr lang="en-GB" smtClean="0"/>
              <a:t>11</a:t>
            </a:fld>
            <a:endParaRPr lang="en-GB"/>
          </a:p>
        </p:txBody>
      </p:sp>
    </p:spTree>
    <p:extLst>
      <p:ext uri="{BB962C8B-B14F-4D97-AF65-F5344CB8AC3E}">
        <p14:creationId xmlns:p14="http://schemas.microsoft.com/office/powerpoint/2010/main" val="23398108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 the </a:t>
            </a:r>
            <a:r>
              <a:rPr lang="en-GB" b="1" dirty="0"/>
              <a:t>Children and Family Act 2014</a:t>
            </a:r>
            <a:r>
              <a:rPr lang="en-GB" dirty="0"/>
              <a:t>, the local authority has a duty to promote the wellbeing of children with SEN like Jack.  For example, Jack would have an education, health and care plan (EHCP) put in place for his needs, which would detail his education, health and care needs.  To have the care plan in place, an assessment needs to be requested by a GP, health visitor, teachers and parents and any other relevant professionals (Council for Disabled Children, 2014).</a:t>
            </a:r>
          </a:p>
          <a:p>
            <a:endParaRPr lang="en-GB" b="1" dirty="0"/>
          </a:p>
          <a:p>
            <a:r>
              <a:rPr lang="en-GB" b="1" dirty="0"/>
              <a:t>The Equality Act 2010</a:t>
            </a:r>
            <a:endParaRPr lang="en-GB" dirty="0"/>
          </a:p>
          <a:p>
            <a:r>
              <a:rPr lang="en-GB" dirty="0"/>
              <a:t>Under the Equality Act 2010, people with a diagnosis of ADHD are considered to be disabled.  Jack’s school would have a duty to make reasonable adjustments to ensure that he is not disadvantaged compared to other children who are not disabled (Evans, 2012).  This could involve getting advice about ADHD from the local authority and putting 1:1 support in place for him (www.allfie.org.uk).  However, when deciding if an adjustment is reasonable, the school would consider financial implications and how effective the adjustment would be in addressing the disadvantage (Evans, 2012).</a:t>
            </a:r>
          </a:p>
          <a:p>
            <a:endParaRPr lang="en-GB" dirty="0"/>
          </a:p>
          <a:p>
            <a:r>
              <a:rPr lang="en-GB" dirty="0"/>
              <a:t>Also, the Act protects disabled pupils with challenging behaviour the same as other disabled pupils, so if Jack was excluded from school because of challenging behaviour or physical violence towards other children, his parents would have grounds to appeal (Inclusion Now, 2018).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A255BEA-4980-45A6-B628-5362080CF10E}" type="slidenum">
              <a:rPr lang="en-GB" smtClean="0"/>
              <a:t>12</a:t>
            </a:fld>
            <a:endParaRPr lang="en-GB"/>
          </a:p>
        </p:txBody>
      </p:sp>
    </p:spTree>
    <p:extLst>
      <p:ext uri="{BB962C8B-B14F-4D97-AF65-F5344CB8AC3E}">
        <p14:creationId xmlns:p14="http://schemas.microsoft.com/office/powerpoint/2010/main" val="40737094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it is my view that it would be crucial to take a holistic approach in managing Jack’s ADHD.  This means managing all of his physical, intellectual and emotional and social needs because all of these aspects are interrelated, and one impacts upon the other.  Physically, a healthy balanced diet would be key for Jack as well as exercise and adequate sleep.  This will also impact on Jack’s intellectual needs in that he is more likely to </a:t>
            </a:r>
            <a:r>
              <a:rPr lang="en-US" dirty="0" err="1"/>
              <a:t>maximise</a:t>
            </a:r>
            <a:r>
              <a:rPr lang="en-US" dirty="0"/>
              <a:t> his levels of concentration.  He would also need the support of a teacher’s assistant in the classroom and effective teaching and learning strategies to help increase his chances of achieving in line with his peers.  </a:t>
            </a:r>
          </a:p>
          <a:p>
            <a:endParaRPr lang="en-US" dirty="0"/>
          </a:p>
          <a:p>
            <a:r>
              <a:rPr lang="en-US" dirty="0"/>
              <a:t>A sense of achievement would improve his emotional wellbeing along with lots of praise and encouragement and rewards for his efforts.  His social needs should be met through support in sustaining friendships with peers, his relationship with his family and supporting and encouraging positive </a:t>
            </a:r>
            <a:r>
              <a:rPr lang="en-US" dirty="0" err="1"/>
              <a:t>behaviour</a:t>
            </a:r>
            <a:r>
              <a:rPr lang="en-US" dirty="0"/>
              <a:t>.  Effective management of Jack’s condition would mean an improvement in his life chances as an adult (ADHD Foundation, 2017: Healthline, 2020). </a:t>
            </a:r>
          </a:p>
          <a:p>
            <a:endParaRPr lang="en-US" dirty="0"/>
          </a:p>
          <a:p>
            <a:endParaRPr lang="en-GB" dirty="0"/>
          </a:p>
        </p:txBody>
      </p:sp>
      <p:sp>
        <p:nvSpPr>
          <p:cNvPr id="4" name="Slide Number Placeholder 3"/>
          <p:cNvSpPr>
            <a:spLocks noGrp="1"/>
          </p:cNvSpPr>
          <p:nvPr>
            <p:ph type="sldNum" sz="quarter" idx="5"/>
          </p:nvPr>
        </p:nvSpPr>
        <p:spPr/>
        <p:txBody>
          <a:bodyPr/>
          <a:lstStyle/>
          <a:p>
            <a:fld id="{2A255BEA-4980-45A6-B628-5362080CF10E}" type="slidenum">
              <a:rPr lang="en-GB" smtClean="0"/>
              <a:t>13</a:t>
            </a:fld>
            <a:endParaRPr lang="en-GB"/>
          </a:p>
        </p:txBody>
      </p:sp>
    </p:spTree>
    <p:extLst>
      <p:ext uri="{BB962C8B-B14F-4D97-AF65-F5344CB8AC3E}">
        <p14:creationId xmlns:p14="http://schemas.microsoft.com/office/powerpoint/2010/main" val="27634199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In my view, there needs to be regular meetings with Jack’s parents and the school to monitor Jack’s progress and any concerns could be addressed early (NHS, 2018). </a:t>
            </a:r>
          </a:p>
          <a:p>
            <a:endParaRPr lang="en-US" dirty="0"/>
          </a:p>
          <a:p>
            <a:r>
              <a:rPr lang="en-US" dirty="0"/>
              <a:t>• Children like to be rewarded so when Jack has a good day, he could be given the opportunity to choose a toy that he would like to play with, for example (NHS, 2018; </a:t>
            </a:r>
            <a:r>
              <a:rPr lang="en-US" dirty="0" err="1"/>
              <a:t>Additude</a:t>
            </a:r>
            <a:r>
              <a:rPr lang="en-US" dirty="0"/>
              <a:t>, 2021).</a:t>
            </a:r>
          </a:p>
          <a:p>
            <a:endParaRPr lang="en-US" dirty="0"/>
          </a:p>
          <a:p>
            <a:r>
              <a:rPr lang="en-US" dirty="0"/>
              <a:t>• Jack and his family could attend a charity event once a month to meet other families with children who have ADHD (</a:t>
            </a:r>
            <a:r>
              <a:rPr lang="en-US" dirty="0" err="1"/>
              <a:t>Storebo</a:t>
            </a:r>
            <a:r>
              <a:rPr lang="en-US" dirty="0"/>
              <a:t> et al, 2019).</a:t>
            </a:r>
          </a:p>
          <a:p>
            <a:endParaRPr lang="en-US" dirty="0"/>
          </a:p>
          <a:p>
            <a:r>
              <a:rPr lang="en-US" dirty="0"/>
              <a:t>• Jack should be given opportunities for ‘time out’ in school and suitable learning strategies should be used, such as breaking tasks down into short, manageable chunks so that he knows exactly what he needs to do (NHS, 2018)</a:t>
            </a:r>
          </a:p>
          <a:p>
            <a:endParaRPr lang="en-GB" dirty="0"/>
          </a:p>
        </p:txBody>
      </p:sp>
      <p:sp>
        <p:nvSpPr>
          <p:cNvPr id="4" name="Slide Number Placeholder 3"/>
          <p:cNvSpPr>
            <a:spLocks noGrp="1"/>
          </p:cNvSpPr>
          <p:nvPr>
            <p:ph type="sldNum" sz="quarter" idx="5"/>
          </p:nvPr>
        </p:nvSpPr>
        <p:spPr/>
        <p:txBody>
          <a:bodyPr/>
          <a:lstStyle/>
          <a:p>
            <a:fld id="{2A255BEA-4980-45A6-B628-5362080CF10E}" type="slidenum">
              <a:rPr lang="en-GB" smtClean="0"/>
              <a:t>14</a:t>
            </a:fld>
            <a:endParaRPr lang="en-GB"/>
          </a:p>
        </p:txBody>
      </p:sp>
    </p:spTree>
    <p:extLst>
      <p:ext uri="{BB962C8B-B14F-4D97-AF65-F5344CB8AC3E}">
        <p14:creationId xmlns:p14="http://schemas.microsoft.com/office/powerpoint/2010/main" val="9637967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References:</a:t>
            </a:r>
          </a:p>
          <a:p>
            <a:endParaRPr lang="en-GB" b="1" dirty="0"/>
          </a:p>
          <a:p>
            <a:r>
              <a:rPr lang="en-US" b="0" dirty="0"/>
              <a:t>ADHD Foundation.org (2018) Teaching-and-Managing-Students_FINAL.pdf. Available at: https://www.adhdfoundation.org.uk/wp-content/uploads/2019/01/Teaching-and-Managing-Students_FINAL.pdf (Accessed: 13 August 2021).</a:t>
            </a:r>
          </a:p>
          <a:p>
            <a:endParaRPr lang="en-US" b="0" dirty="0"/>
          </a:p>
          <a:p>
            <a:r>
              <a:rPr lang="en-US" b="0" dirty="0"/>
              <a:t>ADHD Foundation.org (2021) ADHD-Medicine.pdf. Available at: https://www.adhdfoundation.org.uk/wp-content/uploads/2017/05/ADHD-Medicine.pdf (Accessed: 13 August 2021).</a:t>
            </a:r>
          </a:p>
          <a:p>
            <a:endParaRPr lang="en-US" b="0" dirty="0"/>
          </a:p>
          <a:p>
            <a:r>
              <a:rPr lang="en-US" b="0" dirty="0"/>
              <a:t>Blume, F. et al. (2019) ‘The interplay of delay aversion, timing skills, and impulsivity in children experiencing attention-deficit/hyperactivity disorder (ADHD) symptoms’, ADHD Attention Deficit and Hyperactivity Disorders, 11(4), pp. 383–393. </a:t>
            </a:r>
            <a:r>
              <a:rPr lang="en-US" b="0" dirty="0" err="1"/>
              <a:t>doi</a:t>
            </a:r>
            <a:r>
              <a:rPr lang="en-US" b="0" dirty="0"/>
              <a:t>: 10.1007/s12402-019-00298-4.</a:t>
            </a:r>
          </a:p>
          <a:p>
            <a:endParaRPr lang="en-US" b="0" dirty="0"/>
          </a:p>
          <a:p>
            <a:r>
              <a:rPr lang="en-US" b="0" dirty="0"/>
              <a:t>CDC (2020) Behavior therapy for young children with ADHD | CDC, Centers for Disease Control and Prevention. Available at: https://www.cdc.gov/ncbddd/adhd/behavior-therapy.html (Accessed: 11 August 2021).</a:t>
            </a:r>
          </a:p>
          <a:p>
            <a:endParaRPr lang="en-US" b="0" dirty="0"/>
          </a:p>
          <a:p>
            <a:r>
              <a:rPr lang="en-US" b="0" dirty="0" err="1"/>
              <a:t>Felman</a:t>
            </a:r>
            <a:r>
              <a:rPr lang="en-US" b="0" dirty="0"/>
              <a:t> (2020) Mental health: Definition, common disorders, early signs, and more. Available at: https://www.medicalnewstoday.com/articles/154543 (Accessed: 8 August 2021).</a:t>
            </a:r>
          </a:p>
          <a:p>
            <a:endParaRPr lang="en-US" b="0" dirty="0"/>
          </a:p>
          <a:p>
            <a:r>
              <a:rPr lang="en-US" b="0" dirty="0"/>
              <a:t>GOSH (2016) Attention deficit hyperactivity disorder (ADHD), GOSH Hospital site. Available at: https://www.gosh.nhs.uk/conditions-and-treatments/general-medical-conditions/attention-deficit-hyperactivity-disorder-adhd/ (Accessed: 13 August 2021).</a:t>
            </a:r>
          </a:p>
          <a:p>
            <a:endParaRPr lang="en-US" b="0" dirty="0"/>
          </a:p>
          <a:p>
            <a:r>
              <a:rPr lang="en-US" b="0" dirty="0" err="1"/>
              <a:t>Hjalmarsdottir</a:t>
            </a:r>
            <a:r>
              <a:rPr lang="en-US" b="0" dirty="0"/>
              <a:t> (2020) Does Nutrition Play a Role in ADHD?, Healthline. Available at: https://www.healthline.com/nutrition/nutrition-and-adhd (Accessed: 11 August 2021).</a:t>
            </a:r>
          </a:p>
          <a:p>
            <a:endParaRPr lang="en-US" b="0" dirty="0"/>
          </a:p>
          <a:p>
            <a:r>
              <a:rPr lang="en-US" b="0" dirty="0"/>
              <a:t>International Dyslexia Association (2021) Working Memory: The Engine for Learning - International Dyslexia Association. Available at: https://dyslexiaida.org/working-memory-the-engine-for-learning/ (Accessed: 13 August 2021).</a:t>
            </a:r>
          </a:p>
          <a:p>
            <a:endParaRPr lang="en-US" b="0" dirty="0"/>
          </a:p>
          <a:p>
            <a:r>
              <a:rPr lang="en-US" b="0" dirty="0"/>
              <a:t>Legg (2019) It’s All in Your Brain: the Structure of ADHD, Healthline. Available at: https://www.healthline.com/health/adhd/the-brains-structure-and-function (Accessed: 12 August 2021).</a:t>
            </a:r>
          </a:p>
          <a:p>
            <a:endParaRPr lang="en-US" b="0" dirty="0"/>
          </a:p>
          <a:p>
            <a:r>
              <a:rPr lang="en-US" b="0" dirty="0"/>
              <a:t>Legg (2020) 14 signs of ADHD: Does your child have ADHD? Available at: https://www.healthline.com/health/adhd/signs (Accessed: 5 July 2021).</a:t>
            </a:r>
          </a:p>
          <a:p>
            <a:endParaRPr lang="en-US" b="0" dirty="0"/>
          </a:p>
          <a:p>
            <a:r>
              <a:rPr lang="en-US" b="0" dirty="0"/>
              <a:t>Low, K. (2021) Negative ADHD Behaviors Can Impact the Social Skills of Children, </a:t>
            </a:r>
            <a:r>
              <a:rPr lang="en-US" b="0" dirty="0" err="1"/>
              <a:t>Verywell</a:t>
            </a:r>
            <a:r>
              <a:rPr lang="en-US" b="0" dirty="0"/>
              <a:t> Mind. Available at: https://www.verywellmind.com/how-to-improve-social-skills-in-children-with-adhd-20727 (Accessed: 11 August 2021).</a:t>
            </a:r>
          </a:p>
          <a:p>
            <a:endParaRPr lang="en-US" b="0" dirty="0"/>
          </a:p>
          <a:p>
            <a:r>
              <a:rPr lang="en-US" b="0" dirty="0"/>
              <a:t>NHS (2015) NHS England » A defining moment in mental health care. Available at: https://www.england.nhs.uk/blog/geraldine-strathdee-8/ (Accessed: 8 August 2021).</a:t>
            </a:r>
          </a:p>
          <a:p>
            <a:endParaRPr lang="en-US" b="0" dirty="0"/>
          </a:p>
          <a:p>
            <a:r>
              <a:rPr lang="en-US" b="0" dirty="0"/>
              <a:t>NHS Foundation Trust (2018) Section-6-Treatment-of-ADHD-Sep-2018.pdf. Available at: https://eput.nhs.uk/wp-content/uploads/2019/05/Section-6-Treatment-of-ADHD-Sep-2018.pdf (Accessed: 13 August 2021).</a:t>
            </a:r>
          </a:p>
          <a:p>
            <a:endParaRPr lang="en-US" b="0" dirty="0"/>
          </a:p>
          <a:p>
            <a:r>
              <a:rPr lang="en-US" b="0" dirty="0"/>
              <a:t>NHS Foundation Trust (2020) Attention deficit hyperactivity disorder (ADHD), GOSH Hospital site. Available at: https://www.gosh.nhs.uk/conditions-and-treatments/general-medical-conditions/attention-deficit-hyperactivity-disorder-adhd/ (Accessed: 5 July 2021).</a:t>
            </a:r>
          </a:p>
          <a:p>
            <a:endParaRPr lang="en-US" b="0" dirty="0"/>
          </a:p>
          <a:p>
            <a:r>
              <a:rPr lang="en-US" b="0" dirty="0"/>
              <a:t>NICE (2013) Avoid drug treatment for children and young people with moderate ADHD | News and features | News, NICE. NICE. Available at: https://www.nice.org.uk/news/article/avoid-drug-treatment-for-children-and-young-people-with-moderate-adhd (Accessed: 13 August 2021).</a:t>
            </a:r>
          </a:p>
          <a:p>
            <a:endParaRPr lang="en-US" b="0" dirty="0"/>
          </a:p>
          <a:p>
            <a:r>
              <a:rPr lang="en-US" b="0" dirty="0"/>
              <a:t>Rosen (2021) The difference between stimulant and non-stimulant medication for ADHD. Available at: https://www.understood.org/articles/en/the-difference-between-stimulant-and-non-stimulant-medication-for-adhd (Accessed: 12 August 2021).</a:t>
            </a:r>
          </a:p>
          <a:p>
            <a:endParaRPr lang="en-US" b="0" dirty="0"/>
          </a:p>
          <a:p>
            <a:r>
              <a:rPr lang="en-US" b="0" dirty="0"/>
              <a:t>Schreier (2020) Helping a child with ADHD develop social skills, Mayo Clinic Health System. Available at: https://www.mayoclinichealthsystem.org/hometown-health/speaking-of-health/helping-a-child-with-adhd-develop-social-skills (Accessed: 11 August 2021).</a:t>
            </a:r>
          </a:p>
          <a:p>
            <a:endParaRPr lang="en-US" b="0" dirty="0"/>
          </a:p>
          <a:p>
            <a:r>
              <a:rPr lang="en-US" b="0" dirty="0"/>
              <a:t>Sciencedaily.com (2019) Young moms more likely to have kids with ADHD: Genetic links confirmed, ScienceDaily. Available at: https://www.sciencedaily.com/releases/2019/10/191024115020.htm (Accessed: 12 August 2021).</a:t>
            </a:r>
          </a:p>
          <a:p>
            <a:endParaRPr lang="en-US" b="0" dirty="0"/>
          </a:p>
          <a:p>
            <a:r>
              <a:rPr lang="en-US" b="0" dirty="0" err="1"/>
              <a:t>Storebø</a:t>
            </a:r>
            <a:r>
              <a:rPr lang="en-US" b="0" dirty="0"/>
              <a:t>, O. J. et al. (2019) ‘Social skills training for attention deficit hyperactivity disorder (ADHD) in children aged 5 to 18 years’, The Cochrane Database of Systematic Reviews, 2019(6), p. CD008223. </a:t>
            </a:r>
            <a:r>
              <a:rPr lang="en-US" b="0" dirty="0" err="1"/>
              <a:t>doi</a:t>
            </a:r>
            <a:r>
              <a:rPr lang="en-US" b="0" dirty="0"/>
              <a:t>: 10.1002/14651858.CD008223.</a:t>
            </a:r>
            <a:r>
              <a:rPr lang="en-US" b="0"/>
              <a:t>pub3.</a:t>
            </a:r>
          </a:p>
          <a:p>
            <a:endParaRPr lang="en-US" b="0" dirty="0"/>
          </a:p>
          <a:p>
            <a:r>
              <a:rPr lang="en-US" b="0" dirty="0"/>
              <a:t>Understood (2016a) ADD/ADHD | What Is Attention Deficit Hyperactivity Disorder? Available at: https://www.youtube.com/watch?v=ouZrZa5pLXk (Accessed: 13 August 2021).</a:t>
            </a:r>
          </a:p>
          <a:p>
            <a:endParaRPr lang="en-US" b="0" dirty="0"/>
          </a:p>
          <a:p>
            <a:r>
              <a:rPr lang="en-US" b="0" dirty="0"/>
              <a:t>Understood (2016b) How is ADHD Diagnosed? Available at: https://www.youtube.com/watch?v=rH4UzMcbmjU (Accessed: 13 August 2021).</a:t>
            </a:r>
          </a:p>
          <a:p>
            <a:endParaRPr lang="en-US" b="0" dirty="0"/>
          </a:p>
          <a:p>
            <a:endParaRPr lang="en-GB" b="0" dirty="0"/>
          </a:p>
          <a:p>
            <a:endParaRPr lang="en-GB" b="0" dirty="0"/>
          </a:p>
          <a:p>
            <a:endParaRPr lang="en-GB" b="1" dirty="0"/>
          </a:p>
        </p:txBody>
      </p:sp>
      <p:sp>
        <p:nvSpPr>
          <p:cNvPr id="4" name="Slide Number Placeholder 3"/>
          <p:cNvSpPr>
            <a:spLocks noGrp="1"/>
          </p:cNvSpPr>
          <p:nvPr>
            <p:ph type="sldNum" sz="quarter" idx="5"/>
          </p:nvPr>
        </p:nvSpPr>
        <p:spPr/>
        <p:txBody>
          <a:bodyPr/>
          <a:lstStyle/>
          <a:p>
            <a:fld id="{2A255BEA-4980-45A6-B628-5362080CF10E}" type="slidenum">
              <a:rPr lang="en-GB" smtClean="0"/>
              <a:t>15</a:t>
            </a:fld>
            <a:endParaRPr lang="en-GB"/>
          </a:p>
        </p:txBody>
      </p:sp>
    </p:spTree>
    <p:extLst>
      <p:ext uri="{BB962C8B-B14F-4D97-AF65-F5344CB8AC3E}">
        <p14:creationId xmlns:p14="http://schemas.microsoft.com/office/powerpoint/2010/main" val="29586648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A255BEA-4980-45A6-B628-5362080CF10E}" type="slidenum">
              <a:rPr lang="en-GB" smtClean="0"/>
              <a:t>16</a:t>
            </a:fld>
            <a:endParaRPr lang="en-GB"/>
          </a:p>
        </p:txBody>
      </p:sp>
    </p:spTree>
    <p:extLst>
      <p:ext uri="{BB962C8B-B14F-4D97-AF65-F5344CB8AC3E}">
        <p14:creationId xmlns:p14="http://schemas.microsoft.com/office/powerpoint/2010/main" val="26556418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A255BEA-4980-45A6-B628-5362080CF10E}" type="slidenum">
              <a:rPr lang="en-GB" smtClean="0"/>
              <a:t>17</a:t>
            </a:fld>
            <a:endParaRPr lang="en-GB"/>
          </a:p>
        </p:txBody>
      </p:sp>
    </p:spTree>
    <p:extLst>
      <p:ext uri="{BB962C8B-B14F-4D97-AF65-F5344CB8AC3E}">
        <p14:creationId xmlns:p14="http://schemas.microsoft.com/office/powerpoint/2010/main" val="2281095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084106B-C7AA-4A65-8B47-A363598DF1AB}"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91E710-5257-40CD-8256-41C40A611901}" type="slidenum">
              <a:rPr lang="en-GB" smtClean="0"/>
              <a:t>‹#›</a:t>
            </a:fld>
            <a:endParaRPr lang="en-GB"/>
          </a:p>
        </p:txBody>
      </p:sp>
    </p:spTree>
    <p:extLst>
      <p:ext uri="{BB962C8B-B14F-4D97-AF65-F5344CB8AC3E}">
        <p14:creationId xmlns:p14="http://schemas.microsoft.com/office/powerpoint/2010/main" val="1625527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84106B-C7AA-4A65-8B47-A363598DF1AB}"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91E710-5257-40CD-8256-41C40A611901}" type="slidenum">
              <a:rPr lang="en-GB" smtClean="0"/>
              <a:t>‹#›</a:t>
            </a:fld>
            <a:endParaRPr lang="en-GB"/>
          </a:p>
        </p:txBody>
      </p:sp>
    </p:spTree>
    <p:extLst>
      <p:ext uri="{BB962C8B-B14F-4D97-AF65-F5344CB8AC3E}">
        <p14:creationId xmlns:p14="http://schemas.microsoft.com/office/powerpoint/2010/main" val="2218002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84106B-C7AA-4A65-8B47-A363598DF1AB}"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91E710-5257-40CD-8256-41C40A611901}" type="slidenum">
              <a:rPr lang="en-GB" smtClean="0"/>
              <a:t>‹#›</a:t>
            </a:fld>
            <a:endParaRPr lang="en-GB"/>
          </a:p>
        </p:txBody>
      </p:sp>
    </p:spTree>
    <p:extLst>
      <p:ext uri="{BB962C8B-B14F-4D97-AF65-F5344CB8AC3E}">
        <p14:creationId xmlns:p14="http://schemas.microsoft.com/office/powerpoint/2010/main" val="203401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84106B-C7AA-4A65-8B47-A363598DF1AB}" type="datetimeFigureOut">
              <a:rPr lang="en-GB" smtClean="0"/>
              <a:t>13/08/2021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91E710-5257-40CD-8256-41C40A611901}" type="slidenum">
              <a:rPr lang="en-GB" smtClean="0"/>
              <a:t>‹#›</a:t>
            </a:fld>
            <a:endParaRPr lang="en-GB"/>
          </a:p>
        </p:txBody>
      </p:sp>
    </p:spTree>
    <p:extLst>
      <p:ext uri="{BB962C8B-B14F-4D97-AF65-F5344CB8AC3E}">
        <p14:creationId xmlns:p14="http://schemas.microsoft.com/office/powerpoint/2010/main" val="3161013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084106B-C7AA-4A65-8B47-A363598DF1AB}" type="datetimeFigureOut">
              <a:rPr lang="en-GB" smtClean="0"/>
              <a:t>13/08/2021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91E710-5257-40CD-8256-41C40A611901}" type="slidenum">
              <a:rPr lang="en-GB" smtClean="0"/>
              <a:t>‹#›</a:t>
            </a:fld>
            <a:endParaRPr lang="en-GB"/>
          </a:p>
        </p:txBody>
      </p:sp>
    </p:spTree>
    <p:extLst>
      <p:ext uri="{BB962C8B-B14F-4D97-AF65-F5344CB8AC3E}">
        <p14:creationId xmlns:p14="http://schemas.microsoft.com/office/powerpoint/2010/main" val="1404415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084106B-C7AA-4A65-8B47-A363598DF1AB}" type="datetimeFigureOut">
              <a:rPr lang="en-GB" smtClean="0"/>
              <a:t>13/08/2021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91E710-5257-40CD-8256-41C40A611901}" type="slidenum">
              <a:rPr lang="en-GB" smtClean="0"/>
              <a:t>‹#›</a:t>
            </a:fld>
            <a:endParaRPr lang="en-GB"/>
          </a:p>
        </p:txBody>
      </p:sp>
    </p:spTree>
    <p:extLst>
      <p:ext uri="{BB962C8B-B14F-4D97-AF65-F5344CB8AC3E}">
        <p14:creationId xmlns:p14="http://schemas.microsoft.com/office/powerpoint/2010/main" val="2945340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4106B-C7AA-4A65-8B47-A363598DF1AB}" type="datetimeFigureOut">
              <a:rPr lang="en-GB" smtClean="0"/>
              <a:t>13/08/2021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91E710-5257-40CD-8256-41C40A611901}" type="slidenum">
              <a:rPr lang="en-GB" smtClean="0"/>
              <a:t>‹#›</a:t>
            </a:fld>
            <a:endParaRPr lang="en-GB"/>
          </a:p>
        </p:txBody>
      </p:sp>
    </p:spTree>
    <p:extLst>
      <p:ext uri="{BB962C8B-B14F-4D97-AF65-F5344CB8AC3E}">
        <p14:creationId xmlns:p14="http://schemas.microsoft.com/office/powerpoint/2010/main" val="3747328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084106B-C7AA-4A65-8B47-A363598DF1AB}" type="datetimeFigureOut">
              <a:rPr lang="en-GB" smtClean="0"/>
              <a:t>13/08/2021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91E710-5257-40CD-8256-41C40A611901}" type="slidenum">
              <a:rPr lang="en-GB" smtClean="0"/>
              <a:t>‹#›</a:t>
            </a:fld>
            <a:endParaRPr lang="en-GB"/>
          </a:p>
        </p:txBody>
      </p:sp>
    </p:spTree>
    <p:extLst>
      <p:ext uri="{BB962C8B-B14F-4D97-AF65-F5344CB8AC3E}">
        <p14:creationId xmlns:p14="http://schemas.microsoft.com/office/powerpoint/2010/main" val="3250433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84106B-C7AA-4A65-8B47-A363598DF1AB}" type="datetimeFigureOut">
              <a:rPr lang="en-GB" smtClean="0"/>
              <a:t>13/08/2021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91E710-5257-40CD-8256-41C40A611901}" type="slidenum">
              <a:rPr lang="en-GB" smtClean="0"/>
              <a:t>‹#›</a:t>
            </a:fld>
            <a:endParaRPr lang="en-GB"/>
          </a:p>
        </p:txBody>
      </p:sp>
    </p:spTree>
    <p:extLst>
      <p:ext uri="{BB962C8B-B14F-4D97-AF65-F5344CB8AC3E}">
        <p14:creationId xmlns:p14="http://schemas.microsoft.com/office/powerpoint/2010/main" val="3267600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84106B-C7AA-4A65-8B47-A363598DF1AB}"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91E710-5257-40CD-8256-41C40A611901}" type="slidenum">
              <a:rPr lang="en-GB" smtClean="0"/>
              <a:t>‹#›</a:t>
            </a:fld>
            <a:endParaRPr lang="en-GB"/>
          </a:p>
        </p:txBody>
      </p:sp>
    </p:spTree>
    <p:extLst>
      <p:ext uri="{BB962C8B-B14F-4D97-AF65-F5344CB8AC3E}">
        <p14:creationId xmlns:p14="http://schemas.microsoft.com/office/powerpoint/2010/main" val="3779345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84106B-C7AA-4A65-8B47-A363598DF1AB}"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91E710-5257-40CD-8256-41C40A61190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736130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84106B-C7AA-4A65-8B47-A363598DF1AB}"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91E710-5257-40CD-8256-41C40A611901}" type="slidenum">
              <a:rPr lang="en-GB" smtClean="0"/>
              <a:t>‹#›</a:t>
            </a:fld>
            <a:endParaRPr lang="en-GB"/>
          </a:p>
        </p:txBody>
      </p:sp>
    </p:spTree>
    <p:extLst>
      <p:ext uri="{BB962C8B-B14F-4D97-AF65-F5344CB8AC3E}">
        <p14:creationId xmlns:p14="http://schemas.microsoft.com/office/powerpoint/2010/main" val="3746716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84106B-C7AA-4A65-8B47-A363598DF1AB}"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91E710-5257-40CD-8256-41C40A61190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388428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84106B-C7AA-4A65-8B47-A363598DF1AB}"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91E710-5257-40CD-8256-41C40A611901}" type="slidenum">
              <a:rPr lang="en-GB" smtClean="0"/>
              <a:t>‹#›</a:t>
            </a:fld>
            <a:endParaRPr lang="en-GB"/>
          </a:p>
        </p:txBody>
      </p:sp>
    </p:spTree>
    <p:extLst>
      <p:ext uri="{BB962C8B-B14F-4D97-AF65-F5344CB8AC3E}">
        <p14:creationId xmlns:p14="http://schemas.microsoft.com/office/powerpoint/2010/main" val="10834514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84106B-C7AA-4A65-8B47-A363598DF1AB}"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91E710-5257-40CD-8256-41C40A611901}" type="slidenum">
              <a:rPr lang="en-GB" smtClean="0"/>
              <a:t>‹#›</a:t>
            </a:fld>
            <a:endParaRPr lang="en-GB"/>
          </a:p>
        </p:txBody>
      </p:sp>
    </p:spTree>
    <p:extLst>
      <p:ext uri="{BB962C8B-B14F-4D97-AF65-F5344CB8AC3E}">
        <p14:creationId xmlns:p14="http://schemas.microsoft.com/office/powerpoint/2010/main" val="24182693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84106B-C7AA-4A65-8B47-A363598DF1AB}"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91E710-5257-40CD-8256-41C40A611901}" type="slidenum">
              <a:rPr lang="en-GB" smtClean="0"/>
              <a:t>‹#›</a:t>
            </a:fld>
            <a:endParaRPr lang="en-GB"/>
          </a:p>
        </p:txBody>
      </p:sp>
    </p:spTree>
    <p:extLst>
      <p:ext uri="{BB962C8B-B14F-4D97-AF65-F5344CB8AC3E}">
        <p14:creationId xmlns:p14="http://schemas.microsoft.com/office/powerpoint/2010/main" val="2440817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084106B-C7AA-4A65-8B47-A363598DF1AB}" type="datetimeFigureOut">
              <a:rPr lang="en-GB" smtClean="0"/>
              <a:t>13/08/2021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D91E710-5257-40CD-8256-41C40A611901}" type="slidenum">
              <a:rPr lang="en-GB" smtClean="0"/>
              <a:t>‹#›</a:t>
            </a:fld>
            <a:endParaRPr lang="en-GB"/>
          </a:p>
        </p:txBody>
      </p:sp>
    </p:spTree>
    <p:extLst>
      <p:ext uri="{BB962C8B-B14F-4D97-AF65-F5344CB8AC3E}">
        <p14:creationId xmlns:p14="http://schemas.microsoft.com/office/powerpoint/2010/main" val="238679293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www.addiss.co.uk/ADHDNews18.pdf" TargetMode="External"/><Relationship Id="rId3" Type="http://schemas.openxmlformats.org/officeDocument/2006/relationships/hyperlink" Target="https://www.additudemag.com/category/adhd-add/" TargetMode="External"/><Relationship Id="rId7" Type="http://schemas.openxmlformats.org/officeDocument/2006/relationships/hyperlink" Target="https://assets.publishing.service.gov.uk/government/uploads/system/uploads/attachment_data/file/359681/Young_Person_s_Guide_to_the_Children_and_Families_Act.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councilfordisabledchildren.org.uk/sites/default/files/uploads/documents/import/socialcare_implementationofcfa2014_online.pdf" TargetMode="External"/><Relationship Id="rId5" Type="http://schemas.openxmlformats.org/officeDocument/2006/relationships/hyperlink" Target="https://fmf.cfpc.ca/wp-content/uploads/2016/11/S133451_Best-Practices-for-ADHD-Across-the-Lifespan.pdf" TargetMode="External"/><Relationship Id="rId4" Type="http://schemas.openxmlformats.org/officeDocument/2006/relationships/hyperlink" Target="https://www.cdc.gov/ncbddd/adhd/index.html" TargetMode="External"/><Relationship Id="rId9" Type="http://schemas.openxmlformats.org/officeDocument/2006/relationships/hyperlink" Target="https://www.allfie.org.uk/news/inclusion-now/inclusion-now-51/legal-question-inclusion-now-51/"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hampshirecamhs.nhs.uk/issue/mental-health-and-mental-illness-professional/" TargetMode="External"/><Relationship Id="rId3" Type="http://schemas.openxmlformats.org/officeDocument/2006/relationships/hyperlink" Target="https://www.education-ni.gov.uk/sites/default/files/publications/de/adhd2.pdf" TargetMode="External"/><Relationship Id="rId7" Type="http://schemas.openxmlformats.org/officeDocument/2006/relationships/hyperlink" Target="https://www.who.int/standards/classifications/classification-of-disease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england.nhs.uk/blog/geraldine-strathdee-8/" TargetMode="External"/><Relationship Id="rId5" Type="http://schemas.openxmlformats.org/officeDocument/2006/relationships/hyperlink" Target="https://www.youngepilepsy.org.uk/dmdocuments/mindthegap-rippon.pdf" TargetMode="External"/><Relationship Id="rId4" Type="http://schemas.openxmlformats.org/officeDocument/2006/relationships/hyperlink" Target="https://www.education-ni.gov.uk/sites/default/files/publications/de/adhd.pdf" TargetMode="External"/><Relationship Id="rId9" Type="http://schemas.openxmlformats.org/officeDocument/2006/relationships/hyperlink" Target="https://www.sabp.nhs.uk/our-services/advice-guidance/whatMillnes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nhs.uk/conditions/attention-deficit-hyperactivity-disorder-adhd/cause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www.nimh.nih.gov/health/topics/attention-deficit-hyperactivity-disorder-adhd/" TargetMode="External"/><Relationship Id="rId4" Type="http://schemas.openxmlformats.org/officeDocument/2006/relationships/hyperlink" Target="https://www.healthline.com/health/adh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97CE84-1879-4C57-AECC-47F2497AB564}"/>
              </a:ext>
            </a:extLst>
          </p:cNvPr>
          <p:cNvSpPr>
            <a:spLocks noGrp="1"/>
          </p:cNvSpPr>
          <p:nvPr>
            <p:ph type="title"/>
          </p:nvPr>
        </p:nvSpPr>
        <p:spPr>
          <a:xfrm>
            <a:off x="677335" y="609600"/>
            <a:ext cx="7715551" cy="4321630"/>
          </a:xfrm>
        </p:spPr>
        <p:txBody>
          <a:bodyPr>
            <a:normAutofit fontScale="90000"/>
          </a:bodyPr>
          <a:lstStyle/>
          <a:p>
            <a:pPr algn="ctr"/>
            <a:r>
              <a:rPr lang="en-GB" b="1" dirty="0">
                <a:solidFill>
                  <a:schemeClr val="tx1"/>
                </a:solidFill>
              </a:rPr>
              <a:t>BSc (Hons) Health &amp; Social Care</a:t>
            </a:r>
            <a:br>
              <a:rPr lang="en-GB" b="1" dirty="0">
                <a:solidFill>
                  <a:schemeClr val="tx1"/>
                </a:solidFill>
              </a:rPr>
            </a:br>
            <a:r>
              <a:rPr lang="en-GB" b="1" dirty="0">
                <a:solidFill>
                  <a:schemeClr val="tx1"/>
                </a:solidFill>
              </a:rPr>
              <a:t>Level 6</a:t>
            </a:r>
            <a:br>
              <a:rPr lang="en-GB" b="1" dirty="0">
                <a:solidFill>
                  <a:schemeClr val="tx1"/>
                </a:solidFill>
              </a:rPr>
            </a:br>
            <a:r>
              <a:rPr lang="en-GB" b="1" dirty="0">
                <a:solidFill>
                  <a:schemeClr val="tx1"/>
                </a:solidFill>
              </a:rPr>
              <a:t>BMHP6006_LON</a:t>
            </a:r>
            <a:br>
              <a:rPr lang="en-GB" b="1" dirty="0">
                <a:solidFill>
                  <a:schemeClr val="tx1"/>
                </a:solidFill>
              </a:rPr>
            </a:br>
            <a:r>
              <a:rPr lang="en-GB" b="1" dirty="0">
                <a:solidFill>
                  <a:schemeClr val="tx1"/>
                </a:solidFill>
              </a:rPr>
              <a:t>MENTAL DISORDER AND PATHOLOGY</a:t>
            </a:r>
            <a:br>
              <a:rPr lang="en-GB" b="1" dirty="0">
                <a:solidFill>
                  <a:schemeClr val="tx1"/>
                </a:solidFill>
              </a:rPr>
            </a:br>
            <a:r>
              <a:rPr lang="en-GB" b="1" dirty="0">
                <a:solidFill>
                  <a:schemeClr val="tx1"/>
                </a:solidFill>
              </a:rPr>
              <a:t>LECTURER: DIYA GANGULY</a:t>
            </a:r>
            <a:br>
              <a:rPr lang="en-GB" b="1" dirty="0">
                <a:solidFill>
                  <a:schemeClr val="tx1"/>
                </a:solidFill>
              </a:rPr>
            </a:br>
            <a:r>
              <a:rPr lang="en-GB" b="1" dirty="0">
                <a:solidFill>
                  <a:schemeClr val="tx1"/>
                </a:solidFill>
              </a:rPr>
              <a:t>STUDENT: HYACINTH THOMAS</a:t>
            </a:r>
          </a:p>
        </p:txBody>
      </p:sp>
    </p:spTree>
    <p:extLst>
      <p:ext uri="{BB962C8B-B14F-4D97-AF65-F5344CB8AC3E}">
        <p14:creationId xmlns:p14="http://schemas.microsoft.com/office/powerpoint/2010/main" val="329533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7B66E-DE75-40FA-8A18-DDADF0DC6222}"/>
              </a:ext>
            </a:extLst>
          </p:cNvPr>
          <p:cNvSpPr>
            <a:spLocks noGrp="1"/>
          </p:cNvSpPr>
          <p:nvPr>
            <p:ph type="title"/>
          </p:nvPr>
        </p:nvSpPr>
        <p:spPr>
          <a:xfrm>
            <a:off x="677334" y="226032"/>
            <a:ext cx="8596668" cy="590606"/>
          </a:xfrm>
        </p:spPr>
        <p:txBody>
          <a:bodyPr>
            <a:normAutofit fontScale="90000"/>
          </a:bodyPr>
          <a:lstStyle/>
          <a:p>
            <a:pPr algn="ctr">
              <a:tabLst>
                <a:tab pos="1169988" algn="l"/>
              </a:tabLst>
            </a:pPr>
            <a:r>
              <a:rPr lang="en-US" b="1" dirty="0">
                <a:solidFill>
                  <a:schemeClr val="tx1"/>
                </a:solidFill>
                <a:latin typeface="Arial Black" panose="020B0A04020102020204" pitchFamily="34" charset="0"/>
              </a:rPr>
              <a:t>INTRODUCTION</a:t>
            </a:r>
            <a:r>
              <a:rPr lang="en-US" b="1" dirty="0">
                <a:solidFill>
                  <a:schemeClr val="tx1"/>
                </a:solidFill>
              </a:rPr>
              <a:t>:</a:t>
            </a:r>
            <a:br>
              <a:rPr lang="en-US" b="1" dirty="0">
                <a:solidFill>
                  <a:schemeClr val="tx1"/>
                </a:solidFill>
              </a:rPr>
            </a:br>
            <a:endParaRPr lang="en-GB" b="1" dirty="0">
              <a:solidFill>
                <a:schemeClr val="tx1"/>
              </a:solidFill>
            </a:endParaRPr>
          </a:p>
        </p:txBody>
      </p:sp>
      <p:sp>
        <p:nvSpPr>
          <p:cNvPr id="3" name="Content Placeholder 2">
            <a:extLst>
              <a:ext uri="{FF2B5EF4-FFF2-40B4-BE49-F238E27FC236}">
                <a16:creationId xmlns:a16="http://schemas.microsoft.com/office/drawing/2014/main" id="{164AA684-EC80-4DC4-8795-53331D49D24F}"/>
              </a:ext>
            </a:extLst>
          </p:cNvPr>
          <p:cNvSpPr>
            <a:spLocks noGrp="1"/>
          </p:cNvSpPr>
          <p:nvPr>
            <p:ph idx="1"/>
          </p:nvPr>
        </p:nvSpPr>
        <p:spPr>
          <a:xfrm>
            <a:off x="677333" y="996592"/>
            <a:ext cx="9656369" cy="5732981"/>
          </a:xfrm>
        </p:spPr>
        <p:txBody>
          <a:bodyPr>
            <a:normAutofit fontScale="40000" lnSpcReduction="20000"/>
          </a:bodyPr>
          <a:lstStyle/>
          <a:p>
            <a:pPr marL="0" indent="0">
              <a:buNone/>
            </a:pPr>
            <a:r>
              <a:rPr lang="en-US" sz="4000" b="1" dirty="0">
                <a:solidFill>
                  <a:schemeClr val="tx1"/>
                </a:solidFill>
                <a:latin typeface="Arial Black" panose="020B0A04020102020204" pitchFamily="34" charset="0"/>
              </a:rPr>
              <a:t>What is mental health?</a:t>
            </a:r>
          </a:p>
          <a:p>
            <a:pPr marL="0" indent="0">
              <a:buNone/>
            </a:pPr>
            <a:endParaRPr lang="en-US" sz="3400" b="1" dirty="0">
              <a:solidFill>
                <a:schemeClr val="tx1"/>
              </a:solidFill>
              <a:latin typeface="Arial Black" panose="020B0A04020102020204" pitchFamily="34" charset="0"/>
            </a:endParaRPr>
          </a:p>
          <a:p>
            <a:r>
              <a:rPr lang="en-US" sz="2900" dirty="0">
                <a:solidFill>
                  <a:schemeClr val="tx1"/>
                </a:solidFill>
                <a:latin typeface="Arial Black" panose="020B0A04020102020204" pitchFamily="34" charset="0"/>
              </a:rPr>
              <a:t>According to the national ‘No Health without Mental Health’ policy, mental health is:  </a:t>
            </a:r>
          </a:p>
          <a:p>
            <a:pPr>
              <a:buFont typeface="Wingdings" panose="05000000000000000000" pitchFamily="2" charset="2"/>
              <a:buChar char="q"/>
            </a:pPr>
            <a:r>
              <a:rPr lang="en-US" sz="2900" dirty="0">
                <a:solidFill>
                  <a:schemeClr val="tx1"/>
                </a:solidFill>
                <a:latin typeface="Arial Black" panose="020B0A04020102020204" pitchFamily="34" charset="0"/>
              </a:rPr>
              <a:t>a positive state of mind and body, </a:t>
            </a:r>
          </a:p>
          <a:p>
            <a:pPr>
              <a:buFont typeface="Wingdings" panose="05000000000000000000" pitchFamily="2" charset="2"/>
              <a:buChar char="q"/>
            </a:pPr>
            <a:r>
              <a:rPr lang="en-US" sz="2900" dirty="0">
                <a:solidFill>
                  <a:schemeClr val="tx1"/>
                </a:solidFill>
                <a:latin typeface="Arial Black" panose="020B0A04020102020204" pitchFamily="34" charset="0"/>
              </a:rPr>
              <a:t>feeling safe and able to cope, with a sense of connection with people, communities and the wider environment. </a:t>
            </a:r>
          </a:p>
          <a:p>
            <a:pPr>
              <a:buFont typeface="Wingdings" panose="05000000000000000000" pitchFamily="2" charset="2"/>
              <a:buChar char="q"/>
            </a:pPr>
            <a:r>
              <a:rPr lang="en-US" sz="2900" dirty="0">
                <a:solidFill>
                  <a:schemeClr val="tx1"/>
                </a:solidFill>
                <a:latin typeface="Arial Black" panose="020B0A04020102020204" pitchFamily="34" charset="0"/>
              </a:rPr>
              <a:t>Levels of mental health are influenced by the conditions people are born into, grow up in, live and work in (</a:t>
            </a:r>
            <a:r>
              <a:rPr lang="en-US" sz="2900" dirty="0" err="1">
                <a:solidFill>
                  <a:schemeClr val="tx1"/>
                </a:solidFill>
                <a:latin typeface="Arial Black" panose="020B0A04020102020204" pitchFamily="34" charset="0"/>
              </a:rPr>
              <a:t>Strathdee</a:t>
            </a:r>
            <a:r>
              <a:rPr lang="en-US" sz="2900" dirty="0">
                <a:solidFill>
                  <a:schemeClr val="tx1"/>
                </a:solidFill>
                <a:latin typeface="Arial Black" panose="020B0A04020102020204" pitchFamily="34" charset="0"/>
              </a:rPr>
              <a:t>, 2015).</a:t>
            </a:r>
          </a:p>
          <a:p>
            <a:pPr marL="0" indent="0">
              <a:buNone/>
            </a:pPr>
            <a:endParaRPr lang="en-US" sz="2300" dirty="0">
              <a:solidFill>
                <a:schemeClr val="tx1"/>
              </a:solidFill>
              <a:latin typeface="Arial Black" panose="020B0A04020102020204" pitchFamily="34" charset="0"/>
            </a:endParaRPr>
          </a:p>
          <a:p>
            <a:pPr marL="0" indent="0">
              <a:buNone/>
            </a:pPr>
            <a:r>
              <a:rPr lang="en-US" sz="4000" b="1" dirty="0">
                <a:solidFill>
                  <a:schemeClr val="tx1"/>
                </a:solidFill>
                <a:latin typeface="Arial Black" panose="020B0A04020102020204" pitchFamily="34" charset="0"/>
              </a:rPr>
              <a:t>What is mental illness?</a:t>
            </a:r>
          </a:p>
          <a:p>
            <a:pPr marL="0" indent="0">
              <a:buNone/>
            </a:pPr>
            <a:endParaRPr lang="en-US" sz="2400" b="1" dirty="0">
              <a:solidFill>
                <a:schemeClr val="tx1"/>
              </a:solidFill>
              <a:latin typeface="Arial Black" panose="020B0A04020102020204" pitchFamily="34" charset="0"/>
            </a:endParaRPr>
          </a:p>
          <a:p>
            <a:r>
              <a:rPr lang="en-US" sz="2900" b="1" dirty="0">
                <a:solidFill>
                  <a:schemeClr val="tx1"/>
                </a:solidFill>
                <a:latin typeface="Arial Black" panose="020B0A04020102020204" pitchFamily="34" charset="0"/>
              </a:rPr>
              <a:t>A mental illness or mental health disorder is an illness that affects the way people think, feel, behave, or interact with others. </a:t>
            </a:r>
          </a:p>
          <a:p>
            <a:pPr>
              <a:buFont typeface="Wingdings" panose="05000000000000000000" pitchFamily="2" charset="2"/>
              <a:buChar char="q"/>
            </a:pPr>
            <a:r>
              <a:rPr lang="en-US" sz="2900" b="1" dirty="0">
                <a:solidFill>
                  <a:schemeClr val="tx1"/>
                </a:solidFill>
                <a:latin typeface="Arial Black" panose="020B0A04020102020204" pitchFamily="34" charset="0"/>
              </a:rPr>
              <a:t>There are many types of mental illnesses/ health disorders with different signs and symptoms (hampshirecamhs.nhs.uk).</a:t>
            </a:r>
          </a:p>
          <a:p>
            <a:pPr>
              <a:buFont typeface="Wingdings" panose="05000000000000000000" pitchFamily="2" charset="2"/>
              <a:buChar char="q"/>
            </a:pPr>
            <a:r>
              <a:rPr lang="en-US" sz="2900" b="1" dirty="0">
                <a:solidFill>
                  <a:schemeClr val="tx1"/>
                </a:solidFill>
                <a:latin typeface="Arial Black" panose="020B0A04020102020204" pitchFamily="34" charset="0"/>
              </a:rPr>
              <a:t>Can be neurotic or psychotic (sabp.nhs.uk)</a:t>
            </a:r>
          </a:p>
          <a:p>
            <a:pPr marL="0" indent="0">
              <a:buNone/>
            </a:pPr>
            <a:endParaRPr lang="en-US" sz="2400" b="1" dirty="0">
              <a:solidFill>
                <a:schemeClr val="tx1"/>
              </a:solidFill>
              <a:latin typeface="Arial Black" panose="020B0A04020102020204" pitchFamily="34" charset="0"/>
            </a:endParaRPr>
          </a:p>
          <a:p>
            <a:pPr marL="0" indent="0">
              <a:buNone/>
            </a:pPr>
            <a:r>
              <a:rPr lang="en-US" sz="4000" b="1" dirty="0">
                <a:solidFill>
                  <a:schemeClr val="tx1"/>
                </a:solidFill>
                <a:latin typeface="Arial Black" panose="020B0A04020102020204" pitchFamily="34" charset="0"/>
              </a:rPr>
              <a:t>This presentation focuses on a mental disorder from the ICD-10 manual.</a:t>
            </a:r>
          </a:p>
          <a:p>
            <a:pPr marL="0" indent="0">
              <a:buNone/>
            </a:pPr>
            <a:endParaRPr lang="en-US" sz="3400" b="1" dirty="0">
              <a:solidFill>
                <a:schemeClr val="tx1"/>
              </a:solidFill>
              <a:latin typeface="Arial Black" panose="020B0A04020102020204" pitchFamily="34" charset="0"/>
            </a:endParaRPr>
          </a:p>
          <a:p>
            <a:pPr marL="0" indent="0">
              <a:buNone/>
            </a:pPr>
            <a:r>
              <a:rPr lang="en-US" sz="3400" dirty="0">
                <a:solidFill>
                  <a:schemeClr val="tx1"/>
                </a:solidFill>
                <a:latin typeface="Arial Black" panose="020B0A04020102020204" pitchFamily="34" charset="0"/>
              </a:rPr>
              <a:t> </a:t>
            </a:r>
          </a:p>
          <a:p>
            <a:pPr marL="0" indent="0">
              <a:buNone/>
            </a:pPr>
            <a:endParaRPr lang="en-GB" sz="2000" dirty="0">
              <a:solidFill>
                <a:srgbClr val="FF0000"/>
              </a:solidFill>
              <a:latin typeface="Arial Black" panose="020B0A04020102020204" pitchFamily="34" charset="0"/>
            </a:endParaRPr>
          </a:p>
          <a:p>
            <a:pPr marL="0" indent="0">
              <a:buNone/>
            </a:pPr>
            <a:endParaRPr lang="en-GB" sz="2000" dirty="0"/>
          </a:p>
        </p:txBody>
      </p:sp>
    </p:spTree>
    <p:extLst>
      <p:ext uri="{BB962C8B-B14F-4D97-AF65-F5344CB8AC3E}">
        <p14:creationId xmlns:p14="http://schemas.microsoft.com/office/powerpoint/2010/main" val="2924806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72090D-B566-40E1-89DB-D5B938D4C0AB}"/>
              </a:ext>
            </a:extLst>
          </p:cNvPr>
          <p:cNvSpPr>
            <a:spLocks noGrp="1"/>
          </p:cNvSpPr>
          <p:nvPr>
            <p:ph idx="1"/>
          </p:nvPr>
        </p:nvSpPr>
        <p:spPr>
          <a:xfrm>
            <a:off x="588843" y="1037690"/>
            <a:ext cx="10507247" cy="5743254"/>
          </a:xfrm>
        </p:spPr>
        <p:txBody>
          <a:bodyPr anchor="ctr">
            <a:normAutofit fontScale="47500" lnSpcReduction="20000"/>
          </a:bodyPr>
          <a:lstStyle/>
          <a:p>
            <a:r>
              <a:rPr lang="en-GB" sz="2900" dirty="0">
                <a:solidFill>
                  <a:schemeClr val="tx1"/>
                </a:solidFill>
                <a:latin typeface="Arial Black" panose="020B0A04020102020204" pitchFamily="34" charset="0"/>
              </a:rPr>
              <a:t>According to the ICD-10 manual, ADHD is classified under F90.0 – Disturbance of activity and attention (WHO, 1992)</a:t>
            </a:r>
          </a:p>
          <a:p>
            <a:endParaRPr lang="en-GB" sz="2900" dirty="0">
              <a:solidFill>
                <a:schemeClr val="tx1"/>
              </a:solidFill>
              <a:latin typeface="Arial Black" panose="020B0A04020102020204" pitchFamily="34" charset="0"/>
            </a:endParaRPr>
          </a:p>
          <a:p>
            <a:r>
              <a:rPr lang="en-GB" sz="2900" dirty="0">
                <a:solidFill>
                  <a:schemeClr val="tx1"/>
                </a:solidFill>
                <a:latin typeface="Arial Black" panose="020B0A04020102020204" pitchFamily="34" charset="0"/>
              </a:rPr>
              <a:t>I will be focusing on Attention Deficit Hyperactivity Disorder (ADHD) in children.</a:t>
            </a:r>
          </a:p>
          <a:p>
            <a:endParaRPr lang="en-GB" sz="2900" dirty="0">
              <a:solidFill>
                <a:schemeClr val="tx1"/>
              </a:solidFill>
              <a:latin typeface="Arial Black" panose="020B0A04020102020204" pitchFamily="34" charset="0"/>
            </a:endParaRPr>
          </a:p>
          <a:p>
            <a:pPr marL="0" indent="0">
              <a:buNone/>
            </a:pPr>
            <a:r>
              <a:rPr lang="en-GB" sz="2900" dirty="0">
                <a:solidFill>
                  <a:schemeClr val="tx1"/>
                </a:solidFill>
                <a:latin typeface="Arial Black" panose="020B0A04020102020204" pitchFamily="34" charset="0"/>
              </a:rPr>
              <a:t>WHAT IS ADHD ?</a:t>
            </a:r>
          </a:p>
          <a:p>
            <a:pPr marL="0" indent="0">
              <a:buNone/>
            </a:pPr>
            <a:endParaRPr lang="en-GB" sz="2900" dirty="0">
              <a:solidFill>
                <a:schemeClr val="tx1"/>
              </a:solidFill>
              <a:latin typeface="Arial Black" panose="020B0A04020102020204" pitchFamily="34" charset="0"/>
            </a:endParaRPr>
          </a:p>
          <a:p>
            <a:r>
              <a:rPr lang="en-GB" sz="2900" dirty="0">
                <a:solidFill>
                  <a:schemeClr val="tx1"/>
                </a:solidFill>
                <a:latin typeface="Arial Black" panose="020B0A04020102020204" pitchFamily="34" charset="0"/>
              </a:rPr>
              <a:t>ADHD is neurodevelopmental condition that affects a child’s behaviour.  There are three types:</a:t>
            </a:r>
          </a:p>
          <a:p>
            <a:pPr>
              <a:buFont typeface="Wingdings" panose="05000000000000000000" pitchFamily="2" charset="2"/>
              <a:buChar char="q"/>
            </a:pPr>
            <a:r>
              <a:rPr lang="en-GB" sz="2900" dirty="0">
                <a:solidFill>
                  <a:schemeClr val="tx1"/>
                </a:solidFill>
                <a:latin typeface="Arial Black" panose="020B0A04020102020204" pitchFamily="34" charset="0"/>
              </a:rPr>
              <a:t>ADHD (Inattentive type)</a:t>
            </a:r>
          </a:p>
          <a:p>
            <a:pPr>
              <a:buFont typeface="Wingdings" panose="05000000000000000000" pitchFamily="2" charset="2"/>
              <a:buChar char="q"/>
            </a:pPr>
            <a:r>
              <a:rPr lang="en-GB" sz="2900" dirty="0">
                <a:solidFill>
                  <a:schemeClr val="tx1"/>
                </a:solidFill>
                <a:latin typeface="Arial Black" panose="020B0A04020102020204" pitchFamily="34" charset="0"/>
              </a:rPr>
              <a:t>ADHD (Hyperactive-Impulsive type)</a:t>
            </a:r>
          </a:p>
          <a:p>
            <a:pPr>
              <a:buFont typeface="Wingdings" panose="05000000000000000000" pitchFamily="2" charset="2"/>
              <a:buChar char="q"/>
            </a:pPr>
            <a:r>
              <a:rPr lang="en-GB" sz="2900" dirty="0">
                <a:solidFill>
                  <a:schemeClr val="tx1"/>
                </a:solidFill>
                <a:latin typeface="Arial Black" panose="020B0A04020102020204" pitchFamily="34" charset="0"/>
              </a:rPr>
              <a:t>ADHD (Combined type)</a:t>
            </a:r>
          </a:p>
          <a:p>
            <a:pPr marL="0" indent="0">
              <a:buNone/>
            </a:pPr>
            <a:endParaRPr lang="en-GB" sz="2900" dirty="0">
              <a:solidFill>
                <a:schemeClr val="tx1"/>
              </a:solidFill>
              <a:latin typeface="Arial Black" panose="020B0A04020102020204" pitchFamily="34" charset="0"/>
            </a:endParaRPr>
          </a:p>
          <a:p>
            <a:r>
              <a:rPr lang="en-GB" sz="2900" dirty="0">
                <a:solidFill>
                  <a:schemeClr val="tx1"/>
                </a:solidFill>
                <a:latin typeface="Arial Black" panose="020B0A04020102020204" pitchFamily="34" charset="0"/>
              </a:rPr>
              <a:t> ADHD (combined type) is characterised by:</a:t>
            </a:r>
          </a:p>
          <a:p>
            <a:endParaRPr lang="en-GB" sz="2900" dirty="0">
              <a:solidFill>
                <a:schemeClr val="tx1"/>
              </a:solidFill>
              <a:latin typeface="Arial Black" panose="020B0A04020102020204" pitchFamily="34" charset="0"/>
            </a:endParaRPr>
          </a:p>
          <a:p>
            <a:pPr>
              <a:buFont typeface="Wingdings" panose="05000000000000000000" pitchFamily="2" charset="2"/>
              <a:buChar char="q"/>
            </a:pPr>
            <a:r>
              <a:rPr lang="en-GB" sz="2900" dirty="0">
                <a:solidFill>
                  <a:schemeClr val="tx1"/>
                </a:solidFill>
                <a:latin typeface="Arial Black" panose="020B0A04020102020204" pitchFamily="34" charset="0"/>
              </a:rPr>
              <a:t>A lack of attention</a:t>
            </a:r>
          </a:p>
          <a:p>
            <a:pPr>
              <a:buFont typeface="Wingdings" panose="05000000000000000000" pitchFamily="2" charset="2"/>
              <a:buChar char="q"/>
            </a:pPr>
            <a:r>
              <a:rPr lang="en-GB" sz="2900" dirty="0">
                <a:solidFill>
                  <a:schemeClr val="tx1"/>
                </a:solidFill>
                <a:latin typeface="Arial Black" panose="020B0A04020102020204" pitchFamily="34" charset="0"/>
              </a:rPr>
              <a:t>Hyperactivity/restlessness</a:t>
            </a:r>
          </a:p>
          <a:p>
            <a:pPr>
              <a:buFont typeface="Wingdings" panose="05000000000000000000" pitchFamily="2" charset="2"/>
              <a:buChar char="q"/>
            </a:pPr>
            <a:r>
              <a:rPr lang="en-GB" sz="2900" dirty="0">
                <a:solidFill>
                  <a:schemeClr val="tx1"/>
                </a:solidFill>
                <a:latin typeface="Arial Black" panose="020B0A04020102020204" pitchFamily="34" charset="0"/>
              </a:rPr>
              <a:t>Impulsivity </a:t>
            </a:r>
          </a:p>
          <a:p>
            <a:endParaRPr lang="en-GB" sz="2600" dirty="0">
              <a:solidFill>
                <a:schemeClr val="tx1"/>
              </a:solidFill>
              <a:latin typeface="Arial Black" panose="020B0A04020102020204" pitchFamily="34" charset="0"/>
            </a:endParaRPr>
          </a:p>
          <a:p>
            <a:pPr marL="0" indent="0">
              <a:buNone/>
            </a:pPr>
            <a:r>
              <a:rPr lang="en-GB" sz="2000" dirty="0">
                <a:solidFill>
                  <a:schemeClr val="tx1"/>
                </a:solidFill>
                <a:latin typeface="Arial Black" panose="020B0A04020102020204" pitchFamily="34" charset="0"/>
              </a:rPr>
              <a:t> CDC.gov (2021)</a:t>
            </a:r>
          </a:p>
          <a:p>
            <a:pPr marL="0" indent="0">
              <a:buNone/>
            </a:pPr>
            <a:r>
              <a:rPr lang="en-GB" sz="2000" dirty="0">
                <a:solidFill>
                  <a:schemeClr val="tx1"/>
                </a:solidFill>
                <a:latin typeface="Arial Black" panose="020B0A04020102020204" pitchFamily="34" charset="0"/>
              </a:rPr>
              <a:t> WHO (1992)</a:t>
            </a:r>
          </a:p>
          <a:p>
            <a:pPr marL="0" indent="0">
              <a:buNone/>
            </a:pPr>
            <a:endParaRPr lang="en-GB" sz="1400" dirty="0">
              <a:latin typeface="Arial Black" panose="020B0A04020102020204" pitchFamily="34" charset="0"/>
            </a:endParaRPr>
          </a:p>
        </p:txBody>
      </p:sp>
      <p:sp>
        <p:nvSpPr>
          <p:cNvPr id="5" name="Title 4">
            <a:extLst>
              <a:ext uri="{FF2B5EF4-FFF2-40B4-BE49-F238E27FC236}">
                <a16:creationId xmlns:a16="http://schemas.microsoft.com/office/drawing/2014/main" id="{BC6B21E6-0110-40C7-85CF-9CF805B814D5}"/>
              </a:ext>
            </a:extLst>
          </p:cNvPr>
          <p:cNvSpPr>
            <a:spLocks noGrp="1"/>
          </p:cNvSpPr>
          <p:nvPr>
            <p:ph type="title"/>
          </p:nvPr>
        </p:nvSpPr>
        <p:spPr>
          <a:xfrm>
            <a:off x="677334" y="0"/>
            <a:ext cx="8596668" cy="1170039"/>
          </a:xfrm>
        </p:spPr>
        <p:txBody>
          <a:bodyPr>
            <a:normAutofit fontScale="90000"/>
          </a:bodyPr>
          <a:lstStyle/>
          <a:p>
            <a:pPr algn="ctr"/>
            <a:r>
              <a:rPr lang="en-US" sz="3100" b="1" dirty="0">
                <a:solidFill>
                  <a:schemeClr val="tx1"/>
                </a:solidFill>
                <a:latin typeface="Arial Black" panose="020B0A04020102020204" pitchFamily="34" charset="0"/>
              </a:rPr>
              <a:t>INTRODUCTION TO MY CHOSEN CONDITION – ADHD </a:t>
            </a:r>
            <a:br>
              <a:rPr lang="en-US" b="1" dirty="0">
                <a:solidFill>
                  <a:schemeClr val="tx1"/>
                </a:solidFill>
                <a:latin typeface="Arial Black" panose="020B0A04020102020204" pitchFamily="34" charset="0"/>
              </a:rPr>
            </a:br>
            <a:endParaRPr lang="en-GB" b="1" dirty="0">
              <a:solidFill>
                <a:schemeClr val="tx1"/>
              </a:solidFill>
              <a:latin typeface="Arial Black" panose="020B0A04020102020204" pitchFamily="34" charset="0"/>
            </a:endParaRPr>
          </a:p>
        </p:txBody>
      </p:sp>
    </p:spTree>
    <p:extLst>
      <p:ext uri="{BB962C8B-B14F-4D97-AF65-F5344CB8AC3E}">
        <p14:creationId xmlns:p14="http://schemas.microsoft.com/office/powerpoint/2010/main" val="2731828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F5FF8-6644-4063-B74E-5FC7D5866DB0}"/>
              </a:ext>
            </a:extLst>
          </p:cNvPr>
          <p:cNvSpPr>
            <a:spLocks noGrp="1"/>
          </p:cNvSpPr>
          <p:nvPr>
            <p:ph type="title"/>
          </p:nvPr>
        </p:nvSpPr>
        <p:spPr>
          <a:xfrm>
            <a:off x="223935" y="1153572"/>
            <a:ext cx="3663299" cy="4461163"/>
          </a:xfrm>
        </p:spPr>
        <p:txBody>
          <a:bodyPr>
            <a:normAutofit/>
          </a:bodyPr>
          <a:lstStyle/>
          <a:p>
            <a:r>
              <a:rPr lang="en-US" sz="2400" dirty="0">
                <a:solidFill>
                  <a:schemeClr val="tx1"/>
                </a:solidFill>
                <a:latin typeface="Arial Black" panose="020B0A04020102020204" pitchFamily="34" charset="0"/>
              </a:rPr>
              <a:t>C</a:t>
            </a:r>
            <a:r>
              <a:rPr lang="en-GB" sz="2400" dirty="0">
                <a:solidFill>
                  <a:schemeClr val="tx1"/>
                </a:solidFill>
                <a:latin typeface="Arial Black" panose="020B0A04020102020204" pitchFamily="34" charset="0"/>
              </a:rPr>
              <a:t>ASE STUDY: </a:t>
            </a:r>
            <a:r>
              <a:rPr lang="en-GB" sz="2800" dirty="0">
                <a:solidFill>
                  <a:schemeClr val="tx1"/>
                </a:solidFill>
                <a:latin typeface="Arial Black" panose="020B0A04020102020204" pitchFamily="34" charset="0"/>
              </a:rPr>
              <a:t>Jack</a:t>
            </a:r>
            <a:br>
              <a:rPr lang="en-GB" sz="2800" dirty="0">
                <a:solidFill>
                  <a:schemeClr val="tx1"/>
                </a:solidFill>
                <a:latin typeface="Arial Black" panose="020B0A04020102020204" pitchFamily="34" charset="0"/>
              </a:rPr>
            </a:br>
            <a:br>
              <a:rPr lang="en-GB" sz="2800" dirty="0">
                <a:solidFill>
                  <a:schemeClr val="tx1"/>
                </a:solidFill>
                <a:latin typeface="Arial Black" panose="020B0A04020102020204" pitchFamily="34" charset="0"/>
              </a:rPr>
            </a:br>
            <a:endParaRPr lang="en-GB" sz="2800" dirty="0">
              <a:solidFill>
                <a:schemeClr val="tx1"/>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7FCDBE36-8DC7-419E-A978-745368A64241}"/>
              </a:ext>
            </a:extLst>
          </p:cNvPr>
          <p:cNvSpPr>
            <a:spLocks noGrp="1"/>
          </p:cNvSpPr>
          <p:nvPr>
            <p:ph idx="1"/>
          </p:nvPr>
        </p:nvSpPr>
        <p:spPr>
          <a:xfrm>
            <a:off x="4148430" y="0"/>
            <a:ext cx="7423354" cy="6858000"/>
          </a:xfrm>
        </p:spPr>
        <p:txBody>
          <a:bodyPr anchor="ctr">
            <a:normAutofit fontScale="62500" lnSpcReduction="20000"/>
          </a:bodyPr>
          <a:lstStyle/>
          <a:p>
            <a:endParaRPr lang="en-GB" dirty="0">
              <a:latin typeface="Arial Black" panose="020B0A04020102020204" pitchFamily="34" charset="0"/>
            </a:endParaRPr>
          </a:p>
          <a:p>
            <a:r>
              <a:rPr lang="en-GB" sz="3200" dirty="0">
                <a:solidFill>
                  <a:schemeClr val="tx1"/>
                </a:solidFill>
                <a:latin typeface="Arial Black" panose="020B0A04020102020204" pitchFamily="34" charset="0"/>
              </a:rPr>
              <a:t>7 year old boy</a:t>
            </a:r>
          </a:p>
          <a:p>
            <a:endParaRPr lang="en-GB" sz="3200" dirty="0">
              <a:solidFill>
                <a:schemeClr val="tx1"/>
              </a:solidFill>
              <a:latin typeface="Arial Black" panose="020B0A04020102020204" pitchFamily="34" charset="0"/>
            </a:endParaRPr>
          </a:p>
          <a:p>
            <a:r>
              <a:rPr lang="en-GB" sz="3200" dirty="0">
                <a:solidFill>
                  <a:schemeClr val="tx1"/>
                </a:solidFill>
                <a:latin typeface="Arial Black" panose="020B0A04020102020204" pitchFamily="34" charset="0"/>
              </a:rPr>
              <a:t>Extended family history of ADHD and mental health concerns</a:t>
            </a:r>
          </a:p>
          <a:p>
            <a:endParaRPr lang="en-GB" sz="3200" dirty="0">
              <a:solidFill>
                <a:schemeClr val="tx1"/>
              </a:solidFill>
              <a:latin typeface="Arial Black" panose="020B0A04020102020204" pitchFamily="34" charset="0"/>
            </a:endParaRPr>
          </a:p>
          <a:p>
            <a:r>
              <a:rPr lang="en-GB" sz="3200" dirty="0">
                <a:solidFill>
                  <a:schemeClr val="tx1"/>
                </a:solidFill>
                <a:latin typeface="Arial Black" panose="020B0A04020102020204" pitchFamily="34" charset="0"/>
              </a:rPr>
              <a:t>‘Socially immature’ and often demonstrates attention-seeking behaviour</a:t>
            </a:r>
          </a:p>
          <a:p>
            <a:endParaRPr lang="en-GB" sz="3200" dirty="0">
              <a:solidFill>
                <a:schemeClr val="tx1"/>
              </a:solidFill>
              <a:latin typeface="Arial Black" panose="020B0A04020102020204" pitchFamily="34" charset="0"/>
            </a:endParaRPr>
          </a:p>
          <a:p>
            <a:r>
              <a:rPr lang="en-GB" sz="3200" dirty="0">
                <a:solidFill>
                  <a:schemeClr val="tx1"/>
                </a:solidFill>
                <a:latin typeface="Arial Black" panose="020B0A04020102020204" pitchFamily="34" charset="0"/>
              </a:rPr>
              <a:t>Difficulties with focusing and sitting still in class, though able to ‘hyper focus’ on activities of interest </a:t>
            </a:r>
          </a:p>
          <a:p>
            <a:endParaRPr lang="en-GB" sz="3200" dirty="0">
              <a:solidFill>
                <a:schemeClr val="tx1"/>
              </a:solidFill>
              <a:latin typeface="Arial Black" panose="020B0A04020102020204" pitchFamily="34" charset="0"/>
            </a:endParaRPr>
          </a:p>
          <a:p>
            <a:r>
              <a:rPr lang="en-GB" sz="3200" dirty="0">
                <a:solidFill>
                  <a:schemeClr val="tx1"/>
                </a:solidFill>
                <a:latin typeface="Arial Black" panose="020B0A04020102020204" pitchFamily="34" charset="0"/>
              </a:rPr>
              <a:t>Difficulties sustaining attention, restless and often needs reminders to stay on task</a:t>
            </a:r>
          </a:p>
          <a:p>
            <a:endParaRPr lang="en-GB" sz="3200" dirty="0">
              <a:solidFill>
                <a:schemeClr val="tx1"/>
              </a:solidFill>
              <a:latin typeface="Arial Black" panose="020B0A04020102020204" pitchFamily="34" charset="0"/>
            </a:endParaRPr>
          </a:p>
          <a:p>
            <a:r>
              <a:rPr lang="en-GB" sz="3200" dirty="0">
                <a:solidFill>
                  <a:schemeClr val="tx1"/>
                </a:solidFill>
                <a:latin typeface="Arial Black" panose="020B0A04020102020204" pitchFamily="34" charset="0"/>
              </a:rPr>
              <a:t>Constantly running around and difficulties listening and following instructions</a:t>
            </a:r>
          </a:p>
          <a:p>
            <a:endParaRPr lang="en-GB" dirty="0">
              <a:solidFill>
                <a:schemeClr val="tx1"/>
              </a:solidFill>
              <a:latin typeface="Arial Black" panose="020B0A04020102020204" pitchFamily="34" charset="0"/>
            </a:endParaRPr>
          </a:p>
          <a:p>
            <a:pPr marL="0" indent="0">
              <a:buNone/>
            </a:pPr>
            <a:endParaRPr lang="en-GB" sz="2600" dirty="0">
              <a:solidFill>
                <a:schemeClr val="tx1"/>
              </a:solidFill>
              <a:latin typeface="Arial Black" panose="020B0A04020102020204" pitchFamily="34" charset="0"/>
            </a:endParaRPr>
          </a:p>
          <a:p>
            <a:pPr marL="0" indent="0">
              <a:buNone/>
            </a:pPr>
            <a:r>
              <a:rPr lang="en-GB" sz="2600" dirty="0">
                <a:solidFill>
                  <a:schemeClr val="tx1"/>
                </a:solidFill>
                <a:latin typeface="Arial Black" panose="020B0A04020102020204" pitchFamily="34" charset="0"/>
              </a:rPr>
              <a:t>Best Practices for ADHD Across the Lifespan (2016)</a:t>
            </a:r>
          </a:p>
        </p:txBody>
      </p:sp>
    </p:spTree>
    <p:extLst>
      <p:ext uri="{BB962C8B-B14F-4D97-AF65-F5344CB8AC3E}">
        <p14:creationId xmlns:p14="http://schemas.microsoft.com/office/powerpoint/2010/main" val="2567984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2CB68D-5B46-4DBE-9CD1-81CF26D02A4C}"/>
              </a:ext>
            </a:extLst>
          </p:cNvPr>
          <p:cNvSpPr txBox="1">
            <a:spLocks/>
          </p:cNvSpPr>
          <p:nvPr/>
        </p:nvSpPr>
        <p:spPr>
          <a:xfrm>
            <a:off x="223935" y="1153572"/>
            <a:ext cx="3663299" cy="4461163"/>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dirty="0">
                <a:solidFill>
                  <a:schemeClr val="tx1"/>
                </a:solidFill>
                <a:latin typeface="Arial Black" panose="020B0A04020102020204" pitchFamily="34" charset="0"/>
              </a:rPr>
              <a:t>C</a:t>
            </a:r>
            <a:r>
              <a:rPr lang="en-GB" sz="2400" dirty="0">
                <a:solidFill>
                  <a:schemeClr val="tx1"/>
                </a:solidFill>
                <a:latin typeface="Arial Black" panose="020B0A04020102020204" pitchFamily="34" charset="0"/>
              </a:rPr>
              <a:t>ASE STUDY: </a:t>
            </a:r>
            <a:r>
              <a:rPr lang="en-GB" sz="2800" dirty="0">
                <a:solidFill>
                  <a:schemeClr val="tx1"/>
                </a:solidFill>
                <a:latin typeface="Arial Black" panose="020B0A04020102020204" pitchFamily="34" charset="0"/>
              </a:rPr>
              <a:t>Jack</a:t>
            </a:r>
            <a:br>
              <a:rPr lang="en-GB" sz="2800" dirty="0">
                <a:solidFill>
                  <a:schemeClr val="tx1"/>
                </a:solidFill>
                <a:latin typeface="Arial Black" panose="020B0A04020102020204" pitchFamily="34" charset="0"/>
              </a:rPr>
            </a:br>
            <a:r>
              <a:rPr lang="en-GB" sz="2800" dirty="0">
                <a:solidFill>
                  <a:schemeClr val="tx1"/>
                </a:solidFill>
                <a:latin typeface="Arial Black" panose="020B0A04020102020204" pitchFamily="34" charset="0"/>
              </a:rPr>
              <a:t>(continued)</a:t>
            </a:r>
            <a:br>
              <a:rPr lang="en-GB" sz="2800" dirty="0">
                <a:solidFill>
                  <a:schemeClr val="tx1"/>
                </a:solidFill>
                <a:latin typeface="Arial Black" panose="020B0A04020102020204" pitchFamily="34" charset="0"/>
              </a:rPr>
            </a:br>
            <a:endParaRPr lang="en-GB" sz="2800" dirty="0">
              <a:solidFill>
                <a:schemeClr val="tx1"/>
              </a:solidFill>
              <a:latin typeface="Arial Black" panose="020B0A04020102020204" pitchFamily="34" charset="0"/>
            </a:endParaRPr>
          </a:p>
        </p:txBody>
      </p:sp>
      <p:sp>
        <p:nvSpPr>
          <p:cNvPr id="5" name="Content Placeholder 2">
            <a:extLst>
              <a:ext uri="{FF2B5EF4-FFF2-40B4-BE49-F238E27FC236}">
                <a16:creationId xmlns:a16="http://schemas.microsoft.com/office/drawing/2014/main" id="{2A724126-6718-4DEC-BD42-233C125DDDF9}"/>
              </a:ext>
            </a:extLst>
          </p:cNvPr>
          <p:cNvSpPr txBox="1">
            <a:spLocks/>
          </p:cNvSpPr>
          <p:nvPr/>
        </p:nvSpPr>
        <p:spPr>
          <a:xfrm>
            <a:off x="4148430" y="0"/>
            <a:ext cx="7423354" cy="6858000"/>
          </a:xfrm>
          <a:prstGeom prst="rect">
            <a:avLst/>
          </a:prstGeom>
        </p:spPr>
        <p:txBody>
          <a:bodyPr anchor="ctr">
            <a:normAutofit fontScale="850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dirty="0">
              <a:latin typeface="Arial Black" panose="020B0A04020102020204" pitchFamily="34" charset="0"/>
            </a:endParaRPr>
          </a:p>
          <a:p>
            <a:endParaRPr lang="en-GB" dirty="0">
              <a:solidFill>
                <a:schemeClr val="tx1"/>
              </a:solidFill>
              <a:latin typeface="Arial Black" panose="020B0A04020102020204" pitchFamily="34" charset="0"/>
            </a:endParaRPr>
          </a:p>
          <a:p>
            <a:r>
              <a:rPr lang="en-GB" dirty="0">
                <a:solidFill>
                  <a:schemeClr val="tx1"/>
                </a:solidFill>
                <a:latin typeface="Arial Black" panose="020B0A04020102020204" pitchFamily="34" charset="0"/>
              </a:rPr>
              <a:t>Blurts out answers and interrupts other children in the class</a:t>
            </a:r>
          </a:p>
          <a:p>
            <a:endParaRPr lang="en-GB" dirty="0">
              <a:solidFill>
                <a:schemeClr val="tx1"/>
              </a:solidFill>
              <a:latin typeface="Arial Black" panose="020B0A04020102020204" pitchFamily="34" charset="0"/>
            </a:endParaRPr>
          </a:p>
          <a:p>
            <a:r>
              <a:rPr lang="en-GB" dirty="0">
                <a:solidFill>
                  <a:schemeClr val="tx1"/>
                </a:solidFill>
                <a:latin typeface="Arial Black" panose="020B0A04020102020204" pitchFamily="34" charset="0"/>
              </a:rPr>
              <a:t>Has challenges with falling asleep, sometimes awakes in the middle of the night and has difficulty falling back asleep</a:t>
            </a:r>
          </a:p>
          <a:p>
            <a:pPr marL="0" indent="0">
              <a:buNone/>
            </a:pPr>
            <a:endParaRPr lang="en-GB" dirty="0">
              <a:solidFill>
                <a:schemeClr val="tx1"/>
              </a:solidFill>
              <a:latin typeface="Arial Black" panose="020B0A04020102020204" pitchFamily="34" charset="0"/>
            </a:endParaRPr>
          </a:p>
          <a:p>
            <a:r>
              <a:rPr lang="en-GB" dirty="0">
                <a:solidFill>
                  <a:schemeClr val="tx1"/>
                </a:solidFill>
                <a:latin typeface="Arial Black" panose="020B0A04020102020204" pitchFamily="34" charset="0"/>
              </a:rPr>
              <a:t>Difficulties following routines at home</a:t>
            </a:r>
          </a:p>
          <a:p>
            <a:endParaRPr lang="en-GB" dirty="0">
              <a:solidFill>
                <a:schemeClr val="tx1"/>
              </a:solidFill>
              <a:latin typeface="Arial Black" panose="020B0A04020102020204" pitchFamily="34" charset="0"/>
            </a:endParaRPr>
          </a:p>
          <a:p>
            <a:r>
              <a:rPr lang="en-GB" dirty="0">
                <a:solidFill>
                  <a:schemeClr val="tx1"/>
                </a:solidFill>
                <a:latin typeface="Arial Black" panose="020B0A04020102020204" pitchFamily="34" charset="0"/>
              </a:rPr>
              <a:t>Emotional reactivity and confrontational behaviour at home and school</a:t>
            </a:r>
          </a:p>
          <a:p>
            <a:endParaRPr lang="en-GB" dirty="0">
              <a:solidFill>
                <a:schemeClr val="tx1"/>
              </a:solidFill>
              <a:latin typeface="Arial Black" panose="020B0A04020102020204" pitchFamily="34" charset="0"/>
            </a:endParaRPr>
          </a:p>
          <a:p>
            <a:r>
              <a:rPr lang="en-GB" dirty="0">
                <a:solidFill>
                  <a:schemeClr val="tx1"/>
                </a:solidFill>
                <a:latin typeface="Arial Black" panose="020B0A04020102020204" pitchFamily="34" charset="0"/>
              </a:rPr>
              <a:t>Very defiant towards listening to instructions, easily frustrated and emotionally impulsive</a:t>
            </a:r>
          </a:p>
          <a:p>
            <a:endParaRPr lang="en-GB" dirty="0">
              <a:solidFill>
                <a:schemeClr val="tx1"/>
              </a:solidFill>
              <a:latin typeface="Arial Black" panose="020B0A04020102020204" pitchFamily="34" charset="0"/>
            </a:endParaRPr>
          </a:p>
          <a:p>
            <a:r>
              <a:rPr lang="en-GB" dirty="0">
                <a:solidFill>
                  <a:schemeClr val="tx1"/>
                </a:solidFill>
                <a:latin typeface="Arial Black" panose="020B0A04020102020204" pitchFamily="34" charset="0"/>
              </a:rPr>
              <a:t>Several incidents of hitting, crying outbursts, inappropriate and disruptive behaviour such as aggression, lying and arguing</a:t>
            </a:r>
          </a:p>
          <a:p>
            <a:endParaRPr lang="en-GB" dirty="0">
              <a:solidFill>
                <a:schemeClr val="tx1"/>
              </a:solidFill>
              <a:latin typeface="Arial Black" panose="020B0A04020102020204" pitchFamily="34" charset="0"/>
            </a:endParaRPr>
          </a:p>
          <a:p>
            <a:endParaRPr lang="en-GB" dirty="0">
              <a:solidFill>
                <a:schemeClr val="tx1"/>
              </a:solidFill>
              <a:latin typeface="Arial Black" panose="020B0A04020102020204" pitchFamily="34" charset="0"/>
            </a:endParaRPr>
          </a:p>
          <a:p>
            <a:pPr marL="0" indent="0">
              <a:buFont typeface="Wingdings 3" charset="2"/>
              <a:buNone/>
            </a:pPr>
            <a:endParaRPr lang="en-GB" dirty="0">
              <a:latin typeface="Arial Black" panose="020B0A04020102020204" pitchFamily="34" charset="0"/>
            </a:endParaRPr>
          </a:p>
          <a:p>
            <a:pPr marL="0" indent="0">
              <a:buFont typeface="Wingdings 3" charset="2"/>
              <a:buNone/>
            </a:pPr>
            <a:r>
              <a:rPr lang="en-GB" sz="1400" dirty="0">
                <a:solidFill>
                  <a:schemeClr val="tx1"/>
                </a:solidFill>
                <a:latin typeface="Arial Black" panose="020B0A04020102020204" pitchFamily="34" charset="0"/>
              </a:rPr>
              <a:t> Best Practices for ADHD Across the Lifespan (2016)</a:t>
            </a:r>
          </a:p>
        </p:txBody>
      </p:sp>
    </p:spTree>
    <p:extLst>
      <p:ext uri="{BB962C8B-B14F-4D97-AF65-F5344CB8AC3E}">
        <p14:creationId xmlns:p14="http://schemas.microsoft.com/office/powerpoint/2010/main" val="502658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88EBE-AE10-4A61-B1C5-610293E469E3}"/>
              </a:ext>
            </a:extLst>
          </p:cNvPr>
          <p:cNvSpPr>
            <a:spLocks noGrp="1"/>
          </p:cNvSpPr>
          <p:nvPr>
            <p:ph type="title"/>
          </p:nvPr>
        </p:nvSpPr>
        <p:spPr>
          <a:xfrm>
            <a:off x="409043" y="1124075"/>
            <a:ext cx="3448695" cy="4461163"/>
          </a:xfrm>
        </p:spPr>
        <p:txBody>
          <a:bodyPr>
            <a:normAutofit/>
          </a:bodyPr>
          <a:lstStyle/>
          <a:p>
            <a:r>
              <a:rPr lang="en-GB" sz="2800" dirty="0">
                <a:solidFill>
                  <a:schemeClr val="tx1"/>
                </a:solidFill>
                <a:latin typeface="Arial Black" panose="020B0A04020102020204" pitchFamily="34" charset="0"/>
              </a:rPr>
              <a:t>AETIOLOGY</a:t>
            </a:r>
          </a:p>
        </p:txBody>
      </p:sp>
      <p:sp>
        <p:nvSpPr>
          <p:cNvPr id="3" name="Content Placeholder 2">
            <a:extLst>
              <a:ext uri="{FF2B5EF4-FFF2-40B4-BE49-F238E27FC236}">
                <a16:creationId xmlns:a16="http://schemas.microsoft.com/office/drawing/2014/main" id="{A010378F-FC9C-47C5-AAEB-CE825261804D}"/>
              </a:ext>
            </a:extLst>
          </p:cNvPr>
          <p:cNvSpPr>
            <a:spLocks noGrp="1"/>
          </p:cNvSpPr>
          <p:nvPr>
            <p:ph idx="1"/>
          </p:nvPr>
        </p:nvSpPr>
        <p:spPr>
          <a:xfrm>
            <a:off x="3106994" y="580103"/>
            <a:ext cx="8131277" cy="5810865"/>
          </a:xfrm>
        </p:spPr>
        <p:txBody>
          <a:bodyPr anchor="ctr">
            <a:normAutofit fontScale="25000" lnSpcReduction="20000"/>
          </a:bodyPr>
          <a:lstStyle/>
          <a:p>
            <a:pPr marL="0" indent="0">
              <a:buNone/>
            </a:pPr>
            <a:endParaRPr lang="en-GB" sz="2400" dirty="0">
              <a:latin typeface="Arial Black" panose="020B0A04020102020204" pitchFamily="34" charset="0"/>
            </a:endParaRPr>
          </a:p>
          <a:p>
            <a:pPr marL="0" indent="0">
              <a:buNone/>
            </a:pPr>
            <a:r>
              <a:rPr lang="en-GB" sz="7200" dirty="0">
                <a:solidFill>
                  <a:schemeClr val="tx1"/>
                </a:solidFill>
                <a:latin typeface="Arial Black" panose="020B0A04020102020204" pitchFamily="34" charset="0"/>
              </a:rPr>
              <a:t>The exact causes of ADHD is not fully understood but there are potential contributing factors:</a:t>
            </a:r>
          </a:p>
          <a:p>
            <a:pPr marL="0" indent="0">
              <a:buNone/>
            </a:pPr>
            <a:endParaRPr lang="en-GB" sz="7200" dirty="0">
              <a:solidFill>
                <a:schemeClr val="tx1"/>
              </a:solidFill>
              <a:latin typeface="Arial Black" panose="020B0A04020102020204" pitchFamily="34" charset="0"/>
            </a:endParaRPr>
          </a:p>
          <a:p>
            <a:pPr marL="0" indent="0">
              <a:buNone/>
            </a:pPr>
            <a:r>
              <a:rPr lang="en-GB" sz="7200" b="1" dirty="0">
                <a:solidFill>
                  <a:schemeClr val="tx1"/>
                </a:solidFill>
                <a:latin typeface="Arial Black" panose="020B0A04020102020204" pitchFamily="34" charset="0"/>
              </a:rPr>
              <a:t>Genetic:</a:t>
            </a:r>
          </a:p>
          <a:p>
            <a:r>
              <a:rPr lang="en-GB" sz="7200" dirty="0">
                <a:solidFill>
                  <a:schemeClr val="tx1"/>
                </a:solidFill>
                <a:latin typeface="Arial Black" panose="020B0A04020102020204" pitchFamily="34" charset="0"/>
              </a:rPr>
              <a:t>Shown to run in families</a:t>
            </a:r>
          </a:p>
          <a:p>
            <a:pPr marL="0" indent="0">
              <a:buNone/>
            </a:pPr>
            <a:endParaRPr lang="en-GB" sz="7200" dirty="0">
              <a:solidFill>
                <a:schemeClr val="tx1"/>
              </a:solidFill>
              <a:latin typeface="Arial Black" panose="020B0A04020102020204" pitchFamily="34" charset="0"/>
            </a:endParaRPr>
          </a:p>
          <a:p>
            <a:pPr marL="0" indent="0">
              <a:buNone/>
            </a:pPr>
            <a:r>
              <a:rPr lang="en-GB" sz="7200" dirty="0">
                <a:solidFill>
                  <a:schemeClr val="tx1"/>
                </a:solidFill>
                <a:latin typeface="Arial Black" panose="020B0A04020102020204" pitchFamily="34" charset="0"/>
              </a:rPr>
              <a:t>Biological:</a:t>
            </a:r>
          </a:p>
          <a:p>
            <a:r>
              <a:rPr lang="en-GB" sz="7200" dirty="0">
                <a:solidFill>
                  <a:schemeClr val="tx1"/>
                </a:solidFill>
                <a:latin typeface="Arial Black" panose="020B0A04020102020204" pitchFamily="34" charset="0"/>
              </a:rPr>
              <a:t>Being born prematurely (before 37 weeks)</a:t>
            </a:r>
          </a:p>
          <a:p>
            <a:endParaRPr lang="en-GB" sz="7200" dirty="0">
              <a:latin typeface="Arial Black" panose="020B0A04020102020204" pitchFamily="34" charset="0"/>
            </a:endParaRPr>
          </a:p>
          <a:p>
            <a:r>
              <a:rPr lang="en-GB" sz="7200" dirty="0">
                <a:solidFill>
                  <a:schemeClr val="tx1"/>
                </a:solidFill>
                <a:latin typeface="Arial Black" panose="020B0A04020102020204" pitchFamily="34" charset="0"/>
              </a:rPr>
              <a:t>Having a lower birth weight </a:t>
            </a:r>
          </a:p>
          <a:p>
            <a:endParaRPr lang="en-GB" sz="7200" dirty="0">
              <a:solidFill>
                <a:schemeClr val="tx1"/>
              </a:solidFill>
              <a:latin typeface="Arial Black" panose="020B0A04020102020204" pitchFamily="34" charset="0"/>
            </a:endParaRPr>
          </a:p>
          <a:p>
            <a:r>
              <a:rPr lang="en-GB" sz="7200" dirty="0">
                <a:solidFill>
                  <a:schemeClr val="tx1"/>
                </a:solidFill>
                <a:latin typeface="Arial Black" panose="020B0A04020102020204" pitchFamily="34" charset="0"/>
              </a:rPr>
              <a:t>Smoking, alcohol or drug abuse during pregnancy</a:t>
            </a:r>
          </a:p>
          <a:p>
            <a:endParaRPr lang="en-GB" sz="7200" dirty="0">
              <a:solidFill>
                <a:schemeClr val="tx1"/>
              </a:solidFill>
              <a:latin typeface="Arial Black" panose="020B0A04020102020204" pitchFamily="34" charset="0"/>
            </a:endParaRPr>
          </a:p>
          <a:p>
            <a:pPr marL="0" indent="0">
              <a:buNone/>
            </a:pPr>
            <a:r>
              <a:rPr lang="en-GB" sz="7200" dirty="0">
                <a:solidFill>
                  <a:schemeClr val="tx1"/>
                </a:solidFill>
                <a:latin typeface="Arial Black" panose="020B0A04020102020204" pitchFamily="34" charset="0"/>
              </a:rPr>
              <a:t>Environmental:</a:t>
            </a:r>
          </a:p>
          <a:p>
            <a:r>
              <a:rPr lang="en-GB" sz="7200" dirty="0">
                <a:solidFill>
                  <a:schemeClr val="tx1"/>
                </a:solidFill>
                <a:latin typeface="Arial Black" panose="020B0A04020102020204" pitchFamily="34" charset="0"/>
              </a:rPr>
              <a:t>Exposure to environmental toxins such as high levels of lead, at a young age</a:t>
            </a:r>
          </a:p>
          <a:p>
            <a:pPr marL="0" indent="0">
              <a:buNone/>
            </a:pPr>
            <a:endParaRPr lang="en-GB" sz="2400" dirty="0">
              <a:latin typeface="Arial Black" panose="020B0A04020102020204" pitchFamily="34" charset="0"/>
            </a:endParaRPr>
          </a:p>
          <a:p>
            <a:pPr marL="0" indent="0">
              <a:buNone/>
            </a:pPr>
            <a:endParaRPr lang="en-GB" sz="2400" dirty="0">
              <a:latin typeface="Arial Black" panose="020B0A04020102020204" pitchFamily="34" charset="0"/>
            </a:endParaRPr>
          </a:p>
          <a:p>
            <a:pPr marL="0" indent="0">
              <a:buNone/>
            </a:pPr>
            <a:r>
              <a:rPr lang="en-GB" sz="4800" b="1" dirty="0">
                <a:solidFill>
                  <a:schemeClr val="tx1"/>
                </a:solidFill>
                <a:latin typeface="Arial Black" panose="020B0A04020102020204" pitchFamily="34" charset="0"/>
              </a:rPr>
              <a:t>NHS (2018); Healthline (2020); National Institute of Mental Health (2016)</a:t>
            </a:r>
          </a:p>
          <a:p>
            <a:endParaRPr lang="en-GB" sz="4800" b="1" dirty="0">
              <a:solidFill>
                <a:schemeClr val="tx1"/>
              </a:solidFill>
              <a:latin typeface="Arial Black" panose="020B0A04020102020204" pitchFamily="34" charset="0"/>
            </a:endParaRPr>
          </a:p>
          <a:p>
            <a:endParaRPr lang="en-GB" sz="2400" dirty="0">
              <a:latin typeface="Arial Black" panose="020B0A04020102020204" pitchFamily="34" charset="0"/>
            </a:endParaRPr>
          </a:p>
        </p:txBody>
      </p:sp>
    </p:spTree>
    <p:extLst>
      <p:ext uri="{BB962C8B-B14F-4D97-AF65-F5344CB8AC3E}">
        <p14:creationId xmlns:p14="http://schemas.microsoft.com/office/powerpoint/2010/main" val="1880181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F7302-537B-4E5F-AF08-CDE6E7BA5501}"/>
              </a:ext>
            </a:extLst>
          </p:cNvPr>
          <p:cNvSpPr>
            <a:spLocks noGrp="1"/>
          </p:cNvSpPr>
          <p:nvPr>
            <p:ph type="title"/>
          </p:nvPr>
        </p:nvSpPr>
        <p:spPr>
          <a:xfrm>
            <a:off x="677334" y="599326"/>
            <a:ext cx="8596668" cy="1320800"/>
          </a:xfrm>
        </p:spPr>
        <p:txBody>
          <a:bodyPr anchor="t">
            <a:normAutofit/>
          </a:bodyPr>
          <a:lstStyle/>
          <a:p>
            <a:pPr>
              <a:lnSpc>
                <a:spcPct val="90000"/>
              </a:lnSpc>
            </a:pPr>
            <a:r>
              <a:rPr lang="en-GB" sz="2800" dirty="0">
                <a:solidFill>
                  <a:schemeClr val="tx1"/>
                </a:solidFill>
                <a:latin typeface="Arial Black" panose="020B0A04020102020204" pitchFamily="34" charset="0"/>
              </a:rPr>
              <a:t>SIGNS AND SYMPTOMS:</a:t>
            </a:r>
            <a:br>
              <a:rPr lang="en-GB" sz="2800" dirty="0">
                <a:solidFill>
                  <a:schemeClr val="tx1"/>
                </a:solidFill>
                <a:latin typeface="Arial Black" panose="020B0A04020102020204" pitchFamily="34" charset="0"/>
              </a:rPr>
            </a:br>
            <a:br>
              <a:rPr lang="en-GB" sz="2800" dirty="0">
                <a:solidFill>
                  <a:schemeClr val="tx1"/>
                </a:solidFill>
                <a:latin typeface="Arial Black" panose="020B0A04020102020204" pitchFamily="34" charset="0"/>
              </a:rPr>
            </a:br>
            <a:r>
              <a:rPr lang="en-GB" sz="2800" dirty="0">
                <a:solidFill>
                  <a:schemeClr val="tx1"/>
                </a:solidFill>
                <a:latin typeface="Arial Black" panose="020B0A04020102020204" pitchFamily="34" charset="0"/>
              </a:rPr>
              <a:t>Inattentiveness</a:t>
            </a:r>
          </a:p>
        </p:txBody>
      </p:sp>
      <p:sp>
        <p:nvSpPr>
          <p:cNvPr id="3" name="Content Placeholder 2">
            <a:extLst>
              <a:ext uri="{FF2B5EF4-FFF2-40B4-BE49-F238E27FC236}">
                <a16:creationId xmlns:a16="http://schemas.microsoft.com/office/drawing/2014/main" id="{4E03951E-E56F-4801-AEE2-08E08D580597}"/>
              </a:ext>
            </a:extLst>
          </p:cNvPr>
          <p:cNvSpPr>
            <a:spLocks noGrp="1"/>
          </p:cNvSpPr>
          <p:nvPr>
            <p:ph idx="1"/>
          </p:nvPr>
        </p:nvSpPr>
        <p:spPr>
          <a:xfrm>
            <a:off x="6096000" y="513708"/>
            <a:ext cx="4609672" cy="6154220"/>
          </a:xfrm>
        </p:spPr>
        <p:txBody>
          <a:bodyPr>
            <a:normAutofit fontScale="25000" lnSpcReduction="20000"/>
          </a:bodyPr>
          <a:lstStyle/>
          <a:p>
            <a:pPr>
              <a:lnSpc>
                <a:spcPct val="90000"/>
              </a:lnSpc>
            </a:pPr>
            <a:r>
              <a:rPr lang="en-GB" sz="6400" dirty="0">
                <a:latin typeface="Arial Black" panose="020B0A04020102020204" pitchFamily="34" charset="0"/>
              </a:rPr>
              <a:t>Lack of focus/extreme difficulty concentrating on tasks</a:t>
            </a:r>
          </a:p>
          <a:p>
            <a:pPr>
              <a:lnSpc>
                <a:spcPct val="90000"/>
              </a:lnSpc>
            </a:pPr>
            <a:endParaRPr lang="en-GB" sz="6400" dirty="0">
              <a:latin typeface="Arial Black" panose="020B0A04020102020204" pitchFamily="34" charset="0"/>
            </a:endParaRPr>
          </a:p>
          <a:p>
            <a:pPr>
              <a:lnSpc>
                <a:spcPct val="90000"/>
              </a:lnSpc>
            </a:pPr>
            <a:r>
              <a:rPr lang="en-GB" sz="6400" dirty="0">
                <a:latin typeface="Arial Black" panose="020B0A04020102020204" pitchFamily="34" charset="0"/>
              </a:rPr>
              <a:t>Does not appear to listen when spoken to directly</a:t>
            </a:r>
          </a:p>
          <a:p>
            <a:pPr marL="0" indent="0">
              <a:lnSpc>
                <a:spcPct val="90000"/>
              </a:lnSpc>
              <a:buNone/>
            </a:pPr>
            <a:endParaRPr lang="en-GB" sz="6400" dirty="0">
              <a:latin typeface="Arial Black" panose="020B0A04020102020204" pitchFamily="34" charset="0"/>
            </a:endParaRPr>
          </a:p>
          <a:p>
            <a:pPr>
              <a:lnSpc>
                <a:spcPct val="90000"/>
              </a:lnSpc>
            </a:pPr>
            <a:r>
              <a:rPr lang="en-GB" sz="6400" dirty="0">
                <a:latin typeface="Arial Black" panose="020B0A04020102020204" pitchFamily="34" charset="0"/>
              </a:rPr>
              <a:t>Difficulties following instructions</a:t>
            </a:r>
          </a:p>
          <a:p>
            <a:pPr>
              <a:lnSpc>
                <a:spcPct val="90000"/>
              </a:lnSpc>
            </a:pPr>
            <a:endParaRPr lang="en-GB" sz="6400" dirty="0">
              <a:latin typeface="Arial Black" panose="020B0A04020102020204" pitchFamily="34" charset="0"/>
            </a:endParaRPr>
          </a:p>
          <a:p>
            <a:pPr>
              <a:lnSpc>
                <a:spcPct val="90000"/>
              </a:lnSpc>
            </a:pPr>
            <a:r>
              <a:rPr lang="en-GB" sz="6400" dirty="0">
                <a:latin typeface="Arial Black" panose="020B0A04020102020204" pitchFamily="34" charset="0"/>
              </a:rPr>
              <a:t>Problems getting organised</a:t>
            </a:r>
          </a:p>
          <a:p>
            <a:pPr>
              <a:lnSpc>
                <a:spcPct val="90000"/>
              </a:lnSpc>
            </a:pPr>
            <a:endParaRPr lang="en-GB" sz="6400" dirty="0">
              <a:latin typeface="Arial Black" panose="020B0A04020102020204" pitchFamily="34" charset="0"/>
            </a:endParaRPr>
          </a:p>
          <a:p>
            <a:pPr>
              <a:lnSpc>
                <a:spcPct val="90000"/>
              </a:lnSpc>
            </a:pPr>
            <a:r>
              <a:rPr lang="en-GB" sz="6400" dirty="0">
                <a:latin typeface="Arial Black" panose="020B0A04020102020204" pitchFamily="34" charset="0"/>
              </a:rPr>
              <a:t>Easily distracted by extraneous stimuli</a:t>
            </a:r>
          </a:p>
          <a:p>
            <a:pPr>
              <a:lnSpc>
                <a:spcPct val="90000"/>
              </a:lnSpc>
            </a:pPr>
            <a:endParaRPr lang="en-GB" sz="6400" dirty="0">
              <a:latin typeface="Arial Black" panose="020B0A04020102020204" pitchFamily="34" charset="0"/>
            </a:endParaRPr>
          </a:p>
          <a:p>
            <a:pPr>
              <a:lnSpc>
                <a:spcPct val="90000"/>
              </a:lnSpc>
            </a:pPr>
            <a:r>
              <a:rPr lang="en-GB" sz="6400" dirty="0">
                <a:latin typeface="Arial Black" panose="020B0A04020102020204" pitchFamily="34" charset="0"/>
              </a:rPr>
              <a:t>Often forgetful in daily activities</a:t>
            </a:r>
          </a:p>
          <a:p>
            <a:pPr>
              <a:lnSpc>
                <a:spcPct val="90000"/>
              </a:lnSpc>
            </a:pPr>
            <a:endParaRPr lang="en-GB" sz="6400" dirty="0">
              <a:latin typeface="Arial Black" panose="020B0A04020102020204" pitchFamily="34" charset="0"/>
            </a:endParaRPr>
          </a:p>
          <a:p>
            <a:pPr>
              <a:lnSpc>
                <a:spcPct val="90000"/>
              </a:lnSpc>
            </a:pPr>
            <a:r>
              <a:rPr lang="en-GB" sz="6400" dirty="0">
                <a:latin typeface="Arial Black" panose="020B0A04020102020204" pitchFamily="34" charset="0"/>
              </a:rPr>
              <a:t>Often day dreams </a:t>
            </a:r>
          </a:p>
          <a:p>
            <a:pPr marL="0" indent="0">
              <a:lnSpc>
                <a:spcPct val="90000"/>
              </a:lnSpc>
              <a:buNone/>
            </a:pPr>
            <a:endParaRPr lang="en-GB" sz="2300" dirty="0">
              <a:latin typeface="Arial Black" panose="020B0A04020102020204" pitchFamily="34" charset="0"/>
            </a:endParaRPr>
          </a:p>
          <a:p>
            <a:pPr marL="0" indent="0">
              <a:lnSpc>
                <a:spcPct val="90000"/>
              </a:lnSpc>
              <a:buNone/>
            </a:pPr>
            <a:endParaRPr lang="en-GB" sz="900" dirty="0">
              <a:latin typeface="Arial Black" panose="020B0A04020102020204" pitchFamily="34" charset="0"/>
            </a:endParaRPr>
          </a:p>
          <a:p>
            <a:pPr marL="0" indent="0">
              <a:lnSpc>
                <a:spcPct val="90000"/>
              </a:lnSpc>
              <a:buNone/>
            </a:pPr>
            <a:endParaRPr lang="en-GB" sz="900" dirty="0">
              <a:latin typeface="Arial Black" panose="020B0A04020102020204" pitchFamily="34" charset="0"/>
            </a:endParaRPr>
          </a:p>
          <a:p>
            <a:pPr marL="0" indent="0">
              <a:lnSpc>
                <a:spcPct val="90000"/>
              </a:lnSpc>
              <a:buNone/>
            </a:pPr>
            <a:endParaRPr lang="en-GB" sz="900" dirty="0">
              <a:latin typeface="Arial Black" panose="020B0A04020102020204" pitchFamily="34" charset="0"/>
            </a:endParaRPr>
          </a:p>
          <a:p>
            <a:pPr marL="0" indent="0">
              <a:lnSpc>
                <a:spcPct val="90000"/>
              </a:lnSpc>
              <a:buNone/>
            </a:pPr>
            <a:endParaRPr lang="en-GB" sz="900" dirty="0">
              <a:latin typeface="Arial Black" panose="020B0A04020102020204" pitchFamily="34" charset="0"/>
            </a:endParaRPr>
          </a:p>
          <a:p>
            <a:pPr marL="0" indent="0">
              <a:lnSpc>
                <a:spcPct val="90000"/>
              </a:lnSpc>
              <a:buNone/>
            </a:pPr>
            <a:r>
              <a:rPr lang="en-GB" sz="4000" dirty="0">
                <a:latin typeface="Arial Black" panose="020B0A04020102020204" pitchFamily="34" charset="0"/>
              </a:rPr>
              <a:t>              NHS (2018)</a:t>
            </a:r>
          </a:p>
          <a:p>
            <a:pPr marL="0" indent="0">
              <a:lnSpc>
                <a:spcPct val="90000"/>
              </a:lnSpc>
              <a:buNone/>
            </a:pPr>
            <a:r>
              <a:rPr lang="en-GB" sz="4000" dirty="0">
                <a:latin typeface="Arial Black" panose="020B0A04020102020204" pitchFamily="34" charset="0"/>
              </a:rPr>
              <a:t>              Healthline (2020)</a:t>
            </a:r>
          </a:p>
          <a:p>
            <a:pPr marL="0" indent="0">
              <a:lnSpc>
                <a:spcPct val="90000"/>
              </a:lnSpc>
              <a:buNone/>
            </a:pPr>
            <a:r>
              <a:rPr lang="en-GB" sz="4000" dirty="0">
                <a:latin typeface="Arial Black" panose="020B0A04020102020204" pitchFamily="34" charset="0"/>
              </a:rPr>
              <a:t>              Nixon and Richardson (2004)</a:t>
            </a:r>
          </a:p>
          <a:p>
            <a:pPr marL="0" indent="0">
              <a:lnSpc>
                <a:spcPct val="90000"/>
              </a:lnSpc>
              <a:buNone/>
            </a:pPr>
            <a:r>
              <a:rPr lang="en-GB" sz="4000" dirty="0">
                <a:latin typeface="Arial Black" panose="020B0A04020102020204" pitchFamily="34" charset="0"/>
              </a:rPr>
              <a:t>              </a:t>
            </a:r>
            <a:r>
              <a:rPr lang="en-GB" sz="4000" dirty="0" err="1">
                <a:latin typeface="Arial Black" panose="020B0A04020102020204" pitchFamily="34" charset="0"/>
              </a:rPr>
              <a:t>Additude</a:t>
            </a:r>
            <a:r>
              <a:rPr lang="en-GB" sz="4000" dirty="0">
                <a:latin typeface="Arial Black" panose="020B0A04020102020204" pitchFamily="34" charset="0"/>
              </a:rPr>
              <a:t> (2021)</a:t>
            </a:r>
          </a:p>
          <a:p>
            <a:pPr marL="0" indent="0">
              <a:lnSpc>
                <a:spcPct val="90000"/>
              </a:lnSpc>
              <a:buNone/>
            </a:pPr>
            <a:r>
              <a:rPr lang="en-GB" sz="4000" dirty="0">
                <a:latin typeface="Arial Black" panose="020B0A04020102020204" pitchFamily="34" charset="0"/>
              </a:rPr>
              <a:t>                                                                                                         </a:t>
            </a:r>
          </a:p>
        </p:txBody>
      </p:sp>
      <p:pic>
        <p:nvPicPr>
          <p:cNvPr id="5" name="Picture 4">
            <a:extLst>
              <a:ext uri="{FF2B5EF4-FFF2-40B4-BE49-F238E27FC236}">
                <a16:creationId xmlns:a16="http://schemas.microsoft.com/office/drawing/2014/main" id="{E31FDFA6-0543-4388-827A-BC588E487E18}"/>
              </a:ext>
            </a:extLst>
          </p:cNvPr>
          <p:cNvPicPr>
            <a:picLocks noChangeAspect="1"/>
          </p:cNvPicPr>
          <p:nvPr/>
        </p:nvPicPr>
        <p:blipFill rotWithShape="1">
          <a:blip r:embed="rId3">
            <a:extLst>
              <a:ext uri="{28A0092B-C50C-407E-A947-70E740481C1C}">
                <a14:useLocalDpi xmlns:a14="http://schemas.microsoft.com/office/drawing/2010/main" val="0"/>
              </a:ext>
            </a:extLst>
          </a:blip>
          <a:srcRect r="4658" b="-1"/>
          <a:stretch/>
        </p:blipFill>
        <p:spPr>
          <a:xfrm>
            <a:off x="677334" y="2437317"/>
            <a:ext cx="5035097" cy="3604375"/>
          </a:xfrm>
          <a:prstGeom prst="rect">
            <a:avLst/>
          </a:prstGeom>
        </p:spPr>
      </p:pic>
    </p:spTree>
    <p:extLst>
      <p:ext uri="{BB962C8B-B14F-4D97-AF65-F5344CB8AC3E}">
        <p14:creationId xmlns:p14="http://schemas.microsoft.com/office/powerpoint/2010/main" val="3572341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CABEFE0-38C3-42A8-B64A-23E8D1A0ED63}"/>
              </a:ext>
            </a:extLst>
          </p:cNvPr>
          <p:cNvSpPr txBox="1">
            <a:spLocks/>
          </p:cNvSpPr>
          <p:nvPr/>
        </p:nvSpPr>
        <p:spPr>
          <a:xfrm>
            <a:off x="618008" y="789778"/>
            <a:ext cx="3200400" cy="4461163"/>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a:solidFill>
                  <a:schemeClr val="tx1"/>
                </a:solidFill>
                <a:latin typeface="Arial Black" panose="020B0A04020102020204" pitchFamily="34" charset="0"/>
              </a:rPr>
              <a:t>SIGNS AND SYMPTOMS</a:t>
            </a:r>
          </a:p>
          <a:p>
            <a:endParaRPr lang="en-GB" sz="2800" dirty="0">
              <a:solidFill>
                <a:schemeClr val="tx1"/>
              </a:solidFill>
              <a:latin typeface="Arial Black" panose="020B0A04020102020204" pitchFamily="34" charset="0"/>
            </a:endParaRPr>
          </a:p>
          <a:p>
            <a:r>
              <a:rPr lang="en-GB" sz="2800" dirty="0">
                <a:solidFill>
                  <a:schemeClr val="tx1"/>
                </a:solidFill>
                <a:latin typeface="Arial Black" panose="020B0A04020102020204" pitchFamily="34" charset="0"/>
              </a:rPr>
              <a:t>Hyperactivity</a:t>
            </a:r>
          </a:p>
          <a:p>
            <a:endParaRPr lang="en-GB" sz="2800" dirty="0">
              <a:solidFill>
                <a:schemeClr val="tx1"/>
              </a:solidFill>
              <a:latin typeface="Arial Black" panose="020B0A04020102020204" pitchFamily="34" charset="0"/>
            </a:endParaRPr>
          </a:p>
          <a:p>
            <a:endParaRPr lang="en-GB" sz="2800" dirty="0">
              <a:solidFill>
                <a:schemeClr val="tx1"/>
              </a:solidFill>
              <a:latin typeface="Arial Black" panose="020B0A04020102020204" pitchFamily="34" charset="0"/>
            </a:endParaRPr>
          </a:p>
        </p:txBody>
      </p:sp>
      <p:sp>
        <p:nvSpPr>
          <p:cNvPr id="5" name="Content Placeholder 2">
            <a:extLst>
              <a:ext uri="{FF2B5EF4-FFF2-40B4-BE49-F238E27FC236}">
                <a16:creationId xmlns:a16="http://schemas.microsoft.com/office/drawing/2014/main" id="{1412C225-F6E9-43AB-920F-3A508B2CAB07}"/>
              </a:ext>
            </a:extLst>
          </p:cNvPr>
          <p:cNvSpPr txBox="1">
            <a:spLocks/>
          </p:cNvSpPr>
          <p:nvPr/>
        </p:nvSpPr>
        <p:spPr>
          <a:xfrm>
            <a:off x="3739386" y="636190"/>
            <a:ext cx="6906491" cy="5823604"/>
          </a:xfrm>
          <a:prstGeom prst="rect">
            <a:avLst/>
          </a:prstGeom>
        </p:spPr>
        <p:txBody>
          <a:bodyPr anchor="ctr">
            <a:normAutofit fontScale="40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4400" dirty="0">
                <a:solidFill>
                  <a:schemeClr val="tx1"/>
                </a:solidFill>
                <a:latin typeface="Arial Black" panose="020B0A04020102020204" pitchFamily="34" charset="0"/>
              </a:rPr>
              <a:t>Difficulty sitting still and constantly fidgeting</a:t>
            </a:r>
          </a:p>
          <a:p>
            <a:endParaRPr lang="en-GB" sz="4400" dirty="0">
              <a:solidFill>
                <a:schemeClr val="tx1"/>
              </a:solidFill>
              <a:latin typeface="Arial Black" panose="020B0A04020102020204" pitchFamily="34" charset="0"/>
            </a:endParaRPr>
          </a:p>
          <a:p>
            <a:r>
              <a:rPr lang="en-GB" sz="4400" dirty="0">
                <a:solidFill>
                  <a:schemeClr val="tx1"/>
                </a:solidFill>
                <a:latin typeface="Arial Black" panose="020B0A04020102020204" pitchFamily="34" charset="0"/>
              </a:rPr>
              <a:t>Often ‘on the go’ as if ‘driven by a motor’</a:t>
            </a:r>
          </a:p>
          <a:p>
            <a:endParaRPr lang="en-GB" sz="4400" dirty="0">
              <a:solidFill>
                <a:schemeClr val="tx1"/>
              </a:solidFill>
              <a:latin typeface="Arial Black" panose="020B0A04020102020204" pitchFamily="34" charset="0"/>
            </a:endParaRPr>
          </a:p>
          <a:p>
            <a:r>
              <a:rPr lang="en-GB" sz="4400" dirty="0">
                <a:solidFill>
                  <a:schemeClr val="tx1"/>
                </a:solidFill>
                <a:latin typeface="Arial Black" panose="020B0A04020102020204" pitchFamily="34" charset="0"/>
              </a:rPr>
              <a:t>Often runs around or climbs excessively in situations in which it is inappropriate</a:t>
            </a:r>
          </a:p>
          <a:p>
            <a:endParaRPr lang="en-GB" sz="4400" dirty="0">
              <a:solidFill>
                <a:schemeClr val="tx1"/>
              </a:solidFill>
              <a:latin typeface="Arial Black" panose="020B0A04020102020204" pitchFamily="34" charset="0"/>
            </a:endParaRPr>
          </a:p>
          <a:p>
            <a:r>
              <a:rPr lang="en-GB" sz="4400" dirty="0">
                <a:solidFill>
                  <a:schemeClr val="tx1"/>
                </a:solidFill>
                <a:latin typeface="Arial Black" panose="020B0A04020102020204" pitchFamily="34" charset="0"/>
              </a:rPr>
              <a:t>Difficulty playing or engaging in activities quietly</a:t>
            </a:r>
          </a:p>
          <a:p>
            <a:endParaRPr lang="en-GB" sz="4400" dirty="0">
              <a:solidFill>
                <a:schemeClr val="tx1"/>
              </a:solidFill>
              <a:latin typeface="Arial Black" panose="020B0A04020102020204" pitchFamily="34" charset="0"/>
            </a:endParaRPr>
          </a:p>
          <a:p>
            <a:r>
              <a:rPr lang="en-GB" sz="4400" dirty="0">
                <a:solidFill>
                  <a:schemeClr val="tx1"/>
                </a:solidFill>
                <a:latin typeface="Arial Black" panose="020B0A04020102020204" pitchFamily="34" charset="0"/>
              </a:rPr>
              <a:t>Excessive talking</a:t>
            </a:r>
          </a:p>
          <a:p>
            <a:endParaRPr lang="en-GB" sz="2400" dirty="0">
              <a:solidFill>
                <a:schemeClr val="tx1"/>
              </a:solidFill>
              <a:latin typeface="Arial Black" panose="020B0A04020102020204" pitchFamily="34" charset="0"/>
            </a:endParaRPr>
          </a:p>
          <a:p>
            <a:pPr marL="0" indent="0">
              <a:buNone/>
            </a:pPr>
            <a:endParaRPr lang="en-GB" sz="2400" dirty="0">
              <a:solidFill>
                <a:schemeClr val="tx1"/>
              </a:solidFill>
              <a:latin typeface="Arial Black" panose="020B0A04020102020204" pitchFamily="34" charset="0"/>
            </a:endParaRPr>
          </a:p>
          <a:p>
            <a:pPr marL="0" indent="0">
              <a:buFont typeface="Wingdings 3" charset="2"/>
              <a:buNone/>
            </a:pPr>
            <a:endParaRPr lang="en-GB" sz="2400" dirty="0">
              <a:latin typeface="Arial Black" panose="020B0A04020102020204" pitchFamily="34" charset="0"/>
            </a:endParaRPr>
          </a:p>
          <a:p>
            <a:pPr marL="0" indent="0">
              <a:buFont typeface="Wingdings 3" charset="2"/>
              <a:buNone/>
            </a:pPr>
            <a:endParaRPr lang="en-GB" sz="2400" dirty="0">
              <a:latin typeface="Arial Black" panose="020B0A04020102020204" pitchFamily="34" charset="0"/>
            </a:endParaRPr>
          </a:p>
          <a:p>
            <a:pPr marL="0" indent="0">
              <a:buFont typeface="Wingdings 3" charset="2"/>
              <a:buNone/>
            </a:pPr>
            <a:endParaRPr lang="en-GB" sz="2400" dirty="0">
              <a:latin typeface="Arial Black" panose="020B0A04020102020204" pitchFamily="34" charset="0"/>
            </a:endParaRPr>
          </a:p>
          <a:p>
            <a:pPr marL="0" indent="0">
              <a:buFont typeface="Wingdings 3" charset="2"/>
              <a:buNone/>
            </a:pPr>
            <a:endParaRPr lang="en-GB" sz="2400" dirty="0">
              <a:latin typeface="Arial Black" panose="020B0A04020102020204" pitchFamily="34" charset="0"/>
            </a:endParaRPr>
          </a:p>
          <a:p>
            <a:pPr marL="0" indent="0">
              <a:buFont typeface="Wingdings 3" charset="2"/>
              <a:buNone/>
            </a:pPr>
            <a:r>
              <a:rPr lang="en-GB" sz="3500" dirty="0">
                <a:solidFill>
                  <a:schemeClr val="tx1"/>
                </a:solidFill>
                <a:latin typeface="Arial Black" panose="020B0A04020102020204" pitchFamily="34" charset="0"/>
              </a:rPr>
              <a:t>           NHS (2018)</a:t>
            </a:r>
          </a:p>
          <a:p>
            <a:pPr marL="0" indent="0">
              <a:buFont typeface="Wingdings 3" charset="2"/>
              <a:buNone/>
            </a:pPr>
            <a:r>
              <a:rPr lang="en-GB" sz="3500" dirty="0">
                <a:solidFill>
                  <a:schemeClr val="tx1"/>
                </a:solidFill>
                <a:latin typeface="Arial Black" panose="020B0A04020102020204" pitchFamily="34" charset="0"/>
              </a:rPr>
              <a:t>           Healthline (2020)</a:t>
            </a:r>
          </a:p>
          <a:p>
            <a:pPr marL="0" indent="0">
              <a:buFont typeface="Wingdings 3" charset="2"/>
              <a:buNone/>
            </a:pPr>
            <a:r>
              <a:rPr lang="en-GB" sz="3500" dirty="0">
                <a:solidFill>
                  <a:schemeClr val="tx1"/>
                </a:solidFill>
                <a:latin typeface="Arial Black" panose="020B0A04020102020204" pitchFamily="34" charset="0"/>
              </a:rPr>
              <a:t>           </a:t>
            </a:r>
            <a:r>
              <a:rPr kumimoji="0" lang="en-GB" sz="3500" b="0" i="0" u="none" strike="noStrike" kern="1200" cap="none" spc="0" normalizeH="0" baseline="0" noProof="0" dirty="0">
                <a:ln>
                  <a:noFill/>
                </a:ln>
                <a:solidFill>
                  <a:prstClr val="black"/>
                </a:solidFill>
                <a:effectLst/>
                <a:uLnTx/>
                <a:uFillTx/>
                <a:latin typeface="Arial Black" panose="020B0A04020102020204" pitchFamily="34" charset="0"/>
                <a:ea typeface="+mn-ea"/>
                <a:cs typeface="+mn-cs"/>
              </a:rPr>
              <a:t>Nixon and Richardson (2004)</a:t>
            </a:r>
            <a:r>
              <a:rPr lang="en-GB" sz="3500" dirty="0">
                <a:solidFill>
                  <a:schemeClr val="tx1"/>
                </a:solidFill>
                <a:latin typeface="Arial Black" panose="020B0A04020102020204" pitchFamily="34" charset="0"/>
              </a:rPr>
              <a:t>                                                                                             </a:t>
            </a:r>
          </a:p>
        </p:txBody>
      </p:sp>
      <p:sp>
        <p:nvSpPr>
          <p:cNvPr id="6" name="TextBox 5">
            <a:extLst>
              <a:ext uri="{FF2B5EF4-FFF2-40B4-BE49-F238E27FC236}">
                <a16:creationId xmlns:a16="http://schemas.microsoft.com/office/drawing/2014/main" id="{55946423-BE6B-431E-8337-618056FCC18C}"/>
              </a:ext>
            </a:extLst>
          </p:cNvPr>
          <p:cNvSpPr txBox="1"/>
          <p:nvPr/>
        </p:nvSpPr>
        <p:spPr>
          <a:xfrm>
            <a:off x="3051048" y="3247382"/>
            <a:ext cx="6102096" cy="369332"/>
          </a:xfrm>
          <a:prstGeom prst="rect">
            <a:avLst/>
          </a:prstGeom>
          <a:noFill/>
        </p:spPr>
        <p:txBody>
          <a:bodyPr wrap="square">
            <a:spAutoFit/>
          </a:bodyPr>
          <a:lstStyle/>
          <a:p>
            <a:r>
              <a:rPr lang="en-GB" dirty="0"/>
              <a:t>v</a:t>
            </a:r>
          </a:p>
        </p:txBody>
      </p:sp>
    </p:spTree>
    <p:extLst>
      <p:ext uri="{BB962C8B-B14F-4D97-AF65-F5344CB8AC3E}">
        <p14:creationId xmlns:p14="http://schemas.microsoft.com/office/powerpoint/2010/main" val="3882530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2B807-7A25-42D0-A5E2-EFBD63AD1BCA}"/>
              </a:ext>
            </a:extLst>
          </p:cNvPr>
          <p:cNvSpPr txBox="1">
            <a:spLocks/>
          </p:cNvSpPr>
          <p:nvPr/>
        </p:nvSpPr>
        <p:spPr>
          <a:xfrm>
            <a:off x="618008" y="789778"/>
            <a:ext cx="3200400" cy="4461163"/>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a:solidFill>
                  <a:schemeClr val="tx1"/>
                </a:solidFill>
                <a:latin typeface="Arial Black" panose="020B0A04020102020204" pitchFamily="34" charset="0"/>
              </a:rPr>
              <a:t>SIGNS AND SYMPTOMS</a:t>
            </a:r>
          </a:p>
          <a:p>
            <a:endParaRPr lang="en-GB" sz="2800" dirty="0">
              <a:solidFill>
                <a:schemeClr val="tx1"/>
              </a:solidFill>
              <a:latin typeface="Arial Black" panose="020B0A04020102020204" pitchFamily="34" charset="0"/>
            </a:endParaRPr>
          </a:p>
          <a:p>
            <a:r>
              <a:rPr lang="en-GB" sz="2800" dirty="0">
                <a:solidFill>
                  <a:schemeClr val="tx1"/>
                </a:solidFill>
                <a:latin typeface="Arial Black" panose="020B0A04020102020204" pitchFamily="34" charset="0"/>
              </a:rPr>
              <a:t>Impulsivity</a:t>
            </a:r>
          </a:p>
          <a:p>
            <a:endParaRPr lang="en-GB" sz="2800" dirty="0">
              <a:solidFill>
                <a:schemeClr val="tx1"/>
              </a:solidFill>
              <a:latin typeface="Arial Black" panose="020B0A04020102020204" pitchFamily="34" charset="0"/>
            </a:endParaRPr>
          </a:p>
          <a:p>
            <a:endParaRPr lang="en-GB" sz="2800" dirty="0">
              <a:solidFill>
                <a:schemeClr val="tx1"/>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85DF5BD6-A055-4DED-BF0A-7245F32133B3}"/>
              </a:ext>
            </a:extLst>
          </p:cNvPr>
          <p:cNvSpPr txBox="1">
            <a:spLocks/>
          </p:cNvSpPr>
          <p:nvPr/>
        </p:nvSpPr>
        <p:spPr>
          <a:xfrm>
            <a:off x="3739386" y="636190"/>
            <a:ext cx="6906491" cy="5823604"/>
          </a:xfrm>
          <a:prstGeom prst="rect">
            <a:avLst/>
          </a:prstGeom>
        </p:spPr>
        <p:txBody>
          <a:bodyPr anchor="ctr">
            <a:normAutofit fontScale="77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spcBef>
                <a:spcPts val="0"/>
              </a:spcBef>
              <a:buClrTx/>
              <a:buSzTx/>
            </a:pPr>
            <a:r>
              <a:rPr lang="en-GB" sz="2000" dirty="0">
                <a:solidFill>
                  <a:prstClr val="black"/>
                </a:solidFill>
                <a:latin typeface="Arial Black" panose="020B0A04020102020204" pitchFamily="34" charset="0"/>
              </a:rPr>
              <a:t>Difficulty waiting their turn</a:t>
            </a:r>
          </a:p>
          <a:p>
            <a:pPr>
              <a:spcBef>
                <a:spcPts val="0"/>
              </a:spcBef>
              <a:buClrTx/>
              <a:buSzTx/>
            </a:pPr>
            <a:endParaRPr lang="en-GB" sz="2000" dirty="0">
              <a:solidFill>
                <a:prstClr val="black"/>
              </a:solidFill>
              <a:latin typeface="Arial Black" panose="020B0A04020102020204" pitchFamily="34" charset="0"/>
            </a:endParaRPr>
          </a:p>
          <a:p>
            <a:pPr marL="0" indent="0">
              <a:spcBef>
                <a:spcPts val="0"/>
              </a:spcBef>
              <a:buClrTx/>
              <a:buSzTx/>
              <a:buNone/>
            </a:pPr>
            <a:endParaRPr lang="en-GB" sz="2000" dirty="0">
              <a:solidFill>
                <a:prstClr val="black"/>
              </a:solidFill>
              <a:latin typeface="Arial Black" panose="020B0A04020102020204" pitchFamily="34" charset="0"/>
            </a:endParaRPr>
          </a:p>
          <a:p>
            <a:pPr>
              <a:spcBef>
                <a:spcPts val="0"/>
              </a:spcBef>
              <a:buClrTx/>
              <a:buSzTx/>
            </a:pPr>
            <a:r>
              <a:rPr lang="en-GB" sz="2000" dirty="0">
                <a:solidFill>
                  <a:prstClr val="black"/>
                </a:solidFill>
                <a:latin typeface="Arial Black" panose="020B0A04020102020204" pitchFamily="34" charset="0"/>
              </a:rPr>
              <a:t>Often blurts out answers before the question is finished</a:t>
            </a:r>
          </a:p>
          <a:p>
            <a:pPr marL="0" indent="0">
              <a:spcBef>
                <a:spcPts val="0"/>
              </a:spcBef>
              <a:buClrTx/>
              <a:buSzTx/>
              <a:buNone/>
            </a:pPr>
            <a:endParaRPr lang="en-GB" sz="2000" dirty="0">
              <a:solidFill>
                <a:prstClr val="black"/>
              </a:solidFill>
              <a:latin typeface="Arial Black" panose="020B0A04020102020204" pitchFamily="34" charset="0"/>
            </a:endParaRPr>
          </a:p>
          <a:p>
            <a:pPr>
              <a:spcBef>
                <a:spcPts val="0"/>
              </a:spcBef>
              <a:buClrTx/>
              <a:buSzTx/>
            </a:pPr>
            <a:endParaRPr lang="en-GB" sz="2000" dirty="0">
              <a:solidFill>
                <a:prstClr val="black"/>
              </a:solidFill>
              <a:latin typeface="Arial Black" panose="020B0A04020102020204" pitchFamily="34" charset="0"/>
            </a:endParaRPr>
          </a:p>
          <a:p>
            <a:pPr>
              <a:spcBef>
                <a:spcPts val="0"/>
              </a:spcBef>
              <a:buClrTx/>
              <a:buSzTx/>
            </a:pPr>
            <a:r>
              <a:rPr lang="en-GB" sz="2000" dirty="0">
                <a:solidFill>
                  <a:prstClr val="black"/>
                </a:solidFill>
                <a:latin typeface="Arial Black" panose="020B0A04020102020204" pitchFamily="34" charset="0"/>
              </a:rPr>
              <a:t>Often interrupts or intrudes on others, e.g. butts into conversations or games</a:t>
            </a:r>
          </a:p>
          <a:p>
            <a:pPr>
              <a:spcBef>
                <a:spcPts val="0"/>
              </a:spcBef>
              <a:buClrTx/>
              <a:buSzTx/>
            </a:pPr>
            <a:endParaRPr lang="en-GB" sz="2000" dirty="0">
              <a:solidFill>
                <a:prstClr val="black"/>
              </a:solidFill>
              <a:latin typeface="Arial Black" panose="020B0A04020102020204" pitchFamily="34" charset="0"/>
            </a:endParaRPr>
          </a:p>
          <a:p>
            <a:pPr marL="0" indent="0">
              <a:spcBef>
                <a:spcPts val="0"/>
              </a:spcBef>
              <a:buClrTx/>
              <a:buSzTx/>
              <a:buNone/>
            </a:pPr>
            <a:endParaRPr lang="en-GB" sz="2000" dirty="0">
              <a:solidFill>
                <a:prstClr val="black"/>
              </a:solidFill>
              <a:latin typeface="Arial Black" panose="020B0A04020102020204" pitchFamily="34" charset="0"/>
            </a:endParaRPr>
          </a:p>
          <a:p>
            <a:pPr>
              <a:spcBef>
                <a:spcPts val="0"/>
              </a:spcBef>
              <a:buClrTx/>
              <a:buSzTx/>
            </a:pPr>
            <a:r>
              <a:rPr lang="en-GB" sz="2000" dirty="0">
                <a:solidFill>
                  <a:prstClr val="black"/>
                </a:solidFill>
                <a:latin typeface="Arial Black" panose="020B0A04020102020204" pitchFamily="34" charset="0"/>
              </a:rPr>
              <a:t>Acting without thinking</a:t>
            </a:r>
          </a:p>
          <a:p>
            <a:pPr>
              <a:spcBef>
                <a:spcPts val="0"/>
              </a:spcBef>
              <a:buClrTx/>
              <a:buSzTx/>
            </a:pPr>
            <a:endParaRPr lang="en-GB" sz="2000" dirty="0">
              <a:solidFill>
                <a:prstClr val="black"/>
              </a:solidFill>
              <a:latin typeface="Arial Black" panose="020B0A04020102020204" pitchFamily="34" charset="0"/>
            </a:endParaRPr>
          </a:p>
          <a:p>
            <a:pPr marL="0" indent="0">
              <a:buNone/>
            </a:pPr>
            <a:endParaRPr lang="en-GB" sz="2400" dirty="0">
              <a:solidFill>
                <a:schemeClr val="tx1"/>
              </a:solidFill>
              <a:latin typeface="Arial Black" panose="020B0A04020102020204" pitchFamily="34" charset="0"/>
            </a:endParaRPr>
          </a:p>
          <a:p>
            <a:endParaRPr lang="en-GB" sz="2400" dirty="0">
              <a:solidFill>
                <a:schemeClr val="tx1"/>
              </a:solidFill>
              <a:latin typeface="Arial Black" panose="020B0A04020102020204" pitchFamily="34" charset="0"/>
            </a:endParaRPr>
          </a:p>
          <a:p>
            <a:pPr marL="0" indent="0">
              <a:buNone/>
            </a:pPr>
            <a:endParaRPr lang="en-GB" sz="2400" dirty="0">
              <a:solidFill>
                <a:schemeClr val="tx1"/>
              </a:solidFill>
              <a:latin typeface="Arial Black" panose="020B0A04020102020204" pitchFamily="34" charset="0"/>
            </a:endParaRPr>
          </a:p>
          <a:p>
            <a:pPr marL="0" indent="0">
              <a:buFont typeface="Wingdings 3" charset="2"/>
              <a:buNone/>
            </a:pPr>
            <a:endParaRPr lang="en-GB" sz="2400" dirty="0">
              <a:latin typeface="Arial Black" panose="020B0A04020102020204" pitchFamily="34" charset="0"/>
            </a:endParaRPr>
          </a:p>
          <a:p>
            <a:pPr marL="0" indent="0">
              <a:buFont typeface="Wingdings 3" charset="2"/>
              <a:buNone/>
            </a:pPr>
            <a:endParaRPr lang="en-GB" sz="2400" dirty="0">
              <a:latin typeface="Arial Black" panose="020B0A04020102020204" pitchFamily="34" charset="0"/>
            </a:endParaRPr>
          </a:p>
          <a:p>
            <a:pPr marL="0" indent="0">
              <a:buFont typeface="Wingdings 3" charset="2"/>
              <a:buNone/>
            </a:pPr>
            <a:endParaRPr lang="en-GB" sz="2400" dirty="0">
              <a:latin typeface="Arial Black" panose="020B0A04020102020204" pitchFamily="34" charset="0"/>
            </a:endParaRPr>
          </a:p>
          <a:p>
            <a:pPr marL="0" indent="0">
              <a:buFont typeface="Wingdings 3" charset="2"/>
              <a:buNone/>
            </a:pPr>
            <a:endParaRPr lang="en-GB" sz="2400" dirty="0">
              <a:latin typeface="Arial Black" panose="020B0A04020102020204" pitchFamily="34" charset="0"/>
            </a:endParaRPr>
          </a:p>
          <a:p>
            <a:pPr marL="0" indent="0">
              <a:buFont typeface="Wingdings 3" charset="2"/>
              <a:buNone/>
            </a:pPr>
            <a:r>
              <a:rPr lang="en-GB" sz="1400" dirty="0">
                <a:solidFill>
                  <a:schemeClr val="tx1"/>
                </a:solidFill>
                <a:latin typeface="Arial Black" panose="020B0A04020102020204" pitchFamily="34" charset="0"/>
              </a:rPr>
              <a:t>              NHS (2018)</a:t>
            </a:r>
          </a:p>
          <a:p>
            <a:pPr marL="0" indent="0">
              <a:buFont typeface="Wingdings 3" charset="2"/>
              <a:buNone/>
            </a:pPr>
            <a:r>
              <a:rPr lang="en-GB" sz="1400" dirty="0">
                <a:solidFill>
                  <a:schemeClr val="tx1"/>
                </a:solidFill>
                <a:latin typeface="Arial Black" panose="020B0A04020102020204" pitchFamily="34" charset="0"/>
              </a:rPr>
              <a:t>              Healthline (2020)</a:t>
            </a:r>
          </a:p>
          <a:p>
            <a:pPr marL="0" indent="0">
              <a:buFont typeface="Wingdings 3" charset="2"/>
              <a:buNone/>
            </a:pPr>
            <a:r>
              <a:rPr lang="en-GB" dirty="0">
                <a:solidFill>
                  <a:schemeClr val="tx1"/>
                </a:solidFill>
                <a:latin typeface="Arial Black" panose="020B0A04020102020204" pitchFamily="34" charset="0"/>
              </a:rPr>
              <a:t>           </a:t>
            </a:r>
            <a:r>
              <a:rPr kumimoji="0" lang="en-GB" sz="1400" b="0" i="0" u="none" strike="noStrike" kern="1200" cap="none" spc="0" normalizeH="0" baseline="0" noProof="0" dirty="0">
                <a:ln>
                  <a:noFill/>
                </a:ln>
                <a:solidFill>
                  <a:prstClr val="black"/>
                </a:solidFill>
                <a:effectLst/>
                <a:uLnTx/>
                <a:uFillTx/>
                <a:latin typeface="Arial Black" panose="020B0A04020102020204" pitchFamily="34" charset="0"/>
                <a:ea typeface="+mn-ea"/>
                <a:cs typeface="+mn-cs"/>
              </a:rPr>
              <a:t>Nixon</a:t>
            </a:r>
            <a:r>
              <a:rPr lang="en-GB" sz="1400" dirty="0">
                <a:solidFill>
                  <a:prstClr val="black"/>
                </a:solidFill>
                <a:latin typeface="Arial Black" panose="020B0A04020102020204" pitchFamily="34" charset="0"/>
              </a:rPr>
              <a:t> </a:t>
            </a:r>
            <a:r>
              <a:rPr kumimoji="0" lang="en-GB" sz="1400" b="0" i="0" u="none" strike="noStrike" kern="1200" cap="none" spc="0" normalizeH="0" baseline="0" noProof="0" dirty="0">
                <a:ln>
                  <a:noFill/>
                </a:ln>
                <a:solidFill>
                  <a:prstClr val="black"/>
                </a:solidFill>
                <a:effectLst/>
                <a:uLnTx/>
                <a:uFillTx/>
                <a:latin typeface="Arial Black" panose="020B0A04020102020204" pitchFamily="34" charset="0"/>
                <a:ea typeface="+mn-ea"/>
                <a:cs typeface="+mn-cs"/>
              </a:rPr>
              <a:t>and Richardson (2004)</a:t>
            </a:r>
            <a:r>
              <a:rPr lang="en-GB" dirty="0">
                <a:solidFill>
                  <a:schemeClr val="tx1"/>
                </a:solidFill>
                <a:latin typeface="Arial Black" panose="020B0A04020102020204" pitchFamily="34" charset="0"/>
              </a:rPr>
              <a:t>                                                                                             </a:t>
            </a:r>
          </a:p>
        </p:txBody>
      </p:sp>
    </p:spTree>
    <p:extLst>
      <p:ext uri="{BB962C8B-B14F-4D97-AF65-F5344CB8AC3E}">
        <p14:creationId xmlns:p14="http://schemas.microsoft.com/office/powerpoint/2010/main" val="2308139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CA8F2-7704-4BC4-88B0-D0E18D41D6EB}"/>
              </a:ext>
            </a:extLst>
          </p:cNvPr>
          <p:cNvSpPr>
            <a:spLocks noGrp="1"/>
          </p:cNvSpPr>
          <p:nvPr>
            <p:ph type="title"/>
          </p:nvPr>
        </p:nvSpPr>
        <p:spPr>
          <a:xfrm>
            <a:off x="686834" y="1153572"/>
            <a:ext cx="3200400" cy="4461163"/>
          </a:xfrm>
        </p:spPr>
        <p:txBody>
          <a:bodyPr>
            <a:normAutofit/>
          </a:bodyPr>
          <a:lstStyle/>
          <a:p>
            <a:r>
              <a:rPr lang="en-GB" sz="3700" dirty="0">
                <a:solidFill>
                  <a:schemeClr val="tx1"/>
                </a:solidFill>
                <a:latin typeface="Arial Black" panose="020B0A04020102020204" pitchFamily="34" charset="0"/>
              </a:rPr>
              <a:t>DIAGNOSIS</a:t>
            </a:r>
          </a:p>
        </p:txBody>
      </p:sp>
      <p:sp>
        <p:nvSpPr>
          <p:cNvPr id="3" name="Content Placeholder 2">
            <a:extLst>
              <a:ext uri="{FF2B5EF4-FFF2-40B4-BE49-F238E27FC236}">
                <a16:creationId xmlns:a16="http://schemas.microsoft.com/office/drawing/2014/main" id="{C396B990-D67E-4EC4-9DBE-9CA9293B36E2}"/>
              </a:ext>
            </a:extLst>
          </p:cNvPr>
          <p:cNvSpPr>
            <a:spLocks noGrp="1"/>
          </p:cNvSpPr>
          <p:nvPr>
            <p:ph idx="1"/>
          </p:nvPr>
        </p:nvSpPr>
        <p:spPr>
          <a:xfrm>
            <a:off x="4447308" y="591344"/>
            <a:ext cx="6906491" cy="6266656"/>
          </a:xfrm>
        </p:spPr>
        <p:txBody>
          <a:bodyPr anchor="ctr">
            <a:normAutofit fontScale="25000" lnSpcReduction="20000"/>
          </a:bodyPr>
          <a:lstStyle/>
          <a:p>
            <a:pPr marL="0" indent="0" algn="l">
              <a:buNone/>
            </a:pPr>
            <a:r>
              <a:rPr lang="en-GB" sz="7200" dirty="0">
                <a:latin typeface="Arial Black" panose="020B0A04020102020204" pitchFamily="34" charset="0"/>
              </a:rPr>
              <a:t>According to NHS (2018), a GP referral would be made for a specialist assessment. In order </a:t>
            </a:r>
            <a:r>
              <a:rPr lang="en-US" sz="7200" dirty="0">
                <a:solidFill>
                  <a:srgbClr val="212B32"/>
                </a:solidFill>
                <a:latin typeface="Arial Black" panose="020B0A04020102020204" pitchFamily="34" charset="0"/>
              </a:rPr>
              <a:t>t</a:t>
            </a:r>
            <a:r>
              <a:rPr lang="en-US" sz="7200" b="0" i="0" dirty="0">
                <a:solidFill>
                  <a:srgbClr val="212B32"/>
                </a:solidFill>
                <a:effectLst/>
                <a:latin typeface="Arial Black" panose="020B0A04020102020204" pitchFamily="34" charset="0"/>
              </a:rPr>
              <a:t>o be formally diagnosed with ADHD, Jack must have:</a:t>
            </a:r>
          </a:p>
          <a:p>
            <a:pPr marL="0" indent="0" algn="l">
              <a:buNone/>
            </a:pPr>
            <a:endParaRPr lang="en-US" sz="7200" b="0" i="0" dirty="0">
              <a:solidFill>
                <a:srgbClr val="212B32"/>
              </a:solidFill>
              <a:effectLst/>
              <a:latin typeface="Arial Black" panose="020B0A04020102020204" pitchFamily="34" charset="0"/>
            </a:endParaRPr>
          </a:p>
          <a:p>
            <a:r>
              <a:rPr lang="en-US" sz="7200" b="0" i="0" dirty="0">
                <a:solidFill>
                  <a:srgbClr val="212B32"/>
                </a:solidFill>
                <a:effectLst/>
                <a:latin typeface="Arial Black" panose="020B0A04020102020204" pitchFamily="34" charset="0"/>
              </a:rPr>
              <a:t>been displaying symptoms continuously for at least 6 months </a:t>
            </a:r>
          </a:p>
          <a:p>
            <a:pPr marL="0" indent="0">
              <a:buNone/>
            </a:pPr>
            <a:endParaRPr lang="en-US" sz="7200" b="0" i="0" dirty="0">
              <a:solidFill>
                <a:srgbClr val="212B32"/>
              </a:solidFill>
              <a:effectLst/>
              <a:latin typeface="Arial Black" panose="020B0A04020102020204" pitchFamily="34" charset="0"/>
            </a:endParaRPr>
          </a:p>
          <a:p>
            <a:r>
              <a:rPr lang="en-US" sz="7200" b="0" i="0" dirty="0">
                <a:solidFill>
                  <a:srgbClr val="212B32"/>
                </a:solidFill>
                <a:effectLst/>
                <a:latin typeface="Arial Black" panose="020B0A04020102020204" pitchFamily="34" charset="0"/>
              </a:rPr>
              <a:t>started to show symptoms before the age of 12</a:t>
            </a:r>
          </a:p>
          <a:p>
            <a:pPr marL="0" indent="0">
              <a:buNone/>
            </a:pPr>
            <a:endParaRPr lang="en-US" sz="7200" b="0" i="0" dirty="0">
              <a:solidFill>
                <a:srgbClr val="212B32"/>
              </a:solidFill>
              <a:effectLst/>
              <a:latin typeface="Arial Black" panose="020B0A04020102020204" pitchFamily="34" charset="0"/>
            </a:endParaRPr>
          </a:p>
          <a:p>
            <a:r>
              <a:rPr lang="en-US" sz="7200" b="0" i="0" dirty="0">
                <a:solidFill>
                  <a:srgbClr val="212B32"/>
                </a:solidFill>
                <a:effectLst/>
                <a:latin typeface="Arial Black" panose="020B0A04020102020204" pitchFamily="34" charset="0"/>
              </a:rPr>
              <a:t>been showing symptoms in at least 2 different settings – for example, at home and at school</a:t>
            </a:r>
          </a:p>
          <a:p>
            <a:pPr marL="0" indent="0">
              <a:buNone/>
            </a:pPr>
            <a:endParaRPr lang="en-US" sz="7200" b="0" i="0" dirty="0">
              <a:solidFill>
                <a:srgbClr val="212B32"/>
              </a:solidFill>
              <a:effectLst/>
              <a:latin typeface="Arial Black" panose="020B0A04020102020204" pitchFamily="34" charset="0"/>
            </a:endParaRPr>
          </a:p>
          <a:p>
            <a:r>
              <a:rPr lang="en-US" sz="7200" b="0" i="0" dirty="0">
                <a:solidFill>
                  <a:srgbClr val="212B32"/>
                </a:solidFill>
                <a:effectLst/>
                <a:latin typeface="Arial Black" panose="020B0A04020102020204" pitchFamily="34" charset="0"/>
              </a:rPr>
              <a:t>symptoms that make his life considerably more difficult on a social and academic level</a:t>
            </a:r>
          </a:p>
          <a:p>
            <a:pPr marL="0" indent="0">
              <a:buNone/>
            </a:pPr>
            <a:endParaRPr lang="en-US" sz="7200" b="0" i="0" dirty="0">
              <a:solidFill>
                <a:srgbClr val="212B32"/>
              </a:solidFill>
              <a:effectLst/>
              <a:latin typeface="Arial Black" panose="020B0A04020102020204" pitchFamily="34" charset="0"/>
            </a:endParaRPr>
          </a:p>
          <a:p>
            <a:r>
              <a:rPr lang="en-US" sz="7200" b="0" i="0" dirty="0">
                <a:solidFill>
                  <a:srgbClr val="212B32"/>
                </a:solidFill>
                <a:effectLst/>
                <a:latin typeface="Arial Black" panose="020B0A04020102020204" pitchFamily="34" charset="0"/>
              </a:rPr>
              <a:t>symptoms that are not just part of a developmental disorder or difficult phase, and are not better accounted for by another condition</a:t>
            </a:r>
          </a:p>
          <a:p>
            <a:pPr marL="0" indent="0">
              <a:buNone/>
            </a:pPr>
            <a:endParaRPr lang="en-GB" sz="7200" dirty="0">
              <a:latin typeface="Arial Black" panose="020B0A04020102020204" pitchFamily="34" charset="0"/>
            </a:endParaRPr>
          </a:p>
          <a:p>
            <a:endParaRPr lang="en-GB" sz="7200" dirty="0">
              <a:solidFill>
                <a:schemeClr val="tx1"/>
              </a:solidFill>
              <a:latin typeface="Arial Black" panose="020B0A04020102020204" pitchFamily="34" charset="0"/>
            </a:endParaRPr>
          </a:p>
          <a:p>
            <a:pPr marL="0" marR="0" lvl="0" indent="0" algn="l" defTabSz="457200" rtl="0" eaLnBrk="1" fontAlgn="auto" latinLnBrk="0" hangingPunct="1">
              <a:lnSpc>
                <a:spcPct val="100000"/>
              </a:lnSpc>
              <a:spcBef>
                <a:spcPts val="1000"/>
              </a:spcBef>
              <a:spcAft>
                <a:spcPts val="0"/>
              </a:spcAft>
              <a:buClr>
                <a:srgbClr val="90C226"/>
              </a:buClr>
              <a:buSzPct val="80000"/>
              <a:buFont typeface="Wingdings 3" charset="2"/>
              <a:buNone/>
              <a:tabLst/>
              <a:defRPr/>
            </a:pPr>
            <a:r>
              <a:rPr kumimoji="0" lang="en-GB" sz="6400" b="0" i="0" u="none" strike="noStrike" kern="1200" cap="none" spc="0" normalizeH="0" baseline="0" noProof="0" dirty="0">
                <a:ln>
                  <a:noFill/>
                </a:ln>
                <a:solidFill>
                  <a:prstClr val="black"/>
                </a:solidFill>
                <a:effectLst/>
                <a:uLnTx/>
                <a:uFillTx/>
                <a:latin typeface="Arial Black" panose="020B0A04020102020204" pitchFamily="34" charset="0"/>
                <a:ea typeface="+mn-ea"/>
                <a:cs typeface="+mn-cs"/>
              </a:rPr>
              <a:t>Sources: NHS (2018); Nixon &amp; Richardson (2004)</a:t>
            </a:r>
            <a:endParaRPr kumimoji="0" lang="en-GB" sz="1600" b="0" i="0" u="none" strike="noStrike" kern="1200" cap="none" spc="0" normalizeH="0" baseline="0" noProof="0" dirty="0">
              <a:ln>
                <a:noFill/>
              </a:ln>
              <a:solidFill>
                <a:prstClr val="black"/>
              </a:solidFill>
              <a:effectLst/>
              <a:uLnTx/>
              <a:uFillTx/>
              <a:latin typeface="Arial Black" panose="020B0A04020102020204" pitchFamily="34" charset="0"/>
              <a:ea typeface="+mn-ea"/>
              <a:cs typeface="+mn-cs"/>
            </a:endParaRPr>
          </a:p>
          <a:p>
            <a:endParaRPr lang="en-GB" dirty="0">
              <a:solidFill>
                <a:schemeClr val="tx1"/>
              </a:solidFill>
              <a:latin typeface="Arial Black" panose="020B0A04020102020204" pitchFamily="34" charset="0"/>
            </a:endParaRPr>
          </a:p>
          <a:p>
            <a:pPr marL="0" indent="0">
              <a:buNone/>
            </a:pPr>
            <a:endParaRPr lang="en-GB" dirty="0">
              <a:solidFill>
                <a:schemeClr val="tx1"/>
              </a:solidFill>
              <a:latin typeface="Arial Black" panose="020B0A04020102020204" pitchFamily="34" charset="0"/>
            </a:endParaRPr>
          </a:p>
          <a:p>
            <a:pPr marL="0" indent="0">
              <a:buNone/>
            </a:pPr>
            <a:endParaRPr lang="en-GB" dirty="0">
              <a:solidFill>
                <a:schemeClr val="tx1"/>
              </a:solidFill>
              <a:latin typeface="Arial Black" panose="020B0A04020102020204" pitchFamily="34" charset="0"/>
            </a:endParaRPr>
          </a:p>
          <a:p>
            <a:endParaRPr lang="en-GB" dirty="0">
              <a:latin typeface="Arial Black" panose="020B0A04020102020204" pitchFamily="34" charset="0"/>
            </a:endParaRPr>
          </a:p>
        </p:txBody>
      </p:sp>
    </p:spTree>
    <p:extLst>
      <p:ext uri="{BB962C8B-B14F-4D97-AF65-F5344CB8AC3E}">
        <p14:creationId xmlns:p14="http://schemas.microsoft.com/office/powerpoint/2010/main" val="3599322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92C2C-97A0-4DB3-9BA2-EE74844C2A19}"/>
              </a:ext>
            </a:extLst>
          </p:cNvPr>
          <p:cNvSpPr>
            <a:spLocks noGrp="1"/>
          </p:cNvSpPr>
          <p:nvPr>
            <p:ph type="title"/>
          </p:nvPr>
        </p:nvSpPr>
        <p:spPr>
          <a:xfrm>
            <a:off x="244382" y="382340"/>
            <a:ext cx="3200400" cy="4461163"/>
          </a:xfrm>
        </p:spPr>
        <p:txBody>
          <a:bodyPr>
            <a:normAutofit/>
          </a:bodyPr>
          <a:lstStyle/>
          <a:p>
            <a:r>
              <a:rPr lang="en-GB" sz="3400" dirty="0">
                <a:solidFill>
                  <a:schemeClr val="tx1"/>
                </a:solidFill>
                <a:latin typeface="Arial Black" panose="020B0A04020102020204" pitchFamily="34" charset="0"/>
              </a:rPr>
              <a:t>TREATMENT</a:t>
            </a:r>
          </a:p>
        </p:txBody>
      </p:sp>
      <p:sp>
        <p:nvSpPr>
          <p:cNvPr id="3" name="Content Placeholder 2">
            <a:extLst>
              <a:ext uri="{FF2B5EF4-FFF2-40B4-BE49-F238E27FC236}">
                <a16:creationId xmlns:a16="http://schemas.microsoft.com/office/drawing/2014/main" id="{D8482077-5E15-4AFC-A1D8-9AC6384B7F18}"/>
              </a:ext>
            </a:extLst>
          </p:cNvPr>
          <p:cNvSpPr>
            <a:spLocks noGrp="1"/>
          </p:cNvSpPr>
          <p:nvPr>
            <p:ph idx="1"/>
          </p:nvPr>
        </p:nvSpPr>
        <p:spPr>
          <a:xfrm>
            <a:off x="3818408" y="791110"/>
            <a:ext cx="7031102" cy="5342562"/>
          </a:xfrm>
        </p:spPr>
        <p:txBody>
          <a:bodyPr anchor="ctr">
            <a:normAutofit fontScale="25000" lnSpcReduction="20000"/>
          </a:bodyPr>
          <a:lstStyle/>
          <a:p>
            <a:pPr marL="0" indent="0">
              <a:buNone/>
            </a:pPr>
            <a:endParaRPr lang="en-GB" dirty="0">
              <a:latin typeface="Arial Black" panose="020B0A04020102020204" pitchFamily="34" charset="0"/>
            </a:endParaRPr>
          </a:p>
          <a:p>
            <a:pPr marL="0" indent="0">
              <a:buNone/>
            </a:pPr>
            <a:endParaRPr lang="en-GB" dirty="0">
              <a:latin typeface="Arial Black" panose="020B0A04020102020204" pitchFamily="34" charset="0"/>
            </a:endParaRPr>
          </a:p>
          <a:p>
            <a:endParaRPr lang="en-GB" sz="2000" dirty="0">
              <a:solidFill>
                <a:schemeClr val="tx1"/>
              </a:solidFill>
              <a:latin typeface="Arial Black" panose="020B0A04020102020204" pitchFamily="34" charset="0"/>
            </a:endParaRPr>
          </a:p>
          <a:p>
            <a:endParaRPr lang="en-GB" sz="8000" dirty="0">
              <a:solidFill>
                <a:schemeClr val="tx1"/>
              </a:solidFill>
              <a:latin typeface="Arial Black" panose="020B0A04020102020204" pitchFamily="34" charset="0"/>
            </a:endParaRPr>
          </a:p>
          <a:p>
            <a:endParaRPr lang="en-GB" sz="8000" dirty="0">
              <a:solidFill>
                <a:schemeClr val="tx1"/>
              </a:solidFill>
              <a:latin typeface="Arial Black" panose="020B0A04020102020204" pitchFamily="34" charset="0"/>
            </a:endParaRPr>
          </a:p>
          <a:p>
            <a:endParaRPr lang="en-GB" sz="8000" dirty="0">
              <a:solidFill>
                <a:schemeClr val="tx1"/>
              </a:solidFill>
              <a:latin typeface="Arial Black" panose="020B0A04020102020204" pitchFamily="34" charset="0"/>
            </a:endParaRPr>
          </a:p>
          <a:p>
            <a:endParaRPr lang="en-GB" sz="8000" dirty="0">
              <a:solidFill>
                <a:schemeClr val="tx1"/>
              </a:solidFill>
              <a:latin typeface="Arial Black" panose="020B0A04020102020204" pitchFamily="34" charset="0"/>
            </a:endParaRPr>
          </a:p>
          <a:p>
            <a:r>
              <a:rPr lang="en-GB" sz="8000" dirty="0">
                <a:solidFill>
                  <a:schemeClr val="tx1"/>
                </a:solidFill>
                <a:latin typeface="Arial Black" panose="020B0A04020102020204" pitchFamily="34" charset="0"/>
              </a:rPr>
              <a:t>Medication (Stimulants and non-stimulants):</a:t>
            </a:r>
          </a:p>
          <a:p>
            <a:pPr>
              <a:buFont typeface="Wingdings" panose="05000000000000000000" pitchFamily="2" charset="2"/>
              <a:buChar char="q"/>
            </a:pPr>
            <a:endParaRPr lang="en-GB" sz="4200" dirty="0">
              <a:solidFill>
                <a:schemeClr val="tx1"/>
              </a:solidFill>
              <a:latin typeface="Arial Black" panose="020B0A04020102020204" pitchFamily="34" charset="0"/>
            </a:endParaRPr>
          </a:p>
          <a:p>
            <a:pPr>
              <a:buFont typeface="Wingdings" panose="05000000000000000000" pitchFamily="2" charset="2"/>
              <a:buChar char="q"/>
            </a:pPr>
            <a:r>
              <a:rPr lang="en-GB" sz="5600" dirty="0">
                <a:solidFill>
                  <a:schemeClr val="tx1"/>
                </a:solidFill>
                <a:latin typeface="Arial Black" panose="020B0A04020102020204" pitchFamily="34" charset="0"/>
              </a:rPr>
              <a:t>Methylphenidate (Stimulant)</a:t>
            </a:r>
          </a:p>
          <a:p>
            <a:pPr>
              <a:buFont typeface="Wingdings" panose="05000000000000000000" pitchFamily="2" charset="2"/>
              <a:buChar char="q"/>
            </a:pPr>
            <a:r>
              <a:rPr lang="en-GB" sz="5600" dirty="0" err="1">
                <a:solidFill>
                  <a:schemeClr val="tx1"/>
                </a:solidFill>
                <a:latin typeface="Arial Black" panose="020B0A04020102020204" pitchFamily="34" charset="0"/>
              </a:rPr>
              <a:t>Lisdexamfetamine</a:t>
            </a:r>
            <a:r>
              <a:rPr lang="en-GB" sz="5600" dirty="0">
                <a:solidFill>
                  <a:schemeClr val="tx1"/>
                </a:solidFill>
                <a:latin typeface="Arial Black" panose="020B0A04020102020204" pitchFamily="34" charset="0"/>
              </a:rPr>
              <a:t> (Stimulant)</a:t>
            </a:r>
          </a:p>
          <a:p>
            <a:pPr>
              <a:buFont typeface="Wingdings" panose="05000000000000000000" pitchFamily="2" charset="2"/>
              <a:buChar char="q"/>
            </a:pPr>
            <a:r>
              <a:rPr lang="en-GB" sz="5600" dirty="0" err="1">
                <a:solidFill>
                  <a:schemeClr val="tx1"/>
                </a:solidFill>
                <a:latin typeface="Arial Black" panose="020B0A04020102020204" pitchFamily="34" charset="0"/>
              </a:rPr>
              <a:t>Dexamfetamine</a:t>
            </a:r>
            <a:r>
              <a:rPr lang="en-GB" sz="5600" dirty="0">
                <a:solidFill>
                  <a:schemeClr val="tx1"/>
                </a:solidFill>
                <a:latin typeface="Arial Black" panose="020B0A04020102020204" pitchFamily="34" charset="0"/>
              </a:rPr>
              <a:t> (Stimulant)</a:t>
            </a:r>
          </a:p>
          <a:p>
            <a:pPr>
              <a:buFont typeface="Wingdings" panose="05000000000000000000" pitchFamily="2" charset="2"/>
              <a:buChar char="q"/>
            </a:pPr>
            <a:r>
              <a:rPr lang="en-GB" sz="5600" dirty="0">
                <a:solidFill>
                  <a:schemeClr val="tx1"/>
                </a:solidFill>
                <a:latin typeface="Arial Black" panose="020B0A04020102020204" pitchFamily="34" charset="0"/>
              </a:rPr>
              <a:t>Atomoxetine (Non-stimulant)</a:t>
            </a:r>
          </a:p>
          <a:p>
            <a:pPr>
              <a:buFont typeface="Wingdings" panose="05000000000000000000" pitchFamily="2" charset="2"/>
              <a:buChar char="q"/>
            </a:pPr>
            <a:r>
              <a:rPr lang="en-GB" sz="5600" dirty="0">
                <a:solidFill>
                  <a:schemeClr val="tx1"/>
                </a:solidFill>
                <a:latin typeface="Arial Black" panose="020B0A04020102020204" pitchFamily="34" charset="0"/>
              </a:rPr>
              <a:t>Guanfacine (Non-stimulant)</a:t>
            </a:r>
          </a:p>
          <a:p>
            <a:pPr marL="0" indent="0">
              <a:buNone/>
            </a:pPr>
            <a:endParaRPr lang="en-GB" sz="2900" dirty="0">
              <a:solidFill>
                <a:schemeClr val="tx1"/>
              </a:solidFill>
              <a:latin typeface="Arial Black" panose="020B0A04020102020204" pitchFamily="34" charset="0"/>
            </a:endParaRPr>
          </a:p>
          <a:p>
            <a:r>
              <a:rPr lang="en-GB" sz="8000" dirty="0">
                <a:solidFill>
                  <a:schemeClr val="tx1"/>
                </a:solidFill>
                <a:latin typeface="Arial Black" panose="020B0A04020102020204" pitchFamily="34" charset="0"/>
              </a:rPr>
              <a:t>Therapy:</a:t>
            </a:r>
          </a:p>
          <a:p>
            <a:pPr marL="0" indent="0">
              <a:buNone/>
            </a:pPr>
            <a:r>
              <a:rPr lang="en-GB" sz="6400" dirty="0">
                <a:solidFill>
                  <a:schemeClr val="tx1"/>
                </a:solidFill>
                <a:latin typeface="Arial Black" panose="020B0A04020102020204" pitchFamily="34" charset="0"/>
              </a:rPr>
              <a:t>According to NHS (2018), the following therapies can be useful:</a:t>
            </a:r>
          </a:p>
          <a:p>
            <a:pPr marL="0" indent="0">
              <a:buNone/>
            </a:pPr>
            <a:endParaRPr lang="en-GB" sz="2900" dirty="0">
              <a:solidFill>
                <a:schemeClr val="tx1"/>
              </a:solidFill>
              <a:latin typeface="Arial Black" panose="020B0A04020102020204" pitchFamily="34" charset="0"/>
            </a:endParaRPr>
          </a:p>
          <a:p>
            <a:pPr>
              <a:buFont typeface="Wingdings" panose="05000000000000000000" pitchFamily="2" charset="2"/>
              <a:buChar char="q"/>
            </a:pPr>
            <a:r>
              <a:rPr lang="en-GB" sz="5600" b="1" i="0" dirty="0">
                <a:solidFill>
                  <a:schemeClr val="tx1"/>
                </a:solidFill>
                <a:effectLst/>
                <a:latin typeface="Arial Black" panose="020B0A04020102020204" pitchFamily="34" charset="0"/>
              </a:rPr>
              <a:t>Psychoeducation</a:t>
            </a:r>
          </a:p>
          <a:p>
            <a:pPr>
              <a:buFont typeface="Wingdings" panose="05000000000000000000" pitchFamily="2" charset="2"/>
              <a:buChar char="q"/>
            </a:pPr>
            <a:r>
              <a:rPr lang="en-GB" sz="5600" b="1" i="0" dirty="0">
                <a:solidFill>
                  <a:schemeClr val="tx1"/>
                </a:solidFill>
                <a:effectLst/>
                <a:latin typeface="Arial Black" panose="020B0A04020102020204" pitchFamily="34" charset="0"/>
              </a:rPr>
              <a:t>Behaviour therapy</a:t>
            </a:r>
          </a:p>
          <a:p>
            <a:pPr>
              <a:buFont typeface="Wingdings" panose="05000000000000000000" pitchFamily="2" charset="2"/>
              <a:buChar char="q"/>
            </a:pPr>
            <a:r>
              <a:rPr lang="en-GB" sz="5600" dirty="0">
                <a:solidFill>
                  <a:schemeClr val="tx1"/>
                </a:solidFill>
                <a:latin typeface="Arial Black" panose="020B0A04020102020204" pitchFamily="34" charset="0"/>
              </a:rPr>
              <a:t>Parent training and education programmes</a:t>
            </a:r>
          </a:p>
          <a:p>
            <a:pPr>
              <a:buFont typeface="Wingdings" panose="05000000000000000000" pitchFamily="2" charset="2"/>
              <a:buChar char="q"/>
            </a:pPr>
            <a:r>
              <a:rPr lang="en-GB" sz="5600" b="1" i="0" dirty="0">
                <a:solidFill>
                  <a:schemeClr val="tx1"/>
                </a:solidFill>
                <a:effectLst/>
                <a:latin typeface="Arial Black" panose="020B0A04020102020204" pitchFamily="34" charset="0"/>
              </a:rPr>
              <a:t>Social skills training</a:t>
            </a:r>
          </a:p>
          <a:p>
            <a:pPr>
              <a:buFont typeface="Wingdings" panose="05000000000000000000" pitchFamily="2" charset="2"/>
              <a:buChar char="q"/>
            </a:pPr>
            <a:r>
              <a:rPr lang="en-GB" sz="5600" b="1" i="0" dirty="0">
                <a:solidFill>
                  <a:schemeClr val="tx1"/>
                </a:solidFill>
                <a:effectLst/>
                <a:latin typeface="Arial Black" panose="020B0A04020102020204" pitchFamily="34" charset="0"/>
              </a:rPr>
              <a:t>Cognitive behavioural therapy (CBT)</a:t>
            </a:r>
          </a:p>
          <a:p>
            <a:pPr marL="0" indent="0">
              <a:buNone/>
            </a:pPr>
            <a:endParaRPr lang="en-GB" sz="2900" dirty="0">
              <a:solidFill>
                <a:schemeClr val="tx1"/>
              </a:solidFill>
              <a:latin typeface="Arial Black" panose="020B0A04020102020204" pitchFamily="34" charset="0"/>
            </a:endParaRPr>
          </a:p>
          <a:p>
            <a:r>
              <a:rPr lang="en-GB" sz="8000" dirty="0">
                <a:solidFill>
                  <a:schemeClr val="tx1"/>
                </a:solidFill>
                <a:latin typeface="Arial Black" panose="020B0A04020102020204" pitchFamily="34" charset="0"/>
              </a:rPr>
              <a:t>Healthy diet</a:t>
            </a:r>
          </a:p>
          <a:p>
            <a:pPr marL="0" indent="0">
              <a:buNone/>
            </a:pPr>
            <a:r>
              <a:rPr lang="en-GB" sz="8000" dirty="0">
                <a:solidFill>
                  <a:schemeClr val="tx1"/>
                </a:solidFill>
                <a:latin typeface="Arial Black" panose="020B0A04020102020204" pitchFamily="34" charset="0"/>
              </a:rPr>
              <a:t>A healthy, balanced diet is recommended:</a:t>
            </a:r>
            <a:endParaRPr lang="en-GB" sz="8000" dirty="0">
              <a:solidFill>
                <a:srgbClr val="FF0000"/>
              </a:solidFill>
              <a:latin typeface="Arial Black" panose="020B0A04020102020204" pitchFamily="34" charset="0"/>
            </a:endParaRPr>
          </a:p>
          <a:p>
            <a:pPr marL="0" indent="0">
              <a:buNone/>
            </a:pPr>
            <a:endParaRPr lang="en-GB" sz="2900" dirty="0">
              <a:latin typeface="Arial Black" panose="020B0A04020102020204" pitchFamily="34" charset="0"/>
            </a:endParaRPr>
          </a:p>
          <a:p>
            <a:pPr marL="0" indent="0">
              <a:buNone/>
            </a:pPr>
            <a:r>
              <a:rPr lang="en-GB" sz="4000" b="1" dirty="0">
                <a:solidFill>
                  <a:schemeClr val="tx1"/>
                </a:solidFill>
                <a:latin typeface="Arial Black" panose="020B0A04020102020204" pitchFamily="34" charset="0"/>
              </a:rPr>
              <a:t>               NHS (2018)</a:t>
            </a:r>
          </a:p>
          <a:p>
            <a:pPr marL="0" indent="0">
              <a:buNone/>
            </a:pPr>
            <a:r>
              <a:rPr lang="en-GB" sz="4000" b="1" dirty="0">
                <a:solidFill>
                  <a:schemeClr val="tx1"/>
                </a:solidFill>
                <a:latin typeface="Arial Black" panose="020B0A04020102020204" pitchFamily="34" charset="0"/>
              </a:rPr>
              <a:t>               Healthline (2020)</a:t>
            </a:r>
          </a:p>
          <a:p>
            <a:pPr marL="0" indent="0">
              <a:buNone/>
            </a:pPr>
            <a:endParaRPr lang="en-GB" sz="2900" dirty="0">
              <a:latin typeface="Arial Black" panose="020B0A04020102020204" pitchFamily="34" charset="0"/>
            </a:endParaRPr>
          </a:p>
          <a:p>
            <a:pPr marL="0" indent="0">
              <a:buNone/>
            </a:pPr>
            <a:endParaRPr lang="en-GB" sz="2900" b="1" dirty="0">
              <a:solidFill>
                <a:schemeClr val="tx1"/>
              </a:solidFill>
              <a:latin typeface="Arial Black" panose="020B0A04020102020204" pitchFamily="34" charset="0"/>
            </a:endParaRPr>
          </a:p>
          <a:p>
            <a:pPr marL="0" indent="0">
              <a:buNone/>
            </a:pPr>
            <a:endParaRPr lang="en-GB" sz="1600" b="1" dirty="0">
              <a:solidFill>
                <a:schemeClr val="tx1"/>
              </a:solidFill>
              <a:latin typeface="Arial Black" panose="020B0A04020102020204" pitchFamily="34" charset="0"/>
            </a:endParaRPr>
          </a:p>
          <a:p>
            <a:pPr marL="0" indent="0">
              <a:buNone/>
            </a:pPr>
            <a:endParaRPr lang="en-GB" sz="1600" b="1" dirty="0">
              <a:solidFill>
                <a:schemeClr val="tx1"/>
              </a:solidFill>
              <a:latin typeface="Arial Black" panose="020B0A04020102020204" pitchFamily="34" charset="0"/>
            </a:endParaRPr>
          </a:p>
          <a:p>
            <a:pPr marL="0" indent="0">
              <a:buNone/>
            </a:pPr>
            <a:r>
              <a:rPr lang="en-GB" sz="2500" b="1" dirty="0">
                <a:solidFill>
                  <a:schemeClr val="tx1"/>
                </a:solidFill>
                <a:latin typeface="Arial Black" panose="020B0A04020102020204" pitchFamily="34" charset="0"/>
              </a:rPr>
              <a:t>    </a:t>
            </a:r>
          </a:p>
          <a:p>
            <a:pPr marL="0" indent="0">
              <a:buNone/>
            </a:pPr>
            <a:endParaRPr lang="en-GB" dirty="0">
              <a:latin typeface="Arial Black" panose="020B0A04020102020204" pitchFamily="34" charset="0"/>
            </a:endParaRPr>
          </a:p>
          <a:p>
            <a:pPr marL="0" indent="0">
              <a:buNone/>
            </a:pPr>
            <a:endParaRPr lang="en-GB" dirty="0">
              <a:latin typeface="Arial Black" panose="020B0A04020102020204" pitchFamily="34" charset="0"/>
            </a:endParaRPr>
          </a:p>
          <a:p>
            <a:pPr marL="0" indent="0">
              <a:buNone/>
            </a:pPr>
            <a:endParaRPr lang="en-GB" dirty="0">
              <a:latin typeface="Arial Black" panose="020B0A04020102020204" pitchFamily="34" charset="0"/>
            </a:endParaRPr>
          </a:p>
          <a:p>
            <a:pPr marL="0" indent="0">
              <a:buNone/>
            </a:pPr>
            <a:endParaRPr lang="en-GB" dirty="0">
              <a:latin typeface="Arial Black" panose="020B0A04020102020204" pitchFamily="34" charset="0"/>
            </a:endParaRPr>
          </a:p>
          <a:p>
            <a:pPr marL="0" indent="0">
              <a:buNone/>
            </a:pPr>
            <a:endParaRPr lang="en-GB" dirty="0">
              <a:latin typeface="Arial Black" panose="020B0A04020102020204" pitchFamily="34" charset="0"/>
            </a:endParaRPr>
          </a:p>
          <a:p>
            <a:pPr marL="0" indent="0">
              <a:buNone/>
            </a:pPr>
            <a:endParaRPr lang="en-GB" dirty="0">
              <a:latin typeface="Arial Black" panose="020B0A04020102020204" pitchFamily="34" charset="0"/>
            </a:endParaRPr>
          </a:p>
        </p:txBody>
      </p:sp>
    </p:spTree>
    <p:extLst>
      <p:ext uri="{BB962C8B-B14F-4D97-AF65-F5344CB8AC3E}">
        <p14:creationId xmlns:p14="http://schemas.microsoft.com/office/powerpoint/2010/main" val="1719455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D0FC6-9142-4FAF-9205-9D90EE950C30}"/>
              </a:ext>
            </a:extLst>
          </p:cNvPr>
          <p:cNvSpPr>
            <a:spLocks noGrp="1"/>
          </p:cNvSpPr>
          <p:nvPr>
            <p:ph type="title"/>
          </p:nvPr>
        </p:nvSpPr>
        <p:spPr>
          <a:xfrm>
            <a:off x="686834" y="1153572"/>
            <a:ext cx="3200400" cy="4461163"/>
          </a:xfrm>
        </p:spPr>
        <p:txBody>
          <a:bodyPr>
            <a:normAutofit/>
          </a:bodyPr>
          <a:lstStyle/>
          <a:p>
            <a:r>
              <a:rPr lang="en-GB" sz="2800" dirty="0">
                <a:solidFill>
                  <a:schemeClr val="tx1"/>
                </a:solidFill>
                <a:latin typeface="Arial Black" panose="020B0A04020102020204" pitchFamily="34" charset="0"/>
              </a:rPr>
              <a:t>LEGISLATIONS </a:t>
            </a:r>
          </a:p>
        </p:txBody>
      </p:sp>
      <p:sp>
        <p:nvSpPr>
          <p:cNvPr id="3" name="Content Placeholder 2">
            <a:extLst>
              <a:ext uri="{FF2B5EF4-FFF2-40B4-BE49-F238E27FC236}">
                <a16:creationId xmlns:a16="http://schemas.microsoft.com/office/drawing/2014/main" id="{56396EED-6DD9-4864-A76A-04EAFB19544F}"/>
              </a:ext>
            </a:extLst>
          </p:cNvPr>
          <p:cNvSpPr>
            <a:spLocks noGrp="1"/>
          </p:cNvSpPr>
          <p:nvPr>
            <p:ph idx="1"/>
          </p:nvPr>
        </p:nvSpPr>
        <p:spPr>
          <a:xfrm>
            <a:off x="4447308" y="560522"/>
            <a:ext cx="6906491" cy="6127954"/>
          </a:xfrm>
        </p:spPr>
        <p:txBody>
          <a:bodyPr anchor="ctr">
            <a:normAutofit/>
          </a:bodyPr>
          <a:lstStyle/>
          <a:p>
            <a:pPr marL="0" indent="0">
              <a:buNone/>
            </a:pPr>
            <a:r>
              <a:rPr lang="en-GB" dirty="0">
                <a:latin typeface="Arial Black" panose="020B0A04020102020204" pitchFamily="34" charset="0"/>
              </a:rPr>
              <a:t>Mental Capacity Act 2005</a:t>
            </a:r>
          </a:p>
          <a:p>
            <a:pPr marL="0" indent="0">
              <a:buNone/>
            </a:pPr>
            <a:endParaRPr lang="en-GB" dirty="0">
              <a:latin typeface="Arial Black" panose="020B0A04020102020204" pitchFamily="34" charset="0"/>
            </a:endParaRPr>
          </a:p>
          <a:p>
            <a:pPr marL="0" indent="0">
              <a:buNone/>
            </a:pPr>
            <a:r>
              <a:rPr lang="en-GB" dirty="0">
                <a:latin typeface="Arial Black" panose="020B0A04020102020204" pitchFamily="34" charset="0"/>
              </a:rPr>
              <a:t>Human Rights Act 1998</a:t>
            </a:r>
          </a:p>
          <a:p>
            <a:pPr marL="0" indent="0">
              <a:buNone/>
            </a:pPr>
            <a:endParaRPr lang="en-GB" dirty="0">
              <a:latin typeface="Arial Black" panose="020B0A04020102020204" pitchFamily="34" charset="0"/>
            </a:endParaRPr>
          </a:p>
          <a:p>
            <a:pPr marL="0" indent="0">
              <a:buNone/>
            </a:pPr>
            <a:r>
              <a:rPr lang="en-GB" dirty="0">
                <a:latin typeface="Arial Black" panose="020B0A04020102020204" pitchFamily="34" charset="0"/>
              </a:rPr>
              <a:t>Equality Act 2010</a:t>
            </a:r>
          </a:p>
          <a:p>
            <a:pPr marL="0" indent="0">
              <a:buNone/>
            </a:pPr>
            <a:endParaRPr lang="en-GB" dirty="0">
              <a:latin typeface="Arial Black" panose="020B0A04020102020204" pitchFamily="34" charset="0"/>
            </a:endParaRPr>
          </a:p>
          <a:p>
            <a:pPr marL="0" indent="0">
              <a:buNone/>
            </a:pPr>
            <a:r>
              <a:rPr lang="en-GB" dirty="0">
                <a:latin typeface="Arial Black" panose="020B0A04020102020204" pitchFamily="34" charset="0"/>
              </a:rPr>
              <a:t>Health and Social Care Act 2014</a:t>
            </a:r>
          </a:p>
          <a:p>
            <a:pPr marL="0" indent="0">
              <a:buNone/>
            </a:pPr>
            <a:endParaRPr lang="en-GB" dirty="0">
              <a:latin typeface="Arial Black" panose="020B0A04020102020204" pitchFamily="34" charset="0"/>
            </a:endParaRPr>
          </a:p>
          <a:p>
            <a:pPr marL="0" indent="0">
              <a:buNone/>
            </a:pPr>
            <a:r>
              <a:rPr lang="en-GB" dirty="0">
                <a:latin typeface="Arial Black" panose="020B0A04020102020204" pitchFamily="34" charset="0"/>
              </a:rPr>
              <a:t>The Children and Family Act 2014</a:t>
            </a:r>
          </a:p>
          <a:p>
            <a:pPr marL="0" indent="0">
              <a:buNone/>
            </a:pPr>
            <a:endParaRPr lang="en-GB" dirty="0">
              <a:latin typeface="Arial Black" panose="020B0A04020102020204" pitchFamily="34" charset="0"/>
            </a:endParaRPr>
          </a:p>
          <a:p>
            <a:pPr marL="0" indent="0">
              <a:buNone/>
            </a:pPr>
            <a:endParaRPr lang="en-GB" sz="1400" dirty="0">
              <a:latin typeface="Arial Black" panose="020B0A04020102020204" pitchFamily="34" charset="0"/>
            </a:endParaRPr>
          </a:p>
          <a:p>
            <a:pPr marL="0" indent="0">
              <a:buNone/>
            </a:pPr>
            <a:r>
              <a:rPr lang="en-GB" sz="1400" dirty="0">
                <a:latin typeface="Arial Black" panose="020B0A04020102020204" pitchFamily="34" charset="0"/>
              </a:rPr>
              <a:t>Council for Disabled Children (2014)</a:t>
            </a:r>
          </a:p>
          <a:p>
            <a:pPr marL="0" indent="0">
              <a:buNone/>
            </a:pPr>
            <a:r>
              <a:rPr lang="en-GB" sz="1400" dirty="0">
                <a:latin typeface="Arial Black" panose="020B0A04020102020204" pitchFamily="34" charset="0"/>
              </a:rPr>
              <a:t>DfE (2014)</a:t>
            </a:r>
          </a:p>
          <a:p>
            <a:pPr marL="0" indent="0">
              <a:buNone/>
            </a:pPr>
            <a:r>
              <a:rPr lang="en-GB" sz="1400" dirty="0">
                <a:latin typeface="Arial Black" panose="020B0A04020102020204" pitchFamily="34" charset="0"/>
              </a:rPr>
              <a:t>Evans, H (2012)</a:t>
            </a:r>
          </a:p>
          <a:p>
            <a:pPr marL="0" indent="0">
              <a:buNone/>
            </a:pPr>
            <a:r>
              <a:rPr lang="en-GB" sz="1400" dirty="0">
                <a:latin typeface="Arial Black" panose="020B0A04020102020204" pitchFamily="34" charset="0"/>
              </a:rPr>
              <a:t>Inclusion Now 51 (2018)</a:t>
            </a:r>
          </a:p>
        </p:txBody>
      </p:sp>
    </p:spTree>
    <p:extLst>
      <p:ext uri="{BB962C8B-B14F-4D97-AF65-F5344CB8AC3E}">
        <p14:creationId xmlns:p14="http://schemas.microsoft.com/office/powerpoint/2010/main" val="1233578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13583-CE4B-4F5F-8696-7E5CB1FC03A1}"/>
              </a:ext>
            </a:extLst>
          </p:cNvPr>
          <p:cNvSpPr>
            <a:spLocks noGrp="1"/>
          </p:cNvSpPr>
          <p:nvPr>
            <p:ph type="title"/>
          </p:nvPr>
        </p:nvSpPr>
        <p:spPr>
          <a:xfrm>
            <a:off x="289249" y="1153572"/>
            <a:ext cx="3597985" cy="716325"/>
          </a:xfrm>
        </p:spPr>
        <p:txBody>
          <a:bodyPr>
            <a:normAutofit/>
          </a:bodyPr>
          <a:lstStyle/>
          <a:p>
            <a:r>
              <a:rPr lang="en-GB" sz="3100" dirty="0">
                <a:solidFill>
                  <a:schemeClr val="tx1"/>
                </a:solidFill>
                <a:latin typeface="Arial Black" panose="020B0A04020102020204" pitchFamily="34" charset="0"/>
              </a:rPr>
              <a:t>CONCLUSION</a:t>
            </a:r>
          </a:p>
        </p:txBody>
      </p:sp>
      <p:sp>
        <p:nvSpPr>
          <p:cNvPr id="3" name="Content Placeholder 2">
            <a:extLst>
              <a:ext uri="{FF2B5EF4-FFF2-40B4-BE49-F238E27FC236}">
                <a16:creationId xmlns:a16="http://schemas.microsoft.com/office/drawing/2014/main" id="{402CF7F2-EFF7-43CF-809F-9D2F2DB09ED0}"/>
              </a:ext>
            </a:extLst>
          </p:cNvPr>
          <p:cNvSpPr>
            <a:spLocks noGrp="1"/>
          </p:cNvSpPr>
          <p:nvPr>
            <p:ph idx="1"/>
          </p:nvPr>
        </p:nvSpPr>
        <p:spPr>
          <a:xfrm>
            <a:off x="4447308" y="647272"/>
            <a:ext cx="7455443" cy="5691883"/>
          </a:xfrm>
        </p:spPr>
        <p:txBody>
          <a:bodyPr anchor="ctr">
            <a:noAutofit/>
          </a:bodyPr>
          <a:lstStyle/>
          <a:p>
            <a:r>
              <a:rPr lang="en-GB" sz="1600" dirty="0">
                <a:latin typeface="Arial Black" panose="020B0A04020102020204" pitchFamily="34" charset="0"/>
              </a:rPr>
              <a:t>ADHD is a complex neurological disorder characterised by inattentiveness, hyperactivity and impulsiveness.</a:t>
            </a:r>
          </a:p>
          <a:p>
            <a:endParaRPr lang="en-GB" sz="1600" dirty="0">
              <a:latin typeface="Arial Black" panose="020B0A04020102020204" pitchFamily="34" charset="0"/>
            </a:endParaRPr>
          </a:p>
          <a:p>
            <a:r>
              <a:rPr lang="en-GB" sz="1600" dirty="0">
                <a:latin typeface="Arial Black" panose="020B0A04020102020204" pitchFamily="34" charset="0"/>
              </a:rPr>
              <a:t>Although the condition does not have a bearing on intelligence, it can impact on the child’s educational achievement.</a:t>
            </a:r>
          </a:p>
          <a:p>
            <a:endParaRPr lang="en-GB" sz="1600" dirty="0">
              <a:latin typeface="Arial Black" panose="020B0A04020102020204" pitchFamily="34" charset="0"/>
            </a:endParaRPr>
          </a:p>
          <a:p>
            <a:r>
              <a:rPr lang="en-GB" sz="1600" dirty="0">
                <a:latin typeface="Arial Black" panose="020B0A04020102020204" pitchFamily="34" charset="0"/>
              </a:rPr>
              <a:t>Diagnosis can be difficult and must fulfil particular criteria.</a:t>
            </a:r>
          </a:p>
          <a:p>
            <a:endParaRPr lang="en-GB" sz="1600" dirty="0">
              <a:latin typeface="Arial Black" panose="020B0A04020102020204" pitchFamily="34" charset="0"/>
            </a:endParaRPr>
          </a:p>
          <a:p>
            <a:r>
              <a:rPr lang="en-GB" sz="1600" dirty="0">
                <a:latin typeface="Arial Black" panose="020B0A04020102020204" pitchFamily="34" charset="0"/>
              </a:rPr>
              <a:t>Therapy should be used alongside medication (if necessary) in the treatment of ADHD, especially in young children.</a:t>
            </a:r>
          </a:p>
          <a:p>
            <a:endParaRPr lang="en-GB" sz="1600" dirty="0">
              <a:latin typeface="Arial Black" panose="020B0A04020102020204" pitchFamily="34" charset="0"/>
            </a:endParaRPr>
          </a:p>
          <a:p>
            <a:r>
              <a:rPr lang="en-GB" sz="1600" dirty="0">
                <a:latin typeface="Arial Black" panose="020B0A04020102020204" pitchFamily="34" charset="0"/>
              </a:rPr>
              <a:t>There are relevant legislations to ensure that children with ADHD are not discriminated against and get the support they need.</a:t>
            </a:r>
          </a:p>
          <a:p>
            <a:endParaRPr lang="en-GB" sz="1600" dirty="0">
              <a:latin typeface="Arial Black" panose="020B0A04020102020204" pitchFamily="34" charset="0"/>
            </a:endParaRPr>
          </a:p>
          <a:p>
            <a:r>
              <a:rPr lang="en-GB" sz="1600" dirty="0">
                <a:latin typeface="Arial Black" panose="020B0A04020102020204" pitchFamily="34" charset="0"/>
              </a:rPr>
              <a:t>Ultimately, early diagnosis, effective treatment and the  support the child receives will all have far reaching affects on the child’s ADHD into adulthood and their life outcomes.</a:t>
            </a:r>
          </a:p>
        </p:txBody>
      </p:sp>
      <p:sp>
        <p:nvSpPr>
          <p:cNvPr id="4" name="TextBox 3">
            <a:extLst>
              <a:ext uri="{FF2B5EF4-FFF2-40B4-BE49-F238E27FC236}">
                <a16:creationId xmlns:a16="http://schemas.microsoft.com/office/drawing/2014/main" id="{1E1C2CAD-D661-4613-8FF1-79D184AD4583}"/>
              </a:ext>
            </a:extLst>
          </p:cNvPr>
          <p:cNvSpPr txBox="1"/>
          <p:nvPr/>
        </p:nvSpPr>
        <p:spPr>
          <a:xfrm>
            <a:off x="595901" y="5568593"/>
            <a:ext cx="3524036" cy="307777"/>
          </a:xfrm>
          <a:prstGeom prst="rect">
            <a:avLst/>
          </a:prstGeom>
          <a:noFill/>
        </p:spPr>
        <p:txBody>
          <a:bodyPr wrap="square" rtlCol="0">
            <a:spAutoFit/>
          </a:bodyPr>
          <a:lstStyle/>
          <a:p>
            <a:r>
              <a:rPr lang="en-GB" sz="1400" dirty="0">
                <a:latin typeface="Arial Black" panose="020B0A04020102020204" pitchFamily="34" charset="0"/>
              </a:rPr>
              <a:t>Nixon &amp; Richardson (2004)</a:t>
            </a:r>
          </a:p>
        </p:txBody>
      </p:sp>
    </p:spTree>
    <p:extLst>
      <p:ext uri="{BB962C8B-B14F-4D97-AF65-F5344CB8AC3E}">
        <p14:creationId xmlns:p14="http://schemas.microsoft.com/office/powerpoint/2010/main" val="81487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412ED-F834-4CC6-9C91-052A5CB7F754}"/>
              </a:ext>
            </a:extLst>
          </p:cNvPr>
          <p:cNvSpPr>
            <a:spLocks noGrp="1"/>
          </p:cNvSpPr>
          <p:nvPr>
            <p:ph type="title"/>
          </p:nvPr>
        </p:nvSpPr>
        <p:spPr>
          <a:xfrm>
            <a:off x="0" y="1198418"/>
            <a:ext cx="3887234" cy="4461163"/>
          </a:xfrm>
        </p:spPr>
        <p:txBody>
          <a:bodyPr>
            <a:normAutofit/>
          </a:bodyPr>
          <a:lstStyle/>
          <a:p>
            <a:r>
              <a:rPr lang="en-GB" sz="2400" dirty="0">
                <a:solidFill>
                  <a:schemeClr val="tx1"/>
                </a:solidFill>
                <a:latin typeface="Arial Black" panose="020B0A04020102020204" pitchFamily="34" charset="0"/>
              </a:rPr>
              <a:t>RECOMMENDATIONS </a:t>
            </a:r>
            <a:br>
              <a:rPr lang="en-GB" sz="2400" dirty="0">
                <a:solidFill>
                  <a:schemeClr val="tx1"/>
                </a:solidFill>
                <a:latin typeface="Arial Black" panose="020B0A04020102020204" pitchFamily="34" charset="0"/>
              </a:rPr>
            </a:br>
            <a:br>
              <a:rPr lang="en-GB" sz="2400" dirty="0">
                <a:solidFill>
                  <a:schemeClr val="tx1"/>
                </a:solidFill>
                <a:latin typeface="Arial Black" panose="020B0A04020102020204" pitchFamily="34" charset="0"/>
              </a:rPr>
            </a:br>
            <a:br>
              <a:rPr lang="en-GB" sz="2400" dirty="0">
                <a:solidFill>
                  <a:srgbClr val="FF0000"/>
                </a:solidFill>
                <a:latin typeface="Arial Black" panose="020B0A04020102020204" pitchFamily="34" charset="0"/>
              </a:rPr>
            </a:br>
            <a:br>
              <a:rPr lang="en-GB" sz="2400" dirty="0">
                <a:solidFill>
                  <a:srgbClr val="FF0000"/>
                </a:solidFill>
                <a:latin typeface="Arial Black" panose="020B0A04020102020204" pitchFamily="34" charset="0"/>
              </a:rPr>
            </a:br>
            <a:endParaRPr lang="en-GB" sz="2400" dirty="0">
              <a:solidFill>
                <a:schemeClr val="tx1"/>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061E7303-0488-4D55-951E-BDF955585A6C}"/>
              </a:ext>
            </a:extLst>
          </p:cNvPr>
          <p:cNvSpPr>
            <a:spLocks noGrp="1"/>
          </p:cNvSpPr>
          <p:nvPr>
            <p:ph idx="1"/>
          </p:nvPr>
        </p:nvSpPr>
        <p:spPr>
          <a:xfrm>
            <a:off x="4447308" y="457780"/>
            <a:ext cx="6906491" cy="5585619"/>
          </a:xfrm>
        </p:spPr>
        <p:txBody>
          <a:bodyPr anchor="ctr">
            <a:normAutofit fontScale="85000" lnSpcReduction="10000"/>
          </a:bodyPr>
          <a:lstStyle/>
          <a:p>
            <a:r>
              <a:rPr lang="en-GB" sz="2800" dirty="0">
                <a:solidFill>
                  <a:schemeClr val="tx1"/>
                </a:solidFill>
                <a:latin typeface="Arial Black" panose="020B0A04020102020204" pitchFamily="34" charset="0"/>
              </a:rPr>
              <a:t>Close liaison between the school and parents.</a:t>
            </a:r>
            <a:br>
              <a:rPr lang="en-GB" sz="2800" dirty="0">
                <a:solidFill>
                  <a:schemeClr val="tx1"/>
                </a:solidFill>
                <a:latin typeface="Arial Black" panose="020B0A04020102020204" pitchFamily="34" charset="0"/>
              </a:rPr>
            </a:br>
            <a:endParaRPr lang="en-GB" sz="2800" dirty="0">
              <a:solidFill>
                <a:schemeClr val="tx1"/>
              </a:solidFill>
              <a:latin typeface="Arial Black" panose="020B0A04020102020204" pitchFamily="34" charset="0"/>
            </a:endParaRPr>
          </a:p>
          <a:p>
            <a:r>
              <a:rPr lang="en-GB" sz="2800" dirty="0">
                <a:solidFill>
                  <a:schemeClr val="tx1"/>
                </a:solidFill>
                <a:latin typeface="Arial Black" panose="020B0A04020102020204" pitchFamily="34" charset="0"/>
              </a:rPr>
              <a:t>Charities/organisations that could assist</a:t>
            </a:r>
            <a:br>
              <a:rPr lang="en-GB" sz="2800" dirty="0">
                <a:solidFill>
                  <a:schemeClr val="tx1"/>
                </a:solidFill>
                <a:latin typeface="Arial Black" panose="020B0A04020102020204" pitchFamily="34" charset="0"/>
              </a:rPr>
            </a:br>
            <a:endParaRPr lang="en-GB" sz="2800" dirty="0">
              <a:solidFill>
                <a:schemeClr val="tx1"/>
              </a:solidFill>
              <a:latin typeface="Arial Black" panose="020B0A04020102020204" pitchFamily="34" charset="0"/>
            </a:endParaRPr>
          </a:p>
          <a:p>
            <a:r>
              <a:rPr lang="en-GB" sz="2800" dirty="0">
                <a:solidFill>
                  <a:schemeClr val="tx1"/>
                </a:solidFill>
                <a:latin typeface="Arial Black" panose="020B0A04020102020204" pitchFamily="34" charset="0"/>
              </a:rPr>
              <a:t>Reinforce good behaviour with a reward system.</a:t>
            </a:r>
          </a:p>
          <a:p>
            <a:pPr marL="0" indent="0">
              <a:buNone/>
            </a:pPr>
            <a:endParaRPr lang="en-GB" sz="2600" dirty="0">
              <a:solidFill>
                <a:schemeClr val="tx1"/>
              </a:solidFill>
              <a:latin typeface="Arial Black" panose="020B0A04020102020204" pitchFamily="34" charset="0"/>
            </a:endParaRPr>
          </a:p>
          <a:p>
            <a:r>
              <a:rPr lang="en-GB" sz="2600" dirty="0">
                <a:solidFill>
                  <a:schemeClr val="tx1"/>
                </a:solidFill>
                <a:latin typeface="Arial Black" panose="020B0A04020102020204" pitchFamily="34" charset="0"/>
              </a:rPr>
              <a:t>Give opportunities for ‘time out’ in school and where possible break down tasks into short, manageable chunks.</a:t>
            </a:r>
          </a:p>
          <a:p>
            <a:endParaRPr lang="en-GB" sz="2600" dirty="0">
              <a:solidFill>
                <a:schemeClr val="tx1"/>
              </a:solidFill>
              <a:latin typeface="Arial Black" panose="020B0A04020102020204" pitchFamily="34" charset="0"/>
            </a:endParaRPr>
          </a:p>
          <a:p>
            <a:pPr marL="0" indent="0">
              <a:buNone/>
            </a:pPr>
            <a:r>
              <a:rPr lang="en-GB" sz="1900" dirty="0">
                <a:solidFill>
                  <a:schemeClr val="tx1"/>
                </a:solidFill>
                <a:latin typeface="Arial Black" panose="020B0A04020102020204" pitchFamily="34" charset="0"/>
              </a:rPr>
              <a:t>Nixon &amp; Richardson (2004)</a:t>
            </a:r>
          </a:p>
          <a:p>
            <a:pPr marL="0" indent="0">
              <a:buNone/>
            </a:pPr>
            <a:r>
              <a:rPr lang="en-GB" sz="1900" dirty="0" err="1">
                <a:solidFill>
                  <a:schemeClr val="tx1"/>
                </a:solidFill>
                <a:latin typeface="Arial Black" panose="020B0A04020102020204" pitchFamily="34" charset="0"/>
              </a:rPr>
              <a:t>Additude</a:t>
            </a:r>
            <a:r>
              <a:rPr lang="en-GB" sz="1900" dirty="0">
                <a:solidFill>
                  <a:schemeClr val="tx1"/>
                </a:solidFill>
                <a:latin typeface="Arial Black" panose="020B0A04020102020204" pitchFamily="34" charset="0"/>
              </a:rPr>
              <a:t> (2021)</a:t>
            </a:r>
          </a:p>
        </p:txBody>
      </p:sp>
    </p:spTree>
    <p:extLst>
      <p:ext uri="{BB962C8B-B14F-4D97-AF65-F5344CB8AC3E}">
        <p14:creationId xmlns:p14="http://schemas.microsoft.com/office/powerpoint/2010/main" val="1708369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F9A70-5646-4E80-AB8F-729112FF8AF6}"/>
              </a:ext>
            </a:extLst>
          </p:cNvPr>
          <p:cNvSpPr>
            <a:spLocks noGrp="1"/>
          </p:cNvSpPr>
          <p:nvPr>
            <p:ph type="title"/>
          </p:nvPr>
        </p:nvSpPr>
        <p:spPr>
          <a:xfrm>
            <a:off x="838200" y="365125"/>
            <a:ext cx="10515600" cy="941161"/>
          </a:xfrm>
        </p:spPr>
        <p:txBody>
          <a:bodyPr>
            <a:normAutofit fontScale="90000"/>
          </a:bodyPr>
          <a:lstStyle/>
          <a:p>
            <a:r>
              <a:rPr lang="en-GB" sz="3600" dirty="0">
                <a:solidFill>
                  <a:schemeClr val="tx1"/>
                </a:solidFill>
                <a:latin typeface="Arial Black" panose="020B0A04020102020204" pitchFamily="34" charset="0"/>
              </a:rPr>
              <a:t>REFERENCES</a:t>
            </a:r>
            <a:br>
              <a:rPr lang="en-GB" dirty="0"/>
            </a:br>
            <a:endParaRPr lang="en-GB" dirty="0"/>
          </a:p>
        </p:txBody>
      </p:sp>
      <p:sp>
        <p:nvSpPr>
          <p:cNvPr id="3" name="Content Placeholder 2">
            <a:extLst>
              <a:ext uri="{FF2B5EF4-FFF2-40B4-BE49-F238E27FC236}">
                <a16:creationId xmlns:a16="http://schemas.microsoft.com/office/drawing/2014/main" id="{4DF8140C-A24E-4769-A6E1-53F68D8F8E97}"/>
              </a:ext>
            </a:extLst>
          </p:cNvPr>
          <p:cNvSpPr>
            <a:spLocks noGrp="1"/>
          </p:cNvSpPr>
          <p:nvPr>
            <p:ph idx="1"/>
          </p:nvPr>
        </p:nvSpPr>
        <p:spPr>
          <a:xfrm>
            <a:off x="838200" y="1306286"/>
            <a:ext cx="10515600" cy="4822029"/>
          </a:xfrm>
        </p:spPr>
        <p:txBody>
          <a:bodyPr>
            <a:normAutofit fontScale="92500" lnSpcReduction="20000"/>
          </a:bodyPr>
          <a:lstStyle/>
          <a:p>
            <a:r>
              <a:rPr lang="en-GB" sz="1300" dirty="0" err="1">
                <a:latin typeface="Arial Black" panose="020B0A04020102020204" pitchFamily="34" charset="0"/>
              </a:rPr>
              <a:t>Additude</a:t>
            </a:r>
            <a:r>
              <a:rPr lang="en-GB" sz="1300" dirty="0">
                <a:latin typeface="Arial Black" panose="020B0A04020102020204" pitchFamily="34" charset="0"/>
              </a:rPr>
              <a:t> (2021) – ADHD Symptoms and tests.  Available at: </a:t>
            </a:r>
            <a:r>
              <a:rPr lang="en-GB" sz="1300" dirty="0">
                <a:latin typeface="Arial Black" panose="020B0A04020102020204" pitchFamily="34" charset="0"/>
                <a:hlinkClick r:id="rId3"/>
              </a:rPr>
              <a:t>https://www.additudemag.com/category/adhd-add/</a:t>
            </a:r>
            <a:endParaRPr lang="en-GB" sz="1300" dirty="0">
              <a:latin typeface="Arial Black" panose="020B0A04020102020204" pitchFamily="34" charset="0"/>
            </a:endParaRPr>
          </a:p>
          <a:p>
            <a:endParaRPr lang="en-GB" sz="1300" dirty="0">
              <a:latin typeface="Arial Black" panose="020B0A04020102020204" pitchFamily="34" charset="0"/>
            </a:endParaRPr>
          </a:p>
          <a:p>
            <a:r>
              <a:rPr lang="en-GB" sz="1300" dirty="0">
                <a:latin typeface="Arial Black" panose="020B0A04020102020204" pitchFamily="34" charset="0"/>
              </a:rPr>
              <a:t>CDC (2021) – Attention Deficit/Hyperactivity Disorder. Available at: </a:t>
            </a:r>
            <a:r>
              <a:rPr lang="en-GB" sz="1300" dirty="0">
                <a:latin typeface="Arial Black" panose="020B0A04020102020204" pitchFamily="34" charset="0"/>
                <a:hlinkClick r:id="rId4"/>
              </a:rPr>
              <a:t>https://www.cdc.gov/ncbddd/adhd/index.html</a:t>
            </a:r>
            <a:endParaRPr lang="en-GB" sz="1300" dirty="0">
              <a:latin typeface="Arial Black" panose="020B0A04020102020204" pitchFamily="34" charset="0"/>
            </a:endParaRPr>
          </a:p>
          <a:p>
            <a:endParaRPr lang="en-GB" sz="1300" dirty="0">
              <a:latin typeface="Arial Black" panose="020B0A04020102020204" pitchFamily="34" charset="0"/>
            </a:endParaRPr>
          </a:p>
          <a:p>
            <a:r>
              <a:rPr lang="en-GB" sz="1300" dirty="0">
                <a:latin typeface="Arial Black" panose="020B0A04020102020204" pitchFamily="34" charset="0"/>
              </a:rPr>
              <a:t>Best practices for ADHD across the lifespan (2016). Available at: </a:t>
            </a:r>
            <a:r>
              <a:rPr lang="en-GB" sz="1300" dirty="0">
                <a:latin typeface="Arial Black" panose="020B0A04020102020204" pitchFamily="34" charset="0"/>
                <a:hlinkClick r:id="rId5"/>
              </a:rPr>
              <a:t>https://fmf.cfpc.ca/wp-content/uploads/2016/11/S133451_Best-Practices-for-ADHD-Across-the-Lifespan.pdf</a:t>
            </a:r>
            <a:endParaRPr lang="en-GB" sz="1300" dirty="0">
              <a:latin typeface="Arial Black" panose="020B0A04020102020204" pitchFamily="34" charset="0"/>
            </a:endParaRPr>
          </a:p>
          <a:p>
            <a:endParaRPr lang="en-GB" sz="1300" dirty="0">
              <a:latin typeface="Arial Black" panose="020B0A04020102020204" pitchFamily="34" charset="0"/>
            </a:endParaRPr>
          </a:p>
          <a:p>
            <a:r>
              <a:rPr lang="en-GB" sz="1300" dirty="0">
                <a:latin typeface="Arial Black" panose="020B0A04020102020204" pitchFamily="34" charset="0"/>
              </a:rPr>
              <a:t>Council for Disabled Children - The role of social care in implementing the Children and Families Act 2014.  Available at: </a:t>
            </a:r>
            <a:r>
              <a:rPr lang="en-GB" sz="1300" dirty="0">
                <a:latin typeface="Arial Black" panose="020B0A04020102020204" pitchFamily="34" charset="0"/>
                <a:hlinkClick r:id="rId6"/>
              </a:rPr>
              <a:t>http://councilfordisabledchildren.org.uk/sites/default/files/uploads/documents/import/socialcare_implementationofcfa2014_online.pdf</a:t>
            </a:r>
            <a:endParaRPr lang="en-GB" sz="1300" dirty="0">
              <a:latin typeface="Arial Black" panose="020B0A04020102020204" pitchFamily="34" charset="0"/>
            </a:endParaRPr>
          </a:p>
          <a:p>
            <a:endParaRPr lang="en-GB" sz="1300" dirty="0">
              <a:latin typeface="Arial Black" panose="020B0A04020102020204" pitchFamily="34" charset="0"/>
            </a:endParaRPr>
          </a:p>
          <a:p>
            <a:r>
              <a:rPr lang="en-GB" sz="1300" dirty="0">
                <a:latin typeface="Arial Black" panose="020B0A04020102020204" pitchFamily="34" charset="0"/>
              </a:rPr>
              <a:t>Department for Education (2014) The young person’s guide to the Children and Families Act 2014.  Available at: </a:t>
            </a:r>
            <a:r>
              <a:rPr lang="en-GB" sz="1300" dirty="0">
                <a:latin typeface="Arial Black" panose="020B0A04020102020204" pitchFamily="34" charset="0"/>
                <a:hlinkClick r:id="rId7"/>
              </a:rPr>
              <a:t>https://assets.publishing.service.gov.uk/government/uploads/system/uploads/attachment_data/file/359681/Young_Person_s_Guide_to_the_Children_and_Families_Act.pdf</a:t>
            </a:r>
            <a:endParaRPr lang="en-GB" sz="1300" dirty="0">
              <a:latin typeface="Arial Black" panose="020B0A04020102020204" pitchFamily="34" charset="0"/>
            </a:endParaRPr>
          </a:p>
          <a:p>
            <a:endParaRPr lang="en-GB" sz="1300" dirty="0">
              <a:latin typeface="Arial Black" panose="020B0A04020102020204" pitchFamily="34" charset="0"/>
            </a:endParaRPr>
          </a:p>
          <a:p>
            <a:r>
              <a:rPr lang="en-US" sz="1300" dirty="0">
                <a:latin typeface="Arial Black" panose="020B0A04020102020204" pitchFamily="34" charset="0"/>
              </a:rPr>
              <a:t>Evans, H (2012) Equality Act 2010 – What does it mean for ADHD? ADHD News, Issue No.18, Spring 2012.  Available at: </a:t>
            </a:r>
            <a:r>
              <a:rPr lang="en-US" sz="1300" dirty="0">
                <a:latin typeface="Arial Black" panose="020B0A04020102020204" pitchFamily="34" charset="0"/>
                <a:hlinkClick r:id="rId8"/>
              </a:rPr>
              <a:t>http://www.addiss.co.uk/ADHDNews18.pdf</a:t>
            </a:r>
            <a:endParaRPr lang="en-US" sz="1300" dirty="0">
              <a:latin typeface="Arial Black" panose="020B0A04020102020204" pitchFamily="34" charset="0"/>
            </a:endParaRPr>
          </a:p>
          <a:p>
            <a:pPr marL="0" indent="0">
              <a:buNone/>
            </a:pPr>
            <a:endParaRPr lang="en-US" sz="1300" dirty="0">
              <a:latin typeface="Arial Black" panose="020B0A04020102020204" pitchFamily="34" charset="0"/>
            </a:endParaRPr>
          </a:p>
          <a:p>
            <a:r>
              <a:rPr lang="en-US" sz="1300" dirty="0">
                <a:latin typeface="Arial Black" panose="020B0A04020102020204" pitchFamily="34" charset="0"/>
              </a:rPr>
              <a:t>Inclusion Now 51 (2018).  Available at: (</a:t>
            </a:r>
            <a:r>
              <a:rPr lang="en-US" sz="1300" dirty="0">
                <a:latin typeface="Arial Black" panose="020B0A04020102020204" pitchFamily="34" charset="0"/>
                <a:hlinkClick r:id="rId9"/>
              </a:rPr>
              <a:t>https://www.allfie.org.uk/news/inclusion-now/inclusion-now-51/legal-question-inclusion-now-51/</a:t>
            </a:r>
            <a:r>
              <a:rPr lang="en-US" sz="1300" dirty="0">
                <a:latin typeface="Arial Black" panose="020B0A04020102020204" pitchFamily="34" charset="0"/>
              </a:rPr>
              <a:t>)</a:t>
            </a:r>
          </a:p>
          <a:p>
            <a:endParaRPr lang="en-GB" sz="1300" dirty="0">
              <a:latin typeface="Arial Black" panose="020B0A04020102020204" pitchFamily="34" charset="0"/>
            </a:endParaRPr>
          </a:p>
          <a:p>
            <a:endParaRPr lang="en-GB" sz="1300" dirty="0">
              <a:latin typeface="Arial Black" panose="020B0A04020102020204" pitchFamily="34" charset="0"/>
            </a:endParaRPr>
          </a:p>
          <a:p>
            <a:endParaRPr lang="en-GB" sz="1300" dirty="0"/>
          </a:p>
        </p:txBody>
      </p:sp>
    </p:spTree>
    <p:extLst>
      <p:ext uri="{BB962C8B-B14F-4D97-AF65-F5344CB8AC3E}">
        <p14:creationId xmlns:p14="http://schemas.microsoft.com/office/powerpoint/2010/main" val="3851371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70956-BCAC-49E4-A94F-CB0DCB2D2F46}"/>
              </a:ext>
            </a:extLst>
          </p:cNvPr>
          <p:cNvSpPr>
            <a:spLocks noGrp="1"/>
          </p:cNvSpPr>
          <p:nvPr>
            <p:ph type="title"/>
          </p:nvPr>
        </p:nvSpPr>
        <p:spPr/>
        <p:txBody>
          <a:bodyPr>
            <a:normAutofit/>
          </a:bodyPr>
          <a:lstStyle/>
          <a:p>
            <a:r>
              <a:rPr lang="en-GB" sz="4000" dirty="0">
                <a:latin typeface="Arial Black" panose="020B0A04020102020204" pitchFamily="34" charset="0"/>
              </a:rPr>
              <a:t>REFERENCES</a:t>
            </a:r>
          </a:p>
        </p:txBody>
      </p:sp>
      <p:sp>
        <p:nvSpPr>
          <p:cNvPr id="3" name="Content Placeholder 2">
            <a:extLst>
              <a:ext uri="{FF2B5EF4-FFF2-40B4-BE49-F238E27FC236}">
                <a16:creationId xmlns:a16="http://schemas.microsoft.com/office/drawing/2014/main" id="{7806333D-EEE1-40F1-BF3C-6C5A33F30BD9}"/>
              </a:ext>
            </a:extLst>
          </p:cNvPr>
          <p:cNvSpPr>
            <a:spLocks noGrp="1"/>
          </p:cNvSpPr>
          <p:nvPr>
            <p:ph idx="1"/>
          </p:nvPr>
        </p:nvSpPr>
        <p:spPr>
          <a:xfrm>
            <a:off x="838200" y="1591878"/>
            <a:ext cx="10515600" cy="4585085"/>
          </a:xfrm>
        </p:spPr>
        <p:txBody>
          <a:bodyPr>
            <a:normAutofit fontScale="92500" lnSpcReduction="10000"/>
          </a:bodyPr>
          <a:lstStyle/>
          <a:p>
            <a:endParaRPr lang="en-GB" sz="1100" dirty="0">
              <a:latin typeface="Arial Black" panose="020B0A04020102020204" pitchFamily="34" charset="0"/>
            </a:endParaRPr>
          </a:p>
          <a:p>
            <a:r>
              <a:rPr lang="en-GB" sz="1100" dirty="0">
                <a:latin typeface="Arial Black" panose="020B0A04020102020204" pitchFamily="34" charset="0"/>
              </a:rPr>
              <a:t>Nixon, G &amp; Richardson, R (2004) Attention Deficit Hyperactivity Disorder (ADHD) – Your Child with ADHD: A Practical Guide for Parents and Carers.  Available at: </a:t>
            </a:r>
            <a:r>
              <a:rPr lang="en-GB" sz="1100" u="sng" dirty="0">
                <a:latin typeface="Arial Black" panose="020B0A04020102020204" pitchFamily="34" charset="0"/>
                <a:hlinkClick r:id="rId3"/>
              </a:rPr>
              <a:t>https://www.education-ni.gov.uk/sites/default/files/publications/de/adhd2.pdf</a:t>
            </a:r>
            <a:r>
              <a:rPr lang="en-GB" sz="1100" u="sng" dirty="0">
                <a:latin typeface="Arial Black" panose="020B0A04020102020204" pitchFamily="34" charset="0"/>
              </a:rPr>
              <a:t>.</a:t>
            </a:r>
            <a:r>
              <a:rPr lang="en-GB" sz="1100" dirty="0">
                <a:latin typeface="Arial Black" panose="020B0A04020102020204" pitchFamily="34" charset="0"/>
              </a:rPr>
              <a:t>  Date accessed: 09/07/21</a:t>
            </a:r>
          </a:p>
          <a:p>
            <a:endParaRPr lang="en-GB" sz="1100" dirty="0">
              <a:latin typeface="Arial Black" panose="020B0A04020102020204" pitchFamily="34" charset="0"/>
            </a:endParaRPr>
          </a:p>
          <a:p>
            <a:r>
              <a:rPr lang="en-GB" sz="1100" dirty="0">
                <a:latin typeface="Arial Black" panose="020B0A04020102020204" pitchFamily="34" charset="0"/>
              </a:rPr>
              <a:t>Nixon, G &amp; Richardson, R (2004) Attention Deficit Hyperactivity Disorder (ADHD) – A Practical Guide for Schools.  Available at: </a:t>
            </a:r>
            <a:r>
              <a:rPr lang="en-GB" sz="1100" u="sng" dirty="0">
                <a:latin typeface="Arial Black" panose="020B0A04020102020204" pitchFamily="34" charset="0"/>
                <a:hlinkClick r:id="rId4"/>
              </a:rPr>
              <a:t>https://www.education-ni.gov.uk/sites/default/files/publications/de/adhd.pdf</a:t>
            </a:r>
            <a:r>
              <a:rPr lang="en-GB" sz="1100" u="sng" dirty="0">
                <a:latin typeface="Arial Black" panose="020B0A04020102020204" pitchFamily="34" charset="0"/>
              </a:rPr>
              <a:t>.</a:t>
            </a:r>
            <a:r>
              <a:rPr lang="en-GB" sz="1100" dirty="0">
                <a:latin typeface="Arial Black" panose="020B0A04020102020204" pitchFamily="34" charset="0"/>
              </a:rPr>
              <a:t>  Date accessed: 09/07/21</a:t>
            </a:r>
          </a:p>
          <a:p>
            <a:endParaRPr lang="en-GB" sz="1100" dirty="0">
              <a:latin typeface="Arial Black" panose="020B0A04020102020204" pitchFamily="34" charset="0"/>
            </a:endParaRPr>
          </a:p>
          <a:p>
            <a:r>
              <a:rPr lang="en-US" sz="1100" dirty="0">
                <a:latin typeface="Arial Black" panose="020B0A04020102020204" pitchFamily="34" charset="0"/>
              </a:rPr>
              <a:t>Rippon, L (no date) Legislation Relevant to Children and Young People.  Available at: </a:t>
            </a:r>
            <a:r>
              <a:rPr lang="en-US" sz="1100" dirty="0">
                <a:latin typeface="Arial Black" panose="020B0A04020102020204" pitchFamily="34" charset="0"/>
                <a:hlinkClick r:id="rId5"/>
              </a:rPr>
              <a:t>https://www.youngepilepsy.org.uk/dmdocuments/mindthegap-rippon.pdf</a:t>
            </a:r>
            <a:r>
              <a:rPr lang="en-US" sz="1100" dirty="0">
                <a:latin typeface="Arial Black" panose="020B0A04020102020204" pitchFamily="34" charset="0"/>
              </a:rPr>
              <a:t>.  Date accessed: 09/07/21</a:t>
            </a:r>
          </a:p>
          <a:p>
            <a:endParaRPr lang="en-GB" sz="1100" dirty="0">
              <a:latin typeface="Arial Black" panose="020B0A04020102020204" pitchFamily="34" charset="0"/>
            </a:endParaRPr>
          </a:p>
          <a:p>
            <a:r>
              <a:rPr lang="en-GB" sz="1200" dirty="0" err="1">
                <a:latin typeface="Arial Black" panose="020B0A04020102020204" pitchFamily="34" charset="0"/>
              </a:rPr>
              <a:t>Strathdee</a:t>
            </a:r>
            <a:r>
              <a:rPr lang="en-GB" sz="1200" dirty="0">
                <a:latin typeface="Arial Black" panose="020B0A04020102020204" pitchFamily="34" charset="0"/>
              </a:rPr>
              <a:t>, G (2015) A defining moment in mental health care.  Available at: </a:t>
            </a:r>
            <a:r>
              <a:rPr lang="en-GB" sz="1200" dirty="0">
                <a:latin typeface="Arial Black" panose="020B0A04020102020204" pitchFamily="34" charset="0"/>
                <a:hlinkClick r:id="rId6"/>
              </a:rPr>
              <a:t>https://www.england.nhs.uk/blog/geraldine-strathdee-8/</a:t>
            </a:r>
            <a:r>
              <a:rPr lang="en-GB" sz="1200" dirty="0">
                <a:latin typeface="Arial Black" panose="020B0A04020102020204" pitchFamily="34" charset="0"/>
              </a:rPr>
              <a:t>. Date accessed: 9 July 2021</a:t>
            </a:r>
          </a:p>
          <a:p>
            <a:r>
              <a:rPr lang="en-GB" sz="1200" dirty="0">
                <a:latin typeface="Arial Black" panose="020B0A04020102020204" pitchFamily="34" charset="0"/>
              </a:rPr>
              <a:t>WHO (1992) ICD10.  Available at:  </a:t>
            </a:r>
            <a:r>
              <a:rPr lang="en-GB" sz="1200" dirty="0">
                <a:latin typeface="Arial Black" panose="020B0A04020102020204" pitchFamily="34" charset="0"/>
                <a:hlinkClick r:id="rId7"/>
              </a:rPr>
              <a:t>https://www.who.int/standards/classifications/classification-of-diseases</a:t>
            </a:r>
            <a:endParaRPr lang="en-GB" sz="1200" dirty="0">
              <a:latin typeface="Arial Black" panose="020B0A04020102020204" pitchFamily="34" charset="0"/>
            </a:endParaRPr>
          </a:p>
          <a:p>
            <a:endParaRPr lang="en-GB" sz="1200" dirty="0">
              <a:latin typeface="Arial Black" panose="020B0A04020102020204" pitchFamily="34" charset="0"/>
            </a:endParaRPr>
          </a:p>
          <a:p>
            <a:r>
              <a:rPr lang="en-GB" sz="1200" dirty="0">
                <a:latin typeface="Arial Black" panose="020B0A04020102020204" pitchFamily="34" charset="0"/>
              </a:rPr>
              <a:t>NHS Foundation Trust - Hampshire CAMHS (2021) – Mental Health and Mental Illness. Available at:  </a:t>
            </a:r>
            <a:r>
              <a:rPr lang="en-GB" sz="1200" dirty="0">
                <a:latin typeface="Arial Black" panose="020B0A04020102020204" pitchFamily="34" charset="0"/>
                <a:hlinkClick r:id="rId8"/>
              </a:rPr>
              <a:t>https://hampshirecamhs.nhs.uk/issue/mental-health-and-mental-illness-professional/</a:t>
            </a:r>
            <a:r>
              <a:rPr lang="en-GB" sz="1200" dirty="0">
                <a:latin typeface="Arial Black" panose="020B0A04020102020204" pitchFamily="34" charset="0"/>
              </a:rPr>
              <a:t>. Date accessed: 9 July 2021</a:t>
            </a:r>
          </a:p>
          <a:p>
            <a:endParaRPr lang="en-GB" sz="1100" dirty="0"/>
          </a:p>
          <a:p>
            <a:r>
              <a:rPr lang="en-GB" sz="1100" dirty="0">
                <a:latin typeface="Arial Black" panose="020B0A04020102020204" pitchFamily="34" charset="0"/>
              </a:rPr>
              <a:t>NHS Foundation Trust – Surrey and Borders Partnership (no date).  What is Mental Illness?  Available at: </a:t>
            </a:r>
            <a:r>
              <a:rPr lang="en-GB" sz="1100" dirty="0">
                <a:latin typeface="Arial Black" panose="020B0A04020102020204" pitchFamily="34" charset="0"/>
                <a:hlinkClick r:id="rId9"/>
              </a:rPr>
              <a:t>https://www.sabp.nhs.uk/our-services/advice-guidance/whatMillness</a:t>
            </a:r>
            <a:r>
              <a:rPr lang="en-GB" sz="1100" dirty="0">
                <a:latin typeface="Arial Black" panose="020B0A04020102020204" pitchFamily="34" charset="0"/>
              </a:rPr>
              <a:t>.  Date accessed 9 July 2021</a:t>
            </a:r>
          </a:p>
        </p:txBody>
      </p:sp>
    </p:spTree>
    <p:extLst>
      <p:ext uri="{BB962C8B-B14F-4D97-AF65-F5344CB8AC3E}">
        <p14:creationId xmlns:p14="http://schemas.microsoft.com/office/powerpoint/2010/main" val="21173343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FB4A3-6C40-4D6D-A484-A5276ED98D0F}"/>
              </a:ext>
            </a:extLst>
          </p:cNvPr>
          <p:cNvSpPr>
            <a:spLocks noGrp="1"/>
          </p:cNvSpPr>
          <p:nvPr>
            <p:ph type="title"/>
          </p:nvPr>
        </p:nvSpPr>
        <p:spPr>
          <a:xfrm>
            <a:off x="677334" y="609600"/>
            <a:ext cx="8596668" cy="705492"/>
          </a:xfrm>
        </p:spPr>
        <p:txBody>
          <a:bodyPr/>
          <a:lstStyle/>
          <a:p>
            <a:r>
              <a:rPr lang="en-GB" dirty="0">
                <a:solidFill>
                  <a:schemeClr val="tx1"/>
                </a:solidFill>
                <a:latin typeface="Arial Black" panose="020B0A04020102020204" pitchFamily="34" charset="0"/>
              </a:rPr>
              <a:t>References</a:t>
            </a:r>
          </a:p>
        </p:txBody>
      </p:sp>
      <p:sp>
        <p:nvSpPr>
          <p:cNvPr id="3" name="Content Placeholder 2">
            <a:extLst>
              <a:ext uri="{FF2B5EF4-FFF2-40B4-BE49-F238E27FC236}">
                <a16:creationId xmlns:a16="http://schemas.microsoft.com/office/drawing/2014/main" id="{E4058489-B019-491B-B9FE-D927353B89F8}"/>
              </a:ext>
            </a:extLst>
          </p:cNvPr>
          <p:cNvSpPr>
            <a:spLocks noGrp="1"/>
          </p:cNvSpPr>
          <p:nvPr>
            <p:ph idx="1"/>
          </p:nvPr>
        </p:nvSpPr>
        <p:spPr>
          <a:xfrm>
            <a:off x="677334" y="1387011"/>
            <a:ext cx="8596668" cy="4654351"/>
          </a:xfrm>
        </p:spPr>
        <p:txBody>
          <a:bodyPr/>
          <a:lstStyle/>
          <a:p>
            <a:r>
              <a:rPr lang="en-GB" dirty="0">
                <a:latin typeface="Arial Black" panose="020B0A04020102020204" pitchFamily="34" charset="0"/>
              </a:rPr>
              <a:t>NHS (2018) Causes of ADHD.  Available at: </a:t>
            </a:r>
            <a:r>
              <a:rPr lang="en-GB" dirty="0">
                <a:latin typeface="Arial Black" panose="020B0A04020102020204" pitchFamily="34" charset="0"/>
                <a:hlinkClick r:id="rId3"/>
              </a:rPr>
              <a:t>https://www.nhs.uk/conditions/attention-deficit-hyperactivity-disorder-adhd/causes/</a:t>
            </a:r>
            <a:endParaRPr lang="en-GB" dirty="0">
              <a:latin typeface="Arial Black" panose="020B0A04020102020204" pitchFamily="34" charset="0"/>
            </a:endParaRPr>
          </a:p>
          <a:p>
            <a:pPr marL="0" indent="0">
              <a:buNone/>
            </a:pPr>
            <a:endParaRPr lang="en-GB" dirty="0">
              <a:latin typeface="Arial Black" panose="020B0A04020102020204" pitchFamily="34" charset="0"/>
            </a:endParaRPr>
          </a:p>
          <a:p>
            <a:r>
              <a:rPr lang="en-GB" dirty="0">
                <a:latin typeface="Arial Black" panose="020B0A04020102020204" pitchFamily="34" charset="0"/>
              </a:rPr>
              <a:t>Healthline (2020) Everything you need to know about ADHD. Available at: </a:t>
            </a:r>
            <a:r>
              <a:rPr lang="en-GB" dirty="0">
                <a:latin typeface="Arial Black" panose="020B0A04020102020204" pitchFamily="34" charset="0"/>
                <a:hlinkClick r:id="rId4"/>
              </a:rPr>
              <a:t>https://www.healthline.com/health/adhd</a:t>
            </a:r>
            <a:endParaRPr lang="en-GB" dirty="0">
              <a:latin typeface="Arial Black" panose="020B0A04020102020204" pitchFamily="34" charset="0"/>
            </a:endParaRPr>
          </a:p>
          <a:p>
            <a:pPr marL="0" indent="0">
              <a:buNone/>
            </a:pPr>
            <a:endParaRPr lang="en-GB" dirty="0">
              <a:latin typeface="Arial Black" panose="020B0A04020102020204" pitchFamily="34" charset="0"/>
            </a:endParaRPr>
          </a:p>
          <a:p>
            <a:r>
              <a:rPr lang="en-GB" dirty="0">
                <a:latin typeface="Arial Black" panose="020B0A04020102020204" pitchFamily="34" charset="0"/>
              </a:rPr>
              <a:t>National Institute of Mental Health (2016) – Attention Deficit/Hyperactivity Disorder. Available at: </a:t>
            </a:r>
            <a:r>
              <a:rPr lang="en-GB" dirty="0">
                <a:latin typeface="Arial Black" panose="020B0A04020102020204" pitchFamily="34" charset="0"/>
                <a:hlinkClick r:id="rId5"/>
              </a:rPr>
              <a:t>https://www.nimh.nih.gov/health/topics/attention-deficit-hyperactivity-disorder-adhd/</a:t>
            </a:r>
            <a:endParaRPr lang="en-GB" dirty="0">
              <a:latin typeface="Arial Black" panose="020B0A04020102020204" pitchFamily="34" charset="0"/>
            </a:endParaRPr>
          </a:p>
          <a:p>
            <a:pPr marL="0" indent="0">
              <a:buNone/>
            </a:pPr>
            <a:endParaRPr lang="en-GB" dirty="0"/>
          </a:p>
        </p:txBody>
      </p:sp>
    </p:spTree>
    <p:extLst>
      <p:ext uri="{BB962C8B-B14F-4D97-AF65-F5344CB8AC3E}">
        <p14:creationId xmlns:p14="http://schemas.microsoft.com/office/powerpoint/2010/main" val="22658667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01E7CAED2D27845AC0DD35BF095AA4E" ma:contentTypeVersion="29" ma:contentTypeDescription="Create a new document." ma:contentTypeScope="" ma:versionID="73d7cf15dee713f61db30c1b1d1a814a">
  <xsd:schema xmlns:xsd="http://www.w3.org/2001/XMLSchema" xmlns:xs="http://www.w3.org/2001/XMLSchema" xmlns:p="http://schemas.microsoft.com/office/2006/metadata/properties" xmlns:ns3="765cf6ce-332f-4ac7-bfa8-8e0ab4f5b3d8" xmlns:ns4="f86bfd17-d661-4dc5-88b8-0d8940c82093" targetNamespace="http://schemas.microsoft.com/office/2006/metadata/properties" ma:root="true" ma:fieldsID="f0f36c7bb9331cc84ad8a85f7c18f714" ns3:_="" ns4:_="">
    <xsd:import namespace="765cf6ce-332f-4ac7-bfa8-8e0ab4f5b3d8"/>
    <xsd:import namespace="f86bfd17-d661-4dc5-88b8-0d8940c82093"/>
    <xsd:element name="properties">
      <xsd:complexType>
        <xsd:sequence>
          <xsd:element name="documentManagement">
            <xsd:complexType>
              <xsd:all>
                <xsd:element ref="ns3:NotebookType" minOccurs="0"/>
                <xsd:element ref="ns3:FolderType" minOccurs="0"/>
                <xsd:element ref="ns3:Owner" minOccurs="0"/>
                <xsd:element ref="ns3:DefaultSectionNames" minOccurs="0"/>
                <xsd:element ref="ns3:Templates" minOccurs="0"/>
                <xsd:element ref="ns3:CultureName" minOccurs="0"/>
                <xsd:element ref="ns3:AppVersion" minOccurs="0"/>
                <xsd:element ref="ns3:Teachers" minOccurs="0"/>
                <xsd:element ref="ns3:Students" minOccurs="0"/>
                <xsd:element ref="ns3:Student_Group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4:SharedWithUsers" minOccurs="0"/>
                <xsd:element ref="ns4:SharedWithDetails" minOccurs="0"/>
                <xsd:element ref="ns4:SharingHintHash" minOccurs="0"/>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5cf6ce-332f-4ac7-bfa8-8e0ab4f5b3d8"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Owner" ma:index="10"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1" nillable="true" ma:displayName="Default Section Names" ma:internalName="DefaultSectionNames">
      <xsd:simpleType>
        <xsd:restriction base="dms:Note">
          <xsd:maxLength value="255"/>
        </xsd:restriction>
      </xsd:simpleType>
    </xsd:element>
    <xsd:element name="Templates" ma:index="12" nillable="true" ma:displayName="Templates" ma:internalName="Templates">
      <xsd:simpleType>
        <xsd:restriction base="dms:Note">
          <xsd:maxLength value="255"/>
        </xsd:restriction>
      </xsd:simpleType>
    </xsd:element>
    <xsd:element name="CultureName" ma:index="13" nillable="true" ma:displayName="Culture Name" ma:internalName="CultureName">
      <xsd:simpleType>
        <xsd:restriction base="dms:Text"/>
      </xsd:simpleType>
    </xsd:element>
    <xsd:element name="AppVersion" ma:index="14" nillable="true" ma:displayName="App Version" ma:internalName="AppVersion">
      <xsd:simpleType>
        <xsd:restriction base="dms:Text"/>
      </xsd:simpleType>
    </xsd:element>
    <xsd:element name="Teachers" ma:index="15"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6"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7"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18" nillable="true" ma:displayName="Invited Teachers" ma:internalName="Invited_Teachers">
      <xsd:simpleType>
        <xsd:restriction base="dms:Note">
          <xsd:maxLength value="255"/>
        </xsd:restriction>
      </xsd:simpleType>
    </xsd:element>
    <xsd:element name="Invited_Students" ma:index="19" nillable="true" ma:displayName="Invited Students" ma:internalName="Invited_Students">
      <xsd:simpleType>
        <xsd:restriction base="dms:Note">
          <xsd:maxLength value="255"/>
        </xsd:restriction>
      </xsd:simpleType>
    </xsd:element>
    <xsd:element name="Self_Registration_Enabled" ma:index="20" nillable="true" ma:displayName="Self Registration Enabled" ma:internalName="Self_Registration_Enabled">
      <xsd:simpleType>
        <xsd:restriction base="dms:Boolean"/>
      </xsd:simpleType>
    </xsd:element>
    <xsd:element name="Has_Teacher_Only_SectionGroup" ma:index="21" nillable="true" ma:displayName="Has Teacher Only SectionGroup" ma:internalName="Has_Teacher_Only_SectionGroup">
      <xsd:simpleType>
        <xsd:restriction base="dms:Boolean"/>
      </xsd:simpleType>
    </xsd:element>
    <xsd:element name="Is_Collaboration_Space_Locked" ma:index="22" nillable="true" ma:displayName="Is Collaboration Space Locked" ma:internalName="Is_Collaboration_Space_Locked">
      <xsd:simpleType>
        <xsd:restriction base="dms:Boolean"/>
      </xsd:simpleType>
    </xsd:element>
    <xsd:element name="MediaServiceMetadata" ma:index="26" nillable="true" ma:displayName="MediaServiceMetadata" ma:hidden="true" ma:internalName="MediaServiceMetadata" ma:readOnly="true">
      <xsd:simpleType>
        <xsd:restriction base="dms:Note"/>
      </xsd:simpleType>
    </xsd:element>
    <xsd:element name="MediaServiceFastMetadata" ma:index="27" nillable="true" ma:displayName="MediaServiceFastMetadata" ma:hidden="true" ma:internalName="MediaServiceFastMetadata" ma:readOnly="true">
      <xsd:simpleType>
        <xsd:restriction base="dms:Note"/>
      </xsd:simpleType>
    </xsd:element>
    <xsd:element name="MediaServiceAutoTags" ma:index="28" nillable="true" ma:displayName="Tags" ma:internalName="MediaServiceAutoTags" ma:readOnly="true">
      <xsd:simpleType>
        <xsd:restriction base="dms:Text"/>
      </xsd:simpleType>
    </xsd:element>
    <xsd:element name="MediaServiceOCR" ma:index="29" nillable="true" ma:displayName="Extracted Text" ma:internalName="MediaServiceOCR" ma:readOnly="true">
      <xsd:simpleType>
        <xsd:restriction base="dms:Note">
          <xsd:maxLength value="255"/>
        </xsd:restriction>
      </xsd:simpleType>
    </xsd:element>
    <xsd:element name="MediaServiceGenerationTime" ma:index="30" nillable="true" ma:displayName="MediaServiceGenerationTime" ma:hidden="true" ma:internalName="MediaServiceGenerationTime" ma:readOnly="true">
      <xsd:simpleType>
        <xsd:restriction base="dms:Text"/>
      </xsd:simpleType>
    </xsd:element>
    <xsd:element name="MediaServiceEventHashCode" ma:index="31" nillable="true" ma:displayName="MediaServiceEventHashCode" ma:hidden="true" ma:internalName="MediaServiceEventHashCode" ma:readOnly="true">
      <xsd:simpleType>
        <xsd:restriction base="dms:Text"/>
      </xsd:simpleType>
    </xsd:element>
    <xsd:element name="MediaServiceDateTaken" ma:index="32" nillable="true" ma:displayName="MediaServiceDateTaken" ma:hidden="true" ma:internalName="MediaServiceDateTaken" ma:readOnly="true">
      <xsd:simpleType>
        <xsd:restriction base="dms:Text"/>
      </xsd:simpleType>
    </xsd:element>
    <xsd:element name="MediaServiceLocation" ma:index="33" nillable="true" ma:displayName="Location" ma:internalName="MediaServiceLocation" ma:readOnly="true">
      <xsd:simpleType>
        <xsd:restriction base="dms:Text"/>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element name="MediaLengthInSeconds" ma:index="36"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86bfd17-d661-4dc5-88b8-0d8940c82093" elementFormDefault="qualified">
    <xsd:import namespace="http://schemas.microsoft.com/office/2006/documentManagement/types"/>
    <xsd:import namespace="http://schemas.microsoft.com/office/infopath/2007/PartnerControls"/>
    <xsd:element name="SharedWithUsers" ma:index="2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internalName="SharedWithDetails" ma:readOnly="true">
      <xsd:simpleType>
        <xsd:restriction base="dms:Note">
          <xsd:maxLength value="255"/>
        </xsd:restriction>
      </xsd:simpleType>
    </xsd:element>
    <xsd:element name="SharingHintHash" ma:index="2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elf_Registration_Enabled xmlns="765cf6ce-332f-4ac7-bfa8-8e0ab4f5b3d8" xsi:nil="true"/>
    <Teachers xmlns="765cf6ce-332f-4ac7-bfa8-8e0ab4f5b3d8">
      <UserInfo>
        <DisplayName/>
        <AccountId xsi:nil="true"/>
        <AccountType/>
      </UserInfo>
    </Teachers>
    <Student_Groups xmlns="765cf6ce-332f-4ac7-bfa8-8e0ab4f5b3d8">
      <UserInfo>
        <DisplayName/>
        <AccountId xsi:nil="true"/>
        <AccountType/>
      </UserInfo>
    </Student_Groups>
    <Invited_Students xmlns="765cf6ce-332f-4ac7-bfa8-8e0ab4f5b3d8" xsi:nil="true"/>
    <Is_Collaboration_Space_Locked xmlns="765cf6ce-332f-4ac7-bfa8-8e0ab4f5b3d8" xsi:nil="true"/>
    <Templates xmlns="765cf6ce-332f-4ac7-bfa8-8e0ab4f5b3d8" xsi:nil="true"/>
    <Has_Teacher_Only_SectionGroup xmlns="765cf6ce-332f-4ac7-bfa8-8e0ab4f5b3d8" xsi:nil="true"/>
    <CultureName xmlns="765cf6ce-332f-4ac7-bfa8-8e0ab4f5b3d8" xsi:nil="true"/>
    <DefaultSectionNames xmlns="765cf6ce-332f-4ac7-bfa8-8e0ab4f5b3d8" xsi:nil="true"/>
    <Owner xmlns="765cf6ce-332f-4ac7-bfa8-8e0ab4f5b3d8">
      <UserInfo>
        <DisplayName/>
        <AccountId xsi:nil="true"/>
        <AccountType/>
      </UserInfo>
    </Owner>
    <Invited_Teachers xmlns="765cf6ce-332f-4ac7-bfa8-8e0ab4f5b3d8" xsi:nil="true"/>
    <NotebookType xmlns="765cf6ce-332f-4ac7-bfa8-8e0ab4f5b3d8" xsi:nil="true"/>
    <AppVersion xmlns="765cf6ce-332f-4ac7-bfa8-8e0ab4f5b3d8" xsi:nil="true"/>
    <FolderType xmlns="765cf6ce-332f-4ac7-bfa8-8e0ab4f5b3d8" xsi:nil="true"/>
    <Students xmlns="765cf6ce-332f-4ac7-bfa8-8e0ab4f5b3d8">
      <UserInfo>
        <DisplayName/>
        <AccountId xsi:nil="true"/>
        <AccountType/>
      </UserInfo>
    </Students>
  </documentManagement>
</p:properties>
</file>

<file path=customXml/itemProps1.xml><?xml version="1.0" encoding="utf-8"?>
<ds:datastoreItem xmlns:ds="http://schemas.openxmlformats.org/officeDocument/2006/customXml" ds:itemID="{4C37BA9E-C1CC-4583-9572-B80C8C7085B5}">
  <ds:schemaRefs>
    <ds:schemaRef ds:uri="http://schemas.microsoft.com/sharepoint/v3/contenttype/forms"/>
  </ds:schemaRefs>
</ds:datastoreItem>
</file>

<file path=customXml/itemProps2.xml><?xml version="1.0" encoding="utf-8"?>
<ds:datastoreItem xmlns:ds="http://schemas.openxmlformats.org/officeDocument/2006/customXml" ds:itemID="{CF582FDA-6780-4134-8836-1FC4A089F0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65cf6ce-332f-4ac7-bfa8-8e0ab4f5b3d8"/>
    <ds:schemaRef ds:uri="f86bfd17-d661-4dc5-88b8-0d8940c8209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2EE8383-B95E-4B8C-A918-8AA4168CE903}">
  <ds:schemaRefs>
    <ds:schemaRef ds:uri="http://purl.org/dc/terms/"/>
    <ds:schemaRef ds:uri="http://schemas.openxmlformats.org/package/2006/metadata/core-properties"/>
    <ds:schemaRef ds:uri="f86bfd17-d661-4dc5-88b8-0d8940c82093"/>
    <ds:schemaRef ds:uri="http://purl.org/dc/dcmitype/"/>
    <ds:schemaRef ds:uri="http://schemas.microsoft.com/office/infopath/2007/PartnerControls"/>
    <ds:schemaRef ds:uri="http://purl.org/dc/elements/1.1/"/>
    <ds:schemaRef ds:uri="http://schemas.microsoft.com/office/2006/documentManagement/types"/>
    <ds:schemaRef ds:uri="765cf6ce-332f-4ac7-bfa8-8e0ab4f5b3d8"/>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5239</TotalTime>
  <Words>5734</Words>
  <Application>Microsoft Office PowerPoint</Application>
  <PresentationFormat>Widescreen</PresentationFormat>
  <Paragraphs>411</Paragraphs>
  <Slides>17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Arial Black</vt:lpstr>
      <vt:lpstr>Calibri</vt:lpstr>
      <vt:lpstr>Trebuchet MS</vt:lpstr>
      <vt:lpstr>Wingdings</vt:lpstr>
      <vt:lpstr>Wingdings 3</vt:lpstr>
      <vt:lpstr>Facet</vt:lpstr>
      <vt:lpstr>BSc (Hons) Health &amp; Social Care Level 6 BMHP6006_LON MENTAL DISORDER AND PATHOLOGY LECTURER: DIYA GANGULY STUDENT: HYACINTH THOMAS</vt:lpstr>
      <vt:lpstr>INTRODUCTION: </vt:lpstr>
      <vt:lpstr>INTRODUCTION TO MY CHOSEN CONDITION – ADHD  </vt:lpstr>
      <vt:lpstr>CASE STUDY: Jack  </vt:lpstr>
      <vt:lpstr>PowerPoint Presentation</vt:lpstr>
      <vt:lpstr>AETIOLOGY</vt:lpstr>
      <vt:lpstr>SIGNS AND SYMPTOMS:  Inattentiveness</vt:lpstr>
      <vt:lpstr>PowerPoint Presentation</vt:lpstr>
      <vt:lpstr>PowerPoint Presentation</vt:lpstr>
      <vt:lpstr>DIAGNOSIS</vt:lpstr>
      <vt:lpstr>TREATMENT</vt:lpstr>
      <vt:lpstr>LEGISLATIONS </vt:lpstr>
      <vt:lpstr>CONCLUSION</vt:lpstr>
      <vt:lpstr>RECOMMENDATIONS     </vt:lpstr>
      <vt:lpstr>REFERENCES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,,,BBBSCBS  BSc HEALTH AND SOCIAL CARE</dc:title>
  <dc:creator>Ingrid Haynes</dc:creator>
  <cp:lastModifiedBy>Ingrid Haynes</cp:lastModifiedBy>
  <cp:revision>14</cp:revision>
  <cp:lastPrinted>2021-08-05T09:44:58Z</cp:lastPrinted>
  <dcterms:created xsi:type="dcterms:W3CDTF">2021-08-05T09:14:35Z</dcterms:created>
  <dcterms:modified xsi:type="dcterms:W3CDTF">2021-08-13T22:41:54Z</dcterms:modified>
</cp:coreProperties>
</file>