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>
        <p:scale>
          <a:sx n="87" d="100"/>
          <a:sy n="87" d="100"/>
        </p:scale>
        <p:origin x="1512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7C7D6-336D-47DC-A155-9647A41598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62E666-A4FC-45AE-BE97-C9E79FBDB4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FE874-2959-4599-8615-41599F28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20163-64ED-4090-B423-C772BF07A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09946-34D5-4B00-95EF-BE54BDC37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855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E9471-2C73-4B43-AF60-ED90552B8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6D57F-47C7-497F-9F2F-CA9435DB9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53E23-C029-452D-AF62-078C25E9D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69A16-9720-4390-A3DC-70CBB341A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EB514-187F-46EE-B1CC-1F41D2DCE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209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B408B-C5DF-4DD4-984E-8A3E5FA52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95AC85-A68C-411E-B63B-27E635E9C3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215C6-6E41-4424-AA26-A60EB81CE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DADFF1-2001-4F59-B355-8D946D9A8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C710E-C661-4E30-A7AC-553B9FF1C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99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5579A-E9B4-4330-A416-DC38299EE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CF481-CC56-41ED-BC90-DCB1D693FF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FE791-4EF0-4231-AE3E-7CDFEBAF4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BC15D6-D6B7-4293-97E6-4C7C927CD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75369-A460-458C-8195-5CE3A8673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18EC8-AA0E-4F87-90C0-246E8500C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90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B47BF-07AB-4411-A984-964CA00A5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9582D-BB26-4F6F-8982-D8E1E9B46F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680A76-2DB8-44BA-BB45-1A49304C3E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E4C4EC-A423-474B-B687-873DE386C0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A076A8-96EE-472E-BE7F-4B0CEA4D97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7071CC-AD29-406D-8A59-F3F4D884E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6AC9F5-9050-49AE-AB39-9D6CDE7EC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572F79-411D-4F5A-A397-4E601FAB8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207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BB01F-AEEE-48D9-9F84-48DED4571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EE77B5-C962-482A-9D4B-F3A1F4E50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BDB1BD-F69C-4990-A0F6-51E1046BC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213D95-26AB-428B-899B-BEC657953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432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36EA58-101D-491C-B96D-A227044D7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9D403C-72AE-4C60-B6E7-6F7B92043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813A76-98E0-4973-BA88-EC60EC6C4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930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01FF-F8ED-41D4-ADE4-D8911BDB9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24AA8-3940-4560-A36E-4EE6C7295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2AD786-55F1-47ED-AA1E-FD1AB47732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65E4F5-A7FD-4C4C-9F34-BE09092A8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2560AD-ACA3-4C50-B7AF-3D50B3568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2E7EC6-B744-4C8D-A1C0-AB9D12686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73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8A2C9-1719-46A4-90C1-117AE40AA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3CDBA9-7F47-4E79-8100-CA1BAA3399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A11C3C-9B91-44A5-8A57-6CDE953E19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02783E-D2F3-449F-9A63-247CFBB0C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C7EA0-F430-44B0-9EC5-026F74575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701FB-02D4-4931-AA6D-20A4ED6C2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255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AAD9C-CAA8-4520-871F-1CAFF4B55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E197ED-9EDE-44BE-8271-1FD8A12495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AE17F-D1A7-41B9-B3AC-39951E05F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F1B7B-0ECF-4BB5-9348-B70C53274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5BF42-9BC9-430F-A125-912209D8B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584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1141EE-0100-495F-97D1-50699FD8C6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E065CE-5616-4CA8-983B-64BC9BCF90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A7DDA-99D1-410F-BB48-9C41A3BE1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0970A-0E64-427B-96BE-3160C081C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EDB57-3DFB-4FD9-B7BE-A43EC59E8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942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8D3435-6AB5-448F-9F33-0509C0BE1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DA7A02-C6FD-4DB7-BBE2-11862735A3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1EB303-72FC-4B76-BABB-AB4A568036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4CDFD-C141-41D2-BE86-DED0E7F78DBB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914FC-F582-47AF-A098-A5AF5DDBC1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B3DAD-A407-4730-902C-4A7711D6CB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CD9E8-8121-44D5-A78F-8BDDACC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091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steelfeel.com/mechanical/steel-making-process/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s://britishsteel.co.uk/what-we-do/how-we-make-steel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hyperlink" Target="http://resqellie.blogspot.com/2016/02/blogiversary-11.html" TargetMode="External"/><Relationship Id="rId9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B57C09E-3087-4628-AE57-524A5854790E}"/>
              </a:ext>
            </a:extLst>
          </p:cNvPr>
          <p:cNvSpPr txBox="1"/>
          <p:nvPr/>
        </p:nvSpPr>
        <p:spPr>
          <a:xfrm>
            <a:off x="-1" y="254000"/>
            <a:ext cx="25400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What is a life cycle assessment 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114D9C-9D34-450A-86B4-78E81CEB3B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0" y="0"/>
            <a:ext cx="1059689" cy="105968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7C2A2F-A08B-48A0-8DBA-A12900DD9C10}"/>
              </a:ext>
            </a:extLst>
          </p:cNvPr>
          <p:cNvSpPr txBox="1"/>
          <p:nvPr/>
        </p:nvSpPr>
        <p:spPr>
          <a:xfrm>
            <a:off x="203199" y="1313689"/>
            <a:ext cx="25400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This assessment looks at each stage of a materials life cycle from its resources, energy and emissions to its end of life and recycling stage.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223764-52FE-4428-8511-7DCE7C8661E8}"/>
              </a:ext>
            </a:extLst>
          </p:cNvPr>
          <p:cNvSpPr txBox="1"/>
          <p:nvPr/>
        </p:nvSpPr>
        <p:spPr>
          <a:xfrm>
            <a:off x="258231" y="2993416"/>
            <a:ext cx="202353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Steel is one of the most commonly used materials in the construction industry.</a:t>
            </a:r>
          </a:p>
          <a:p>
            <a:endParaRPr lang="en-GB" sz="1600" dirty="0"/>
          </a:p>
          <a:p>
            <a:r>
              <a:rPr lang="en-GB" sz="1600" dirty="0"/>
              <a:t>So what would a life cycle assessment consist of for steel?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12EFF48-56FA-4607-A08C-697E2F7D2E7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887" t="8160" r="7220" b="3423"/>
          <a:stretch/>
        </p:blipFill>
        <p:spPr>
          <a:xfrm>
            <a:off x="111421" y="5055519"/>
            <a:ext cx="3277470" cy="1692414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675296EB-C678-4C48-9E54-2F12B7A6513C}"/>
              </a:ext>
            </a:extLst>
          </p:cNvPr>
          <p:cNvGrpSpPr/>
          <p:nvPr/>
        </p:nvGrpSpPr>
        <p:grpSpPr>
          <a:xfrm>
            <a:off x="4323004" y="409409"/>
            <a:ext cx="3716175" cy="3745104"/>
            <a:chOff x="4375089" y="730120"/>
            <a:chExt cx="3137751" cy="2857814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8C2E2BF-2E19-44F3-9CA7-342AFE1337BB}"/>
                </a:ext>
              </a:extLst>
            </p:cNvPr>
            <p:cNvSpPr/>
            <p:nvPr/>
          </p:nvSpPr>
          <p:spPr>
            <a:xfrm rot="18712678">
              <a:off x="4050880" y="1505151"/>
              <a:ext cx="1262699" cy="6142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3B06A73-1259-496F-B275-8E417DD8F509}"/>
                </a:ext>
              </a:extLst>
            </p:cNvPr>
            <p:cNvGrpSpPr/>
            <p:nvPr/>
          </p:nvGrpSpPr>
          <p:grpSpPr>
            <a:xfrm>
              <a:off x="4497117" y="730120"/>
              <a:ext cx="3015723" cy="2857814"/>
              <a:chOff x="4288072" y="1430165"/>
              <a:chExt cx="3015723" cy="2857814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397C8074-0F0E-46B7-8A82-720C51AAE03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4306" t="3949" r="24167" b="4814"/>
              <a:stretch/>
            </p:blipFill>
            <p:spPr>
              <a:xfrm>
                <a:off x="4821876" y="2048411"/>
                <a:ext cx="1897682" cy="1890010"/>
              </a:xfrm>
              <a:prstGeom prst="ellipse">
                <a:avLst/>
              </a:prstGeom>
            </p:spPr>
          </p:pic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902F174E-136C-470C-8226-FA3496FAD47B}"/>
                  </a:ext>
                </a:extLst>
              </p:cNvPr>
              <p:cNvSpPr txBox="1"/>
              <p:nvPr/>
            </p:nvSpPr>
            <p:spPr>
              <a:xfrm rot="18657413">
                <a:off x="3887555" y="2269066"/>
                <a:ext cx="126269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Extraction of raw materials</a:t>
                </a:r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164AB5F1-BF8A-47DF-ACF5-382B1C9BD9AB}"/>
                  </a:ext>
                </a:extLst>
              </p:cNvPr>
              <p:cNvSpPr/>
              <p:nvPr/>
            </p:nvSpPr>
            <p:spPr>
              <a:xfrm>
                <a:off x="5150254" y="1430165"/>
                <a:ext cx="1255363" cy="61824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>
                    <a:solidFill>
                      <a:schemeClr val="tx1"/>
                    </a:solidFill>
                  </a:rPr>
                  <a:t>Steel  </a:t>
                </a:r>
                <a:r>
                  <a:rPr lang="en-GB" sz="1200" dirty="0">
                    <a:solidFill>
                      <a:schemeClr val="tx1"/>
                    </a:solidFill>
                  </a:rPr>
                  <a:t>Production</a:t>
                </a:r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775B4FCD-DB3F-4BDF-8A99-90E1101FED5C}"/>
                  </a:ext>
                </a:extLst>
              </p:cNvPr>
              <p:cNvSpPr/>
              <p:nvPr/>
            </p:nvSpPr>
            <p:spPr>
              <a:xfrm rot="3119153">
                <a:off x="6293829" y="2326163"/>
                <a:ext cx="1481958" cy="53797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</a:rPr>
                  <a:t>Manufacturing</a:t>
                </a:r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AA7745E-030D-4F5F-A3E8-737A776E2652}"/>
                  </a:ext>
                </a:extLst>
              </p:cNvPr>
              <p:cNvSpPr/>
              <p:nvPr/>
            </p:nvSpPr>
            <p:spPr>
              <a:xfrm rot="19331551">
                <a:off x="6195500" y="3669733"/>
                <a:ext cx="857408" cy="61824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200" dirty="0">
                    <a:solidFill>
                      <a:schemeClr val="tx1"/>
                    </a:solidFill>
                  </a:rPr>
                  <a:t>Use</a:t>
                </a:r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FFF1422E-3143-4BC3-AEC1-CB7360E838CF}"/>
                  </a:ext>
                </a:extLst>
              </p:cNvPr>
              <p:cNvSpPr/>
              <p:nvPr/>
            </p:nvSpPr>
            <p:spPr>
              <a:xfrm rot="1668134">
                <a:off x="4459760" y="3773242"/>
                <a:ext cx="1305459" cy="50831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200" dirty="0">
                    <a:solidFill>
                      <a:schemeClr val="tx1"/>
                    </a:solidFill>
                  </a:rPr>
                  <a:t>Steel recycling</a:t>
                </a:r>
              </a:p>
            </p:txBody>
          </p: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A729527-DD02-40F1-815B-610E29E8D66E}"/>
              </a:ext>
            </a:extLst>
          </p:cNvPr>
          <p:cNvSpPr txBox="1"/>
          <p:nvPr/>
        </p:nvSpPr>
        <p:spPr>
          <a:xfrm>
            <a:off x="9297152" y="464512"/>
            <a:ext cx="2370892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Steel production starts with the extraction of iron ore, coal , coke kiln, limestone</a:t>
            </a:r>
          </a:p>
        </p:txBody>
      </p:sp>
      <p:pic>
        <p:nvPicPr>
          <p:cNvPr id="1026" name="Picture 2" descr="Image result for pick axe image">
            <a:extLst>
              <a:ext uri="{FF2B5EF4-FFF2-40B4-BE49-F238E27FC236}">
                <a16:creationId xmlns:a16="http://schemas.microsoft.com/office/drawing/2014/main" id="{5FDE92C8-2248-4622-BA47-FC7B23E4A0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00" b="8606"/>
          <a:stretch/>
        </p:blipFill>
        <p:spPr bwMode="auto">
          <a:xfrm>
            <a:off x="8827039" y="443501"/>
            <a:ext cx="532147" cy="364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80D4BCFD-7A1D-49FC-837E-DC6B33BA5B39}"/>
              </a:ext>
            </a:extLst>
          </p:cNvPr>
          <p:cNvSpPr/>
          <p:nvPr/>
        </p:nvSpPr>
        <p:spPr>
          <a:xfrm>
            <a:off x="10071220" y="948329"/>
            <a:ext cx="306081" cy="2450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74191D-FED6-4031-9367-8C43FE289637}"/>
              </a:ext>
            </a:extLst>
          </p:cNvPr>
          <p:cNvSpPr txBox="1"/>
          <p:nvPr/>
        </p:nvSpPr>
        <p:spPr>
          <a:xfrm>
            <a:off x="9370694" y="1219324"/>
            <a:ext cx="229735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The iron ore is then smelted in a blast furnace with coke, limestone and coal</a:t>
            </a:r>
            <a:r>
              <a:rPr lang="en-GB" sz="900" dirty="0"/>
              <a:t>.</a:t>
            </a: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B499464D-0CBC-4535-9238-AC42D0DB6990}"/>
              </a:ext>
            </a:extLst>
          </p:cNvPr>
          <p:cNvSpPr/>
          <p:nvPr/>
        </p:nvSpPr>
        <p:spPr>
          <a:xfrm>
            <a:off x="10086883" y="1749083"/>
            <a:ext cx="306081" cy="2282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A215A7-297B-4393-B43F-EE1FC2191D80}"/>
              </a:ext>
            </a:extLst>
          </p:cNvPr>
          <p:cNvSpPr txBox="1"/>
          <p:nvPr/>
        </p:nvSpPr>
        <p:spPr>
          <a:xfrm>
            <a:off x="9370694" y="2113485"/>
            <a:ext cx="229735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 Whilst in the blast furnace  it will start to  remove the slugs and other unwanted materials and excess carbon. Elements can then be added to make an alloy steel.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87668CEF-EED9-401A-9176-86626E3A4AC5}"/>
              </a:ext>
            </a:extLst>
          </p:cNvPr>
          <p:cNvSpPr/>
          <p:nvPr/>
        </p:nvSpPr>
        <p:spPr>
          <a:xfrm>
            <a:off x="10073326" y="3015792"/>
            <a:ext cx="258985" cy="2460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7616BC3-6D25-40D1-B8A4-B89264922FB9}"/>
              </a:ext>
            </a:extLst>
          </p:cNvPr>
          <p:cNvSpPr txBox="1"/>
          <p:nvPr/>
        </p:nvSpPr>
        <p:spPr>
          <a:xfrm>
            <a:off x="9402563" y="3427741"/>
            <a:ext cx="22973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Steel is used widely across the world to construct, roads, railways, infrastructures, appliances and buildings.</a:t>
            </a:r>
          </a:p>
        </p:txBody>
      </p:sp>
      <p:sp>
        <p:nvSpPr>
          <p:cNvPr id="26" name="Arrow: Down 25">
            <a:extLst>
              <a:ext uri="{FF2B5EF4-FFF2-40B4-BE49-F238E27FC236}">
                <a16:creationId xmlns:a16="http://schemas.microsoft.com/office/drawing/2014/main" id="{9CD4FCFF-B6B8-4A49-ADEA-37BC762E5E9C}"/>
              </a:ext>
            </a:extLst>
          </p:cNvPr>
          <p:cNvSpPr/>
          <p:nvPr/>
        </p:nvSpPr>
        <p:spPr>
          <a:xfrm>
            <a:off x="10080418" y="4140709"/>
            <a:ext cx="258985" cy="33430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DC6C8BD-FB4F-4731-AA00-8FA28389480C}"/>
              </a:ext>
            </a:extLst>
          </p:cNvPr>
          <p:cNvSpPr txBox="1"/>
          <p:nvPr/>
        </p:nvSpPr>
        <p:spPr>
          <a:xfrm>
            <a:off x="9412841" y="4491494"/>
            <a:ext cx="2520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Steel is collected, separated into what can be recycled and what cant.</a:t>
            </a:r>
          </a:p>
          <a:p>
            <a:r>
              <a:rPr lang="en-GB" sz="1050" dirty="0"/>
              <a:t> The metal is then compacted so they don’t occupy much space. The steel will then be shredded, melted and purified (usually electrolysis, or magnetic systems). </a:t>
            </a:r>
          </a:p>
          <a:p>
            <a:r>
              <a:rPr lang="en-GB" sz="1050" dirty="0"/>
              <a:t>They are then shaped and transported back to factories.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A95AD77-0EBE-422B-B1B9-FF4C381D025C}"/>
              </a:ext>
            </a:extLst>
          </p:cNvPr>
          <p:cNvSpPr txBox="1"/>
          <p:nvPr/>
        </p:nvSpPr>
        <p:spPr>
          <a:xfrm>
            <a:off x="3535701" y="4442684"/>
            <a:ext cx="5877140" cy="2569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For more information on the LCA Assessment and production of steel please use the links provided below: </a:t>
            </a:r>
          </a:p>
          <a:p>
            <a:r>
              <a:rPr lang="en-GB" sz="900" u="sng" dirty="0">
                <a:hlinkClick r:id="rId7"/>
              </a:rPr>
              <a:t>https://britishsteel.co.uk/what-we-do/how-we-make-steel/</a:t>
            </a:r>
            <a:endParaRPr lang="en-GB" sz="900" dirty="0"/>
          </a:p>
          <a:p>
            <a:r>
              <a:rPr lang="en-GB" sz="900" u="sng" dirty="0">
                <a:hlinkClick r:id="rId8"/>
              </a:rPr>
              <a:t>http://steelfeel.com/mechanical/steel-making-process/</a:t>
            </a:r>
            <a:endParaRPr lang="en-GB" sz="900" dirty="0"/>
          </a:p>
          <a:p>
            <a:endParaRPr lang="en-GB" sz="1050" dirty="0"/>
          </a:p>
          <a:p>
            <a:r>
              <a:rPr lang="en-GB" sz="800" dirty="0"/>
              <a:t>References:</a:t>
            </a:r>
          </a:p>
          <a:p>
            <a:r>
              <a:rPr lang="en-GB" sz="800" dirty="0"/>
              <a:t>British steel 2020, 2020. Britishsteel.co.uk. [Online] </a:t>
            </a:r>
          </a:p>
          <a:p>
            <a:r>
              <a:rPr lang="en-GB" sz="800" dirty="0"/>
              <a:t>Available at: https://britishsteel.co.uk/what-we-do/how-we-make-steel/</a:t>
            </a:r>
          </a:p>
          <a:p>
            <a:r>
              <a:rPr lang="en-GB" sz="800" dirty="0"/>
              <a:t>[Accessed 7 </a:t>
            </a:r>
            <a:r>
              <a:rPr lang="en-GB" sz="800" dirty="0" err="1"/>
              <a:t>Feburary</a:t>
            </a:r>
            <a:r>
              <a:rPr lang="en-GB" sz="800" dirty="0"/>
              <a:t> 2020].</a:t>
            </a:r>
          </a:p>
          <a:p>
            <a:r>
              <a:rPr lang="en-GB" sz="800" dirty="0"/>
              <a:t>CEN 2020, 2020. Standard.cen.eu. [Online] </a:t>
            </a:r>
          </a:p>
          <a:p>
            <a:r>
              <a:rPr lang="en-GB" sz="800" dirty="0"/>
              <a:t>Available at: https://standards.cen.eu/dyn/www/f?p=204:7:0::::FSP_ORG_ID:481830&amp;cs=181BD0E0E925FA84EC4B8BCCC284577F8</a:t>
            </a:r>
          </a:p>
          <a:p>
            <a:r>
              <a:rPr lang="en-GB" sz="800" dirty="0"/>
              <a:t>[Accessed 8 </a:t>
            </a:r>
            <a:r>
              <a:rPr lang="en-GB" sz="800" dirty="0" err="1"/>
              <a:t>Feburary</a:t>
            </a:r>
            <a:r>
              <a:rPr lang="en-GB" sz="800" dirty="0"/>
              <a:t> 2020].</a:t>
            </a:r>
          </a:p>
          <a:p>
            <a:r>
              <a:rPr lang="en-GB" sz="800" dirty="0"/>
              <a:t>Henkel Enterprises, LLC, n.d. keenovens.com. [Online] </a:t>
            </a:r>
          </a:p>
          <a:p>
            <a:r>
              <a:rPr lang="en-GB" sz="800" dirty="0"/>
              <a:t>Available at: https://www.keenovens.com/articles/steel-furnance.htm</a:t>
            </a:r>
          </a:p>
          <a:p>
            <a:r>
              <a:rPr lang="en-GB" sz="800" dirty="0"/>
              <a:t>[Accessed 8 </a:t>
            </a:r>
            <a:r>
              <a:rPr lang="en-GB" sz="800" dirty="0" err="1"/>
              <a:t>Feburary</a:t>
            </a:r>
            <a:r>
              <a:rPr lang="en-GB" sz="800" dirty="0"/>
              <a:t> 2020].</a:t>
            </a:r>
          </a:p>
          <a:p>
            <a:endParaRPr lang="en-GB" sz="1050" dirty="0"/>
          </a:p>
          <a:p>
            <a:endParaRPr lang="en-GB" sz="1050" dirty="0"/>
          </a:p>
          <a:p>
            <a:endParaRPr lang="en-GB" sz="105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3C334092-F0A6-4C07-8A60-714B82650028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4238" y="5796945"/>
            <a:ext cx="2018588" cy="792306"/>
          </a:xfrm>
          <a:prstGeom prst="rect">
            <a:avLst/>
          </a:prstGeom>
        </p:spPr>
      </p:pic>
      <p:sp>
        <p:nvSpPr>
          <p:cNvPr id="1024" name="TextBox 1023">
            <a:extLst>
              <a:ext uri="{FF2B5EF4-FFF2-40B4-BE49-F238E27FC236}">
                <a16:creationId xmlns:a16="http://schemas.microsoft.com/office/drawing/2014/main" id="{0C5E61B9-131B-421B-B15E-4270E4AF9649}"/>
              </a:ext>
            </a:extLst>
          </p:cNvPr>
          <p:cNvSpPr txBox="1"/>
          <p:nvPr/>
        </p:nvSpPr>
        <p:spPr>
          <a:xfrm>
            <a:off x="9915181" y="6589251"/>
            <a:ext cx="20185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Author: Aidan </a:t>
            </a:r>
            <a:r>
              <a:rPr lang="en-GB" sz="1000" dirty="0" err="1"/>
              <a:t>Chappell-smith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090855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382</Words>
  <Application>Microsoft Office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Aidan Chappell-Smith (P151655)</dc:creator>
  <cp:lastModifiedBy>Aidan Chappell-Smith (P151655)</cp:lastModifiedBy>
  <cp:revision>17</cp:revision>
  <dcterms:created xsi:type="dcterms:W3CDTF">2020-02-13T15:33:37Z</dcterms:created>
  <dcterms:modified xsi:type="dcterms:W3CDTF">2020-02-13T23:19:35Z</dcterms:modified>
</cp:coreProperties>
</file>