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6"/>
  </p:notesMasterIdLst>
  <p:sldIdLst>
    <p:sldId id="263" r:id="rId2"/>
    <p:sldId id="268" r:id="rId3"/>
    <p:sldId id="302" r:id="rId4"/>
    <p:sldId id="291" r:id="rId5"/>
    <p:sldId id="303" r:id="rId6"/>
    <p:sldId id="294" r:id="rId7"/>
    <p:sldId id="304" r:id="rId8"/>
    <p:sldId id="295" r:id="rId9"/>
    <p:sldId id="296" r:id="rId10"/>
    <p:sldId id="305" r:id="rId11"/>
    <p:sldId id="297" r:id="rId12"/>
    <p:sldId id="306" r:id="rId13"/>
    <p:sldId id="299" r:id="rId14"/>
    <p:sldId id="30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3159E8-F3AF-4AC3-9FD1-000E63D603F8}" v="5" dt="2024-01-10T16:30:57.2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716" autoAdjust="0"/>
  </p:normalViewPr>
  <p:slideViewPr>
    <p:cSldViewPr snapToGrid="0">
      <p:cViewPr varScale="1">
        <p:scale>
          <a:sx n="68" d="100"/>
          <a:sy n="68" d="100"/>
        </p:scale>
        <p:origin x="1000"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 Mann (2317685)" userId="154cc1b2-a0a3-444b-874f-5cf13d80f9db" providerId="ADAL" clId="{BA3159E8-F3AF-4AC3-9FD1-000E63D603F8}"/>
    <pc:docChg chg="custSel addSld delSld modSld">
      <pc:chgData name="Chris Mann (2317685)" userId="154cc1b2-a0a3-444b-874f-5cf13d80f9db" providerId="ADAL" clId="{BA3159E8-F3AF-4AC3-9FD1-000E63D603F8}" dt="2024-01-10T16:33:11.015" v="162" actId="6549"/>
      <pc:docMkLst>
        <pc:docMk/>
      </pc:docMkLst>
      <pc:sldChg chg="modNotesTx">
        <pc:chgData name="Chris Mann (2317685)" userId="154cc1b2-a0a3-444b-874f-5cf13d80f9db" providerId="ADAL" clId="{BA3159E8-F3AF-4AC3-9FD1-000E63D603F8}" dt="2024-01-10T16:33:11.015" v="162" actId="6549"/>
        <pc:sldMkLst>
          <pc:docMk/>
          <pc:sldMk cId="437185093" sldId="291"/>
        </pc:sldMkLst>
      </pc:sldChg>
      <pc:sldChg chg="modNotesTx">
        <pc:chgData name="Chris Mann (2317685)" userId="154cc1b2-a0a3-444b-874f-5cf13d80f9db" providerId="ADAL" clId="{BA3159E8-F3AF-4AC3-9FD1-000E63D603F8}" dt="2024-01-10T16:33:04.086" v="161" actId="6549"/>
        <pc:sldMkLst>
          <pc:docMk/>
          <pc:sldMk cId="4045949580" sldId="294"/>
        </pc:sldMkLst>
      </pc:sldChg>
      <pc:sldChg chg="modSp mod modNotesTx">
        <pc:chgData name="Chris Mann (2317685)" userId="154cc1b2-a0a3-444b-874f-5cf13d80f9db" providerId="ADAL" clId="{BA3159E8-F3AF-4AC3-9FD1-000E63D603F8}" dt="2024-01-10T16:21:52.036" v="43" actId="20577"/>
        <pc:sldMkLst>
          <pc:docMk/>
          <pc:sldMk cId="3426270669" sldId="295"/>
        </pc:sldMkLst>
        <pc:spChg chg="mod">
          <ac:chgData name="Chris Mann (2317685)" userId="154cc1b2-a0a3-444b-874f-5cf13d80f9db" providerId="ADAL" clId="{BA3159E8-F3AF-4AC3-9FD1-000E63D603F8}" dt="2024-01-10T16:21:52.036" v="43" actId="20577"/>
          <ac:spMkLst>
            <pc:docMk/>
            <pc:sldMk cId="3426270669" sldId="295"/>
            <ac:spMk id="4" creationId="{A9EA4ADD-73E7-B355-1349-1A35D7146469}"/>
          </ac:spMkLst>
        </pc:spChg>
      </pc:sldChg>
      <pc:sldChg chg="modNotesTx">
        <pc:chgData name="Chris Mann (2317685)" userId="154cc1b2-a0a3-444b-874f-5cf13d80f9db" providerId="ADAL" clId="{BA3159E8-F3AF-4AC3-9FD1-000E63D603F8}" dt="2024-01-10T16:32:56.058" v="160" actId="6549"/>
        <pc:sldMkLst>
          <pc:docMk/>
          <pc:sldMk cId="2875302688" sldId="296"/>
        </pc:sldMkLst>
      </pc:sldChg>
      <pc:sldChg chg="modNotesTx">
        <pc:chgData name="Chris Mann (2317685)" userId="154cc1b2-a0a3-444b-874f-5cf13d80f9db" providerId="ADAL" clId="{BA3159E8-F3AF-4AC3-9FD1-000E63D603F8}" dt="2024-01-10T16:32:48.640" v="159" actId="6549"/>
        <pc:sldMkLst>
          <pc:docMk/>
          <pc:sldMk cId="4174698573" sldId="297"/>
        </pc:sldMkLst>
      </pc:sldChg>
      <pc:sldChg chg="modNotesTx">
        <pc:chgData name="Chris Mann (2317685)" userId="154cc1b2-a0a3-444b-874f-5cf13d80f9db" providerId="ADAL" clId="{BA3159E8-F3AF-4AC3-9FD1-000E63D603F8}" dt="2024-01-10T16:32:42.212" v="158" actId="20577"/>
        <pc:sldMkLst>
          <pc:docMk/>
          <pc:sldMk cId="1634340805" sldId="299"/>
        </pc:sldMkLst>
      </pc:sldChg>
      <pc:sldChg chg="addSp modSp new mod modClrScheme chgLayout">
        <pc:chgData name="Chris Mann (2317685)" userId="154cc1b2-a0a3-444b-874f-5cf13d80f9db" providerId="ADAL" clId="{BA3159E8-F3AF-4AC3-9FD1-000E63D603F8}" dt="2024-01-10T16:19:18.454" v="8"/>
        <pc:sldMkLst>
          <pc:docMk/>
          <pc:sldMk cId="3108211840" sldId="302"/>
        </pc:sldMkLst>
        <pc:spChg chg="mod ord">
          <ac:chgData name="Chris Mann (2317685)" userId="154cc1b2-a0a3-444b-874f-5cf13d80f9db" providerId="ADAL" clId="{BA3159E8-F3AF-4AC3-9FD1-000E63D603F8}" dt="2024-01-10T16:19:14.488" v="6" actId="700"/>
          <ac:spMkLst>
            <pc:docMk/>
            <pc:sldMk cId="3108211840" sldId="302"/>
            <ac:spMk id="2" creationId="{B8E33FBB-1F7C-9035-A583-CF1186EBF672}"/>
          </ac:spMkLst>
        </pc:spChg>
        <pc:spChg chg="add mod ord">
          <ac:chgData name="Chris Mann (2317685)" userId="154cc1b2-a0a3-444b-874f-5cf13d80f9db" providerId="ADAL" clId="{BA3159E8-F3AF-4AC3-9FD1-000E63D603F8}" dt="2024-01-10T16:19:18.454" v="8"/>
          <ac:spMkLst>
            <pc:docMk/>
            <pc:sldMk cId="3108211840" sldId="302"/>
            <ac:spMk id="3" creationId="{3A538A3D-3116-BEA7-EF28-E2165B7C4089}"/>
          </ac:spMkLst>
        </pc:spChg>
      </pc:sldChg>
      <pc:sldChg chg="modSp add mod">
        <pc:chgData name="Chris Mann (2317685)" userId="154cc1b2-a0a3-444b-874f-5cf13d80f9db" providerId="ADAL" clId="{BA3159E8-F3AF-4AC3-9FD1-000E63D603F8}" dt="2024-01-10T16:20:25.402" v="22" actId="313"/>
        <pc:sldMkLst>
          <pc:docMk/>
          <pc:sldMk cId="3533020524" sldId="303"/>
        </pc:sldMkLst>
        <pc:spChg chg="mod">
          <ac:chgData name="Chris Mann (2317685)" userId="154cc1b2-a0a3-444b-874f-5cf13d80f9db" providerId="ADAL" clId="{BA3159E8-F3AF-4AC3-9FD1-000E63D603F8}" dt="2024-01-10T16:20:25.402" v="22" actId="313"/>
          <ac:spMkLst>
            <pc:docMk/>
            <pc:sldMk cId="3533020524" sldId="303"/>
            <ac:spMk id="3" creationId="{3A538A3D-3116-BEA7-EF28-E2165B7C4089}"/>
          </ac:spMkLst>
        </pc:spChg>
      </pc:sldChg>
      <pc:sldChg chg="modSp add mod">
        <pc:chgData name="Chris Mann (2317685)" userId="154cc1b2-a0a3-444b-874f-5cf13d80f9db" providerId="ADAL" clId="{BA3159E8-F3AF-4AC3-9FD1-000E63D603F8}" dt="2024-01-10T16:27:54.098" v="108" actId="20577"/>
        <pc:sldMkLst>
          <pc:docMk/>
          <pc:sldMk cId="2624478667" sldId="304"/>
        </pc:sldMkLst>
        <pc:spChg chg="mod">
          <ac:chgData name="Chris Mann (2317685)" userId="154cc1b2-a0a3-444b-874f-5cf13d80f9db" providerId="ADAL" clId="{BA3159E8-F3AF-4AC3-9FD1-000E63D603F8}" dt="2024-01-10T16:27:54.098" v="108" actId="20577"/>
          <ac:spMkLst>
            <pc:docMk/>
            <pc:sldMk cId="2624478667" sldId="304"/>
            <ac:spMk id="3" creationId="{3A538A3D-3116-BEA7-EF28-E2165B7C4089}"/>
          </ac:spMkLst>
        </pc:spChg>
      </pc:sldChg>
      <pc:sldChg chg="modSp add mod">
        <pc:chgData name="Chris Mann (2317685)" userId="154cc1b2-a0a3-444b-874f-5cf13d80f9db" providerId="ADAL" clId="{BA3159E8-F3AF-4AC3-9FD1-000E63D603F8}" dt="2024-01-10T16:30:37.708" v="142" actId="12"/>
        <pc:sldMkLst>
          <pc:docMk/>
          <pc:sldMk cId="2102411928" sldId="305"/>
        </pc:sldMkLst>
        <pc:spChg chg="mod">
          <ac:chgData name="Chris Mann (2317685)" userId="154cc1b2-a0a3-444b-874f-5cf13d80f9db" providerId="ADAL" clId="{BA3159E8-F3AF-4AC3-9FD1-000E63D603F8}" dt="2024-01-10T16:30:37.708" v="142" actId="12"/>
          <ac:spMkLst>
            <pc:docMk/>
            <pc:sldMk cId="2102411928" sldId="305"/>
            <ac:spMk id="3" creationId="{3A538A3D-3116-BEA7-EF28-E2165B7C4089}"/>
          </ac:spMkLst>
        </pc:spChg>
      </pc:sldChg>
      <pc:sldChg chg="modSp add mod">
        <pc:chgData name="Chris Mann (2317685)" userId="154cc1b2-a0a3-444b-874f-5cf13d80f9db" providerId="ADAL" clId="{BA3159E8-F3AF-4AC3-9FD1-000E63D603F8}" dt="2024-01-10T16:32:27.183" v="157" actId="207"/>
        <pc:sldMkLst>
          <pc:docMk/>
          <pc:sldMk cId="2072610526" sldId="306"/>
        </pc:sldMkLst>
        <pc:spChg chg="mod">
          <ac:chgData name="Chris Mann (2317685)" userId="154cc1b2-a0a3-444b-874f-5cf13d80f9db" providerId="ADAL" clId="{BA3159E8-F3AF-4AC3-9FD1-000E63D603F8}" dt="2024-01-10T16:32:27.183" v="157" actId="207"/>
          <ac:spMkLst>
            <pc:docMk/>
            <pc:sldMk cId="2072610526" sldId="306"/>
            <ac:spMk id="3" creationId="{3A538A3D-3116-BEA7-EF28-E2165B7C4089}"/>
          </ac:spMkLst>
        </pc:spChg>
      </pc:sldChg>
      <pc:sldChg chg="new del">
        <pc:chgData name="Chris Mann (2317685)" userId="154cc1b2-a0a3-444b-874f-5cf13d80f9db" providerId="ADAL" clId="{BA3159E8-F3AF-4AC3-9FD1-000E63D603F8}" dt="2024-01-10T16:30:54.501" v="144" actId="47"/>
        <pc:sldMkLst>
          <pc:docMk/>
          <pc:sldMk cId="2370641445" sldId="306"/>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40A959-E1C1-4C96-8B68-3A213320D909}"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DDA38D2-A642-4EC9-BE7C-5E9758085924}">
      <dgm:prSet/>
      <dgm:spPr/>
      <dgm:t>
        <a:bodyPr/>
        <a:lstStyle/>
        <a:p>
          <a:r>
            <a:rPr lang="en-GB"/>
            <a:t>Expressed within ancient literature.</a:t>
          </a:r>
          <a:endParaRPr lang="en-US"/>
        </a:p>
      </dgm:t>
    </dgm:pt>
    <dgm:pt modelId="{CB7654EF-7EF0-44E9-A55A-BAAE369BBEC8}" type="parTrans" cxnId="{76426CB6-2558-4723-8553-D22AE97D1C6E}">
      <dgm:prSet/>
      <dgm:spPr/>
      <dgm:t>
        <a:bodyPr/>
        <a:lstStyle/>
        <a:p>
          <a:endParaRPr lang="en-US"/>
        </a:p>
      </dgm:t>
    </dgm:pt>
    <dgm:pt modelId="{E9AF9B33-F5B0-460A-9AA1-B5942D3993D3}" type="sibTrans" cxnId="{76426CB6-2558-4723-8553-D22AE97D1C6E}">
      <dgm:prSet/>
      <dgm:spPr/>
      <dgm:t>
        <a:bodyPr/>
        <a:lstStyle/>
        <a:p>
          <a:endParaRPr lang="en-US"/>
        </a:p>
      </dgm:t>
    </dgm:pt>
    <dgm:pt modelId="{4954E669-6024-4ABF-AA07-F5CE737F2045}">
      <dgm:prSet/>
      <dgm:spPr/>
      <dgm:t>
        <a:bodyPr/>
        <a:lstStyle/>
        <a:p>
          <a:r>
            <a:rPr lang="en-GB"/>
            <a:t>Medical texts dismissed this.</a:t>
          </a:r>
          <a:endParaRPr lang="en-US"/>
        </a:p>
      </dgm:t>
    </dgm:pt>
    <dgm:pt modelId="{956C175B-819B-426D-AC20-C4005B201C7A}" type="parTrans" cxnId="{53C3E59A-0BAE-4117-8B6F-E3768E7E5180}">
      <dgm:prSet/>
      <dgm:spPr/>
      <dgm:t>
        <a:bodyPr/>
        <a:lstStyle/>
        <a:p>
          <a:endParaRPr lang="en-US"/>
        </a:p>
      </dgm:t>
    </dgm:pt>
    <dgm:pt modelId="{5CA9D408-4B99-4082-8CAF-CCB7A114A757}" type="sibTrans" cxnId="{53C3E59A-0BAE-4117-8B6F-E3768E7E5180}">
      <dgm:prSet/>
      <dgm:spPr/>
      <dgm:t>
        <a:bodyPr/>
        <a:lstStyle/>
        <a:p>
          <a:endParaRPr lang="en-US"/>
        </a:p>
      </dgm:t>
    </dgm:pt>
    <dgm:pt modelId="{948820E2-C909-402A-9400-B59A0D794F6B}">
      <dgm:prSet/>
      <dgm:spPr/>
      <dgm:t>
        <a:bodyPr/>
        <a:lstStyle/>
        <a:p>
          <a:r>
            <a:rPr lang="en-GB"/>
            <a:t>Melancholia</a:t>
          </a:r>
          <a:endParaRPr lang="en-US"/>
        </a:p>
      </dgm:t>
    </dgm:pt>
    <dgm:pt modelId="{5C16D9D7-7AEB-4F57-A2A8-ACA3253E5990}" type="parTrans" cxnId="{2BC60B61-2D2F-4DFA-A2C1-0434ACE90C9A}">
      <dgm:prSet/>
      <dgm:spPr/>
      <dgm:t>
        <a:bodyPr/>
        <a:lstStyle/>
        <a:p>
          <a:endParaRPr lang="en-US"/>
        </a:p>
      </dgm:t>
    </dgm:pt>
    <dgm:pt modelId="{68ADA41D-CB8C-4C37-8B5C-31427D1B3FE0}" type="sibTrans" cxnId="{2BC60B61-2D2F-4DFA-A2C1-0434ACE90C9A}">
      <dgm:prSet/>
      <dgm:spPr/>
      <dgm:t>
        <a:bodyPr/>
        <a:lstStyle/>
        <a:p>
          <a:endParaRPr lang="en-US"/>
        </a:p>
      </dgm:t>
    </dgm:pt>
    <dgm:pt modelId="{7D8B68FD-73F8-452B-BDF8-106288A267FB}" type="pres">
      <dgm:prSet presAssocID="{BC40A959-E1C1-4C96-8B68-3A213320D909}" presName="root" presStyleCnt="0">
        <dgm:presLayoutVars>
          <dgm:dir/>
          <dgm:resizeHandles val="exact"/>
        </dgm:presLayoutVars>
      </dgm:prSet>
      <dgm:spPr/>
    </dgm:pt>
    <dgm:pt modelId="{6EBA1482-255C-4EC8-895E-92982298D353}" type="pres">
      <dgm:prSet presAssocID="{ADDA38D2-A642-4EC9-BE7C-5E9758085924}" presName="compNode" presStyleCnt="0"/>
      <dgm:spPr/>
    </dgm:pt>
    <dgm:pt modelId="{3792031E-14EE-4E4C-A937-FFA9141B1932}" type="pres">
      <dgm:prSet presAssocID="{ADDA38D2-A642-4EC9-BE7C-5E9758085924}" presName="bgRect" presStyleLbl="bgShp" presStyleIdx="0" presStyleCnt="3"/>
      <dgm:spPr/>
    </dgm:pt>
    <dgm:pt modelId="{766C45A9-DA00-4710-8B28-9F4F579D43B5}" type="pres">
      <dgm:prSet presAssocID="{ADDA38D2-A642-4EC9-BE7C-5E975808592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530D34A2-814D-4D60-9B05-57DD5983BB60}" type="pres">
      <dgm:prSet presAssocID="{ADDA38D2-A642-4EC9-BE7C-5E9758085924}" presName="spaceRect" presStyleCnt="0"/>
      <dgm:spPr/>
    </dgm:pt>
    <dgm:pt modelId="{CF082CD4-ABAD-42F7-90D7-DE1D6B6CE1BE}" type="pres">
      <dgm:prSet presAssocID="{ADDA38D2-A642-4EC9-BE7C-5E9758085924}" presName="parTx" presStyleLbl="revTx" presStyleIdx="0" presStyleCnt="3">
        <dgm:presLayoutVars>
          <dgm:chMax val="0"/>
          <dgm:chPref val="0"/>
        </dgm:presLayoutVars>
      </dgm:prSet>
      <dgm:spPr/>
    </dgm:pt>
    <dgm:pt modelId="{E20FFBAE-6A66-4126-B8FE-92B1D585A84F}" type="pres">
      <dgm:prSet presAssocID="{E9AF9B33-F5B0-460A-9AA1-B5942D3993D3}" presName="sibTrans" presStyleCnt="0"/>
      <dgm:spPr/>
    </dgm:pt>
    <dgm:pt modelId="{8AF6E297-8907-4454-9831-BB90520BCD74}" type="pres">
      <dgm:prSet presAssocID="{4954E669-6024-4ABF-AA07-F5CE737F2045}" presName="compNode" presStyleCnt="0"/>
      <dgm:spPr/>
    </dgm:pt>
    <dgm:pt modelId="{0CB83F05-1B11-4670-ACBE-5E38A9B13781}" type="pres">
      <dgm:prSet presAssocID="{4954E669-6024-4ABF-AA07-F5CE737F2045}" presName="bgRect" presStyleLbl="bgShp" presStyleIdx="1" presStyleCnt="3"/>
      <dgm:spPr/>
    </dgm:pt>
    <dgm:pt modelId="{2AB83EA2-9803-4BF7-BD2E-70A2AA243F0C}" type="pres">
      <dgm:prSet presAssocID="{4954E669-6024-4ABF-AA07-F5CE737F20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75314971-816B-4B20-B06A-49AFD371804E}" type="pres">
      <dgm:prSet presAssocID="{4954E669-6024-4ABF-AA07-F5CE737F2045}" presName="spaceRect" presStyleCnt="0"/>
      <dgm:spPr/>
    </dgm:pt>
    <dgm:pt modelId="{3644D0A9-A494-4DB7-B680-B0079EB86F0E}" type="pres">
      <dgm:prSet presAssocID="{4954E669-6024-4ABF-AA07-F5CE737F2045}" presName="parTx" presStyleLbl="revTx" presStyleIdx="1" presStyleCnt="3">
        <dgm:presLayoutVars>
          <dgm:chMax val="0"/>
          <dgm:chPref val="0"/>
        </dgm:presLayoutVars>
      </dgm:prSet>
      <dgm:spPr/>
    </dgm:pt>
    <dgm:pt modelId="{797B3C6D-BC70-4571-A765-32354AB89769}" type="pres">
      <dgm:prSet presAssocID="{5CA9D408-4B99-4082-8CAF-CCB7A114A757}" presName="sibTrans" presStyleCnt="0"/>
      <dgm:spPr/>
    </dgm:pt>
    <dgm:pt modelId="{2A039DB5-12BC-41BE-B738-B1A8F0C1D1FE}" type="pres">
      <dgm:prSet presAssocID="{948820E2-C909-402A-9400-B59A0D794F6B}" presName="compNode" presStyleCnt="0"/>
      <dgm:spPr/>
    </dgm:pt>
    <dgm:pt modelId="{79F20038-00EF-4C2B-92FC-076779E577AF}" type="pres">
      <dgm:prSet presAssocID="{948820E2-C909-402A-9400-B59A0D794F6B}" presName="bgRect" presStyleLbl="bgShp" presStyleIdx="2" presStyleCnt="3"/>
      <dgm:spPr/>
    </dgm:pt>
    <dgm:pt modelId="{5117664A-FC72-430F-9068-81A7AB88F1E9}" type="pres">
      <dgm:prSet presAssocID="{948820E2-C909-402A-9400-B59A0D794F6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AE555565-BEEA-409B-A968-9662ECD60EEF}" type="pres">
      <dgm:prSet presAssocID="{948820E2-C909-402A-9400-B59A0D794F6B}" presName="spaceRect" presStyleCnt="0"/>
      <dgm:spPr/>
    </dgm:pt>
    <dgm:pt modelId="{0A071CD0-5DC7-42E8-9319-F2A48CAA1EC8}" type="pres">
      <dgm:prSet presAssocID="{948820E2-C909-402A-9400-B59A0D794F6B}" presName="parTx" presStyleLbl="revTx" presStyleIdx="2" presStyleCnt="3">
        <dgm:presLayoutVars>
          <dgm:chMax val="0"/>
          <dgm:chPref val="0"/>
        </dgm:presLayoutVars>
      </dgm:prSet>
      <dgm:spPr/>
    </dgm:pt>
  </dgm:ptLst>
  <dgm:cxnLst>
    <dgm:cxn modelId="{D66D171C-0AA4-4F1B-911C-331EF2A27CB4}" type="presOf" srcId="{ADDA38D2-A642-4EC9-BE7C-5E9758085924}" destId="{CF082CD4-ABAD-42F7-90D7-DE1D6B6CE1BE}" srcOrd="0" destOrd="0" presId="urn:microsoft.com/office/officeart/2018/2/layout/IconVerticalSolidList"/>
    <dgm:cxn modelId="{E9071F34-FA4C-414D-BC1F-335359628A57}" type="presOf" srcId="{948820E2-C909-402A-9400-B59A0D794F6B}" destId="{0A071CD0-5DC7-42E8-9319-F2A48CAA1EC8}" srcOrd="0" destOrd="0" presId="urn:microsoft.com/office/officeart/2018/2/layout/IconVerticalSolidList"/>
    <dgm:cxn modelId="{2BC60B61-2D2F-4DFA-A2C1-0434ACE90C9A}" srcId="{BC40A959-E1C1-4C96-8B68-3A213320D909}" destId="{948820E2-C909-402A-9400-B59A0D794F6B}" srcOrd="2" destOrd="0" parTransId="{5C16D9D7-7AEB-4F57-A2A8-ACA3253E5990}" sibTransId="{68ADA41D-CB8C-4C37-8B5C-31427D1B3FE0}"/>
    <dgm:cxn modelId="{53C3E59A-0BAE-4117-8B6F-E3768E7E5180}" srcId="{BC40A959-E1C1-4C96-8B68-3A213320D909}" destId="{4954E669-6024-4ABF-AA07-F5CE737F2045}" srcOrd="1" destOrd="0" parTransId="{956C175B-819B-426D-AC20-C4005B201C7A}" sibTransId="{5CA9D408-4B99-4082-8CAF-CCB7A114A757}"/>
    <dgm:cxn modelId="{B4A9939B-D249-4684-9CAD-550A6D570750}" type="presOf" srcId="{4954E669-6024-4ABF-AA07-F5CE737F2045}" destId="{3644D0A9-A494-4DB7-B680-B0079EB86F0E}" srcOrd="0" destOrd="0" presId="urn:microsoft.com/office/officeart/2018/2/layout/IconVerticalSolidList"/>
    <dgm:cxn modelId="{76426CB6-2558-4723-8553-D22AE97D1C6E}" srcId="{BC40A959-E1C1-4C96-8B68-3A213320D909}" destId="{ADDA38D2-A642-4EC9-BE7C-5E9758085924}" srcOrd="0" destOrd="0" parTransId="{CB7654EF-7EF0-44E9-A55A-BAAE369BBEC8}" sibTransId="{E9AF9B33-F5B0-460A-9AA1-B5942D3993D3}"/>
    <dgm:cxn modelId="{8348F1C3-38CD-4E88-A903-5B689D98093A}" type="presOf" srcId="{BC40A959-E1C1-4C96-8B68-3A213320D909}" destId="{7D8B68FD-73F8-452B-BDF8-106288A267FB}" srcOrd="0" destOrd="0" presId="urn:microsoft.com/office/officeart/2018/2/layout/IconVerticalSolidList"/>
    <dgm:cxn modelId="{F2623293-D1C1-4D38-8E69-E207A7BC5408}" type="presParOf" srcId="{7D8B68FD-73F8-452B-BDF8-106288A267FB}" destId="{6EBA1482-255C-4EC8-895E-92982298D353}" srcOrd="0" destOrd="0" presId="urn:microsoft.com/office/officeart/2018/2/layout/IconVerticalSolidList"/>
    <dgm:cxn modelId="{7A455885-C9D4-45BD-B78D-7949431F58B5}" type="presParOf" srcId="{6EBA1482-255C-4EC8-895E-92982298D353}" destId="{3792031E-14EE-4E4C-A937-FFA9141B1932}" srcOrd="0" destOrd="0" presId="urn:microsoft.com/office/officeart/2018/2/layout/IconVerticalSolidList"/>
    <dgm:cxn modelId="{6A0EF6C0-C430-4FB6-8DE4-A5C4AA3DCAB0}" type="presParOf" srcId="{6EBA1482-255C-4EC8-895E-92982298D353}" destId="{766C45A9-DA00-4710-8B28-9F4F579D43B5}" srcOrd="1" destOrd="0" presId="urn:microsoft.com/office/officeart/2018/2/layout/IconVerticalSolidList"/>
    <dgm:cxn modelId="{A057CB63-E695-4327-894B-0FA4472A2842}" type="presParOf" srcId="{6EBA1482-255C-4EC8-895E-92982298D353}" destId="{530D34A2-814D-4D60-9B05-57DD5983BB60}" srcOrd="2" destOrd="0" presId="urn:microsoft.com/office/officeart/2018/2/layout/IconVerticalSolidList"/>
    <dgm:cxn modelId="{C1AD717F-D84B-4D2C-88D7-17528059B131}" type="presParOf" srcId="{6EBA1482-255C-4EC8-895E-92982298D353}" destId="{CF082CD4-ABAD-42F7-90D7-DE1D6B6CE1BE}" srcOrd="3" destOrd="0" presId="urn:microsoft.com/office/officeart/2018/2/layout/IconVerticalSolidList"/>
    <dgm:cxn modelId="{E9635D6D-75E9-4757-914A-96EC1094F0C0}" type="presParOf" srcId="{7D8B68FD-73F8-452B-BDF8-106288A267FB}" destId="{E20FFBAE-6A66-4126-B8FE-92B1D585A84F}" srcOrd="1" destOrd="0" presId="urn:microsoft.com/office/officeart/2018/2/layout/IconVerticalSolidList"/>
    <dgm:cxn modelId="{7C967943-3B75-4845-8B41-415BB2AC2DCF}" type="presParOf" srcId="{7D8B68FD-73F8-452B-BDF8-106288A267FB}" destId="{8AF6E297-8907-4454-9831-BB90520BCD74}" srcOrd="2" destOrd="0" presId="urn:microsoft.com/office/officeart/2018/2/layout/IconVerticalSolidList"/>
    <dgm:cxn modelId="{1B6194A1-048A-4FCC-BE19-1F3DB2FB5280}" type="presParOf" srcId="{8AF6E297-8907-4454-9831-BB90520BCD74}" destId="{0CB83F05-1B11-4670-ACBE-5E38A9B13781}" srcOrd="0" destOrd="0" presId="urn:microsoft.com/office/officeart/2018/2/layout/IconVerticalSolidList"/>
    <dgm:cxn modelId="{8671FAAC-2DFD-481A-8552-C7DFCE48C3EE}" type="presParOf" srcId="{8AF6E297-8907-4454-9831-BB90520BCD74}" destId="{2AB83EA2-9803-4BF7-BD2E-70A2AA243F0C}" srcOrd="1" destOrd="0" presId="urn:microsoft.com/office/officeart/2018/2/layout/IconVerticalSolidList"/>
    <dgm:cxn modelId="{60BF161F-8FC2-470F-B84B-5C36775F7DBE}" type="presParOf" srcId="{8AF6E297-8907-4454-9831-BB90520BCD74}" destId="{75314971-816B-4B20-B06A-49AFD371804E}" srcOrd="2" destOrd="0" presId="urn:microsoft.com/office/officeart/2018/2/layout/IconVerticalSolidList"/>
    <dgm:cxn modelId="{2D72EF9B-24E6-41FE-99AE-4777FB2A1225}" type="presParOf" srcId="{8AF6E297-8907-4454-9831-BB90520BCD74}" destId="{3644D0A9-A494-4DB7-B680-B0079EB86F0E}" srcOrd="3" destOrd="0" presId="urn:microsoft.com/office/officeart/2018/2/layout/IconVerticalSolidList"/>
    <dgm:cxn modelId="{BF5316B4-DABF-4565-99E9-A2581EAB08A7}" type="presParOf" srcId="{7D8B68FD-73F8-452B-BDF8-106288A267FB}" destId="{797B3C6D-BC70-4571-A765-32354AB89769}" srcOrd="3" destOrd="0" presId="urn:microsoft.com/office/officeart/2018/2/layout/IconVerticalSolidList"/>
    <dgm:cxn modelId="{0835B74A-D0B1-417F-A828-0B594853A5F4}" type="presParOf" srcId="{7D8B68FD-73F8-452B-BDF8-106288A267FB}" destId="{2A039DB5-12BC-41BE-B738-B1A8F0C1D1FE}" srcOrd="4" destOrd="0" presId="urn:microsoft.com/office/officeart/2018/2/layout/IconVerticalSolidList"/>
    <dgm:cxn modelId="{788D787A-541F-4D79-9BE5-4EAFA3F854AD}" type="presParOf" srcId="{2A039DB5-12BC-41BE-B738-B1A8F0C1D1FE}" destId="{79F20038-00EF-4C2B-92FC-076779E577AF}" srcOrd="0" destOrd="0" presId="urn:microsoft.com/office/officeart/2018/2/layout/IconVerticalSolidList"/>
    <dgm:cxn modelId="{0ECA928E-328C-49D9-9B1C-0454548BC8E1}" type="presParOf" srcId="{2A039DB5-12BC-41BE-B738-B1A8F0C1D1FE}" destId="{5117664A-FC72-430F-9068-81A7AB88F1E9}" srcOrd="1" destOrd="0" presId="urn:microsoft.com/office/officeart/2018/2/layout/IconVerticalSolidList"/>
    <dgm:cxn modelId="{CEC6D8BA-EB19-4DA0-979B-F3181715C518}" type="presParOf" srcId="{2A039DB5-12BC-41BE-B738-B1A8F0C1D1FE}" destId="{AE555565-BEEA-409B-A968-9662ECD60EEF}" srcOrd="2" destOrd="0" presId="urn:microsoft.com/office/officeart/2018/2/layout/IconVerticalSolidList"/>
    <dgm:cxn modelId="{1ECBC2D0-C186-4BFE-AB25-AA4B48FFC6B6}" type="presParOf" srcId="{2A039DB5-12BC-41BE-B738-B1A8F0C1D1FE}" destId="{0A071CD0-5DC7-42E8-9319-F2A48CAA1EC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2031E-14EE-4E4C-A937-FFA9141B1932}">
      <dsp:nvSpPr>
        <dsp:cNvPr id="0" name=""/>
        <dsp:cNvSpPr/>
      </dsp:nvSpPr>
      <dsp:spPr>
        <a:xfrm>
          <a:off x="0" y="673"/>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6C45A9-DA00-4710-8B28-9F4F579D43B5}">
      <dsp:nvSpPr>
        <dsp:cNvPr id="0" name=""/>
        <dsp:cNvSpPr/>
      </dsp:nvSpPr>
      <dsp:spPr>
        <a:xfrm>
          <a:off x="476436" y="355047"/>
          <a:ext cx="866247" cy="866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082CD4-ABAD-42F7-90D7-DE1D6B6CE1BE}">
      <dsp:nvSpPr>
        <dsp:cNvPr id="0" name=""/>
        <dsp:cNvSpPr/>
      </dsp:nvSpPr>
      <dsp:spPr>
        <a:xfrm>
          <a:off x="1819120" y="673"/>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Expressed within ancient literature.</a:t>
          </a:r>
          <a:endParaRPr lang="en-US" sz="2500" kern="1200"/>
        </a:p>
      </dsp:txBody>
      <dsp:txXfrm>
        <a:off x="1819120" y="673"/>
        <a:ext cx="4545103" cy="1574995"/>
      </dsp:txXfrm>
    </dsp:sp>
    <dsp:sp modelId="{0CB83F05-1B11-4670-ACBE-5E38A9B13781}">
      <dsp:nvSpPr>
        <dsp:cNvPr id="0" name=""/>
        <dsp:cNvSpPr/>
      </dsp:nvSpPr>
      <dsp:spPr>
        <a:xfrm>
          <a:off x="0" y="1969418"/>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B83EA2-9803-4BF7-BD2E-70A2AA243F0C}">
      <dsp:nvSpPr>
        <dsp:cNvPr id="0" name=""/>
        <dsp:cNvSpPr/>
      </dsp:nvSpPr>
      <dsp:spPr>
        <a:xfrm>
          <a:off x="476436" y="2323792"/>
          <a:ext cx="866247" cy="866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44D0A9-A494-4DB7-B680-B0079EB86F0E}">
      <dsp:nvSpPr>
        <dsp:cNvPr id="0" name=""/>
        <dsp:cNvSpPr/>
      </dsp:nvSpPr>
      <dsp:spPr>
        <a:xfrm>
          <a:off x="1819120" y="1969418"/>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Medical texts dismissed this.</a:t>
          </a:r>
          <a:endParaRPr lang="en-US" sz="2500" kern="1200"/>
        </a:p>
      </dsp:txBody>
      <dsp:txXfrm>
        <a:off x="1819120" y="1969418"/>
        <a:ext cx="4545103" cy="1574995"/>
      </dsp:txXfrm>
    </dsp:sp>
    <dsp:sp modelId="{79F20038-00EF-4C2B-92FC-076779E577AF}">
      <dsp:nvSpPr>
        <dsp:cNvPr id="0" name=""/>
        <dsp:cNvSpPr/>
      </dsp:nvSpPr>
      <dsp:spPr>
        <a:xfrm>
          <a:off x="0" y="3938162"/>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17664A-FC72-430F-9068-81A7AB88F1E9}">
      <dsp:nvSpPr>
        <dsp:cNvPr id="0" name=""/>
        <dsp:cNvSpPr/>
      </dsp:nvSpPr>
      <dsp:spPr>
        <a:xfrm>
          <a:off x="476436" y="4292537"/>
          <a:ext cx="866247" cy="866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071CD0-5DC7-42E8-9319-F2A48CAA1EC8}">
      <dsp:nvSpPr>
        <dsp:cNvPr id="0" name=""/>
        <dsp:cNvSpPr/>
      </dsp:nvSpPr>
      <dsp:spPr>
        <a:xfrm>
          <a:off x="1819120" y="3938162"/>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Melancholia</a:t>
          </a:r>
          <a:endParaRPr lang="en-US" sz="2500" kern="1200"/>
        </a:p>
      </dsp:txBody>
      <dsp:txXfrm>
        <a:off x="1819120" y="3938162"/>
        <a:ext cx="4545103" cy="157499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83B0D9-EF83-490D-985B-B00D99CB2639}" type="datetimeFigureOut">
              <a:rPr lang="en-US" smtClean="0"/>
              <a:t>1/10/2024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F649CA-7656-49F5-B391-CB21D1F61A9F}" type="slidenum">
              <a:rPr lang="en-US" smtClean="0"/>
              <a:t>‹#›</a:t>
            </a:fld>
            <a:endParaRPr lang="en-US"/>
          </a:p>
        </p:txBody>
      </p:sp>
    </p:spTree>
    <p:extLst>
      <p:ext uri="{BB962C8B-B14F-4D97-AF65-F5344CB8AC3E}">
        <p14:creationId xmlns:p14="http://schemas.microsoft.com/office/powerpoint/2010/main" val="378750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F649CA-7656-49F5-B391-CB21D1F61A9F}" type="slidenum">
              <a:rPr lang="en-US" smtClean="0"/>
              <a:t>2</a:t>
            </a:fld>
            <a:endParaRPr lang="en-US"/>
          </a:p>
        </p:txBody>
      </p:sp>
    </p:spTree>
    <p:extLst>
      <p:ext uri="{BB962C8B-B14F-4D97-AF65-F5344CB8AC3E}">
        <p14:creationId xmlns:p14="http://schemas.microsoft.com/office/powerpoint/2010/main" val="2300491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F649CA-7656-49F5-B391-CB21D1F61A9F}" type="slidenum">
              <a:rPr lang="en-US" smtClean="0"/>
              <a:t>4</a:t>
            </a:fld>
            <a:endParaRPr lang="en-US"/>
          </a:p>
        </p:txBody>
      </p:sp>
    </p:spTree>
    <p:extLst>
      <p:ext uri="{BB962C8B-B14F-4D97-AF65-F5344CB8AC3E}">
        <p14:creationId xmlns:p14="http://schemas.microsoft.com/office/powerpoint/2010/main" val="5144120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F649CA-7656-49F5-B391-CB21D1F61A9F}" type="slidenum">
              <a:rPr lang="en-US" smtClean="0"/>
              <a:t>6</a:t>
            </a:fld>
            <a:endParaRPr lang="en-US"/>
          </a:p>
        </p:txBody>
      </p:sp>
    </p:spTree>
    <p:extLst>
      <p:ext uri="{BB962C8B-B14F-4D97-AF65-F5344CB8AC3E}">
        <p14:creationId xmlns:p14="http://schemas.microsoft.com/office/powerpoint/2010/main" val="1484201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F649CA-7656-49F5-B391-CB21D1F61A9F}" type="slidenum">
              <a:rPr lang="en-US" smtClean="0"/>
              <a:t>7</a:t>
            </a:fld>
            <a:endParaRPr lang="en-US"/>
          </a:p>
        </p:txBody>
      </p:sp>
    </p:spTree>
    <p:extLst>
      <p:ext uri="{BB962C8B-B14F-4D97-AF65-F5344CB8AC3E}">
        <p14:creationId xmlns:p14="http://schemas.microsoft.com/office/powerpoint/2010/main" val="22045763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F649CA-7656-49F5-B391-CB21D1F61A9F}" type="slidenum">
              <a:rPr lang="en-US" smtClean="0"/>
              <a:t>8</a:t>
            </a:fld>
            <a:endParaRPr lang="en-US"/>
          </a:p>
        </p:txBody>
      </p:sp>
    </p:spTree>
    <p:extLst>
      <p:ext uri="{BB962C8B-B14F-4D97-AF65-F5344CB8AC3E}">
        <p14:creationId xmlns:p14="http://schemas.microsoft.com/office/powerpoint/2010/main" val="4857336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F649CA-7656-49F5-B391-CB21D1F61A9F}" type="slidenum">
              <a:rPr lang="en-US" smtClean="0"/>
              <a:t>9</a:t>
            </a:fld>
            <a:endParaRPr lang="en-US"/>
          </a:p>
        </p:txBody>
      </p:sp>
    </p:spTree>
    <p:extLst>
      <p:ext uri="{BB962C8B-B14F-4D97-AF65-F5344CB8AC3E}">
        <p14:creationId xmlns:p14="http://schemas.microsoft.com/office/powerpoint/2010/main" val="3002354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F649CA-7656-49F5-B391-CB21D1F61A9F}" type="slidenum">
              <a:rPr lang="en-US" smtClean="0"/>
              <a:t>10</a:t>
            </a:fld>
            <a:endParaRPr lang="en-US"/>
          </a:p>
        </p:txBody>
      </p:sp>
    </p:spTree>
    <p:extLst>
      <p:ext uri="{BB962C8B-B14F-4D97-AF65-F5344CB8AC3E}">
        <p14:creationId xmlns:p14="http://schemas.microsoft.com/office/powerpoint/2010/main" val="32055650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F649CA-7656-49F5-B391-CB21D1F61A9F}" type="slidenum">
              <a:rPr lang="en-US" smtClean="0"/>
              <a:t>11</a:t>
            </a:fld>
            <a:endParaRPr lang="en-US"/>
          </a:p>
        </p:txBody>
      </p:sp>
    </p:spTree>
    <p:extLst>
      <p:ext uri="{BB962C8B-B14F-4D97-AF65-F5344CB8AC3E}">
        <p14:creationId xmlns:p14="http://schemas.microsoft.com/office/powerpoint/2010/main" val="40403573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F649CA-7656-49F5-B391-CB21D1F61A9F}" type="slidenum">
              <a:rPr lang="en-US" smtClean="0"/>
              <a:t>12</a:t>
            </a:fld>
            <a:endParaRPr lang="en-US"/>
          </a:p>
        </p:txBody>
      </p:sp>
    </p:spTree>
    <p:extLst>
      <p:ext uri="{BB962C8B-B14F-4D97-AF65-F5344CB8AC3E}">
        <p14:creationId xmlns:p14="http://schemas.microsoft.com/office/powerpoint/2010/main" val="30237400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F649CA-7656-49F5-B391-CB21D1F61A9F}" type="slidenum">
              <a:rPr lang="en-US" smtClean="0"/>
              <a:t>13</a:t>
            </a:fld>
            <a:endParaRPr lang="en-US"/>
          </a:p>
        </p:txBody>
      </p:sp>
    </p:spTree>
    <p:extLst>
      <p:ext uri="{BB962C8B-B14F-4D97-AF65-F5344CB8AC3E}">
        <p14:creationId xmlns:p14="http://schemas.microsoft.com/office/powerpoint/2010/main" val="37306412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6F649CA-7656-49F5-B391-CB21D1F61A9F}" type="slidenum">
              <a:rPr lang="en-US" smtClean="0"/>
              <a:t>14</a:t>
            </a:fld>
            <a:endParaRPr lang="en-US"/>
          </a:p>
        </p:txBody>
      </p:sp>
    </p:spTree>
    <p:extLst>
      <p:ext uri="{BB962C8B-B14F-4D97-AF65-F5344CB8AC3E}">
        <p14:creationId xmlns:p14="http://schemas.microsoft.com/office/powerpoint/2010/main" val="5889010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414159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01447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73858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83555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24591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37949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48377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95200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5798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24644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9979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1/10/2024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377519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3.xml"/><Relationship Id="rId5" Type="http://schemas.openxmlformats.org/officeDocument/2006/relationships/hyperlink" Target="https://creativecommons.org/licenses/by-nc-sa/3.0/" TargetMode="External"/><Relationship Id="rId4" Type="http://schemas.openxmlformats.org/officeDocument/2006/relationships/hyperlink" Target="http://brewminate.com/education-research-and-government-in-the-ancient-greek-world/"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poemanalysis.com/elizabeth-barrett-browning/my-heart-and-i/" TargetMode="External"/><Relationship Id="rId3" Type="http://schemas.openxmlformats.org/officeDocument/2006/relationships/hyperlink" Target="https://doi.org/10.2307/j.ctt1xp3stn" TargetMode="External"/><Relationship Id="rId7" Type="http://schemas.openxmlformats.org/officeDocument/2006/relationships/hyperlink" Target="https://doi.org/10.2307/j.ctt1xp3stn.10"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doi.org/10.1080/09647040490885529" TargetMode="External"/><Relationship Id="rId5" Type="http://schemas.openxmlformats.org/officeDocument/2006/relationships/hyperlink" Target="https://doi.org/10.1177/1363461520962603" TargetMode="External"/><Relationship Id="rId4" Type="http://schemas.openxmlformats.org/officeDocument/2006/relationships/hyperlink" Target="https://www.britannica.com/science/humor-ancient-physi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612F383F-B981-4BC3-9E2B-7BE938CE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240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AA485AD-076E-4077-A6E6-C3C9F0C39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D088DBDF-80D5-4FC0-8A54-9D660B728D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sp>
        <p:nvSpPr>
          <p:cNvPr id="13" name="Rectangle 12">
            <a:extLst>
              <a:ext uri="{FF2B5EF4-FFF2-40B4-BE49-F238E27FC236}">
                <a16:creationId xmlns:a16="http://schemas.microsoft.com/office/drawing/2014/main" id="{58D235B8-3D10-493F-88AC-84BB404C1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painting of a group of people&#10;&#10;Description automatically generated">
            <a:extLst>
              <a:ext uri="{FF2B5EF4-FFF2-40B4-BE49-F238E27FC236}">
                <a16:creationId xmlns:a16="http://schemas.microsoft.com/office/drawing/2014/main" id="{B5B17659-CCCF-5DB2-A36F-3FF7B1942CDD}"/>
              </a:ext>
            </a:extLst>
          </p:cNvPr>
          <p:cNvPicPr>
            <a:picLocks noChangeAspect="1"/>
          </p:cNvPicPr>
          <p:nvPr/>
        </p:nvPicPr>
        <p:blipFill rotWithShape="1">
          <a:blip r:embed="rId3">
            <a:alphaModFix amt="60000"/>
            <a:extLst>
              <a:ext uri="{837473B0-CC2E-450A-ABE3-18F120FF3D39}">
                <a1611:picAttrSrcUrl xmlns:a1611="http://schemas.microsoft.com/office/drawing/2016/11/main" r:id="rId4"/>
              </a:ext>
            </a:extLst>
          </a:blip>
          <a:srcRect l="2459" r="7785" b="-1"/>
          <a:stretch/>
        </p:blipFill>
        <p:spPr>
          <a:xfrm>
            <a:off x="20" y="10"/>
            <a:ext cx="12188930" cy="6857990"/>
          </a:xfrm>
          <a:prstGeom prst="rect">
            <a:avLst/>
          </a:prstGeom>
        </p:spPr>
      </p:pic>
      <p:sp>
        <p:nvSpPr>
          <p:cNvPr id="2" name="Title 1">
            <a:extLst>
              <a:ext uri="{FF2B5EF4-FFF2-40B4-BE49-F238E27FC236}">
                <a16:creationId xmlns:a16="http://schemas.microsoft.com/office/drawing/2014/main" id="{D4772CE6-E45B-B8B6-F616-92E9FB505BE3}"/>
              </a:ext>
            </a:extLst>
          </p:cNvPr>
          <p:cNvSpPr>
            <a:spLocks noGrp="1"/>
          </p:cNvSpPr>
          <p:nvPr>
            <p:ph type="title"/>
          </p:nvPr>
        </p:nvSpPr>
        <p:spPr>
          <a:xfrm>
            <a:off x="1185503" y="3512262"/>
            <a:ext cx="9801082" cy="1675466"/>
          </a:xfrm>
        </p:spPr>
        <p:txBody>
          <a:bodyPr vert="horz" lIns="91440" tIns="45720" rIns="91440" bIns="45720" rtlCol="0" anchor="t">
            <a:normAutofit/>
          </a:bodyPr>
          <a:lstStyle/>
          <a:p>
            <a:pPr algn="ctr"/>
            <a:r>
              <a:rPr lang="en-US" sz="4800">
                <a:solidFill>
                  <a:srgbClr val="FFFFFF"/>
                </a:solidFill>
              </a:rPr>
              <a:t>Melancholy from Ancient Greece till 1850. </a:t>
            </a:r>
          </a:p>
        </p:txBody>
      </p:sp>
      <p:sp>
        <p:nvSpPr>
          <p:cNvPr id="3" name="Text Placeholder 2">
            <a:extLst>
              <a:ext uri="{FF2B5EF4-FFF2-40B4-BE49-F238E27FC236}">
                <a16:creationId xmlns:a16="http://schemas.microsoft.com/office/drawing/2014/main" id="{9F5632C7-F875-BA09-F857-F7A544DF90B4}"/>
              </a:ext>
            </a:extLst>
          </p:cNvPr>
          <p:cNvSpPr>
            <a:spLocks noGrp="1"/>
          </p:cNvSpPr>
          <p:nvPr>
            <p:ph type="body" idx="1"/>
          </p:nvPr>
        </p:nvSpPr>
        <p:spPr>
          <a:xfrm>
            <a:off x="1200842" y="2224377"/>
            <a:ext cx="9801082" cy="1116170"/>
          </a:xfrm>
        </p:spPr>
        <p:txBody>
          <a:bodyPr vert="horz" lIns="91440" tIns="45720" rIns="91440" bIns="45720" rtlCol="0" anchor="b">
            <a:normAutofit/>
          </a:bodyPr>
          <a:lstStyle/>
          <a:p>
            <a:pPr algn="ctr"/>
            <a:r>
              <a:rPr lang="en-US" sz="3600">
                <a:solidFill>
                  <a:srgbClr val="FFFFFF"/>
                </a:solidFill>
              </a:rPr>
              <a:t>Chris</a:t>
            </a:r>
          </a:p>
        </p:txBody>
      </p:sp>
      <p:sp>
        <p:nvSpPr>
          <p:cNvPr id="5" name="TextBox 4">
            <a:extLst>
              <a:ext uri="{FF2B5EF4-FFF2-40B4-BE49-F238E27FC236}">
                <a16:creationId xmlns:a16="http://schemas.microsoft.com/office/drawing/2014/main" id="{DEC0C200-D241-38C7-FE76-2DB324A0CB48}"/>
              </a:ext>
            </a:extLst>
          </p:cNvPr>
          <p:cNvSpPr txBox="1"/>
          <p:nvPr/>
        </p:nvSpPr>
        <p:spPr>
          <a:xfrm>
            <a:off x="9578942" y="6657945"/>
            <a:ext cx="261001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365460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3" name="Rectangle 3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403424A-CABD-198D-306D-81A5F418E43D}"/>
              </a:ext>
            </a:extLst>
          </p:cNvPr>
          <p:cNvSpPr>
            <a:spLocks noGrp="1"/>
          </p:cNvSpPr>
          <p:nvPr>
            <p:ph type="title"/>
          </p:nvPr>
        </p:nvSpPr>
        <p:spPr>
          <a:xfrm>
            <a:off x="1043631" y="809898"/>
            <a:ext cx="10173010" cy="1554480"/>
          </a:xfrm>
        </p:spPr>
        <p:txBody>
          <a:bodyPr vert="horz" lIns="91440" tIns="45720" rIns="91440" bIns="45720" rtlCol="0" anchor="ctr">
            <a:normAutofit/>
          </a:bodyPr>
          <a:lstStyle/>
          <a:p>
            <a:r>
              <a:rPr lang="en-US" sz="4800" kern="1200">
                <a:solidFill>
                  <a:schemeClr val="tx1"/>
                </a:solidFill>
                <a:latin typeface="+mj-lt"/>
                <a:ea typeface="+mj-ea"/>
                <a:cs typeface="+mj-cs"/>
              </a:rPr>
              <a:t>Timeline</a:t>
            </a:r>
          </a:p>
        </p:txBody>
      </p:sp>
      <p:cxnSp>
        <p:nvCxnSpPr>
          <p:cNvPr id="46" name="Straight Connector 4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092A889-2F6D-A8D1-4A10-60AA73D8302A}"/>
              </a:ext>
            </a:extLst>
          </p:cNvPr>
          <p:cNvSpPr txBox="1"/>
          <p:nvPr/>
        </p:nvSpPr>
        <p:spPr>
          <a:xfrm>
            <a:off x="1330026" y="3017519"/>
            <a:ext cx="1744875" cy="1075103"/>
          </a:xfrm>
          <a:prstGeom prst="rect">
            <a:avLst/>
          </a:prstGeom>
          <a:noFill/>
        </p:spPr>
        <p:txBody>
          <a:bodyPr wrap="square" rtlCol="0">
            <a:spAutoFit/>
          </a:bodyPr>
          <a:lstStyle/>
          <a:p>
            <a:pPr defTabSz="996696">
              <a:spcAft>
                <a:spcPts val="600"/>
              </a:spcAft>
            </a:pPr>
            <a:r>
              <a:rPr lang="en-US" sz="1962" kern="1200">
                <a:solidFill>
                  <a:srgbClr val="1F1F1F"/>
                </a:solidFill>
                <a:latin typeface="Google Sans"/>
                <a:ea typeface="+mn-ea"/>
                <a:cs typeface="+mn-cs"/>
              </a:rPr>
              <a:t>460 BCE–370 BCE</a:t>
            </a:r>
          </a:p>
          <a:p>
            <a:pPr defTabSz="996696">
              <a:spcAft>
                <a:spcPts val="600"/>
              </a:spcAft>
            </a:pPr>
            <a:r>
              <a:rPr lang="en-US" sz="1962">
                <a:solidFill>
                  <a:srgbClr val="1F1F1F"/>
                </a:solidFill>
                <a:latin typeface="Google Sans"/>
              </a:rPr>
              <a:t>Ancient Greece</a:t>
            </a:r>
            <a:r>
              <a:rPr lang="en-US" sz="1962" kern="1200">
                <a:solidFill>
                  <a:srgbClr val="1F1F1F"/>
                </a:solidFill>
                <a:latin typeface="Google Sans"/>
                <a:ea typeface="+mn-ea"/>
                <a:cs typeface="+mn-cs"/>
              </a:rPr>
              <a:t> </a:t>
            </a:r>
            <a:endParaRPr lang="en-US"/>
          </a:p>
        </p:txBody>
      </p:sp>
      <p:sp>
        <p:nvSpPr>
          <p:cNvPr id="7" name="TextBox 6">
            <a:extLst>
              <a:ext uri="{FF2B5EF4-FFF2-40B4-BE49-F238E27FC236}">
                <a16:creationId xmlns:a16="http://schemas.microsoft.com/office/drawing/2014/main" id="{1DBFAD29-6716-449E-2AA0-4A029ADE3FB2}"/>
              </a:ext>
            </a:extLst>
          </p:cNvPr>
          <p:cNvSpPr txBox="1"/>
          <p:nvPr/>
        </p:nvSpPr>
        <p:spPr>
          <a:xfrm>
            <a:off x="4040324" y="3042411"/>
            <a:ext cx="1744875" cy="1075103"/>
          </a:xfrm>
          <a:prstGeom prst="rect">
            <a:avLst/>
          </a:prstGeom>
          <a:noFill/>
        </p:spPr>
        <p:txBody>
          <a:bodyPr wrap="square" rtlCol="0">
            <a:spAutoFit/>
          </a:bodyPr>
          <a:lstStyle/>
          <a:p>
            <a:pPr defTabSz="996696">
              <a:spcAft>
                <a:spcPts val="600"/>
              </a:spcAft>
            </a:pPr>
            <a:r>
              <a:rPr lang="en-US" sz="1962" kern="1200">
                <a:solidFill>
                  <a:srgbClr val="1F1F1F"/>
                </a:solidFill>
                <a:latin typeface="Google Sans"/>
                <a:ea typeface="+mn-ea"/>
                <a:cs typeface="+mn-cs"/>
              </a:rPr>
              <a:t>500 BCE– 1500 CE</a:t>
            </a:r>
          </a:p>
          <a:p>
            <a:pPr defTabSz="996696">
              <a:spcAft>
                <a:spcPts val="600"/>
              </a:spcAft>
            </a:pPr>
            <a:r>
              <a:rPr lang="en-US" sz="1962">
                <a:solidFill>
                  <a:srgbClr val="1F1F1F"/>
                </a:solidFill>
                <a:latin typeface="Google Sans"/>
              </a:rPr>
              <a:t>M</a:t>
            </a:r>
            <a:r>
              <a:rPr lang="en-US" sz="1962" kern="1200">
                <a:solidFill>
                  <a:srgbClr val="1F1F1F"/>
                </a:solidFill>
                <a:latin typeface="Google Sans"/>
                <a:ea typeface="+mn-ea"/>
                <a:cs typeface="+mn-cs"/>
              </a:rPr>
              <a:t>edieval</a:t>
            </a:r>
            <a:endParaRPr lang="en-US"/>
          </a:p>
        </p:txBody>
      </p:sp>
      <p:sp>
        <p:nvSpPr>
          <p:cNvPr id="9" name="TextBox 8">
            <a:extLst>
              <a:ext uri="{FF2B5EF4-FFF2-40B4-BE49-F238E27FC236}">
                <a16:creationId xmlns:a16="http://schemas.microsoft.com/office/drawing/2014/main" id="{E46D7ABD-B037-3E7A-A458-19874867EC8D}"/>
              </a:ext>
            </a:extLst>
          </p:cNvPr>
          <p:cNvSpPr txBox="1"/>
          <p:nvPr/>
        </p:nvSpPr>
        <p:spPr>
          <a:xfrm>
            <a:off x="6299905" y="3074251"/>
            <a:ext cx="1744875" cy="1075103"/>
          </a:xfrm>
          <a:prstGeom prst="rect">
            <a:avLst/>
          </a:prstGeom>
          <a:noFill/>
        </p:spPr>
        <p:txBody>
          <a:bodyPr wrap="square" rtlCol="0">
            <a:spAutoFit/>
          </a:bodyPr>
          <a:lstStyle/>
          <a:p>
            <a:pPr defTabSz="996696">
              <a:spcAft>
                <a:spcPts val="600"/>
              </a:spcAft>
            </a:pPr>
            <a:r>
              <a:rPr lang="en-US" sz="1962" kern="1200">
                <a:solidFill>
                  <a:srgbClr val="1F1F1F"/>
                </a:solidFill>
                <a:latin typeface="Google Sans"/>
                <a:ea typeface="+mn-ea"/>
                <a:cs typeface="+mn-cs"/>
              </a:rPr>
              <a:t>1714 BCE– 1837 CE</a:t>
            </a:r>
          </a:p>
          <a:p>
            <a:pPr defTabSz="996696">
              <a:spcAft>
                <a:spcPts val="600"/>
              </a:spcAft>
            </a:pPr>
            <a:r>
              <a:rPr lang="en-US" sz="1962" kern="1200">
                <a:solidFill>
                  <a:srgbClr val="1F1F1F"/>
                </a:solidFill>
                <a:latin typeface="Google Sans"/>
                <a:ea typeface="+mn-ea"/>
                <a:cs typeface="+mn-cs"/>
              </a:rPr>
              <a:t>Georgians</a:t>
            </a:r>
            <a:endParaRPr lang="en-US"/>
          </a:p>
        </p:txBody>
      </p:sp>
      <p:sp>
        <p:nvSpPr>
          <p:cNvPr id="10" name="TextBox 9">
            <a:extLst>
              <a:ext uri="{FF2B5EF4-FFF2-40B4-BE49-F238E27FC236}">
                <a16:creationId xmlns:a16="http://schemas.microsoft.com/office/drawing/2014/main" id="{C2BBC6DE-F567-80CF-F99C-1CD19C82E29C}"/>
              </a:ext>
            </a:extLst>
          </p:cNvPr>
          <p:cNvSpPr txBox="1"/>
          <p:nvPr/>
        </p:nvSpPr>
        <p:spPr>
          <a:xfrm>
            <a:off x="8714793" y="3012790"/>
            <a:ext cx="1744875" cy="1075103"/>
          </a:xfrm>
          <a:prstGeom prst="rect">
            <a:avLst/>
          </a:prstGeom>
          <a:noFill/>
        </p:spPr>
        <p:txBody>
          <a:bodyPr wrap="square" rtlCol="0">
            <a:spAutoFit/>
          </a:bodyPr>
          <a:lstStyle/>
          <a:p>
            <a:pPr defTabSz="996696">
              <a:spcAft>
                <a:spcPts val="600"/>
              </a:spcAft>
            </a:pPr>
            <a:r>
              <a:rPr lang="en-US" sz="1962" kern="1200">
                <a:solidFill>
                  <a:srgbClr val="1F1F1F"/>
                </a:solidFill>
                <a:latin typeface="Google Sans"/>
                <a:ea typeface="+mn-ea"/>
                <a:cs typeface="+mn-cs"/>
              </a:rPr>
              <a:t>1837 BCE– 1901 CE</a:t>
            </a:r>
          </a:p>
          <a:p>
            <a:pPr defTabSz="996696">
              <a:spcAft>
                <a:spcPts val="600"/>
              </a:spcAft>
            </a:pPr>
            <a:r>
              <a:rPr lang="en-US" sz="1962" kern="1200">
                <a:solidFill>
                  <a:srgbClr val="1F1F1F"/>
                </a:solidFill>
                <a:latin typeface="Google Sans"/>
                <a:ea typeface="+mn-ea"/>
                <a:cs typeface="+mn-cs"/>
              </a:rPr>
              <a:t>Victorians</a:t>
            </a:r>
            <a:endParaRPr lang="en-US"/>
          </a:p>
        </p:txBody>
      </p:sp>
      <p:cxnSp>
        <p:nvCxnSpPr>
          <p:cNvPr id="19" name="Straight Arrow Connector 18">
            <a:extLst>
              <a:ext uri="{FF2B5EF4-FFF2-40B4-BE49-F238E27FC236}">
                <a16:creationId xmlns:a16="http://schemas.microsoft.com/office/drawing/2014/main" id="{AAC0483C-75A3-4F0C-B2F3-4C12F8F3C4D7}"/>
              </a:ext>
            </a:extLst>
          </p:cNvPr>
          <p:cNvCxnSpPr>
            <a:cxnSpLocks/>
          </p:cNvCxnSpPr>
          <p:nvPr/>
        </p:nvCxnSpPr>
        <p:spPr>
          <a:xfrm>
            <a:off x="3186666" y="3550342"/>
            <a:ext cx="554696" cy="0"/>
          </a:xfrm>
          <a:prstGeom prst="straightConnector1">
            <a:avLst/>
          </a:prstGeom>
          <a:ln w="38100">
            <a:tailEnd type="triangle"/>
          </a:ln>
        </p:spPr>
        <p:style>
          <a:lnRef idx="2">
            <a:schemeClr val="accent1"/>
          </a:lnRef>
          <a:fillRef idx="0">
            <a:schemeClr val="accent1"/>
          </a:fillRef>
          <a:effectRef idx="1">
            <a:schemeClr val="accent1"/>
          </a:effectRef>
          <a:fontRef idx="minor">
            <a:schemeClr val="tx1"/>
          </a:fontRef>
        </p:style>
      </p:cxnSp>
      <p:cxnSp>
        <p:nvCxnSpPr>
          <p:cNvPr id="24" name="Straight Arrow Connector 23">
            <a:extLst>
              <a:ext uri="{FF2B5EF4-FFF2-40B4-BE49-F238E27FC236}">
                <a16:creationId xmlns:a16="http://schemas.microsoft.com/office/drawing/2014/main" id="{9F447D80-9E47-F96F-72C2-BD4905CEA192}"/>
              </a:ext>
            </a:extLst>
          </p:cNvPr>
          <p:cNvCxnSpPr>
            <a:cxnSpLocks/>
          </p:cNvCxnSpPr>
          <p:nvPr/>
        </p:nvCxnSpPr>
        <p:spPr>
          <a:xfrm>
            <a:off x="7842356" y="3663936"/>
            <a:ext cx="569036" cy="0"/>
          </a:xfrm>
          <a:prstGeom prst="straightConnector1">
            <a:avLst/>
          </a:prstGeom>
          <a:ln w="38100">
            <a:tailEnd type="triangle"/>
          </a:ln>
        </p:spPr>
        <p:style>
          <a:lnRef idx="2">
            <a:schemeClr val="accent1"/>
          </a:lnRef>
          <a:fillRef idx="0">
            <a:schemeClr val="accent1"/>
          </a:fillRef>
          <a:effectRef idx="1">
            <a:schemeClr val="accent1"/>
          </a:effectRef>
          <a:fontRef idx="minor">
            <a:schemeClr val="tx1"/>
          </a:fontRef>
        </p:style>
      </p:cxnSp>
      <p:cxnSp>
        <p:nvCxnSpPr>
          <p:cNvPr id="25" name="Straight Arrow Connector 24">
            <a:extLst>
              <a:ext uri="{FF2B5EF4-FFF2-40B4-BE49-F238E27FC236}">
                <a16:creationId xmlns:a16="http://schemas.microsoft.com/office/drawing/2014/main" id="{1760F63B-2DDA-6786-0A71-ADAE52087D12}"/>
              </a:ext>
            </a:extLst>
          </p:cNvPr>
          <p:cNvCxnSpPr>
            <a:cxnSpLocks/>
          </p:cNvCxnSpPr>
          <p:nvPr/>
        </p:nvCxnSpPr>
        <p:spPr>
          <a:xfrm>
            <a:off x="5584000" y="3663936"/>
            <a:ext cx="509822" cy="0"/>
          </a:xfrm>
          <a:prstGeom prst="straightConnector1">
            <a:avLst/>
          </a:prstGeom>
          <a:ln w="38100">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66391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5"/>
                                        </p:tgtEl>
                                        <p:attrNameLst>
                                          <p:attrName>style.visibility</p:attrName>
                                        </p:attrNameLst>
                                      </p:cBhvr>
                                      <p:to>
                                        <p:strVal val="visible"/>
                                      </p:to>
                                    </p:set>
                                    <p:animEffect transition="in" filter="fade">
                                      <p:cBhvr>
                                        <p:cTn id="15" dur="500"/>
                                        <p:tgtEl>
                                          <p:spTgt spid="2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4"/>
                                        </p:tgtEl>
                                        <p:attrNameLst>
                                          <p:attrName>style.visibility</p:attrName>
                                        </p:attrNameLst>
                                      </p:cBhvr>
                                      <p:to>
                                        <p:strVal val="visible"/>
                                      </p:to>
                                    </p:set>
                                    <p:animEffect transition="in" filter="fade">
                                      <p:cBhvr>
                                        <p:cTn id="23" dur="500"/>
                                        <p:tgtEl>
                                          <p:spTgt spid="24"/>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33FBB-1F7C-9035-A583-CF1186EBF672}"/>
              </a:ext>
            </a:extLst>
          </p:cNvPr>
          <p:cNvSpPr>
            <a:spLocks noGrp="1"/>
          </p:cNvSpPr>
          <p:nvPr>
            <p:ph type="title"/>
          </p:nvPr>
        </p:nvSpPr>
        <p:spPr/>
        <p:txBody>
          <a:bodyPr/>
          <a:lstStyle/>
          <a:p>
            <a:r>
              <a:rPr lang="en-GB" dirty="0"/>
              <a:t>Notes</a:t>
            </a:r>
            <a:endParaRPr lang="en-US" dirty="0"/>
          </a:p>
        </p:txBody>
      </p:sp>
      <p:sp>
        <p:nvSpPr>
          <p:cNvPr id="3" name="Content Placeholder 2">
            <a:extLst>
              <a:ext uri="{FF2B5EF4-FFF2-40B4-BE49-F238E27FC236}">
                <a16:creationId xmlns:a16="http://schemas.microsoft.com/office/drawing/2014/main" id="{3A538A3D-3116-BEA7-EF28-E2165B7C4089}"/>
              </a:ext>
            </a:extLst>
          </p:cNvPr>
          <p:cNvSpPr>
            <a:spLocks noGrp="1"/>
          </p:cNvSpPr>
          <p:nvPr>
            <p:ph idx="1"/>
          </p:nvPr>
        </p:nvSpPr>
        <p:spPr/>
        <p:txBody>
          <a:bodyPr/>
          <a:lstStyle/>
          <a:p>
            <a:pPr marL="0" indent="0">
              <a:buNone/>
            </a:pPr>
            <a:r>
              <a:rPr lang="en-GB" dirty="0"/>
              <a:t>Within this section of the power point I will talk about the time periods that I would be covering. The views of melancholia during different time periods of time and what society would have treated them or how they were perceived. I chose these time periods within history as they had different views during this time.</a:t>
            </a:r>
            <a:endParaRPr lang="en-US" dirty="0"/>
          </a:p>
          <a:p>
            <a:pPr marL="0" indent="0">
              <a:buNone/>
            </a:pPr>
            <a:endParaRPr lang="en-US" dirty="0"/>
          </a:p>
        </p:txBody>
      </p:sp>
    </p:spTree>
    <p:extLst>
      <p:ext uri="{BB962C8B-B14F-4D97-AF65-F5344CB8AC3E}">
        <p14:creationId xmlns:p14="http://schemas.microsoft.com/office/powerpoint/2010/main" val="3108211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0FF9C3C-2036-8757-100B-BE36FD82400F}"/>
              </a:ext>
            </a:extLst>
          </p:cNvPr>
          <p:cNvSpPr>
            <a:spLocks noGrp="1"/>
          </p:cNvSpPr>
          <p:nvPr>
            <p:ph type="title"/>
          </p:nvPr>
        </p:nvSpPr>
        <p:spPr>
          <a:xfrm>
            <a:off x="621792" y="1161288"/>
            <a:ext cx="3602736" cy="4526280"/>
          </a:xfrm>
        </p:spPr>
        <p:txBody>
          <a:bodyPr>
            <a:normAutofit/>
          </a:bodyPr>
          <a:lstStyle/>
          <a:p>
            <a:r>
              <a:rPr lang="en-GB" sz="4000"/>
              <a:t>Ancient Greece</a:t>
            </a:r>
            <a:endParaRPr lang="en-US" sz="40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29E7822-1833-8977-4AE4-559150B4ED7B}"/>
              </a:ext>
            </a:extLst>
          </p:cNvPr>
          <p:cNvGraphicFramePr>
            <a:graphicFrameLocks noGrp="1"/>
          </p:cNvGraphicFramePr>
          <p:nvPr>
            <p:ph idx="1"/>
            <p:extLst>
              <p:ext uri="{D42A27DB-BD31-4B8C-83A1-F6EECF244321}">
                <p14:modId xmlns:p14="http://schemas.microsoft.com/office/powerpoint/2010/main" val="2785566516"/>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7185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66C45A9-DA00-4710-8B28-9F4F579D43B5}"/>
                                            </p:graphicEl>
                                          </p:spTgt>
                                        </p:tgtEl>
                                        <p:attrNameLst>
                                          <p:attrName>style.visibility</p:attrName>
                                        </p:attrNameLst>
                                      </p:cBhvr>
                                      <p:to>
                                        <p:strVal val="visible"/>
                                      </p:to>
                                    </p:set>
                                    <p:animEffect transition="in" filter="fade">
                                      <p:cBhvr>
                                        <p:cTn id="7" dur="500"/>
                                        <p:tgtEl>
                                          <p:spTgt spid="5">
                                            <p:graphicEl>
                                              <a:dgm id="{766C45A9-DA00-4710-8B28-9F4F579D43B5}"/>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3792031E-14EE-4E4C-A937-FFA9141B1932}"/>
                                            </p:graphicEl>
                                          </p:spTgt>
                                        </p:tgtEl>
                                        <p:attrNameLst>
                                          <p:attrName>style.visibility</p:attrName>
                                        </p:attrNameLst>
                                      </p:cBhvr>
                                      <p:to>
                                        <p:strVal val="visible"/>
                                      </p:to>
                                    </p:set>
                                    <p:animEffect transition="in" filter="fade">
                                      <p:cBhvr>
                                        <p:cTn id="10" dur="500"/>
                                        <p:tgtEl>
                                          <p:spTgt spid="5">
                                            <p:graphicEl>
                                              <a:dgm id="{3792031E-14EE-4E4C-A937-FFA9141B1932}"/>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graphicEl>
                                              <a:dgm id="{CF082CD4-ABAD-42F7-90D7-DE1D6B6CE1BE}"/>
                                            </p:graphicEl>
                                          </p:spTgt>
                                        </p:tgtEl>
                                        <p:attrNameLst>
                                          <p:attrName>style.visibility</p:attrName>
                                        </p:attrNameLst>
                                      </p:cBhvr>
                                      <p:to>
                                        <p:strVal val="visible"/>
                                      </p:to>
                                    </p:set>
                                    <p:animEffect transition="in" filter="fade">
                                      <p:cBhvr>
                                        <p:cTn id="13" dur="500"/>
                                        <p:tgtEl>
                                          <p:spTgt spid="5">
                                            <p:graphicEl>
                                              <a:dgm id="{CF082CD4-ABAD-42F7-90D7-DE1D6B6CE1BE}"/>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5">
                                            <p:graphicEl>
                                              <a:dgm id="{0CB83F05-1B11-4670-ACBE-5E38A9B13781}"/>
                                            </p:graphicEl>
                                          </p:spTgt>
                                        </p:tgtEl>
                                        <p:attrNameLst>
                                          <p:attrName>style.visibility</p:attrName>
                                        </p:attrNameLst>
                                      </p:cBhvr>
                                      <p:to>
                                        <p:strVal val="visible"/>
                                      </p:to>
                                    </p:set>
                                    <p:animEffect transition="in" filter="fade">
                                      <p:cBhvr>
                                        <p:cTn id="18" dur="500"/>
                                        <p:tgtEl>
                                          <p:spTgt spid="5">
                                            <p:graphicEl>
                                              <a:dgm id="{0CB83F05-1B11-4670-ACBE-5E38A9B13781}"/>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5">
                                            <p:graphicEl>
                                              <a:dgm id="{2AB83EA2-9803-4BF7-BD2E-70A2AA243F0C}"/>
                                            </p:graphicEl>
                                          </p:spTgt>
                                        </p:tgtEl>
                                        <p:attrNameLst>
                                          <p:attrName>style.visibility</p:attrName>
                                        </p:attrNameLst>
                                      </p:cBhvr>
                                      <p:to>
                                        <p:strVal val="visible"/>
                                      </p:to>
                                    </p:set>
                                    <p:animEffect transition="in" filter="fade">
                                      <p:cBhvr>
                                        <p:cTn id="21" dur="500"/>
                                        <p:tgtEl>
                                          <p:spTgt spid="5">
                                            <p:graphicEl>
                                              <a:dgm id="{2AB83EA2-9803-4BF7-BD2E-70A2AA243F0C}"/>
                                            </p:graphic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5">
                                            <p:graphicEl>
                                              <a:dgm id="{3644D0A9-A494-4DB7-B680-B0079EB86F0E}"/>
                                            </p:graphicEl>
                                          </p:spTgt>
                                        </p:tgtEl>
                                        <p:attrNameLst>
                                          <p:attrName>style.visibility</p:attrName>
                                        </p:attrNameLst>
                                      </p:cBhvr>
                                      <p:to>
                                        <p:strVal val="visible"/>
                                      </p:to>
                                    </p:set>
                                    <p:animEffect transition="in" filter="fade">
                                      <p:cBhvr>
                                        <p:cTn id="24" dur="500"/>
                                        <p:tgtEl>
                                          <p:spTgt spid="5">
                                            <p:graphicEl>
                                              <a:dgm id="{3644D0A9-A494-4DB7-B680-B0079EB86F0E}"/>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5">
                                            <p:graphicEl>
                                              <a:dgm id="{5117664A-FC72-430F-9068-81A7AB88F1E9}"/>
                                            </p:graphicEl>
                                          </p:spTgt>
                                        </p:tgtEl>
                                        <p:attrNameLst>
                                          <p:attrName>style.visibility</p:attrName>
                                        </p:attrNameLst>
                                      </p:cBhvr>
                                      <p:to>
                                        <p:strVal val="visible"/>
                                      </p:to>
                                    </p:set>
                                    <p:animEffect transition="in" filter="fade">
                                      <p:cBhvr>
                                        <p:cTn id="29" dur="500"/>
                                        <p:tgtEl>
                                          <p:spTgt spid="5">
                                            <p:graphicEl>
                                              <a:dgm id="{5117664A-FC72-430F-9068-81A7AB88F1E9}"/>
                                            </p:graphic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5">
                                            <p:graphicEl>
                                              <a:dgm id="{79F20038-00EF-4C2B-92FC-076779E577AF}"/>
                                            </p:graphicEl>
                                          </p:spTgt>
                                        </p:tgtEl>
                                        <p:attrNameLst>
                                          <p:attrName>style.visibility</p:attrName>
                                        </p:attrNameLst>
                                      </p:cBhvr>
                                      <p:to>
                                        <p:strVal val="visible"/>
                                      </p:to>
                                    </p:set>
                                    <p:animEffect transition="in" filter="fade">
                                      <p:cBhvr>
                                        <p:cTn id="32" dur="500"/>
                                        <p:tgtEl>
                                          <p:spTgt spid="5">
                                            <p:graphicEl>
                                              <a:dgm id="{79F20038-00EF-4C2B-92FC-076779E577AF}"/>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5">
                                            <p:graphicEl>
                                              <a:dgm id="{0A071CD0-5DC7-42E8-9319-F2A48CAA1EC8}"/>
                                            </p:graphicEl>
                                          </p:spTgt>
                                        </p:tgtEl>
                                        <p:attrNameLst>
                                          <p:attrName>style.visibility</p:attrName>
                                        </p:attrNameLst>
                                      </p:cBhvr>
                                      <p:to>
                                        <p:strVal val="visible"/>
                                      </p:to>
                                    </p:set>
                                    <p:animEffect transition="in" filter="fade">
                                      <p:cBhvr>
                                        <p:cTn id="35" dur="500"/>
                                        <p:tgtEl>
                                          <p:spTgt spid="5">
                                            <p:graphicEl>
                                              <a:dgm id="{0A071CD0-5DC7-42E8-9319-F2A48CAA1EC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33FBB-1F7C-9035-A583-CF1186EBF672}"/>
              </a:ext>
            </a:extLst>
          </p:cNvPr>
          <p:cNvSpPr>
            <a:spLocks noGrp="1"/>
          </p:cNvSpPr>
          <p:nvPr>
            <p:ph type="title"/>
          </p:nvPr>
        </p:nvSpPr>
        <p:spPr/>
        <p:txBody>
          <a:bodyPr/>
          <a:lstStyle/>
          <a:p>
            <a:r>
              <a:rPr lang="en-GB" dirty="0"/>
              <a:t>Notes</a:t>
            </a:r>
            <a:endParaRPr lang="en-US" dirty="0"/>
          </a:p>
        </p:txBody>
      </p:sp>
      <p:sp>
        <p:nvSpPr>
          <p:cNvPr id="3" name="Content Placeholder 2">
            <a:extLst>
              <a:ext uri="{FF2B5EF4-FFF2-40B4-BE49-F238E27FC236}">
                <a16:creationId xmlns:a16="http://schemas.microsoft.com/office/drawing/2014/main" id="{3A538A3D-3116-BEA7-EF28-E2165B7C4089}"/>
              </a:ext>
            </a:extLst>
          </p:cNvPr>
          <p:cNvSpPr>
            <a:spLocks noGrp="1"/>
          </p:cNvSpPr>
          <p:nvPr>
            <p:ph idx="1"/>
          </p:nvPr>
        </p:nvSpPr>
        <p:spPr/>
        <p:txBody>
          <a:bodyPr/>
          <a:lstStyle/>
          <a:p>
            <a:pPr marL="0" indent="0">
              <a:buNone/>
            </a:pPr>
            <a:r>
              <a:rPr lang="en-GB" dirty="0"/>
              <a:t>From the earliest Greek literature, it is written that behaviours and sicknesses were sent from the gods as a punishment or just down to the gods wickedness towards that person.</a:t>
            </a:r>
          </a:p>
          <a:p>
            <a:pPr marL="0" indent="0">
              <a:buNone/>
            </a:pPr>
            <a:r>
              <a:rPr lang="en-GB" dirty="0"/>
              <a:t>The main medical text was the four </a:t>
            </a:r>
            <a:r>
              <a:rPr lang="en-GB" dirty="0" err="1"/>
              <a:t>humors</a:t>
            </a:r>
            <a:r>
              <a:rPr lang="en-GB" dirty="0"/>
              <a:t> </a:t>
            </a:r>
            <a:r>
              <a:rPr lang="en-GB" dirty="0" err="1"/>
              <a:t>wirtting</a:t>
            </a:r>
            <a:r>
              <a:rPr lang="en-GB" dirty="0"/>
              <a:t> by Hippocrates </a:t>
            </a:r>
          </a:p>
          <a:p>
            <a:pPr marL="0" indent="0">
              <a:buNone/>
            </a:pPr>
            <a:r>
              <a:rPr lang="en-GB" dirty="0"/>
              <a:t>Melancholia or </a:t>
            </a:r>
            <a:r>
              <a:rPr lang="en-GB" dirty="0" err="1"/>
              <a:t>melan</a:t>
            </a:r>
            <a:r>
              <a:rPr lang="en-GB" dirty="0"/>
              <a:t> </a:t>
            </a:r>
            <a:r>
              <a:rPr lang="en-GB" dirty="0" err="1"/>
              <a:t>Cholia</a:t>
            </a:r>
            <a:r>
              <a:rPr lang="en-GB" dirty="0"/>
              <a:t> translates into black bile, </a:t>
            </a:r>
          </a:p>
          <a:p>
            <a:pPr marL="0" indent="0">
              <a:buNone/>
            </a:pPr>
            <a:endParaRPr lang="en-GB" dirty="0"/>
          </a:p>
          <a:p>
            <a:pPr marL="0" indent="0">
              <a:buNone/>
            </a:pPr>
            <a:endParaRPr lang="en-US" dirty="0"/>
          </a:p>
        </p:txBody>
      </p:sp>
    </p:spTree>
    <p:extLst>
      <p:ext uri="{BB962C8B-B14F-4D97-AF65-F5344CB8AC3E}">
        <p14:creationId xmlns:p14="http://schemas.microsoft.com/office/powerpoint/2010/main" val="3533020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D166A1-B81E-99B1-A52E-4BD7F846FE41}"/>
              </a:ext>
            </a:extLst>
          </p:cNvPr>
          <p:cNvSpPr>
            <a:spLocks noGrp="1"/>
          </p:cNvSpPr>
          <p:nvPr>
            <p:ph type="title"/>
          </p:nvPr>
        </p:nvSpPr>
        <p:spPr>
          <a:xfrm>
            <a:off x="838201" y="365125"/>
            <a:ext cx="5251316" cy="1807305"/>
          </a:xfrm>
        </p:spPr>
        <p:txBody>
          <a:bodyPr>
            <a:normAutofit/>
          </a:bodyPr>
          <a:lstStyle/>
          <a:p>
            <a:r>
              <a:rPr lang="en-GB"/>
              <a:t>Medieval </a:t>
            </a:r>
            <a:endParaRPr lang="en-US"/>
          </a:p>
        </p:txBody>
      </p:sp>
      <p:sp>
        <p:nvSpPr>
          <p:cNvPr id="3" name="Content Placeholder 2">
            <a:extLst>
              <a:ext uri="{FF2B5EF4-FFF2-40B4-BE49-F238E27FC236}">
                <a16:creationId xmlns:a16="http://schemas.microsoft.com/office/drawing/2014/main" id="{1560BB4E-4A96-7DAB-5813-388E9E8E27CE}"/>
              </a:ext>
            </a:extLst>
          </p:cNvPr>
          <p:cNvSpPr>
            <a:spLocks noGrp="1"/>
          </p:cNvSpPr>
          <p:nvPr>
            <p:ph idx="1"/>
          </p:nvPr>
        </p:nvSpPr>
        <p:spPr>
          <a:xfrm>
            <a:off x="838200" y="2333297"/>
            <a:ext cx="4619621" cy="3843666"/>
          </a:xfrm>
        </p:spPr>
        <p:txBody>
          <a:bodyPr>
            <a:normAutofit/>
          </a:bodyPr>
          <a:lstStyle/>
          <a:p>
            <a:r>
              <a:rPr lang="en-GB"/>
              <a:t>Demons and God</a:t>
            </a:r>
          </a:p>
          <a:p>
            <a:r>
              <a:rPr lang="en-GB"/>
              <a:t>Islamic world</a:t>
            </a:r>
          </a:p>
          <a:p>
            <a:r>
              <a:rPr lang="en-GB"/>
              <a:t>Western world</a:t>
            </a:r>
          </a:p>
          <a:p>
            <a:r>
              <a:rPr lang="en-US"/>
              <a:t>Literature </a:t>
            </a:r>
          </a:p>
        </p:txBody>
      </p:sp>
      <p:pic>
        <p:nvPicPr>
          <p:cNvPr id="1026" name="Picture 2" descr="Who was al-Farabi? The renowned Muslim philosopher and musical theorist |  Middle East Eye">
            <a:extLst>
              <a:ext uri="{FF2B5EF4-FFF2-40B4-BE49-F238E27FC236}">
                <a16:creationId xmlns:a16="http://schemas.microsoft.com/office/drawing/2014/main" id="{9D874C2B-7F35-CC3B-CA46-56558109C8C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421" r="20672"/>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5949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33FBB-1F7C-9035-A583-CF1186EBF672}"/>
              </a:ext>
            </a:extLst>
          </p:cNvPr>
          <p:cNvSpPr>
            <a:spLocks noGrp="1"/>
          </p:cNvSpPr>
          <p:nvPr>
            <p:ph type="title"/>
          </p:nvPr>
        </p:nvSpPr>
        <p:spPr/>
        <p:txBody>
          <a:bodyPr/>
          <a:lstStyle/>
          <a:p>
            <a:r>
              <a:rPr lang="en-GB" dirty="0"/>
              <a:t>Notes</a:t>
            </a:r>
            <a:endParaRPr lang="en-US" dirty="0"/>
          </a:p>
        </p:txBody>
      </p:sp>
      <p:sp>
        <p:nvSpPr>
          <p:cNvPr id="3" name="Content Placeholder 2">
            <a:extLst>
              <a:ext uri="{FF2B5EF4-FFF2-40B4-BE49-F238E27FC236}">
                <a16:creationId xmlns:a16="http://schemas.microsoft.com/office/drawing/2014/main" id="{3A538A3D-3116-BEA7-EF28-E2165B7C4089}"/>
              </a:ext>
            </a:extLst>
          </p:cNvPr>
          <p:cNvSpPr>
            <a:spLocks noGrp="1"/>
          </p:cNvSpPr>
          <p:nvPr>
            <p:ph idx="1"/>
          </p:nvPr>
        </p:nvSpPr>
        <p:spPr/>
        <p:txBody>
          <a:bodyPr>
            <a:normAutofit fontScale="70000" lnSpcReduction="20000"/>
          </a:bodyPr>
          <a:lstStyle/>
          <a:p>
            <a:pPr marL="0" indent="0">
              <a:buNone/>
            </a:pPr>
            <a:r>
              <a:rPr lang="en-GB" dirty="0"/>
              <a:t>When it comes to the Islamic world during the medieval times they mostly followed the Greek medical texts.</a:t>
            </a:r>
          </a:p>
          <a:p>
            <a:pPr marL="0" indent="0">
              <a:buNone/>
            </a:pPr>
            <a:r>
              <a:rPr lang="en-GB" dirty="0"/>
              <a:t>They had treatments and hospitals for those who needed to be treated for melancholia</a:t>
            </a:r>
          </a:p>
          <a:p>
            <a:pPr marL="0" indent="0">
              <a:buNone/>
            </a:pPr>
            <a:endParaRPr lang="en-GB" dirty="0"/>
          </a:p>
          <a:p>
            <a:pPr marL="0" indent="0">
              <a:buNone/>
            </a:pPr>
            <a:r>
              <a:rPr lang="en-GB" dirty="0"/>
              <a:t>They also believed in </a:t>
            </a:r>
            <a:r>
              <a:rPr lang="en-GB" dirty="0" err="1"/>
              <a:t>Jinns</a:t>
            </a:r>
            <a:r>
              <a:rPr lang="en-GB" dirty="0"/>
              <a:t> or god when it came to melancholia, a prime example of this would be Al-</a:t>
            </a:r>
            <a:r>
              <a:rPr lang="en-GB" dirty="0" err="1"/>
              <a:t>farabi</a:t>
            </a:r>
            <a:r>
              <a:rPr lang="en-GB" dirty="0"/>
              <a:t> who helped lay the foundations of studying and understanding melancholia </a:t>
            </a:r>
          </a:p>
          <a:p>
            <a:pPr marL="0" indent="0">
              <a:lnSpc>
                <a:spcPct val="100000"/>
              </a:lnSpc>
              <a:spcBef>
                <a:spcPts val="0"/>
              </a:spcBef>
              <a:buNone/>
              <a:defRPr/>
            </a:pPr>
            <a:endParaRPr lang="en-GB" dirty="0"/>
          </a:p>
          <a:p>
            <a:pPr marL="0" indent="0">
              <a:buNone/>
            </a:pPr>
            <a:r>
              <a:rPr lang="en-GB" dirty="0"/>
              <a:t>The western world went a complete different direction as they had no access to the four </a:t>
            </a:r>
            <a:r>
              <a:rPr lang="en-GB" dirty="0" err="1"/>
              <a:t>humors</a:t>
            </a:r>
            <a:r>
              <a:rPr lang="en-GB" dirty="0"/>
              <a:t> and their medical teachings </a:t>
            </a:r>
          </a:p>
          <a:p>
            <a:pPr marL="0" indent="0">
              <a:buNone/>
            </a:pPr>
            <a:r>
              <a:rPr lang="en-GB" dirty="0"/>
              <a:t>They stuck to spiritual healing and praying for the “curse to be lifted” </a:t>
            </a:r>
          </a:p>
          <a:p>
            <a:pPr marL="0" indent="0">
              <a:buNone/>
            </a:pPr>
            <a:endParaRPr lang="en-GB" dirty="0"/>
          </a:p>
          <a:p>
            <a:pPr marL="0" indent="0">
              <a:buNone/>
            </a:pPr>
            <a:r>
              <a:rPr lang="en-GB" dirty="0"/>
              <a:t>One of the most interesting pieces of literature to mention melancholia  - Dante’s inferno, he believed that rage and melancholia were one of the same.</a:t>
            </a:r>
          </a:p>
          <a:p>
            <a:pPr marL="0" indent="0">
              <a:buNone/>
            </a:pPr>
            <a:endParaRPr lang="en-US" dirty="0"/>
          </a:p>
        </p:txBody>
      </p:sp>
    </p:spTree>
    <p:extLst>
      <p:ext uri="{BB962C8B-B14F-4D97-AF65-F5344CB8AC3E}">
        <p14:creationId xmlns:p14="http://schemas.microsoft.com/office/powerpoint/2010/main" val="2624478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B917E9-024D-1497-AD84-D179F7B094E9}"/>
              </a:ext>
            </a:extLst>
          </p:cNvPr>
          <p:cNvSpPr>
            <a:spLocks noGrp="1"/>
          </p:cNvSpPr>
          <p:nvPr>
            <p:ph type="title"/>
          </p:nvPr>
        </p:nvSpPr>
        <p:spPr>
          <a:xfrm>
            <a:off x="761800" y="762001"/>
            <a:ext cx="5334197" cy="1708242"/>
          </a:xfrm>
        </p:spPr>
        <p:txBody>
          <a:bodyPr anchor="ctr">
            <a:normAutofit/>
          </a:bodyPr>
          <a:lstStyle/>
          <a:p>
            <a:r>
              <a:rPr lang="en-GB" sz="4000"/>
              <a:t>Dante’s inferno </a:t>
            </a:r>
            <a:endParaRPr lang="en-US" sz="4000"/>
          </a:p>
        </p:txBody>
      </p:sp>
      <p:pic>
        <p:nvPicPr>
          <p:cNvPr id="2050" name="Picture 2" descr="The painting of Dante inside the Florentine cathedral - Italy Travel and  Life">
            <a:extLst>
              <a:ext uri="{FF2B5EF4-FFF2-40B4-BE49-F238E27FC236}">
                <a16:creationId xmlns:a16="http://schemas.microsoft.com/office/drawing/2014/main" id="{859669B4-94D7-2544-0989-E0B43CBD22D1}"/>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1498" r="30064" b="-1"/>
          <a:stretch/>
        </p:blipFill>
        <p:spPr bwMode="auto">
          <a:xfrm>
            <a:off x="6857797" y="-10886"/>
            <a:ext cx="5334204" cy="6868886"/>
          </a:xfrm>
          <a:prstGeom prst="rect">
            <a:avLst/>
          </a:prstGeom>
          <a:noFill/>
          <a:effectLst>
            <a:outerShdw blurRad="127000" dist="50800" dir="10800000" sx="99000" sy="99000" algn="r"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A9EA4ADD-73E7-B355-1349-1A35D7146469}"/>
              </a:ext>
            </a:extLst>
          </p:cNvPr>
          <p:cNvSpPr>
            <a:spLocks noGrp="1" noChangeArrowheads="1"/>
          </p:cNvSpPr>
          <p:nvPr>
            <p:ph idx="1"/>
          </p:nvPr>
        </p:nvSpPr>
        <p:spPr bwMode="auto">
          <a:xfrm>
            <a:off x="631372" y="1958762"/>
            <a:ext cx="5816016" cy="440120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2000" dirty="0">
                <a:solidFill>
                  <a:srgbClr val="20124D"/>
                </a:solidFill>
                <a:latin typeface="Georgia" panose="02040502050405020303" pitchFamily="18" charset="0"/>
                <a:cs typeface="Tahoma" panose="020B0604030504040204" pitchFamily="34" charset="0"/>
              </a:rPr>
              <a:t>“</a:t>
            </a:r>
            <a:r>
              <a:rPr kumimoji="0" lang="en-US" altLang="en-US" sz="2000" b="0" i="0" u="none" strike="noStrike" cap="none" normalizeH="0" baseline="0" dirty="0">
                <a:ln>
                  <a:noFill/>
                </a:ln>
                <a:solidFill>
                  <a:srgbClr val="20124D"/>
                </a:solidFill>
                <a:effectLst/>
                <a:latin typeface="Georgia" panose="02040502050405020303" pitchFamily="18" charset="0"/>
                <a:cs typeface="Tahoma" panose="020B0604030504040204" pitchFamily="34" charset="0"/>
              </a:rPr>
              <a:t>others, whose sighing makes these bubbles come</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0124D"/>
                </a:solidFill>
                <a:effectLst/>
                <a:latin typeface="Georgia" panose="02040502050405020303" pitchFamily="18" charset="0"/>
                <a:cs typeface="Tahoma" panose="020B0604030504040204" pitchFamily="34" charset="0"/>
              </a:rPr>
              <a:t>that pock the surface everywhere you look.</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0124D"/>
                </a:solidFill>
                <a:effectLst/>
                <a:latin typeface="Georgia" panose="02040502050405020303" pitchFamily="18" charset="0"/>
                <a:cs typeface="Tahoma" panose="020B0604030504040204" pitchFamily="34" charset="0"/>
              </a:rPr>
              <a:t>Lodged in the slime they say: ‘Once we were  grim</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000" b="0" i="0" u="none" strike="noStrike" cap="none" normalizeH="0" baseline="0" dirty="0">
                <a:ln>
                  <a:noFill/>
                </a:ln>
                <a:solidFill>
                  <a:srgbClr val="20124D"/>
                </a:solidFill>
                <a:effectLst/>
                <a:latin typeface="Tahoma" panose="020B0604030504040204" pitchFamily="34" charset="0"/>
                <a:cs typeface="Tahoma" panose="020B0604030504040204" pitchFamily="34" charset="0"/>
              </a:rPr>
            </a:b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0124D"/>
                </a:solidFill>
                <a:effectLst/>
                <a:latin typeface="Georgia" panose="02040502050405020303" pitchFamily="18" charset="0"/>
                <a:cs typeface="Tahoma" panose="020B0604030504040204" pitchFamily="34" charset="0"/>
              </a:rPr>
              <a:t>and sullen in the sweet air above, that took</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0124D"/>
                </a:solidFill>
                <a:effectLst/>
                <a:latin typeface="Georgia" panose="02040502050405020303" pitchFamily="18" charset="0"/>
                <a:cs typeface="Tahoma" panose="020B0604030504040204" pitchFamily="34" charset="0"/>
              </a:rPr>
              <a:t>a further gladness from the play of sun;</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0124D"/>
                </a:solidFill>
                <a:effectLst/>
                <a:latin typeface="Georgia" panose="02040502050405020303" pitchFamily="18" charset="0"/>
                <a:cs typeface="Tahoma" panose="020B0604030504040204" pitchFamily="34" charset="0"/>
              </a:rPr>
              <a:t>inside us, we bore acedia’s dismal smoke.</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000" b="0" i="0" u="none" strike="noStrike" cap="none" normalizeH="0" baseline="0" dirty="0">
                <a:ln>
                  <a:noFill/>
                </a:ln>
                <a:solidFill>
                  <a:srgbClr val="20124D"/>
                </a:solidFill>
                <a:effectLst/>
                <a:latin typeface="Tahoma" panose="020B0604030504040204" pitchFamily="34" charset="0"/>
                <a:cs typeface="Tahoma" panose="020B0604030504040204" pitchFamily="34" charset="0"/>
              </a:rPr>
            </a:b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0124D"/>
                </a:solidFill>
                <a:effectLst/>
                <a:latin typeface="Georgia" panose="02040502050405020303" pitchFamily="18" charset="0"/>
                <a:cs typeface="Tahoma" panose="020B0604030504040204" pitchFamily="34" charset="0"/>
              </a:rPr>
              <a:t>We have this black mire now to be sullen in.’</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0124D"/>
                </a:solidFill>
                <a:effectLst/>
                <a:latin typeface="Georgia" panose="02040502050405020303" pitchFamily="18" charset="0"/>
                <a:cs typeface="Tahoma" panose="020B0604030504040204" pitchFamily="34" charset="0"/>
              </a:rPr>
              <a:t>This canticle they gargle from the craw,</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0124D"/>
                </a:solidFill>
                <a:effectLst/>
                <a:latin typeface="Georgia" panose="02040502050405020303" pitchFamily="18" charset="0"/>
                <a:cs typeface="Tahoma" panose="020B0604030504040204" pitchFamily="34" charset="0"/>
              </a:rPr>
              <a:t>unable to speak whole words.” We traveled on”</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2000" dirty="0">
                <a:solidFill>
                  <a:srgbClr val="20124D"/>
                </a:solidFill>
                <a:latin typeface="Georgia" panose="02040502050405020303" pitchFamily="18" charset="0"/>
                <a:cs typeface="Tahoma" panose="020B0604030504040204" pitchFamily="34" charset="0"/>
              </a:rPr>
              <a:t>- (Dante Alighieri, (1314)</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26270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A5CCF-67C0-5BED-1758-1A32A7C16241}"/>
              </a:ext>
            </a:extLst>
          </p:cNvPr>
          <p:cNvSpPr>
            <a:spLocks noGrp="1"/>
          </p:cNvSpPr>
          <p:nvPr>
            <p:ph type="title"/>
          </p:nvPr>
        </p:nvSpPr>
        <p:spPr>
          <a:xfrm>
            <a:off x="876693" y="741391"/>
            <a:ext cx="5219307" cy="1616203"/>
          </a:xfrm>
        </p:spPr>
        <p:txBody>
          <a:bodyPr anchor="b">
            <a:normAutofit/>
          </a:bodyPr>
          <a:lstStyle/>
          <a:p>
            <a:r>
              <a:rPr lang="en-GB" sz="3200"/>
              <a:t>Georgian Era</a:t>
            </a:r>
            <a:endParaRPr lang="en-US" sz="3200"/>
          </a:p>
        </p:txBody>
      </p:sp>
      <p:sp>
        <p:nvSpPr>
          <p:cNvPr id="3" name="Content Placeholder 2">
            <a:extLst>
              <a:ext uri="{FF2B5EF4-FFF2-40B4-BE49-F238E27FC236}">
                <a16:creationId xmlns:a16="http://schemas.microsoft.com/office/drawing/2014/main" id="{16DB41B6-2659-0634-5555-1107DC89E318}"/>
              </a:ext>
            </a:extLst>
          </p:cNvPr>
          <p:cNvSpPr>
            <a:spLocks noGrp="1"/>
          </p:cNvSpPr>
          <p:nvPr>
            <p:ph idx="1"/>
          </p:nvPr>
        </p:nvSpPr>
        <p:spPr>
          <a:xfrm>
            <a:off x="876692" y="2533476"/>
            <a:ext cx="5219307" cy="3447832"/>
          </a:xfrm>
        </p:spPr>
        <p:txBody>
          <a:bodyPr anchor="t">
            <a:normAutofit/>
          </a:bodyPr>
          <a:lstStyle/>
          <a:p>
            <a:r>
              <a:rPr lang="en-GB" sz="2000"/>
              <a:t>A rise in Churchyard poets</a:t>
            </a:r>
          </a:p>
          <a:p>
            <a:r>
              <a:rPr lang="en-GB" sz="2000"/>
              <a:t>Many different theories </a:t>
            </a:r>
          </a:p>
          <a:p>
            <a:r>
              <a:rPr lang="en-GB" sz="2000"/>
              <a:t>It was the most diagnosed mental illness </a:t>
            </a:r>
          </a:p>
          <a:p>
            <a:endParaRPr lang="en-US" sz="2000"/>
          </a:p>
        </p:txBody>
      </p:sp>
      <p:pic>
        <p:nvPicPr>
          <p:cNvPr id="3074" name="Picture 2" descr="Thomas Gray | British Literature Wiki">
            <a:extLst>
              <a:ext uri="{FF2B5EF4-FFF2-40B4-BE49-F238E27FC236}">
                <a16:creationId xmlns:a16="http://schemas.microsoft.com/office/drawing/2014/main" id="{5D30D7A1-E144-DCAC-4097-C6588CB8A9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526"/>
          <a:stretch/>
        </p:blipFill>
        <p:spPr bwMode="auto">
          <a:xfrm>
            <a:off x="7015163" y="877413"/>
            <a:ext cx="4300543" cy="5043096"/>
          </a:xfrm>
          <a:prstGeom prst="rect">
            <a:avLst/>
          </a:prstGeom>
          <a:noFill/>
          <a:extLst>
            <a:ext uri="{909E8E84-426E-40DD-AFC4-6F175D3DCCD1}">
              <a14:hiddenFill xmlns:a14="http://schemas.microsoft.com/office/drawing/2010/main">
                <a:solidFill>
                  <a:srgbClr val="FFFFFF"/>
                </a:solidFill>
              </a14:hiddenFill>
            </a:ext>
          </a:extLst>
        </p:spPr>
      </p:pic>
      <p:grpSp>
        <p:nvGrpSpPr>
          <p:cNvPr id="3079" name="Group 3078">
            <a:extLst>
              <a:ext uri="{FF2B5EF4-FFF2-40B4-BE49-F238E27FC236}">
                <a16:creationId xmlns:a16="http://schemas.microsoft.com/office/drawing/2014/main" id="{442598CC-934A-7BCD-C691-B2FE74CEDE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15162" y="5858828"/>
            <a:ext cx="4300544" cy="123363"/>
            <a:chOff x="7015162" y="5858828"/>
            <a:chExt cx="4300544" cy="123363"/>
          </a:xfrm>
        </p:grpSpPr>
        <p:sp>
          <p:nvSpPr>
            <p:cNvPr id="3080" name="Rectangle 3079">
              <a:extLst>
                <a:ext uri="{FF2B5EF4-FFF2-40B4-BE49-F238E27FC236}">
                  <a16:creationId xmlns:a16="http://schemas.microsoft.com/office/drawing/2014/main" id="{AACD0983-348C-E24F-6839-EA2014B9D1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E1174876-930F-4902-5A02-274205566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875302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33FBB-1F7C-9035-A583-CF1186EBF672}"/>
              </a:ext>
            </a:extLst>
          </p:cNvPr>
          <p:cNvSpPr>
            <a:spLocks noGrp="1"/>
          </p:cNvSpPr>
          <p:nvPr>
            <p:ph type="title"/>
          </p:nvPr>
        </p:nvSpPr>
        <p:spPr/>
        <p:txBody>
          <a:bodyPr/>
          <a:lstStyle/>
          <a:p>
            <a:r>
              <a:rPr lang="en-GB" dirty="0"/>
              <a:t>Notes</a:t>
            </a:r>
            <a:endParaRPr lang="en-US" dirty="0"/>
          </a:p>
        </p:txBody>
      </p:sp>
      <p:sp>
        <p:nvSpPr>
          <p:cNvPr id="3" name="Content Placeholder 2">
            <a:extLst>
              <a:ext uri="{FF2B5EF4-FFF2-40B4-BE49-F238E27FC236}">
                <a16:creationId xmlns:a16="http://schemas.microsoft.com/office/drawing/2014/main" id="{3A538A3D-3116-BEA7-EF28-E2165B7C4089}"/>
              </a:ext>
            </a:extLst>
          </p:cNvPr>
          <p:cNvSpPr>
            <a:spLocks noGrp="1"/>
          </p:cNvSpPr>
          <p:nvPr>
            <p:ph idx="1"/>
          </p:nvPr>
        </p:nvSpPr>
        <p:spPr/>
        <p:txBody>
          <a:bodyPr>
            <a:normAutofit fontScale="70000" lnSpcReduction="20000"/>
          </a:bodyPr>
          <a:lstStyle/>
          <a:p>
            <a:pPr marL="0" indent="0">
              <a:buNone/>
            </a:pPr>
            <a:r>
              <a:rPr lang="en-GB" dirty="0"/>
              <a:t>Church yard poets refers to a type of poet who is melancholic, pre – romantic. Writing beautiful poems about life but from a sad point of view.  Most famous of all is Thomas Gray</a:t>
            </a:r>
          </a:p>
          <a:p>
            <a:pPr marL="0" indent="0">
              <a:buNone/>
            </a:pPr>
            <a:endParaRPr lang="en-GB" dirty="0"/>
          </a:p>
          <a:p>
            <a:pPr marL="0" indent="0" algn="l">
              <a:buNone/>
            </a:pPr>
            <a:r>
              <a:rPr lang="en-US" b="0" i="0" dirty="0">
                <a:solidFill>
                  <a:srgbClr val="333333"/>
                </a:solidFill>
                <a:effectLst/>
                <a:latin typeface="Open Sans" panose="020B0606030504020204" pitchFamily="34" charset="0"/>
              </a:rPr>
              <a:t>“The curfew tolls the knell of parting day,</a:t>
            </a:r>
          </a:p>
          <a:p>
            <a:pPr marL="0" indent="0" algn="l">
              <a:buNone/>
            </a:pPr>
            <a:r>
              <a:rPr lang="en-US" b="0" i="0" dirty="0">
                <a:solidFill>
                  <a:srgbClr val="333333"/>
                </a:solidFill>
                <a:effectLst/>
                <a:latin typeface="Open Sans" panose="020B0606030504020204" pitchFamily="34" charset="0"/>
              </a:rPr>
              <a:t>The lowing herd wind slowly o'er the lea,</a:t>
            </a:r>
          </a:p>
          <a:p>
            <a:pPr marL="0" indent="0" algn="l">
              <a:buNone/>
            </a:pPr>
            <a:r>
              <a:rPr lang="en-US" b="0" i="0" dirty="0">
                <a:solidFill>
                  <a:srgbClr val="333333"/>
                </a:solidFill>
                <a:effectLst/>
                <a:latin typeface="Open Sans" panose="020B0606030504020204" pitchFamily="34" charset="0"/>
              </a:rPr>
              <a:t>The ploughman homeward plods his weary way,</a:t>
            </a:r>
          </a:p>
          <a:p>
            <a:pPr marL="0" indent="0" algn="l">
              <a:buNone/>
            </a:pPr>
            <a:r>
              <a:rPr lang="en-US" b="0" i="0" dirty="0">
                <a:solidFill>
                  <a:srgbClr val="333333"/>
                </a:solidFill>
                <a:effectLst/>
                <a:latin typeface="Open Sans" panose="020B0606030504020204" pitchFamily="34" charset="0"/>
              </a:rPr>
              <a:t>And leaves the world to darkness and to me.” </a:t>
            </a:r>
          </a:p>
          <a:p>
            <a:pPr marL="0" indent="0" algn="l">
              <a:buNone/>
            </a:pPr>
            <a:r>
              <a:rPr lang="en-US" b="0" i="0" dirty="0">
                <a:solidFill>
                  <a:srgbClr val="333333"/>
                </a:solidFill>
                <a:effectLst/>
                <a:latin typeface="Open Sans" panose="020B0606030504020204" pitchFamily="34" charset="0"/>
              </a:rPr>
              <a:t>(Thomas gray,(1751)</a:t>
            </a:r>
          </a:p>
          <a:p>
            <a:pPr marL="0" indent="0" algn="l">
              <a:buNone/>
            </a:pPr>
            <a:endParaRPr lang="en-US" b="0" i="0" dirty="0">
              <a:solidFill>
                <a:srgbClr val="333333"/>
              </a:solidFill>
              <a:effectLst/>
              <a:latin typeface="Open Sans" panose="020B0606030504020204" pitchFamily="34" charset="0"/>
            </a:endParaRPr>
          </a:p>
          <a:p>
            <a:pPr marL="0" indent="0">
              <a:buNone/>
            </a:pPr>
            <a:r>
              <a:rPr lang="en-US" dirty="0"/>
              <a:t>There were many different theories on what melancholia is and what was the cause they believed that hypochondriacal and hysterical impositions lead to melancholia,</a:t>
            </a:r>
          </a:p>
          <a:p>
            <a:pPr marL="0" indent="0">
              <a:buNone/>
            </a:pPr>
            <a:r>
              <a:rPr lang="en-US" dirty="0"/>
              <a:t>At this time they were also talking about chemical balances and blood flowing within the brain.</a:t>
            </a:r>
            <a:br>
              <a:rPr lang="en-US" dirty="0"/>
            </a:br>
            <a:endParaRPr lang="en-US" dirty="0"/>
          </a:p>
          <a:p>
            <a:pPr marL="0" indent="0" algn="l">
              <a:buNone/>
            </a:pPr>
            <a:endParaRPr lang="en-US" b="0" i="0" dirty="0">
              <a:solidFill>
                <a:srgbClr val="333333"/>
              </a:solidFill>
              <a:effectLst/>
              <a:latin typeface="Open Sans" panose="020B0606030504020204" pitchFamily="34" charset="0"/>
            </a:endParaRPr>
          </a:p>
          <a:p>
            <a:pPr marL="0" indent="0">
              <a:buNone/>
            </a:pPr>
            <a:endParaRPr lang="en-US" dirty="0"/>
          </a:p>
        </p:txBody>
      </p:sp>
    </p:spTree>
    <p:extLst>
      <p:ext uri="{BB962C8B-B14F-4D97-AF65-F5344CB8AC3E}">
        <p14:creationId xmlns:p14="http://schemas.microsoft.com/office/powerpoint/2010/main" val="21024119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3132C0-306D-2571-B926-DC33A8187964}"/>
              </a:ext>
            </a:extLst>
          </p:cNvPr>
          <p:cNvSpPr>
            <a:spLocks noGrp="1"/>
          </p:cNvSpPr>
          <p:nvPr>
            <p:ph type="title"/>
          </p:nvPr>
        </p:nvSpPr>
        <p:spPr>
          <a:xfrm>
            <a:off x="836679" y="723898"/>
            <a:ext cx="6002110" cy="1495425"/>
          </a:xfrm>
        </p:spPr>
        <p:txBody>
          <a:bodyPr>
            <a:normAutofit/>
          </a:bodyPr>
          <a:lstStyle/>
          <a:p>
            <a:r>
              <a:rPr lang="en-GB" sz="4000"/>
              <a:t>Victorian Era</a:t>
            </a:r>
            <a:endParaRPr lang="en-US" sz="4000"/>
          </a:p>
        </p:txBody>
      </p:sp>
      <p:sp>
        <p:nvSpPr>
          <p:cNvPr id="3" name="Content Placeholder 2">
            <a:extLst>
              <a:ext uri="{FF2B5EF4-FFF2-40B4-BE49-F238E27FC236}">
                <a16:creationId xmlns:a16="http://schemas.microsoft.com/office/drawing/2014/main" id="{EE74EF46-31C8-F728-2F2D-2697DAC2AF0A}"/>
              </a:ext>
            </a:extLst>
          </p:cNvPr>
          <p:cNvSpPr>
            <a:spLocks noGrp="1"/>
          </p:cNvSpPr>
          <p:nvPr>
            <p:ph idx="1"/>
          </p:nvPr>
        </p:nvSpPr>
        <p:spPr>
          <a:xfrm>
            <a:off x="836680" y="2405067"/>
            <a:ext cx="6002110" cy="3729034"/>
          </a:xfrm>
        </p:spPr>
        <p:txBody>
          <a:bodyPr vert="horz" lIns="91440" tIns="45720" rIns="91440" bIns="45720" rtlCol="0">
            <a:normAutofit/>
          </a:bodyPr>
          <a:lstStyle/>
          <a:p>
            <a:r>
              <a:rPr lang="en-GB" sz="2000"/>
              <a:t>Melancholia is seen differently</a:t>
            </a:r>
          </a:p>
          <a:p>
            <a:r>
              <a:rPr lang="en-GB" sz="2000"/>
              <a:t>Poetry</a:t>
            </a:r>
            <a:endParaRPr lang="en-US" sz="2000"/>
          </a:p>
        </p:txBody>
      </p:sp>
      <p:pic>
        <p:nvPicPr>
          <p:cNvPr id="2050" name="Picture 2" descr="1785-86. Thomas Gainsborough - Mrs. Richard Brinsley Sheridan">
            <a:extLst>
              <a:ext uri="{FF2B5EF4-FFF2-40B4-BE49-F238E27FC236}">
                <a16:creationId xmlns:a16="http://schemas.microsoft.com/office/drawing/2014/main" id="{7339A3EC-5B41-B11F-B4FA-082FCE549C2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3158"/>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4698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33FBB-1F7C-9035-A583-CF1186EBF672}"/>
              </a:ext>
            </a:extLst>
          </p:cNvPr>
          <p:cNvSpPr>
            <a:spLocks noGrp="1"/>
          </p:cNvSpPr>
          <p:nvPr>
            <p:ph type="title"/>
          </p:nvPr>
        </p:nvSpPr>
        <p:spPr/>
        <p:txBody>
          <a:bodyPr/>
          <a:lstStyle/>
          <a:p>
            <a:r>
              <a:rPr lang="en-GB" dirty="0"/>
              <a:t>Notes</a:t>
            </a:r>
            <a:endParaRPr lang="en-US" dirty="0"/>
          </a:p>
        </p:txBody>
      </p:sp>
      <p:sp>
        <p:nvSpPr>
          <p:cNvPr id="3" name="Content Placeholder 2">
            <a:extLst>
              <a:ext uri="{FF2B5EF4-FFF2-40B4-BE49-F238E27FC236}">
                <a16:creationId xmlns:a16="http://schemas.microsoft.com/office/drawing/2014/main" id="{3A538A3D-3116-BEA7-EF28-E2165B7C4089}"/>
              </a:ext>
            </a:extLst>
          </p:cNvPr>
          <p:cNvSpPr>
            <a:spLocks noGrp="1"/>
          </p:cNvSpPr>
          <p:nvPr>
            <p:ph idx="1"/>
          </p:nvPr>
        </p:nvSpPr>
        <p:spPr/>
        <p:txBody>
          <a:bodyPr>
            <a:normAutofit/>
          </a:bodyPr>
          <a:lstStyle/>
          <a:p>
            <a:pPr marL="0" indent="0">
              <a:buNone/>
            </a:pPr>
            <a:r>
              <a:rPr lang="en-GB" dirty="0"/>
              <a:t>Melancholia which was seen as something linked to being </a:t>
            </a:r>
            <a:r>
              <a:rPr lang="en-US" dirty="0"/>
              <a:t>hypochondriacal and hysterical, it actually during this period seen as just being in low mood or spirits, just it is like now within modern day depression.</a:t>
            </a:r>
          </a:p>
          <a:p>
            <a:pPr marL="0" indent="0">
              <a:buNone/>
            </a:pPr>
            <a:r>
              <a:rPr lang="en-US" dirty="0"/>
              <a:t>As melancholia is become more and more accepted within this time period, it was sort of ironic that some of the most famous writers would deny they were melancholic, it is present within their work</a:t>
            </a:r>
          </a:p>
          <a:p>
            <a:pPr marL="0" indent="0">
              <a:buNone/>
            </a:pPr>
            <a:r>
              <a:rPr lang="en-US" dirty="0"/>
              <a:t>Painting </a:t>
            </a:r>
            <a:r>
              <a:rPr lang="en-US" b="0" dirty="0">
                <a:effectLst/>
                <a:latin typeface="Georgia" panose="02040502050405020303" pitchFamily="18" charset="0"/>
              </a:rPr>
              <a:t>Thomas Gainsborough, Mrs. Richard Brinsley Sheridan, 1785-87</a:t>
            </a:r>
            <a:endParaRPr lang="en-US" dirty="0"/>
          </a:p>
          <a:p>
            <a:pPr marL="0" indent="0">
              <a:buNone/>
            </a:pPr>
            <a:endParaRPr lang="en-US" dirty="0"/>
          </a:p>
          <a:p>
            <a:pPr marL="0" indent="0">
              <a:buNone/>
            </a:pPr>
            <a:endParaRPr lang="en-US" dirty="0"/>
          </a:p>
          <a:p>
            <a:pPr marL="0" indent="0" algn="l">
              <a:buNone/>
            </a:pPr>
            <a:endParaRPr lang="en-US" b="0" i="0" dirty="0">
              <a:solidFill>
                <a:srgbClr val="333333"/>
              </a:solidFill>
              <a:effectLst/>
              <a:latin typeface="Open Sans" panose="020B0606030504020204" pitchFamily="34" charset="0"/>
            </a:endParaRPr>
          </a:p>
          <a:p>
            <a:pPr marL="0" indent="0">
              <a:buNone/>
            </a:pPr>
            <a:endParaRPr lang="en-US" dirty="0"/>
          </a:p>
        </p:txBody>
      </p:sp>
    </p:spTree>
    <p:extLst>
      <p:ext uri="{BB962C8B-B14F-4D97-AF65-F5344CB8AC3E}">
        <p14:creationId xmlns:p14="http://schemas.microsoft.com/office/powerpoint/2010/main" val="20726105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5D6C9F-E632-A6C4-FDE7-BA5E3F61DD8A}"/>
              </a:ext>
            </a:extLst>
          </p:cNvPr>
          <p:cNvSpPr>
            <a:spLocks noGrp="1"/>
          </p:cNvSpPr>
          <p:nvPr>
            <p:ph type="title"/>
          </p:nvPr>
        </p:nvSpPr>
        <p:spPr>
          <a:xfrm>
            <a:off x="838201" y="365125"/>
            <a:ext cx="5251316" cy="1807305"/>
          </a:xfrm>
        </p:spPr>
        <p:txBody>
          <a:bodyPr>
            <a:normAutofit/>
          </a:bodyPr>
          <a:lstStyle/>
          <a:p>
            <a:r>
              <a:rPr lang="en-GB"/>
              <a:t>Elizabeth Barret browning</a:t>
            </a:r>
            <a:endParaRPr lang="en-US"/>
          </a:p>
        </p:txBody>
      </p:sp>
      <p:sp>
        <p:nvSpPr>
          <p:cNvPr id="3" name="Content Placeholder 2">
            <a:extLst>
              <a:ext uri="{FF2B5EF4-FFF2-40B4-BE49-F238E27FC236}">
                <a16:creationId xmlns:a16="http://schemas.microsoft.com/office/drawing/2014/main" id="{EBE431B2-B0C7-51B5-AF9D-3A2CCDEC8777}"/>
              </a:ext>
            </a:extLst>
          </p:cNvPr>
          <p:cNvSpPr>
            <a:spLocks noGrp="1"/>
          </p:cNvSpPr>
          <p:nvPr>
            <p:ph idx="1"/>
          </p:nvPr>
        </p:nvSpPr>
        <p:spPr>
          <a:xfrm>
            <a:off x="838200" y="2333297"/>
            <a:ext cx="4619621" cy="3843666"/>
          </a:xfrm>
        </p:spPr>
        <p:txBody>
          <a:bodyPr>
            <a:normAutofit/>
          </a:bodyPr>
          <a:lstStyle/>
          <a:p>
            <a:pPr marL="0" indent="0">
              <a:buNone/>
            </a:pPr>
            <a:r>
              <a:rPr lang="en-US" sz="2000" b="0" i="0">
                <a:effectLst/>
                <a:latin typeface="system-ui"/>
              </a:rPr>
              <a:t>You see we're tired, my heart and I.</a:t>
            </a:r>
          </a:p>
          <a:p>
            <a:pPr marL="0" indent="0">
              <a:buNone/>
            </a:pPr>
            <a:r>
              <a:rPr lang="en-US" sz="2000" b="0" i="0">
                <a:effectLst/>
                <a:latin typeface="system-ui"/>
              </a:rPr>
              <a:t>We dealt with books, we trusted men,</a:t>
            </a:r>
          </a:p>
          <a:p>
            <a:pPr marL="0" indent="0">
              <a:buNone/>
            </a:pPr>
            <a:r>
              <a:rPr lang="en-US" sz="2000" b="0" i="0">
                <a:effectLst/>
                <a:latin typeface="system-ui"/>
              </a:rPr>
              <a:t>And in our own blood drenched the pen,</a:t>
            </a:r>
          </a:p>
          <a:p>
            <a:pPr marL="0" indent="0">
              <a:buNone/>
            </a:pPr>
            <a:r>
              <a:rPr lang="en-US" sz="2000" b="0" i="0">
                <a:effectLst/>
                <a:latin typeface="system-ui"/>
              </a:rPr>
              <a:t>As if such colours could not fly.</a:t>
            </a:r>
          </a:p>
          <a:p>
            <a:pPr marL="0" indent="0">
              <a:buNone/>
            </a:pPr>
            <a:r>
              <a:rPr lang="en-US" sz="2000" b="0" i="0">
                <a:effectLst/>
                <a:latin typeface="system-ui"/>
              </a:rPr>
              <a:t>We walked too straight for fortune's end,</a:t>
            </a:r>
          </a:p>
          <a:p>
            <a:pPr marL="0" indent="0">
              <a:buNone/>
            </a:pPr>
            <a:r>
              <a:rPr lang="en-US" sz="2000" b="0" i="0">
                <a:effectLst/>
                <a:latin typeface="system-ui"/>
              </a:rPr>
              <a:t>We loved too true to keep a friend ;</a:t>
            </a:r>
          </a:p>
          <a:p>
            <a:pPr marL="0" indent="0">
              <a:buNone/>
            </a:pPr>
            <a:r>
              <a:rPr lang="en-US" sz="2000" b="0" i="0">
                <a:effectLst/>
                <a:latin typeface="system-ui"/>
              </a:rPr>
              <a:t>At last we're tired, my heart and I.</a:t>
            </a:r>
            <a:endParaRPr lang="en-US" sz="2000"/>
          </a:p>
        </p:txBody>
      </p:sp>
      <p:pic>
        <p:nvPicPr>
          <p:cNvPr id="1026" name="Picture 2" descr="Elizabeth Barrett Browning - Wikipedia">
            <a:extLst>
              <a:ext uri="{FF2B5EF4-FFF2-40B4-BE49-F238E27FC236}">
                <a16:creationId xmlns:a16="http://schemas.microsoft.com/office/drawing/2014/main" id="{AE3DCB3B-3CD6-E86F-E877-BAD339041E2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2302"/>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43408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3893E-4308-CA8F-50A0-3BB9844E662F}"/>
              </a:ext>
            </a:extLst>
          </p:cNvPr>
          <p:cNvSpPr>
            <a:spLocks noGrp="1"/>
          </p:cNvSpPr>
          <p:nvPr>
            <p:ph type="title"/>
          </p:nvPr>
        </p:nvSpPr>
        <p:spPr/>
        <p:txBody>
          <a:bodyPr/>
          <a:lstStyle/>
          <a:p>
            <a:r>
              <a:rPr lang="en-GB"/>
              <a:t>References Chris</a:t>
            </a:r>
            <a:endParaRPr lang="en-US"/>
          </a:p>
        </p:txBody>
      </p:sp>
      <p:sp>
        <p:nvSpPr>
          <p:cNvPr id="3" name="Content Placeholder 2">
            <a:extLst>
              <a:ext uri="{FF2B5EF4-FFF2-40B4-BE49-F238E27FC236}">
                <a16:creationId xmlns:a16="http://schemas.microsoft.com/office/drawing/2014/main" id="{289848EF-92DC-F7C6-0052-D7E22C28A1B8}"/>
              </a:ext>
            </a:extLst>
          </p:cNvPr>
          <p:cNvSpPr>
            <a:spLocks noGrp="1"/>
          </p:cNvSpPr>
          <p:nvPr>
            <p:ph idx="1"/>
          </p:nvPr>
        </p:nvSpPr>
        <p:spPr>
          <a:xfrm>
            <a:off x="838199" y="1825625"/>
            <a:ext cx="11005457" cy="4351338"/>
          </a:xfrm>
        </p:spPr>
        <p:txBody>
          <a:bodyPr>
            <a:noAutofit/>
          </a:bodyPr>
          <a:lstStyle/>
          <a:p>
            <a:pPr marL="0" indent="0">
              <a:buNone/>
            </a:pPr>
            <a:r>
              <a:rPr lang="en-US" sz="1400"/>
              <a:t>JACKSON, S. W. (1986). </a:t>
            </a:r>
            <a:r>
              <a:rPr lang="en-US" sz="1400" i="1"/>
              <a:t>Melancholia and Depression: From Hippocratic Times to Modern Times</a:t>
            </a:r>
            <a:r>
              <a:rPr lang="en-US" sz="1400"/>
              <a:t>. Yale University Press. </a:t>
            </a:r>
            <a:r>
              <a:rPr lang="en-US" sz="1400">
                <a:hlinkClick r:id="rId3"/>
              </a:rPr>
              <a:t>https://doi.org/10.2307/j.ctt1xp3stn</a:t>
            </a:r>
            <a:endParaRPr lang="en-US" sz="1400"/>
          </a:p>
          <a:p>
            <a:pPr marL="0" indent="0">
              <a:buNone/>
            </a:pPr>
            <a:r>
              <a:rPr lang="en-US" sz="1400" b="0" i="0">
                <a:solidFill>
                  <a:srgbClr val="1A1A1A"/>
                </a:solidFill>
                <a:effectLst/>
              </a:rPr>
              <a:t>Britannica, T. Editors of </a:t>
            </a:r>
            <a:r>
              <a:rPr lang="en-US" sz="1400" b="0" i="0" err="1">
                <a:solidFill>
                  <a:srgbClr val="1A1A1A"/>
                </a:solidFill>
                <a:effectLst/>
              </a:rPr>
              <a:t>Encyclopaedia</a:t>
            </a:r>
            <a:r>
              <a:rPr lang="en-US" sz="1400" b="0" i="0">
                <a:solidFill>
                  <a:srgbClr val="1A1A1A"/>
                </a:solidFill>
                <a:effectLst/>
              </a:rPr>
              <a:t> (2023, December 14). </a:t>
            </a:r>
            <a:r>
              <a:rPr lang="en-US" sz="1400" b="0" i="1" err="1">
                <a:solidFill>
                  <a:srgbClr val="1A1A1A"/>
                </a:solidFill>
                <a:effectLst/>
              </a:rPr>
              <a:t>humour</a:t>
            </a:r>
            <a:r>
              <a:rPr lang="en-US" sz="1400" b="0" i="0">
                <a:solidFill>
                  <a:srgbClr val="1A1A1A"/>
                </a:solidFill>
                <a:effectLst/>
              </a:rPr>
              <a:t>. </a:t>
            </a:r>
            <a:r>
              <a:rPr lang="en-US" sz="1400" b="0" i="1">
                <a:solidFill>
                  <a:srgbClr val="1A1A1A"/>
                </a:solidFill>
                <a:effectLst/>
              </a:rPr>
              <a:t>Encyclopedia Britannica</a:t>
            </a:r>
            <a:r>
              <a:rPr lang="en-US" sz="1400" b="0" i="0">
                <a:solidFill>
                  <a:srgbClr val="1A1A1A"/>
                </a:solidFill>
                <a:effectLst/>
              </a:rPr>
              <a:t>. </a:t>
            </a:r>
            <a:r>
              <a:rPr lang="en-US" sz="1400" b="0" i="0">
                <a:solidFill>
                  <a:srgbClr val="1A1A1A"/>
                </a:solidFill>
                <a:effectLst/>
                <a:hlinkClick r:id="rId4"/>
              </a:rPr>
              <a:t>https://www.britannica.com/science/humor-ancient-physiology</a:t>
            </a:r>
            <a:endParaRPr lang="en-US" sz="1400" b="0" i="0">
              <a:solidFill>
                <a:srgbClr val="1A1A1A"/>
              </a:solidFill>
              <a:effectLst/>
            </a:endParaRPr>
          </a:p>
          <a:p>
            <a:pPr marL="0" indent="0">
              <a:buNone/>
            </a:pPr>
            <a:r>
              <a:rPr lang="en-US" sz="1400" b="0" i="0" err="1">
                <a:solidFill>
                  <a:srgbClr val="212121"/>
                </a:solidFill>
                <a:effectLst/>
              </a:rPr>
              <a:t>Mitha</a:t>
            </a:r>
            <a:r>
              <a:rPr lang="en-US" sz="1400" b="0" i="0">
                <a:solidFill>
                  <a:srgbClr val="212121"/>
                </a:solidFill>
                <a:effectLst/>
              </a:rPr>
              <a:t> K. (2020). </a:t>
            </a:r>
            <a:r>
              <a:rPr lang="en-US" sz="1400" b="0" i="0" err="1">
                <a:solidFill>
                  <a:srgbClr val="212121"/>
                </a:solidFill>
                <a:effectLst/>
              </a:rPr>
              <a:t>Conceptualising</a:t>
            </a:r>
            <a:r>
              <a:rPr lang="en-US" sz="1400" b="0" i="0">
                <a:solidFill>
                  <a:srgbClr val="212121"/>
                </a:solidFill>
                <a:effectLst/>
              </a:rPr>
              <a:t> and addressing mental disorders amongst Muslim communities: Approaches from the Islamic Golden Age. </a:t>
            </a:r>
            <a:r>
              <a:rPr lang="en-US" sz="1400" b="0" i="1">
                <a:solidFill>
                  <a:srgbClr val="212121"/>
                </a:solidFill>
                <a:effectLst/>
              </a:rPr>
              <a:t>Transcultural psychiatry</a:t>
            </a:r>
            <a:r>
              <a:rPr lang="en-US" sz="1400" b="0" i="0">
                <a:solidFill>
                  <a:srgbClr val="212121"/>
                </a:solidFill>
                <a:effectLst/>
              </a:rPr>
              <a:t>, </a:t>
            </a:r>
            <a:r>
              <a:rPr lang="en-US" sz="1400" b="0" i="1">
                <a:solidFill>
                  <a:srgbClr val="212121"/>
                </a:solidFill>
                <a:effectLst/>
              </a:rPr>
              <a:t>57</a:t>
            </a:r>
            <a:r>
              <a:rPr lang="en-US" sz="1400" b="0" i="0">
                <a:solidFill>
                  <a:srgbClr val="212121"/>
                </a:solidFill>
                <a:effectLst/>
              </a:rPr>
              <a:t>(6), 763–774. </a:t>
            </a:r>
            <a:r>
              <a:rPr lang="en-US" sz="1400" b="0" i="0">
                <a:solidFill>
                  <a:srgbClr val="212121"/>
                </a:solidFill>
                <a:effectLst/>
                <a:hlinkClick r:id="rId5"/>
              </a:rPr>
              <a:t>https://doi.org/10.1177/1363461520962603</a:t>
            </a:r>
            <a:endParaRPr lang="en-US" sz="1400" b="0" i="0">
              <a:solidFill>
                <a:srgbClr val="212121"/>
              </a:solidFill>
              <a:effectLst/>
            </a:endParaRPr>
          </a:p>
          <a:p>
            <a:pPr marL="0" indent="0">
              <a:buNone/>
            </a:pPr>
            <a:r>
              <a:rPr lang="en-US" sz="1400" err="1"/>
              <a:t>Pormann</a:t>
            </a:r>
            <a:r>
              <a:rPr lang="en-US" sz="1400"/>
              <a:t>, P. E. (2015). Al-</a:t>
            </a:r>
            <a:r>
              <a:rPr lang="en-US" sz="1400" err="1"/>
              <a:t>Fārābī</a:t>
            </a:r>
            <a:r>
              <a:rPr lang="en-US" sz="1400"/>
              <a:t>, the Melancholic Thinker and Philosopher Poet. </a:t>
            </a:r>
            <a:r>
              <a:rPr lang="en-US" sz="1400" i="1"/>
              <a:t>Journal of the American Oriental Society</a:t>
            </a:r>
            <a:r>
              <a:rPr lang="en-US" sz="1400"/>
              <a:t>, </a:t>
            </a:r>
            <a:r>
              <a:rPr lang="en-US" sz="1400" i="1"/>
              <a:t>135</a:t>
            </a:r>
            <a:r>
              <a:rPr lang="en-US" sz="1400"/>
              <a:t>(2), 209–224. https://doi.org/10.7817/jameroriesoci.135.2.209</a:t>
            </a:r>
          </a:p>
          <a:p>
            <a:pPr marL="0" indent="0">
              <a:buNone/>
            </a:pPr>
            <a:r>
              <a:rPr lang="en-US" sz="1400" b="0" i="0">
                <a:solidFill>
                  <a:srgbClr val="212121"/>
                </a:solidFill>
                <a:effectLst/>
              </a:rPr>
              <a:t>Widmer D. A. (2004). Black bile and psychomotor retardation: shades of melancholia in Dante's Inferno. </a:t>
            </a:r>
            <a:r>
              <a:rPr lang="en-US" sz="1400" b="0" i="1">
                <a:solidFill>
                  <a:srgbClr val="212121"/>
                </a:solidFill>
                <a:effectLst/>
              </a:rPr>
              <a:t>Journal of the history of the neurosciences</a:t>
            </a:r>
            <a:r>
              <a:rPr lang="en-US" sz="1400" b="0" i="0">
                <a:solidFill>
                  <a:srgbClr val="212121"/>
                </a:solidFill>
                <a:effectLst/>
              </a:rPr>
              <a:t>, </a:t>
            </a:r>
            <a:r>
              <a:rPr lang="en-US" sz="1400" b="0" i="1">
                <a:solidFill>
                  <a:srgbClr val="212121"/>
                </a:solidFill>
                <a:effectLst/>
              </a:rPr>
              <a:t>13</a:t>
            </a:r>
            <a:r>
              <a:rPr lang="en-US" sz="1400" b="0" i="0">
                <a:solidFill>
                  <a:srgbClr val="212121"/>
                </a:solidFill>
                <a:effectLst/>
              </a:rPr>
              <a:t>(1), 91–101. </a:t>
            </a:r>
            <a:r>
              <a:rPr lang="en-US" sz="1400" b="0" i="0">
                <a:solidFill>
                  <a:srgbClr val="212121"/>
                </a:solidFill>
                <a:effectLst/>
                <a:hlinkClick r:id="rId6"/>
              </a:rPr>
              <a:t>https://doi.org/10.1080/09647040490885529</a:t>
            </a:r>
            <a:endParaRPr lang="en-US" sz="1400" b="0" i="0">
              <a:solidFill>
                <a:srgbClr val="212121"/>
              </a:solidFill>
              <a:effectLst/>
            </a:endParaRPr>
          </a:p>
          <a:p>
            <a:pPr marL="0" indent="0" algn="l">
              <a:buNone/>
            </a:pPr>
            <a:r>
              <a:rPr lang="en-US" sz="1400" b="0" i="0">
                <a:solidFill>
                  <a:srgbClr val="242424"/>
                </a:solidFill>
                <a:effectLst/>
              </a:rPr>
              <a:t>Gray, T. (1910) </a:t>
            </a:r>
            <a:r>
              <a:rPr lang="en-US" sz="1400" b="0" i="1">
                <a:solidFill>
                  <a:srgbClr val="242424"/>
                </a:solidFill>
                <a:effectLst/>
              </a:rPr>
              <a:t>Elegy Written in a Country Churchyard</a:t>
            </a:r>
            <a:r>
              <a:rPr lang="en-US" sz="1400" b="0" i="0">
                <a:solidFill>
                  <a:srgbClr val="242424"/>
                </a:solidFill>
                <a:effectLst/>
              </a:rPr>
              <a:t>. Chicago, F.J. </a:t>
            </a:r>
            <a:r>
              <a:rPr lang="en-US" sz="1400" b="0" i="0" err="1">
                <a:solidFill>
                  <a:srgbClr val="242424"/>
                </a:solidFill>
                <a:effectLst/>
              </a:rPr>
              <a:t>Trezise</a:t>
            </a:r>
            <a:r>
              <a:rPr lang="en-US" sz="1400" b="0" i="0">
                <a:solidFill>
                  <a:srgbClr val="242424"/>
                </a:solidFill>
                <a:effectLst/>
              </a:rPr>
              <a:t>. [Pdf] Retrieved from the Library of Congress, https://www.loc.gov/item/10020191/</a:t>
            </a:r>
            <a:endParaRPr lang="en-US" sz="1400" b="0" i="0">
              <a:solidFill>
                <a:srgbClr val="333333"/>
              </a:solidFill>
              <a:effectLst/>
            </a:endParaRPr>
          </a:p>
          <a:p>
            <a:pPr marL="0" indent="0">
              <a:buNone/>
            </a:pPr>
            <a:r>
              <a:rPr lang="en-US" sz="1400"/>
              <a:t>JACKSON, S. W. (1986). Melancholia in the Eighteenth Century: Mechanical Explanation and Beyond. In </a:t>
            </a:r>
            <a:r>
              <a:rPr lang="en-US" sz="1400" i="1"/>
              <a:t>Melancholia and Depression: From Hippocratic Times to Modern Times</a:t>
            </a:r>
            <a:r>
              <a:rPr lang="en-US" sz="1400"/>
              <a:t> (pp. 116–146). Yale University Press. </a:t>
            </a:r>
            <a:r>
              <a:rPr lang="en-US" sz="1400">
                <a:hlinkClick r:id="rId7"/>
              </a:rPr>
              <a:t>https://doi.org/10.2307/j.ctt1xp3stn.10</a:t>
            </a:r>
            <a:endParaRPr lang="en-US" sz="1400"/>
          </a:p>
          <a:p>
            <a:pPr marL="0" indent="0">
              <a:buNone/>
            </a:pPr>
            <a:r>
              <a:rPr lang="en-US" sz="1400" b="0" i="0" err="1">
                <a:solidFill>
                  <a:srgbClr val="222222"/>
                </a:solidFill>
                <a:effectLst/>
              </a:rPr>
              <a:t>Riede</a:t>
            </a:r>
            <a:r>
              <a:rPr lang="en-US" sz="1400" b="0" i="0">
                <a:solidFill>
                  <a:srgbClr val="222222"/>
                </a:solidFill>
                <a:effectLst/>
              </a:rPr>
              <a:t>, D. G. (2005). </a:t>
            </a:r>
            <a:r>
              <a:rPr lang="en-US" sz="1400" b="0" i="1">
                <a:solidFill>
                  <a:srgbClr val="222222"/>
                </a:solidFill>
                <a:effectLst/>
              </a:rPr>
              <a:t>Allegories of One's Own Mind: Melancholy in Victorian Poetry</a:t>
            </a:r>
            <a:r>
              <a:rPr lang="en-US" sz="1400" b="0" i="0">
                <a:solidFill>
                  <a:srgbClr val="222222"/>
                </a:solidFill>
                <a:effectLst/>
              </a:rPr>
              <a:t>. Ohio State University Press.</a:t>
            </a:r>
          </a:p>
          <a:p>
            <a:pPr marL="0" indent="0">
              <a:buNone/>
            </a:pPr>
            <a:r>
              <a:rPr lang="en-US" sz="1400"/>
              <a:t>Baldwin, E., (2020, November 29). My Heart and I by Elizabeth Barrett Browning. </a:t>
            </a:r>
            <a:r>
              <a:rPr lang="en-US" sz="1400" i="1"/>
              <a:t>Poem Analysis</a:t>
            </a:r>
            <a:r>
              <a:rPr lang="en-US" sz="1400"/>
              <a:t>. Retrieved from </a:t>
            </a:r>
            <a:r>
              <a:rPr lang="en-US" sz="1400">
                <a:hlinkClick r:id="rId8"/>
              </a:rPr>
              <a:t>https://poemanalysis.com/elizabeth-barrett-browning/my-heart-and-i/</a:t>
            </a:r>
            <a:endParaRPr lang="en-US" sz="1400" b="0" i="0">
              <a:solidFill>
                <a:srgbClr val="222222"/>
              </a:solidFill>
              <a:effectLst/>
            </a:endParaRPr>
          </a:p>
          <a:p>
            <a:pPr marL="0" indent="0">
              <a:buNone/>
            </a:pPr>
            <a:endParaRPr lang="en-US" sz="1400"/>
          </a:p>
          <a:p>
            <a:pPr marL="0" indent="0">
              <a:buNone/>
            </a:pPr>
            <a:endParaRPr lang="en-US" sz="1400"/>
          </a:p>
          <a:p>
            <a:pPr marL="0" indent="0">
              <a:buNone/>
            </a:pPr>
            <a:endParaRPr lang="en-US" sz="1400" b="0" i="0">
              <a:solidFill>
                <a:srgbClr val="212121"/>
              </a:solidFill>
              <a:effectLst/>
            </a:endParaRPr>
          </a:p>
          <a:p>
            <a:pPr marL="0" indent="0">
              <a:buNone/>
            </a:pPr>
            <a:endParaRPr lang="en-GB" sz="1400" b="0" i="0">
              <a:solidFill>
                <a:srgbClr val="212121"/>
              </a:solidFill>
              <a:effectLst/>
            </a:endParaRPr>
          </a:p>
          <a:p>
            <a:pPr marL="0" indent="0">
              <a:buNone/>
            </a:pPr>
            <a:endParaRPr lang="en-US" sz="1400" b="0" i="0">
              <a:solidFill>
                <a:srgbClr val="1A1A1A"/>
              </a:solidFill>
              <a:effectLst/>
            </a:endParaRPr>
          </a:p>
          <a:p>
            <a:pPr marL="0" indent="0">
              <a:buNone/>
            </a:pPr>
            <a:endParaRPr lang="en-GB" sz="1400"/>
          </a:p>
          <a:p>
            <a:pPr marL="0" indent="0">
              <a:buNone/>
            </a:pPr>
            <a:endParaRPr lang="en-US" sz="1400"/>
          </a:p>
          <a:p>
            <a:pPr marL="0" indent="0">
              <a:buNone/>
            </a:pPr>
            <a:endParaRPr lang="en-US" sz="1400"/>
          </a:p>
          <a:p>
            <a:pPr marL="0" indent="0">
              <a:buNone/>
            </a:pPr>
            <a:endParaRPr lang="en-US" sz="1400"/>
          </a:p>
        </p:txBody>
      </p:sp>
    </p:spTree>
    <p:extLst>
      <p:ext uri="{BB962C8B-B14F-4D97-AF65-F5344CB8AC3E}">
        <p14:creationId xmlns:p14="http://schemas.microsoft.com/office/powerpoint/2010/main" val="14602244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TotalTime>
  <Words>1056</Words>
  <Application>Microsoft Office PowerPoint</Application>
  <PresentationFormat>Widescreen</PresentationFormat>
  <Paragraphs>110</Paragraphs>
  <Slides>14</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Aptos</vt:lpstr>
      <vt:lpstr>Aptos Display</vt:lpstr>
      <vt:lpstr>Arial</vt:lpstr>
      <vt:lpstr>Calibri</vt:lpstr>
      <vt:lpstr>Georgia</vt:lpstr>
      <vt:lpstr>Google Sans</vt:lpstr>
      <vt:lpstr>Open Sans</vt:lpstr>
      <vt:lpstr>system-ui</vt:lpstr>
      <vt:lpstr>Tahoma</vt:lpstr>
      <vt:lpstr>Office Theme</vt:lpstr>
      <vt:lpstr>Melancholy from Ancient Greece till 1850. </vt:lpstr>
      <vt:lpstr>Timeline</vt:lpstr>
      <vt:lpstr>Notes</vt:lpstr>
      <vt:lpstr>Ancient Greece</vt:lpstr>
      <vt:lpstr>Notes</vt:lpstr>
      <vt:lpstr>Medieval </vt:lpstr>
      <vt:lpstr>Notes</vt:lpstr>
      <vt:lpstr>Dante’s inferno </vt:lpstr>
      <vt:lpstr>Georgian Era</vt:lpstr>
      <vt:lpstr>Notes</vt:lpstr>
      <vt:lpstr>Victorian Era</vt:lpstr>
      <vt:lpstr>Notes</vt:lpstr>
      <vt:lpstr>Elizabeth Barret browning</vt:lpstr>
      <vt:lpstr>References Chris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dc:creator>
  <cp:lastModifiedBy>Chris</cp:lastModifiedBy>
  <cp:revision>3</cp:revision>
  <dcterms:created xsi:type="dcterms:W3CDTF">2023-12-06T09:06:52Z</dcterms:created>
  <dcterms:modified xsi:type="dcterms:W3CDTF">2024-01-10T16:33:19Z</dcterms:modified>
</cp:coreProperties>
</file>