
<file path=[Content_Types].xml><?xml version="1.0" encoding="utf-8"?>
<Types xmlns="http://schemas.openxmlformats.org/package/2006/content-types">
  <Default Extension="bmp" ContentType="image/bmp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3" r:id="rId1"/>
  </p:sldMasterIdLst>
  <p:sldIdLst>
    <p:sldId id="256" r:id="rId2"/>
    <p:sldId id="258" r:id="rId3"/>
    <p:sldId id="259" r:id="rId4"/>
    <p:sldId id="264" r:id="rId5"/>
    <p:sldId id="265" r:id="rId6"/>
    <p:sldId id="263" r:id="rId7"/>
    <p:sldId id="267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D7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162" autoAdjust="0"/>
    <p:restoredTop sz="94660"/>
  </p:normalViewPr>
  <p:slideViewPr>
    <p:cSldViewPr snapToGrid="0">
      <p:cViewPr varScale="1">
        <p:scale>
          <a:sx n="85" d="100"/>
          <a:sy n="85" d="100"/>
        </p:scale>
        <p:origin x="2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90455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001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294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901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53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644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80373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0425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13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203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386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542D6EA5-54E1-45DA-9A82-92A256FAA80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23DF427A-34D1-4983-889A-410D3969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9589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pluginfile.php/241740/mod_resource/content/1/merlin%20entertainment%20annual%20accounts.pdf" TargetMode="External"/><Relationship Id="rId13" Type="http://schemas.openxmlformats.org/officeDocument/2006/relationships/hyperlink" Target="https://www.wwf.org.uk/updates/budget-2018-urgency-needed-tackle-plastic-crisis" TargetMode="External"/><Relationship Id="rId3" Type="http://schemas.openxmlformats.org/officeDocument/2006/relationships/hyperlink" Target="https://www.theguardian.com/business/2016/aug/26/uk-staycations-grow-in-strength-as-pound-weakens" TargetMode="External"/><Relationship Id="rId7" Type="http://schemas.openxmlformats.org/officeDocument/2006/relationships/hyperlink" Target="https://www.equalityhumanrights.com/en/advice-and-guidance/why-equal-pay-important" TargetMode="External"/><Relationship Id="rId12" Type="http://schemas.openxmlformats.org/officeDocument/2006/relationships/hyperlink" Target="https://www.manchestereveningnews.co.uk/news/uk-news/new-laws-coming-force-2019-15562458" TargetMode="External"/><Relationship Id="rId2" Type="http://schemas.openxmlformats.org/officeDocument/2006/relationships/hyperlink" Target="https://americassbdc.org/how-can-businesses-protect-themselves-during-a-recess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business/2018/dec/09/never-mind-the-brexit-sideshow-recession-is-the-real-worry" TargetMode="External"/><Relationship Id="rId11" Type="http://schemas.openxmlformats.org/officeDocument/2006/relationships/hyperlink" Target="https://www.jibe.com/blog/why-hiring-for-cultural-fit-might-not-be-the-right-strategy/" TargetMode="External"/><Relationship Id="rId5" Type="http://schemas.openxmlformats.org/officeDocument/2006/relationships/hyperlink" Target="https://www.theguardian.com/business/2017/may/07/falling-real-pay-shows-the-british-economy-is-still-struggling" TargetMode="External"/><Relationship Id="rId10" Type="http://schemas.openxmlformats.org/officeDocument/2006/relationships/hyperlink" Target="https://www.telegraph.co.uk/women/life/british-companies-no-gender-pay-gap-did/" TargetMode="External"/><Relationship Id="rId4" Type="http://schemas.openxmlformats.org/officeDocument/2006/relationships/hyperlink" Target="https://www2.deloitte.com/uk/en/pages/press-releases/articles/deloitte-consumer-tracker-q1-2018.html" TargetMode="External"/><Relationship Id="rId9" Type="http://schemas.openxmlformats.org/officeDocument/2006/relationships/hyperlink" Target="https://www.ons.gov.uk/peoplepopulationandcommunity/householdcharacteristics/homeinternetandsocialmediausage/bulletins/internetaccesshouseholdsandindividuals/20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3385DCA-1E7D-4795-AFCA-EF3A7707E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0235" y="4218039"/>
            <a:ext cx="8552851" cy="457201"/>
          </a:xfrm>
        </p:spPr>
        <p:txBody>
          <a:bodyPr>
            <a:noAutofit/>
          </a:bodyPr>
          <a:lstStyle/>
          <a:p>
            <a:r>
              <a:rPr lang="en-GB" sz="2400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cs typeface="Arabic Typesetting" panose="03020402040406030203" pitchFamily="66" charset="-78"/>
              </a:rPr>
              <a:t>Environmental analysis &amp; Performance management audit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64A3F21-9C1D-4C1C-AF94-B468B385E55B}"/>
              </a:ext>
            </a:extLst>
          </p:cNvPr>
          <p:cNvSpPr/>
          <p:nvPr/>
        </p:nvSpPr>
        <p:spPr>
          <a:xfrm>
            <a:off x="2426682" y="2175765"/>
            <a:ext cx="7699958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6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Alton Towers</a:t>
            </a:r>
            <a:r>
              <a:rPr lang="en-US" sz="6600" b="1" dirty="0">
                <a:ln/>
                <a:solidFill>
                  <a:schemeClr val="accent4"/>
                </a:solidFill>
              </a:rPr>
              <a:t> </a:t>
            </a:r>
          </a:p>
          <a:p>
            <a:pPr algn="ctr"/>
            <a:r>
              <a:rPr lang="en-US" sz="2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Subsidiary of Merlin Entertainment</a:t>
            </a:r>
            <a:endParaRPr lang="en-US" sz="2800" b="1" dirty="0">
              <a:ln/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814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D2C156A-AA96-4AE7-B05E-4D393DDE3A26}"/>
              </a:ext>
            </a:extLst>
          </p:cNvPr>
          <p:cNvSpPr/>
          <p:nvPr/>
        </p:nvSpPr>
        <p:spPr>
          <a:xfrm>
            <a:off x="6459233" y="1448552"/>
            <a:ext cx="4540025" cy="141577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Alton Towers</a:t>
            </a:r>
          </a:p>
          <a:p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Company information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A84346-DB79-4C87-9AA7-EE4A7E2F1333}"/>
              </a:ext>
            </a:extLst>
          </p:cNvPr>
          <p:cNvSpPr txBox="1"/>
          <p:nvPr/>
        </p:nvSpPr>
        <p:spPr>
          <a:xfrm>
            <a:off x="5957479" y="2864324"/>
            <a:ext cx="5543534" cy="246221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MS Reference Sans Serif" panose="020B060403050404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MS UI Gothic" panose="020B0600070205080204" pitchFamily="34" charset="-128"/>
              </a:rPr>
              <a:t>First opened in 1980</a:t>
            </a:r>
          </a:p>
          <a:p>
            <a:pPr algn="ctr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MS UI Gothic" panose="020B0600070205080204" pitchFamily="34" charset="-128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MS UI Gothic" panose="020B0600070205080204" pitchFamily="34" charset="-128"/>
              </a:rPr>
              <a:t>Merlin Entertainments group</a:t>
            </a:r>
          </a:p>
          <a:p>
            <a:pPr algn="ctr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MS UI Gothic" panose="020B0600070205080204" pitchFamily="34" charset="-128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MS UI Gothic" panose="020B0600070205080204" pitchFamily="34" charset="-128"/>
              </a:rPr>
              <a:t>UK’S biggest theme park</a:t>
            </a:r>
          </a:p>
          <a:p>
            <a:pPr algn="ctr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MS UI Gothic" panose="020B0600070205080204" pitchFamily="34" charset="-128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MS UI Gothic" panose="020B0600070205080204" pitchFamily="34" charset="-128"/>
              </a:rPr>
              <a:t>3 million visitors per year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A578F8-724F-4311-8153-734E6EA8B7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8" t="1763" r="8001" b="3093"/>
          <a:stretch/>
        </p:blipFill>
        <p:spPr>
          <a:xfrm>
            <a:off x="1469059" y="1448552"/>
            <a:ext cx="5112363" cy="4199467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12884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11C17-6F6E-46DF-ADB6-049102810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4" y="530052"/>
            <a:ext cx="10058400" cy="1371600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dirty="0"/>
              <a:t>Key managerial &amp; business themes: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0CE72EC-63FD-481A-BDD5-D158ADE2AB88}"/>
              </a:ext>
            </a:extLst>
          </p:cNvPr>
          <p:cNvSpPr/>
          <p:nvPr/>
        </p:nvSpPr>
        <p:spPr>
          <a:xfrm>
            <a:off x="975361" y="1775252"/>
            <a:ext cx="2968283" cy="2658794"/>
          </a:xfrm>
          <a:prstGeom prst="ellipse">
            <a:avLst/>
          </a:prstGeom>
          <a:solidFill>
            <a:schemeClr val="accent1">
              <a:lumMod val="7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7B1DF6D-AD5D-4EF7-B14A-2ADA2C070438}"/>
              </a:ext>
            </a:extLst>
          </p:cNvPr>
          <p:cNvSpPr/>
          <p:nvPr/>
        </p:nvSpPr>
        <p:spPr>
          <a:xfrm>
            <a:off x="4345745" y="2522638"/>
            <a:ext cx="2968283" cy="265879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B394220-2DD5-4FDE-9680-CCD119F86BD1}"/>
              </a:ext>
            </a:extLst>
          </p:cNvPr>
          <p:cNvSpPr/>
          <p:nvPr/>
        </p:nvSpPr>
        <p:spPr>
          <a:xfrm>
            <a:off x="7706751" y="3429000"/>
            <a:ext cx="2968283" cy="265879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B527FD-CFC5-4B2D-A363-85DC8C09C90A}"/>
              </a:ext>
            </a:extLst>
          </p:cNvPr>
          <p:cNvSpPr txBox="1"/>
          <p:nvPr/>
        </p:nvSpPr>
        <p:spPr>
          <a:xfrm>
            <a:off x="1118382" y="2712091"/>
            <a:ext cx="26822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Environmental analysis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5B706A-E75C-4F2F-B48D-FDCE85794A29}"/>
              </a:ext>
            </a:extLst>
          </p:cNvPr>
          <p:cNvSpPr txBox="1"/>
          <p:nvPr/>
        </p:nvSpPr>
        <p:spPr>
          <a:xfrm>
            <a:off x="7804053" y="4065899"/>
            <a:ext cx="27736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Management &amp; Human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18F61D-7164-4C6D-ADAC-AAF2607D25BF}"/>
              </a:ext>
            </a:extLst>
          </p:cNvPr>
          <p:cNvSpPr txBox="1"/>
          <p:nvPr/>
        </p:nvSpPr>
        <p:spPr>
          <a:xfrm>
            <a:off x="4570827" y="3104649"/>
            <a:ext cx="25181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Financial business performance </a:t>
            </a:r>
          </a:p>
        </p:txBody>
      </p:sp>
    </p:spTree>
    <p:extLst>
      <p:ext uri="{BB962C8B-B14F-4D97-AF65-F5344CB8AC3E}">
        <p14:creationId xmlns:p14="http://schemas.microsoft.com/office/powerpoint/2010/main" val="4018193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rrow: Right 12">
            <a:extLst>
              <a:ext uri="{FF2B5EF4-FFF2-40B4-BE49-F238E27FC236}">
                <a16:creationId xmlns:a16="http://schemas.microsoft.com/office/drawing/2014/main" id="{0A36F3CE-27B5-4743-9D6B-C39D737991EF}"/>
              </a:ext>
            </a:extLst>
          </p:cNvPr>
          <p:cNvSpPr/>
          <p:nvPr/>
        </p:nvSpPr>
        <p:spPr>
          <a:xfrm>
            <a:off x="3442994" y="1595465"/>
            <a:ext cx="2784143" cy="4314016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22D74B8-880A-4B50-A4FA-81C8FC43F902}"/>
              </a:ext>
            </a:extLst>
          </p:cNvPr>
          <p:cNvSpPr/>
          <p:nvPr/>
        </p:nvSpPr>
        <p:spPr>
          <a:xfrm>
            <a:off x="574591" y="1595465"/>
            <a:ext cx="2784143" cy="4314016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698DFFA7-85FA-4F9B-8175-A35BD9A1C0A3}"/>
              </a:ext>
            </a:extLst>
          </p:cNvPr>
          <p:cNvSpPr/>
          <p:nvPr/>
        </p:nvSpPr>
        <p:spPr>
          <a:xfrm>
            <a:off x="5891876" y="2500645"/>
            <a:ext cx="5217402" cy="2792181"/>
          </a:xfrm>
          <a:prstGeom prst="wedgeRoundRectCallou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B309F-A7B4-47CE-B0EB-649CBACD7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70" y="243494"/>
            <a:ext cx="10058400" cy="1371600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dirty="0"/>
              <a:t>Environmental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759205-6504-4A5C-AAD2-1BCE90E18114}"/>
              </a:ext>
            </a:extLst>
          </p:cNvPr>
          <p:cNvSpPr txBox="1"/>
          <p:nvPr/>
        </p:nvSpPr>
        <p:spPr>
          <a:xfrm>
            <a:off x="648070" y="2175709"/>
            <a:ext cx="26371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PESTLE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203084-A7A8-478D-9DEB-BFED324FCA37}"/>
              </a:ext>
            </a:extLst>
          </p:cNvPr>
          <p:cNvSpPr txBox="1"/>
          <p:nvPr/>
        </p:nvSpPr>
        <p:spPr>
          <a:xfrm>
            <a:off x="3631095" y="2175710"/>
            <a:ext cx="2902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SWOT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2D3AEA-F9A2-4F95-886F-9D5F4B5BB2CD}"/>
              </a:ext>
            </a:extLst>
          </p:cNvPr>
          <p:cNvSpPr txBox="1"/>
          <p:nvPr/>
        </p:nvSpPr>
        <p:spPr>
          <a:xfrm>
            <a:off x="6920997" y="1799018"/>
            <a:ext cx="4956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RECOMMENDATIONS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29347A-4F0F-4BD3-9BD4-2F924BE5302C}"/>
              </a:ext>
            </a:extLst>
          </p:cNvPr>
          <p:cNvSpPr txBox="1"/>
          <p:nvPr/>
        </p:nvSpPr>
        <p:spPr>
          <a:xfrm>
            <a:off x="574591" y="2881072"/>
            <a:ext cx="22952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Brexit = Inflation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Plastic crisis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Law changes = gender pay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Advancing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752CE4-9A18-44BF-9F13-2DB041A2AADF}"/>
              </a:ext>
            </a:extLst>
          </p:cNvPr>
          <p:cNvSpPr txBox="1"/>
          <p:nvPr/>
        </p:nvSpPr>
        <p:spPr>
          <a:xfrm>
            <a:off x="3442994" y="2716696"/>
            <a:ext cx="21426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brand/reputation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Expensive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Going green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Re-occurring headlines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DA7A61-4438-47B3-92ED-B38B92110E26}"/>
              </a:ext>
            </a:extLst>
          </p:cNvPr>
          <p:cNvSpPr txBox="1"/>
          <p:nvPr/>
        </p:nvSpPr>
        <p:spPr>
          <a:xfrm>
            <a:off x="6920997" y="3146234"/>
            <a:ext cx="46330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Acquire hard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Raise prices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Proactive and reactive on social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Market as a UK holiday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743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54DE3CDD-B86E-43C6-AA5F-B8B2964228E9}"/>
              </a:ext>
            </a:extLst>
          </p:cNvPr>
          <p:cNvSpPr/>
          <p:nvPr/>
        </p:nvSpPr>
        <p:spPr>
          <a:xfrm>
            <a:off x="6863521" y="4513987"/>
            <a:ext cx="2457308" cy="1810303"/>
          </a:xfrm>
          <a:prstGeom prst="wedgeEllipseCallou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peech Bubble: Oval 17">
            <a:extLst>
              <a:ext uri="{FF2B5EF4-FFF2-40B4-BE49-F238E27FC236}">
                <a16:creationId xmlns:a16="http://schemas.microsoft.com/office/drawing/2014/main" id="{57DEEAFD-225A-4EBA-8003-95A5B58D33F0}"/>
              </a:ext>
            </a:extLst>
          </p:cNvPr>
          <p:cNvSpPr/>
          <p:nvPr/>
        </p:nvSpPr>
        <p:spPr>
          <a:xfrm>
            <a:off x="3038547" y="4447113"/>
            <a:ext cx="2457308" cy="1877177"/>
          </a:xfrm>
          <a:prstGeom prst="wedgeEllipseCallou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5ABF7A3-6812-40D2-9029-EE072DE6CBEA}"/>
              </a:ext>
            </a:extLst>
          </p:cNvPr>
          <p:cNvSpPr/>
          <p:nvPr/>
        </p:nvSpPr>
        <p:spPr>
          <a:xfrm>
            <a:off x="7835347" y="1246396"/>
            <a:ext cx="3525078" cy="4324452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5326526-7A4F-47E4-88B2-F0CCA3145CDC}"/>
              </a:ext>
            </a:extLst>
          </p:cNvPr>
          <p:cNvSpPr/>
          <p:nvPr/>
        </p:nvSpPr>
        <p:spPr>
          <a:xfrm>
            <a:off x="4217503" y="1246396"/>
            <a:ext cx="3525078" cy="4324452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E9879D7-D8ED-4821-8EE0-3A6D50840886}"/>
              </a:ext>
            </a:extLst>
          </p:cNvPr>
          <p:cNvSpPr/>
          <p:nvPr/>
        </p:nvSpPr>
        <p:spPr>
          <a:xfrm>
            <a:off x="649357" y="1266774"/>
            <a:ext cx="3525078" cy="4324452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15D1B-0BC1-413D-8D1E-99455E1B0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52453"/>
            <a:ext cx="10058400" cy="1371600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dirty="0"/>
              <a:t>Financial business performance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4D58E9-EA11-49BD-9704-657F8EADFBC2}"/>
              </a:ext>
            </a:extLst>
          </p:cNvPr>
          <p:cNvSpPr txBox="1"/>
          <p:nvPr/>
        </p:nvSpPr>
        <p:spPr>
          <a:xfrm>
            <a:off x="649357" y="1935681"/>
            <a:ext cx="2292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Positive results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A09E6-F0BC-41A4-80B8-2E00AD805551}"/>
              </a:ext>
            </a:extLst>
          </p:cNvPr>
          <p:cNvSpPr txBox="1"/>
          <p:nvPr/>
        </p:nvSpPr>
        <p:spPr>
          <a:xfrm>
            <a:off x="4028659" y="1926777"/>
            <a:ext cx="2676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Negative results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5E565D-8A36-464D-9048-6C0FA0BEEE48}"/>
              </a:ext>
            </a:extLst>
          </p:cNvPr>
          <p:cNvSpPr txBox="1"/>
          <p:nvPr/>
        </p:nvSpPr>
        <p:spPr>
          <a:xfrm>
            <a:off x="7328452" y="1926777"/>
            <a:ext cx="3637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Recommendations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4ABF55-BCAC-48DE-B87F-B1BF2AAA3125}"/>
              </a:ext>
            </a:extLst>
          </p:cNvPr>
          <p:cNvSpPr txBox="1"/>
          <p:nvPr/>
        </p:nvSpPr>
        <p:spPr>
          <a:xfrm>
            <a:off x="786298" y="2413337"/>
            <a:ext cx="17691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Net Profit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ROCE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Debtor &amp; Creditor 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Debt 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Quick ratio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A49B10-5AC4-4893-8626-1E9D0EDF87A4}"/>
              </a:ext>
            </a:extLst>
          </p:cNvPr>
          <p:cNvSpPr txBox="1"/>
          <p:nvPr/>
        </p:nvSpPr>
        <p:spPr>
          <a:xfrm>
            <a:off x="4320206" y="2494448"/>
            <a:ext cx="20938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Asset turnover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capital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Gross profit margin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Current ratio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08C833-88C1-4CDE-B8EE-2C2825FCBEB6}"/>
              </a:ext>
            </a:extLst>
          </p:cNvPr>
          <p:cNvSpPr txBox="1"/>
          <p:nvPr/>
        </p:nvSpPr>
        <p:spPr>
          <a:xfrm>
            <a:off x="8004313" y="2531459"/>
            <a:ext cx="29618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Internal &amp; external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Sell unnecessary or unproductive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7785A-4E1C-4EF0-A379-874C0F4199FB}"/>
              </a:ext>
            </a:extLst>
          </p:cNvPr>
          <p:cNvSpPr txBox="1"/>
          <p:nvPr/>
        </p:nvSpPr>
        <p:spPr>
          <a:xfrm>
            <a:off x="3567872" y="5083135"/>
            <a:ext cx="12131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1.18% net profit 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E68AA5-62C7-4275-BA84-AA86872AEB78}"/>
              </a:ext>
            </a:extLst>
          </p:cNvPr>
          <p:cNvSpPr txBox="1"/>
          <p:nvPr/>
        </p:nvSpPr>
        <p:spPr>
          <a:xfrm>
            <a:off x="7449930" y="5116572"/>
            <a:ext cx="11087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0.24% ROCE increase</a:t>
            </a:r>
          </a:p>
        </p:txBody>
      </p:sp>
    </p:spTree>
    <p:extLst>
      <p:ext uri="{BB962C8B-B14F-4D97-AF65-F5344CB8AC3E}">
        <p14:creationId xmlns:p14="http://schemas.microsoft.com/office/powerpoint/2010/main" val="2181128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770A22C-221A-474D-BEB1-A07BD61D51C1}"/>
              </a:ext>
            </a:extLst>
          </p:cNvPr>
          <p:cNvSpPr/>
          <p:nvPr/>
        </p:nvSpPr>
        <p:spPr>
          <a:xfrm>
            <a:off x="745436" y="5360719"/>
            <a:ext cx="10780520" cy="1022079"/>
          </a:xfrm>
          <a:prstGeom prst="roundRect">
            <a:avLst/>
          </a:prstGeom>
          <a:solidFill>
            <a:srgbClr val="A6D785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A0212844-ADA8-4BC9-B576-5F732833472D}"/>
              </a:ext>
            </a:extLst>
          </p:cNvPr>
          <p:cNvSpPr/>
          <p:nvPr/>
        </p:nvSpPr>
        <p:spPr>
          <a:xfrm>
            <a:off x="8029160" y="3296808"/>
            <a:ext cx="2875721" cy="1391555"/>
          </a:xfrm>
          <a:prstGeom prst="wedgeRoundRectCallou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1D72D7EA-7543-47DF-8FED-226E1DD9F730}"/>
              </a:ext>
            </a:extLst>
          </p:cNvPr>
          <p:cNvSpPr/>
          <p:nvPr/>
        </p:nvSpPr>
        <p:spPr>
          <a:xfrm>
            <a:off x="3904435" y="2830485"/>
            <a:ext cx="3450524" cy="2073679"/>
          </a:xfrm>
          <a:prstGeom prst="wedgeRoundRectCallou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281144F0-0C1F-43FB-A3ED-017D54F439EC}"/>
              </a:ext>
            </a:extLst>
          </p:cNvPr>
          <p:cNvSpPr/>
          <p:nvPr/>
        </p:nvSpPr>
        <p:spPr>
          <a:xfrm>
            <a:off x="319717" y="2592070"/>
            <a:ext cx="3135818" cy="1618977"/>
          </a:xfrm>
          <a:prstGeom prst="wedgeRoundRectCallou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8882D-7C0C-4902-A03D-38A5A9F79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430970"/>
            <a:ext cx="10058400" cy="1371600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dirty="0"/>
              <a:t>Management and Human Resources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C1DAE4-1A65-4DF3-AF34-B3B4F6499807}"/>
              </a:ext>
            </a:extLst>
          </p:cNvPr>
          <p:cNvSpPr txBox="1"/>
          <p:nvPr/>
        </p:nvSpPr>
        <p:spPr>
          <a:xfrm>
            <a:off x="3937551" y="1831051"/>
            <a:ext cx="35648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Equality &amp; </a:t>
            </a:r>
          </a:p>
          <a:p>
            <a:pPr algn="ctr"/>
            <a:r>
              <a:rPr lang="en-GB" sz="2400" dirty="0"/>
              <a:t>Diversity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25BDB-F8BC-4FA7-975E-717D0C32F91D}"/>
              </a:ext>
            </a:extLst>
          </p:cNvPr>
          <p:cNvSpPr txBox="1"/>
          <p:nvPr/>
        </p:nvSpPr>
        <p:spPr>
          <a:xfrm>
            <a:off x="592" y="1662614"/>
            <a:ext cx="42274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Recruitment </a:t>
            </a:r>
          </a:p>
          <a:p>
            <a:pPr algn="ctr"/>
            <a:r>
              <a:rPr lang="en-GB" sz="2400" dirty="0"/>
              <a:t>&amp; Selection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AA0A78-FCF0-4D7B-9762-1911F9F7B4E6}"/>
              </a:ext>
            </a:extLst>
          </p:cNvPr>
          <p:cNvSpPr txBox="1"/>
          <p:nvPr/>
        </p:nvSpPr>
        <p:spPr>
          <a:xfrm>
            <a:off x="7649814" y="2377897"/>
            <a:ext cx="3863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Performance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2F1E78-600B-499B-9C85-5478015EFEFA}"/>
              </a:ext>
            </a:extLst>
          </p:cNvPr>
          <p:cNvSpPr txBox="1"/>
          <p:nvPr/>
        </p:nvSpPr>
        <p:spPr>
          <a:xfrm>
            <a:off x="4460185" y="3305034"/>
            <a:ext cx="26123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15.68% gender pay gap for 2018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Diversity &amp; inclusion council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C4EDBA-ECEF-4E85-A343-6E916EAFCC77}"/>
              </a:ext>
            </a:extLst>
          </p:cNvPr>
          <p:cNvSpPr txBox="1"/>
          <p:nvPr/>
        </p:nvSpPr>
        <p:spPr>
          <a:xfrm>
            <a:off x="8241194" y="3692842"/>
            <a:ext cx="2663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SPARK initiative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STAR system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150901-59D0-40D4-B8AE-0F2D45E0CD48}"/>
              </a:ext>
            </a:extLst>
          </p:cNvPr>
          <p:cNvSpPr txBox="1"/>
          <p:nvPr/>
        </p:nvSpPr>
        <p:spPr>
          <a:xfrm>
            <a:off x="535062" y="2786258"/>
            <a:ext cx="29022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Like-minded work place culture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Multiple stage recruitment process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7FDD5A-8380-4B2B-8D41-5084E56C9C1B}"/>
              </a:ext>
            </a:extLst>
          </p:cNvPr>
          <p:cNvSpPr txBox="1"/>
          <p:nvPr/>
        </p:nvSpPr>
        <p:spPr>
          <a:xfrm>
            <a:off x="666044" y="5521024"/>
            <a:ext cx="1084678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>
                <a:latin typeface="Bookman Old Style" panose="02050604050505020204" pitchFamily="18" charset="0"/>
              </a:rPr>
              <a:t>“One of the most important, if not the most important, responsibilities as a manager is to ensure that the members of your team achieve high levels of performance” </a:t>
            </a:r>
          </a:p>
          <a:p>
            <a:pPr algn="ctr"/>
            <a:r>
              <a:rPr lang="en-GB" sz="1400" i="1" dirty="0">
                <a:latin typeface="Bookman Old Style" panose="02050604050505020204" pitchFamily="18" charset="0"/>
              </a:rPr>
              <a:t>– Michael Armstrong, 2008</a:t>
            </a:r>
          </a:p>
        </p:txBody>
      </p:sp>
    </p:spTree>
    <p:extLst>
      <p:ext uri="{BB962C8B-B14F-4D97-AF65-F5344CB8AC3E}">
        <p14:creationId xmlns:p14="http://schemas.microsoft.com/office/powerpoint/2010/main" val="3884368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8ACFE-5B2C-4A58-B51E-6BC6B6197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569" y="723739"/>
            <a:ext cx="10058400" cy="1371600"/>
          </a:xfrm>
        </p:spPr>
        <p:txBody>
          <a:bodyPr>
            <a:normAutofit/>
          </a:bodyPr>
          <a:lstStyle/>
          <a:p>
            <a:r>
              <a:rPr lang="en-GB" sz="5400" dirty="0"/>
              <a:t>Conclusion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959AE2C-0B4D-43C5-A9FF-2F958DF61AFA}"/>
              </a:ext>
            </a:extLst>
          </p:cNvPr>
          <p:cNvSpPr/>
          <p:nvPr/>
        </p:nvSpPr>
        <p:spPr>
          <a:xfrm>
            <a:off x="3008493" y="3360313"/>
            <a:ext cx="3040944" cy="2704125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586AC41-64F4-439E-BFAF-C999B9D1DD6B}"/>
              </a:ext>
            </a:extLst>
          </p:cNvPr>
          <p:cNvSpPr/>
          <p:nvPr/>
        </p:nvSpPr>
        <p:spPr>
          <a:xfrm>
            <a:off x="4399848" y="1809341"/>
            <a:ext cx="3040944" cy="2809997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799C80D-1045-4703-ACF0-52CBF11B7282}"/>
              </a:ext>
            </a:extLst>
          </p:cNvPr>
          <p:cNvSpPr/>
          <p:nvPr/>
        </p:nvSpPr>
        <p:spPr>
          <a:xfrm>
            <a:off x="5837769" y="3324264"/>
            <a:ext cx="2959101" cy="280999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6690D3-ADEB-4677-B9D5-F65DCBDE480A}"/>
              </a:ext>
            </a:extLst>
          </p:cNvPr>
          <p:cNvSpPr txBox="1"/>
          <p:nvPr/>
        </p:nvSpPr>
        <p:spPr>
          <a:xfrm>
            <a:off x="3324578" y="4542494"/>
            <a:ext cx="3115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Environmental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A07098-33A5-4B16-901B-CCA14D1C6AC3}"/>
              </a:ext>
            </a:extLst>
          </p:cNvPr>
          <p:cNvSpPr txBox="1"/>
          <p:nvPr/>
        </p:nvSpPr>
        <p:spPr>
          <a:xfrm>
            <a:off x="4371624" y="2611631"/>
            <a:ext cx="3115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Financial performance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E037C5-D432-4EB9-8E6A-0351F23CA35D}"/>
              </a:ext>
            </a:extLst>
          </p:cNvPr>
          <p:cNvSpPr txBox="1"/>
          <p:nvPr/>
        </p:nvSpPr>
        <p:spPr>
          <a:xfrm>
            <a:off x="5929491" y="4509015"/>
            <a:ext cx="3115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Human Resources</a:t>
            </a:r>
          </a:p>
        </p:txBody>
      </p:sp>
    </p:spTree>
    <p:extLst>
      <p:ext uri="{BB962C8B-B14F-4D97-AF65-F5344CB8AC3E}">
        <p14:creationId xmlns:p14="http://schemas.microsoft.com/office/powerpoint/2010/main" val="1445558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4B44C-3F0F-4138-8BCE-CDF270A2A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00" y="0"/>
            <a:ext cx="10058400" cy="13716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4EA85-B2A7-4431-97A7-870698B59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344" y="1152031"/>
            <a:ext cx="10058400" cy="3931920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GB" dirty="0"/>
              <a:t>Almutawa, Zeyad, 2016. THE EFFECT OF HUMAN RESOURCE MANAGEMENT SYSTEM ON EMPLOYEES’ COMMITMENT: THE MEDIATING ROLE OF THE AMO MODEL. </a:t>
            </a:r>
            <a:r>
              <a:rPr lang="en-GB" i="1" dirty="0"/>
              <a:t>Journal of Developing Areas</a:t>
            </a:r>
            <a:r>
              <a:rPr lang="en-GB" dirty="0"/>
              <a:t>, 50(6), pp.17–30.</a:t>
            </a:r>
          </a:p>
          <a:p>
            <a:pPr lvl="0"/>
            <a:r>
              <a:rPr lang="en-GB" dirty="0"/>
              <a:t>America’s SBDC. (2013) </a:t>
            </a:r>
            <a:r>
              <a:rPr lang="en-GB" i="1" dirty="0"/>
              <a:t>“How can Businesses protect themselves during a recession”</a:t>
            </a:r>
            <a:r>
              <a:rPr lang="en-GB" dirty="0"/>
              <a:t>, [Online]. Available: </a:t>
            </a:r>
            <a:r>
              <a:rPr lang="en-GB" u="sng" dirty="0">
                <a:hlinkClick r:id="rId2"/>
              </a:rPr>
              <a:t>https://americassbdc.org/how-can-businesses-protect-themselves-during-a-recession/</a:t>
            </a:r>
            <a:r>
              <a:rPr lang="en-GB" dirty="0"/>
              <a:t>, [2019, March 04]. </a:t>
            </a:r>
          </a:p>
          <a:p>
            <a:pPr lvl="0"/>
            <a:r>
              <a:rPr lang="en-US" dirty="0"/>
              <a:t>Armstrong, M. (2008, p.90) </a:t>
            </a:r>
            <a:r>
              <a:rPr lang="en-US" i="1" dirty="0"/>
              <a:t>“Managing Performance”</a:t>
            </a:r>
            <a:r>
              <a:rPr lang="en-US" dirty="0"/>
              <a:t>, London: Kogan Page Ltd. </a:t>
            </a:r>
            <a:endParaRPr lang="en-GB" dirty="0"/>
          </a:p>
          <a:p>
            <a:pPr lvl="0"/>
            <a:r>
              <a:rPr lang="en-GB" dirty="0"/>
              <a:t>Atrill, P  &amp; McLaney, E. (2008, p.12) </a:t>
            </a:r>
            <a:r>
              <a:rPr lang="en-GB" i="1" dirty="0"/>
              <a:t>“Accounting and Finance for Non-specialists”</a:t>
            </a:r>
            <a:r>
              <a:rPr lang="en-GB" dirty="0"/>
              <a:t>, (6</a:t>
            </a:r>
            <a:r>
              <a:rPr lang="en-GB" baseline="30000" dirty="0"/>
              <a:t>th</a:t>
            </a:r>
            <a:r>
              <a:rPr lang="en-GB" dirty="0"/>
              <a:t> Ed), Harlow: Pearson Education Limited. </a:t>
            </a:r>
          </a:p>
          <a:p>
            <a:pPr lvl="0"/>
            <a:r>
              <a:rPr lang="en-GB" dirty="0"/>
              <a:t>Atrill, P  &amp; McLaney, E. (2008, p.211) </a:t>
            </a:r>
            <a:r>
              <a:rPr lang="en-GB" i="1" dirty="0"/>
              <a:t>“Financial Accounting for Decision Makers”</a:t>
            </a:r>
            <a:r>
              <a:rPr lang="en-GB" dirty="0"/>
              <a:t>, (5</a:t>
            </a:r>
            <a:r>
              <a:rPr lang="en-GB" baseline="30000" dirty="0"/>
              <a:t>th</a:t>
            </a:r>
            <a:r>
              <a:rPr lang="en-GB" dirty="0"/>
              <a:t> Ed), Harlow: Pearson Education Limited. </a:t>
            </a:r>
          </a:p>
          <a:p>
            <a:pPr lvl="0"/>
            <a:r>
              <a:rPr lang="en-GB" dirty="0"/>
              <a:t>Butler, S. (2016) </a:t>
            </a:r>
            <a:r>
              <a:rPr lang="en-GB" i="1" dirty="0"/>
              <a:t>“UK staycations grow in strength as pound weakens”,</a:t>
            </a:r>
            <a:r>
              <a:rPr lang="en-GB" dirty="0"/>
              <a:t> [Online]. Available: </a:t>
            </a:r>
            <a:r>
              <a:rPr lang="en-GB" u="sng" dirty="0">
                <a:hlinkClick r:id="rId3"/>
              </a:rPr>
              <a:t>https://www.theguardian.com/business/2016/aug/26/uk-staycations-grow-in-strength-as-pound-weakens</a:t>
            </a:r>
            <a:r>
              <a:rPr lang="en-GB" dirty="0"/>
              <a:t>, [2019, March 25]. </a:t>
            </a:r>
          </a:p>
          <a:p>
            <a:pPr lvl="0"/>
            <a:r>
              <a:rPr lang="en-GB" dirty="0"/>
              <a:t>Deloitte (2018) </a:t>
            </a:r>
            <a:r>
              <a:rPr lang="en-GB" i="1" dirty="0"/>
              <a:t>“Consumer confidence grows but spending stutters”,</a:t>
            </a:r>
            <a:r>
              <a:rPr lang="en-GB" dirty="0"/>
              <a:t> [Online]. Available: </a:t>
            </a:r>
            <a:r>
              <a:rPr lang="en-GB" u="sng" dirty="0">
                <a:hlinkClick r:id="rId4"/>
              </a:rPr>
              <a:t>https://www2.deloitte.com/uk/en/pages/press-releases/articles/deloitte-consumer-tracker-q1-2018.html</a:t>
            </a:r>
            <a:r>
              <a:rPr lang="en-GB" dirty="0"/>
              <a:t>, [2019, March 18]. </a:t>
            </a:r>
          </a:p>
          <a:p>
            <a:pPr lvl="0"/>
            <a:r>
              <a:rPr lang="en-GB" dirty="0"/>
              <a:t>Elliott, B &amp; Elliott, J. (2012, p.72) </a:t>
            </a:r>
            <a:r>
              <a:rPr lang="en-GB" i="1" dirty="0"/>
              <a:t>“Financial Accounting and Reporting”</a:t>
            </a:r>
            <a:r>
              <a:rPr lang="en-GB" dirty="0"/>
              <a:t>, (15</a:t>
            </a:r>
            <a:r>
              <a:rPr lang="en-GB" baseline="30000" dirty="0"/>
              <a:t>th</a:t>
            </a:r>
            <a:r>
              <a:rPr lang="en-GB" dirty="0"/>
              <a:t> Ed), Harlow: Pearson Education Limited. </a:t>
            </a:r>
          </a:p>
          <a:p>
            <a:pPr lvl="0"/>
            <a:r>
              <a:rPr lang="en-GB" dirty="0"/>
              <a:t>Elliott, L. (2017) </a:t>
            </a:r>
            <a:r>
              <a:rPr lang="en-GB" i="1" dirty="0"/>
              <a:t>“Falling real wages show the British economy is still struggling”,</a:t>
            </a:r>
            <a:r>
              <a:rPr lang="en-GB" dirty="0"/>
              <a:t> [Online]. Available: </a:t>
            </a:r>
            <a:r>
              <a:rPr lang="en-GB" u="sng" dirty="0">
                <a:hlinkClick r:id="rId5"/>
              </a:rPr>
              <a:t>https://www.theguardian.com/business/2017/may/07/falling-real-pay-shows-the-british-economy-is-still-struggling</a:t>
            </a:r>
            <a:r>
              <a:rPr lang="en-GB" dirty="0"/>
              <a:t>, [2019, April 23]. </a:t>
            </a:r>
          </a:p>
          <a:p>
            <a:pPr lvl="0"/>
            <a:r>
              <a:rPr lang="en-GB" dirty="0"/>
              <a:t>Elliott, L. (2018) </a:t>
            </a:r>
            <a:r>
              <a:rPr lang="en-GB" i="1" dirty="0"/>
              <a:t>“Never mind the Brexit sideshow – recession is the real worry”</a:t>
            </a:r>
            <a:r>
              <a:rPr lang="en-GB" dirty="0"/>
              <a:t>, [Online]. Available: </a:t>
            </a:r>
            <a:r>
              <a:rPr lang="en-GB" u="sng" dirty="0">
                <a:hlinkClick r:id="rId6"/>
              </a:rPr>
              <a:t>https://www.theguardian.com/business/2018/dec/09/never-mind-the-brexit-sideshow-recession-is-the-real-worry</a:t>
            </a:r>
            <a:r>
              <a:rPr lang="en-GB" dirty="0"/>
              <a:t>, [2019, March 04]. </a:t>
            </a:r>
          </a:p>
          <a:p>
            <a:pPr lvl="0"/>
            <a:r>
              <a:rPr lang="en-GB" dirty="0"/>
              <a:t>Equality and Diversity Commission (2019) </a:t>
            </a:r>
            <a:r>
              <a:rPr lang="en-GB" i="1" dirty="0"/>
              <a:t>“Why is equal pay important?</a:t>
            </a:r>
            <a:r>
              <a:rPr lang="en-GB" dirty="0"/>
              <a:t>”, [Online]. Available: </a:t>
            </a:r>
            <a:r>
              <a:rPr lang="en-GB" u="sng" dirty="0">
                <a:hlinkClick r:id="rId7"/>
              </a:rPr>
              <a:t>https://www.equalityhumanrights.com/en/advice-and-guidance/why-equal-pay-important</a:t>
            </a:r>
            <a:r>
              <a:rPr lang="en-GB" dirty="0"/>
              <a:t>, [Accessed: March 27, 2019]. </a:t>
            </a:r>
          </a:p>
          <a:p>
            <a:pPr lvl="0"/>
            <a:r>
              <a:rPr lang="en-US" dirty="0"/>
              <a:t>Henderson, I. (2008, p.80) </a:t>
            </a:r>
            <a:r>
              <a:rPr lang="en-US" i="1" dirty="0"/>
              <a:t>“Human Resource Management for MBA students”,</a:t>
            </a:r>
            <a:r>
              <a:rPr lang="en-US" dirty="0"/>
              <a:t> London: Chartered Institute of Personnel and Development. </a:t>
            </a:r>
            <a:endParaRPr lang="en-GB" dirty="0"/>
          </a:p>
          <a:p>
            <a:pPr lvl="0"/>
            <a:r>
              <a:rPr lang="en-GB" dirty="0"/>
              <a:t>Lee, Hyung-Woo, 2019. Moderators of the Motivational Effects of Performance Management: A Comprehensive Exploration Based on Expectancy Theory. </a:t>
            </a:r>
            <a:r>
              <a:rPr lang="en-GB" i="1" dirty="0"/>
              <a:t>Public Personnel Management</a:t>
            </a:r>
            <a:r>
              <a:rPr lang="en-GB" dirty="0"/>
              <a:t>, 48(1), pp.27–56.</a:t>
            </a:r>
          </a:p>
          <a:p>
            <a:pPr lvl="0"/>
            <a:r>
              <a:rPr lang="en-GB" dirty="0"/>
              <a:t>LONG, B.D., 2000. The triumph of monetarism? </a:t>
            </a:r>
            <a:r>
              <a:rPr lang="en-GB" i="1" dirty="0"/>
              <a:t>The Journal of Economic Perspectives, </a:t>
            </a:r>
            <a:r>
              <a:rPr lang="en-GB" b="1" dirty="0"/>
              <a:t>14</a:t>
            </a:r>
            <a:r>
              <a:rPr lang="en-GB" dirty="0"/>
              <a:t>(1), pp. 83-94.</a:t>
            </a:r>
          </a:p>
          <a:p>
            <a:pPr lvl="0"/>
            <a:r>
              <a:rPr lang="en-GB" dirty="0"/>
              <a:t>Maté Trujillo &amp; Mylopoulos, 2017. Specification and derivation of key performance indicators for business analytics: A semantic approach. </a:t>
            </a:r>
            <a:r>
              <a:rPr lang="en-GB" i="1" dirty="0"/>
              <a:t>Data &amp; Knowledge Engineering</a:t>
            </a:r>
            <a:r>
              <a:rPr lang="en-GB" dirty="0"/>
              <a:t>, 108, pp.30–49.</a:t>
            </a:r>
          </a:p>
          <a:p>
            <a:pPr lvl="0"/>
            <a:r>
              <a:rPr lang="en-GB" dirty="0"/>
              <a:t>McCombie, J. S. L. and Spreafico, M. R. M. (2018) ‘Brexit and its possible implications for the UK economy and its regions: A post‐Keynesian perspective’, </a:t>
            </a:r>
            <a:r>
              <a:rPr lang="en-GB" i="1" dirty="0"/>
              <a:t>Papers in Regional Science</a:t>
            </a:r>
            <a:r>
              <a:rPr lang="en-GB" dirty="0"/>
              <a:t>,</a:t>
            </a:r>
            <a:r>
              <a:rPr lang="en-GB" b="1" dirty="0"/>
              <a:t> 97</a:t>
            </a:r>
            <a:r>
              <a:rPr lang="en-GB" dirty="0"/>
              <a:t>(1), pp. 133–149.</a:t>
            </a:r>
          </a:p>
          <a:p>
            <a:pPr lvl="0"/>
            <a:r>
              <a:rPr lang="en-GB" dirty="0"/>
              <a:t>Merlin Entertainments annual accounts (2016) </a:t>
            </a:r>
            <a:r>
              <a:rPr lang="en-GB" i="1" dirty="0"/>
              <a:t>“Merlin Entertainments: Annual accounts and report 2016”,</a:t>
            </a:r>
            <a:r>
              <a:rPr lang="en-GB" dirty="0"/>
              <a:t> [Online]. Available: </a:t>
            </a:r>
            <a:r>
              <a:rPr lang="en-GB" u="sng" dirty="0">
                <a:hlinkClick r:id="rId8"/>
              </a:rPr>
              <a:t>https://moodle.uwtsd.ac.uk/pluginfile.php/241740/mod_resource/content/1/merlin%20entertainment%20annual%20accounts.pdf</a:t>
            </a:r>
            <a:r>
              <a:rPr lang="en-GB" dirty="0"/>
              <a:t>, [2019, April 24]. </a:t>
            </a:r>
          </a:p>
          <a:p>
            <a:pPr lvl="0"/>
            <a:r>
              <a:rPr lang="en-GB" dirty="0"/>
              <a:t>Nguyen et al., 2015. Brand innovation and social media: Knowledge acquisition from social media, market orientation, and the moderating role of social media strategic capability. </a:t>
            </a:r>
            <a:r>
              <a:rPr lang="en-GB" i="1" dirty="0"/>
              <a:t>Industrial Marketing Management</a:t>
            </a:r>
            <a:r>
              <a:rPr lang="en-GB" dirty="0"/>
              <a:t>, </a:t>
            </a:r>
            <a:r>
              <a:rPr lang="en-GB" b="1" dirty="0"/>
              <a:t>51</a:t>
            </a:r>
            <a:r>
              <a:rPr lang="en-GB" dirty="0"/>
              <a:t>(C), pp.11–25.</a:t>
            </a:r>
          </a:p>
          <a:p>
            <a:pPr lvl="0"/>
            <a:r>
              <a:rPr lang="en-GB" dirty="0"/>
              <a:t>Office for National Statistics (2018) “Internet access – households and individuals, Great Britain: 2018”, [Online]. Available: </a:t>
            </a:r>
            <a:r>
              <a:rPr lang="en-GB" u="sng" dirty="0">
                <a:hlinkClick r:id="rId9"/>
              </a:rPr>
              <a:t>https://www.ons.gov.uk/peoplepopulationandcommunity/householdcharacteristics/homeinternetandsocialmediausage/bulletins/internetaccesshouseholdsandindividuals/2018</a:t>
            </a:r>
            <a:r>
              <a:rPr lang="en-GB" dirty="0"/>
              <a:t>, [2019, March 05]. </a:t>
            </a:r>
          </a:p>
          <a:p>
            <a:pPr lvl="0"/>
            <a:r>
              <a:rPr lang="en-GB" dirty="0"/>
              <a:t>Pendlebury, M &amp; Groves, R. (2001, p.23) </a:t>
            </a:r>
            <a:r>
              <a:rPr lang="en-GB" i="1" dirty="0"/>
              <a:t>“Company Accounts: Analysis, interpretation and understanding”</a:t>
            </a:r>
            <a:r>
              <a:rPr lang="en-GB" dirty="0"/>
              <a:t>, (5</a:t>
            </a:r>
            <a:r>
              <a:rPr lang="en-GB" baseline="30000" dirty="0"/>
              <a:t>th</a:t>
            </a:r>
            <a:r>
              <a:rPr lang="en-GB" dirty="0"/>
              <a:t> Ed), High Holborn: Thomson Learning. </a:t>
            </a:r>
          </a:p>
          <a:p>
            <a:pPr lvl="0"/>
            <a:r>
              <a:rPr lang="en-GB" dirty="0"/>
              <a:t>Price, A. (2007, p.193), “</a:t>
            </a:r>
            <a:r>
              <a:rPr lang="en-GB" i="1" dirty="0"/>
              <a:t>Human Resource Management in a Business Context”</a:t>
            </a:r>
            <a:r>
              <a:rPr lang="en-GB" dirty="0"/>
              <a:t>, (3</a:t>
            </a:r>
            <a:r>
              <a:rPr lang="en-GB" baseline="30000" dirty="0"/>
              <a:t>rd</a:t>
            </a:r>
            <a:r>
              <a:rPr lang="en-GB" dirty="0"/>
              <a:t> Ed), London: Thomson Learning. </a:t>
            </a:r>
          </a:p>
          <a:p>
            <a:pPr lvl="0"/>
            <a:r>
              <a:rPr lang="en-GB" dirty="0"/>
              <a:t>Rade Stanković Milan Velimirović &amp; Dragana Velimirović 2011. ROLE AND IMPORTANCE OF KEY PERFORMANCE INDICATORS MEASUREMENT. </a:t>
            </a:r>
            <a:r>
              <a:rPr lang="en-GB" i="1" dirty="0"/>
              <a:t>Serbian Journal of Management</a:t>
            </a:r>
            <a:r>
              <a:rPr lang="en-GB" dirty="0"/>
              <a:t>, </a:t>
            </a:r>
            <a:r>
              <a:rPr lang="en-GB" b="1" dirty="0"/>
              <a:t>6</a:t>
            </a:r>
            <a:r>
              <a:rPr lang="en-GB" dirty="0"/>
              <a:t>(1), pp.63–72.</a:t>
            </a:r>
          </a:p>
          <a:p>
            <a:pPr lvl="0"/>
            <a:r>
              <a:rPr lang="en-GB" dirty="0"/>
              <a:t>Sharma, A.  2016. Managing diversity and equality in the workplace. </a:t>
            </a:r>
            <a:r>
              <a:rPr lang="en-GB" i="1" dirty="0"/>
              <a:t>Cogent Business &amp; Management</a:t>
            </a:r>
            <a:r>
              <a:rPr lang="en-GB" dirty="0"/>
              <a:t>, 3(1), pp.2. </a:t>
            </a:r>
          </a:p>
          <a:p>
            <a:pPr lvl="0"/>
            <a:r>
              <a:rPr lang="en-GB" dirty="0"/>
              <a:t>Silverman, R. (2018) </a:t>
            </a:r>
            <a:r>
              <a:rPr lang="en-GB" i="1" dirty="0"/>
              <a:t>“The British companies with no gender pay gap – and how they did it”</a:t>
            </a:r>
            <a:r>
              <a:rPr lang="en-GB" dirty="0"/>
              <a:t>, [Online]. Available: </a:t>
            </a:r>
            <a:r>
              <a:rPr lang="en-GB" u="sng" dirty="0">
                <a:hlinkClick r:id="rId10"/>
              </a:rPr>
              <a:t>https://www.telegraph.co.uk/women/life/british-companies-no-gender-pay-gap-did/</a:t>
            </a:r>
            <a:r>
              <a:rPr lang="en-GB" dirty="0"/>
              <a:t>, [2019, April 24]. </a:t>
            </a:r>
          </a:p>
          <a:p>
            <a:pPr lvl="0"/>
            <a:r>
              <a:rPr lang="en-GB" dirty="0" err="1"/>
              <a:t>Smykal</a:t>
            </a:r>
            <a:r>
              <a:rPr lang="en-GB" dirty="0"/>
              <a:t>, E. (2015) </a:t>
            </a:r>
            <a:r>
              <a:rPr lang="en-GB" i="1" dirty="0"/>
              <a:t>“</a:t>
            </a:r>
            <a:r>
              <a:rPr lang="en-US" i="1" dirty="0"/>
              <a:t>Why Hiring for Cultural Fit Might Not Be the Right Strategy”,</a:t>
            </a:r>
            <a:r>
              <a:rPr lang="en-US" dirty="0"/>
              <a:t> [Online]. Available: </a:t>
            </a:r>
            <a:r>
              <a:rPr lang="en-US" u="sng" dirty="0">
                <a:hlinkClick r:id="rId11"/>
              </a:rPr>
              <a:t>https://www.jibe.com/blog/why-hiring-for-cultural-fit-might-not-be-the-right-strategy/</a:t>
            </a:r>
            <a:r>
              <a:rPr lang="en-US" dirty="0"/>
              <a:t>, [Accessed: April 09, 2019]. </a:t>
            </a:r>
            <a:endParaRPr lang="en-GB" dirty="0"/>
          </a:p>
          <a:p>
            <a:pPr lvl="0"/>
            <a:r>
              <a:rPr lang="en-GB" dirty="0" err="1"/>
              <a:t>Stoilkovska</a:t>
            </a:r>
            <a:r>
              <a:rPr lang="en-GB" dirty="0"/>
              <a:t>, A., Ilieva, J. &amp; Gjakovski, S., 2015. EQUAL EMPLOYMENT OPPORTUNITIES IN THE RECRUITMENT AND SELECTION PROCESS OF HUMAN RESOURCES. </a:t>
            </a:r>
            <a:r>
              <a:rPr lang="en-GB" i="1" dirty="0"/>
              <a:t>UTMS Journal of Economics</a:t>
            </a:r>
            <a:r>
              <a:rPr lang="en-GB" dirty="0"/>
              <a:t>, 6(2), pp.281–292.</a:t>
            </a:r>
          </a:p>
          <a:p>
            <a:pPr lvl="0"/>
            <a:r>
              <a:rPr lang="en-US" dirty="0"/>
              <a:t>Torrington, D &amp; Hall, L &amp; Taylor, S &amp; Atkinson, C. (2009, p. 47) </a:t>
            </a:r>
            <a:r>
              <a:rPr lang="en-US" i="1" dirty="0"/>
              <a:t>“Fundamentals of Human Resource Management”</a:t>
            </a:r>
            <a:r>
              <a:rPr lang="en-US" dirty="0"/>
              <a:t>, Harlow: Pearson Education Limited. </a:t>
            </a:r>
            <a:endParaRPr lang="en-GB" dirty="0"/>
          </a:p>
          <a:p>
            <a:pPr lvl="0"/>
            <a:r>
              <a:rPr lang="en-GB" dirty="0"/>
              <a:t>Waller, J. (2018) </a:t>
            </a:r>
            <a:r>
              <a:rPr lang="en-GB" i="1" dirty="0"/>
              <a:t>“The new laws which are coming into force in 2019 – and how they will affect you”,</a:t>
            </a:r>
            <a:r>
              <a:rPr lang="en-GB" dirty="0"/>
              <a:t> [Online]. Available: </a:t>
            </a:r>
            <a:r>
              <a:rPr lang="en-GB" u="sng" dirty="0">
                <a:hlinkClick r:id="rId12"/>
              </a:rPr>
              <a:t>https://www.manchestereveningnews.co.uk/news/uk-news/new-laws-coming-force-2019-15562458</a:t>
            </a:r>
            <a:r>
              <a:rPr lang="en-GB" dirty="0"/>
              <a:t>, [2019, March 05]. </a:t>
            </a:r>
          </a:p>
          <a:p>
            <a:pPr lvl="0"/>
            <a:r>
              <a:rPr lang="en-GB" dirty="0"/>
              <a:t>WWF (2018) </a:t>
            </a:r>
            <a:r>
              <a:rPr lang="en-GB" i="1" dirty="0"/>
              <a:t>“Budget 2018: Urgency needed to tackle the plastic crisis”</a:t>
            </a:r>
            <a:r>
              <a:rPr lang="en-GB" dirty="0"/>
              <a:t>, [Online]. Available: </a:t>
            </a:r>
            <a:r>
              <a:rPr lang="en-GB" u="sng" dirty="0">
                <a:hlinkClick r:id="rId13"/>
              </a:rPr>
              <a:t>https://www.wwf.org.uk/updates/budget-2018-urgency-needed-tackle-plastic-crisis</a:t>
            </a:r>
            <a:r>
              <a:rPr lang="en-GB" dirty="0"/>
              <a:t>, [2019, March 05].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525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537</TotalTime>
  <Words>1344</Words>
  <Application>Microsoft Office PowerPoint</Application>
  <PresentationFormat>Widescreen</PresentationFormat>
  <Paragraphs>102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Bookman Old Style</vt:lpstr>
      <vt:lpstr>Century Gothic</vt:lpstr>
      <vt:lpstr>MS Reference Sans Serif</vt:lpstr>
      <vt:lpstr>Wingdings</vt:lpstr>
      <vt:lpstr>Savon</vt:lpstr>
      <vt:lpstr>PowerPoint Presentation</vt:lpstr>
      <vt:lpstr>PowerPoint Presentation</vt:lpstr>
      <vt:lpstr>Key managerial &amp; business themes:</vt:lpstr>
      <vt:lpstr>Environmental analysis</vt:lpstr>
      <vt:lpstr>Financial business performance</vt:lpstr>
      <vt:lpstr>Management and Human Resources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Caitlin James-Deane</dc:creator>
  <cp:lastModifiedBy>Caitlin James-Deane</cp:lastModifiedBy>
  <cp:revision>65</cp:revision>
  <dcterms:created xsi:type="dcterms:W3CDTF">2019-04-16T13:46:03Z</dcterms:created>
  <dcterms:modified xsi:type="dcterms:W3CDTF">2019-04-26T12:10:31Z</dcterms:modified>
</cp:coreProperties>
</file>