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 snapToObjects="1">
      <p:cViewPr varScale="1">
        <p:scale>
          <a:sx n="78" d="100"/>
          <a:sy n="78" d="100"/>
        </p:scale>
        <p:origin x="850" y="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title>
      <c:tx>
        <c:rich>
          <a:bodyPr/>
          <a:lstStyle/>
          <a:p>
            <a:pPr>
              <a:defRPr/>
            </a:pPr>
            <a:r>
              <a:rPr lang="en-US"/>
              <a:t>Revenue growth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Revenue (DKKm)</c:v>
                </c:pt>
              </c:strCache>
            </c:strRef>
          </c:tx>
          <c:spPr>
            <a:solidFill>
              <a:srgbClr val="0F766E"/>
            </a:solidFill>
          </c:spPr>
          <c:invertIfNegative val="1"/>
          <c:dLbls>
            <c:dLbl>
              <c:idx val="0"/>
              <c:spPr>
                <a:noFill/>
                <a:ln>
                  <a:noFill/>
                </a:ln>
                <a:effectLst/>
              </c:spPr>
              <c:txPr>
                <a:bodyPr/>
                <a:lstStyle/>
                <a:p>
                  <a:pPr>
                    <a:defRPr/>
                  </a:pPr>
                  <a:endParaRPr lang="en-US"/>
                </a:p>
              </c:txPr>
              <c:dLblPos val="outEnd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6="http://schemas.microsoft.com/office/drawing/2014/chart" uri="{C3380CC4-5D6E-409C-BE32-E72D297353CC}">
                  <c16:uniqueId val="{00000001-AF9F-41F7-9340-69A496A775F3}"/>
                </c:ext>
              </c:extLst>
            </c:dLbl>
            <c:spPr>
              <a:noFill/>
              <a:ln>
                <a:noFill/>
              </a:ln>
              <a:effectLst/>
            </c:sp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Sheet1!$A$2:$A$3</c:f>
              <c:strCache>
                <c:ptCount val="2"/>
                <c:pt idx="0">
                  <c:v>2023</c:v>
                </c:pt>
                <c:pt idx="1">
                  <c:v>2024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545</c:v>
                </c:pt>
                <c:pt idx="1">
                  <c:v>725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0-AF9F-41F7-9340-69A496A775F3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-2068027336"/>
        <c:axId val="-2113994440"/>
      </c:barChart>
      <c:catAx>
        <c:axId val="-2068027336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crossAx val="-2113994440"/>
        <c:crosses val="autoZero"/>
        <c:auto val="1"/>
        <c:lblAlgn val="ctr"/>
        <c:lblOffset val="100"/>
        <c:noMultiLvlLbl val="0"/>
      </c:catAx>
      <c:valAx>
        <c:axId val="-2113994440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-2068027336"/>
        <c:crosses val="autoZero"/>
        <c:crossBetween val="between"/>
      </c:valAx>
    </c:plotArea>
    <c:plotVisOnly val="1"/>
    <c:dispBlanksAs val="gap"/>
    <c:showDLblsOverMax val="1"/>
  </c:chart>
  <c:txPr>
    <a:bodyPr/>
    <a:lstStyle/>
    <a:p>
      <a:pPr>
        <a:defRPr sz="1800">
          <a:solidFill>
            <a:srgbClr val="FF0000"/>
          </a:solidFill>
        </a:defRPr>
      </a:pPr>
      <a:endParaRPr lang="en-US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Rounded Rectangle 6"/>
          <p:cNvSpPr/>
          <p:nvPr/>
        </p:nvSpPr>
        <p:spPr>
          <a:xfrm>
            <a:off x="731520" y="822960"/>
            <a:ext cx="10698480" cy="512064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7280" y="1143000"/>
            <a:ext cx="731520" cy="73152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011680" y="1143000"/>
            <a:ext cx="5943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200" b="1">
                <a:solidFill>
                  <a:srgbClr val="0F766E"/>
                </a:solidFill>
                <a:latin typeface="Arial"/>
              </a:defRPr>
            </a:pPr>
            <a:r>
              <a:t>TOO GOOD TO GO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011680" y="1783080"/>
            <a:ext cx="5943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 b="1">
                <a:solidFill>
                  <a:srgbClr val="0A1828"/>
                </a:solidFill>
                <a:latin typeface="Arial"/>
              </a:defRPr>
            </a:pPr>
            <a:r>
              <a:rPr dirty="0"/>
              <a:t>Business Plan Portfolio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011680" y="2176272"/>
            <a:ext cx="59436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800" b="0">
                <a:solidFill>
                  <a:srgbClr val="0F172A"/>
                </a:solidFill>
                <a:latin typeface="Arial"/>
              </a:defRPr>
            </a:pPr>
            <a:r>
              <a:t>LCBB5013 Entrepreneurship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886200" y="2743200"/>
            <a:ext cx="4937760" cy="384048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Too Good To Go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3886200" y="3218688"/>
            <a:ext cx="4937760" cy="384048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dirty="0"/>
              <a:t>LCBB5013 Entrepreneurship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3886200" y="3694176"/>
            <a:ext cx="4937760" cy="384048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>
                <a:solidFill>
                  <a:srgbClr val="0F172A"/>
                </a:solidFill>
                <a:latin typeface="Arial"/>
              </a:defRPr>
            </a:pPr>
            <a:r>
              <a:rPr lang="en-US" dirty="0"/>
              <a:t>Aso Abdullah</a:t>
            </a:r>
            <a:r>
              <a:rPr lang="en-GB" dirty="0"/>
              <a:t> </a:t>
            </a:r>
            <a:endParaRPr dirty="0"/>
          </a:p>
        </p:txBody>
      </p:sp>
      <p:sp>
        <p:nvSpPr>
          <p:cNvPr id="19" name="Rounded Rectangle 18"/>
          <p:cNvSpPr/>
          <p:nvPr/>
        </p:nvSpPr>
        <p:spPr>
          <a:xfrm>
            <a:off x="3886200" y="4169664"/>
            <a:ext cx="4937760" cy="384048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800">
                <a:solidFill>
                  <a:srgbClr val="0F172A"/>
                </a:solidFill>
                <a:latin typeface="Arial"/>
              </a:defRPr>
            </a:pPr>
            <a:r>
              <a:rPr lang="en-US" dirty="0"/>
              <a:t>Dragos Nedelcu 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3886200" y="4645152"/>
            <a:ext cx="4937760" cy="384048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lang="en-US" dirty="0"/>
              <a:t>2323249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2920" y="-5264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rPr dirty="0"/>
              <a:t>2  Company overview and what the company does</a:t>
            </a:r>
          </a:p>
        </p:txBody>
      </p:sp>
      <p:pic>
        <p:nvPicPr>
          <p:cNvPr id="8" name="Picture 7" descr="tgtg_network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7200" y="2058924"/>
            <a:ext cx="3566160" cy="25755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548640" y="1005840"/>
            <a:ext cx="704088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defRPr sz="2000">
                <a:solidFill>
                  <a:srgbClr val="FFFFFF"/>
                </a:solidFill>
                <a:latin typeface="Arial"/>
              </a:defRPr>
            </a:pPr>
            <a:r>
              <a:rPr dirty="0"/>
              <a:t>Too Good To Go is a Denmark-based social enterprise founded in 2015. It operates the world's largest B2C marketplace for surplus food, connecting partner businesses with consumers who buy unsold food at reduced prices through a mobile app.</a:t>
            </a:r>
          </a:p>
          <a:p>
            <a:pPr algn="just">
              <a:defRPr sz="2000">
                <a:solidFill>
                  <a:srgbClr val="FFFFFF"/>
                </a:solidFill>
                <a:latin typeface="Arial"/>
              </a:defRPr>
            </a:pPr>
            <a:r>
              <a:rPr dirty="0"/>
              <a:t>Its model combines commercial growth with environmental impact by helping retailers reduce food waste, generate incremental revenue and attract price-sensitive, sustainability-aware consumers.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3931920"/>
            <a:ext cx="1554480" cy="109728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130M+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Users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2331720" y="3931920"/>
            <a:ext cx="1554480" cy="1097280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180K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Partners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023360" y="3931920"/>
            <a:ext cx="1371600" cy="109728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21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Countries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532120" y="3931920"/>
            <a:ext cx="1828800" cy="1097280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500M+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Meals saved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640080" y="5257800"/>
            <a:ext cx="6766560" cy="68580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600" dirty="0"/>
              <a:t>Why it matters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The firm turns food waste into value for consumers, partners and the planet - a clear triple-win proposition.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Source: (Too Good To Go, 2026a).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7315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t>3  Main products/services</a:t>
            </a:r>
          </a:p>
        </p:txBody>
      </p:sp>
      <p:pic>
        <p:nvPicPr>
          <p:cNvPr id="8" name="Picture 7" descr="tgtg_ba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5279" y="1097280"/>
            <a:ext cx="3657600" cy="320040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548640" y="1005840"/>
            <a:ext cx="3474720" cy="150876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just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Surprise Bags</a:t>
            </a:r>
          </a:p>
          <a:p>
            <a:pPr algn="just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Unsold meals sold at around one-third of retail price through the app. This is the core consumer offer and demand driver.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8640" y="2743200"/>
            <a:ext cx="3474720" cy="1508760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just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Parcels</a:t>
            </a:r>
          </a:p>
          <a:p>
            <a:pPr algn="just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Manufacturer-direct boxes of surplus branded food, widening the model beyond local stores and creating additional scale.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4297680" y="1005840"/>
            <a:ext cx="3291840" cy="150876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just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Platform (B2B SaaS)</a:t>
            </a:r>
          </a:p>
          <a:p>
            <a:pPr algn="just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Digital tools that help retailers manage surplus, forecast demand and </a:t>
            </a:r>
            <a:r>
              <a:rPr sz="1600" dirty="0" err="1"/>
              <a:t>monetise</a:t>
            </a:r>
            <a:r>
              <a:rPr sz="1600" dirty="0"/>
              <a:t> excess inventory more systematically.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297680" y="2743200"/>
            <a:ext cx="3291840" cy="1508760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just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Partner services</a:t>
            </a:r>
          </a:p>
          <a:p>
            <a:pPr algn="just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Merchant onboarding, app visibility, demand generation and impact reporting strengthen partner retention.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48640" y="4800600"/>
            <a:ext cx="7040880" cy="82296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just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600" dirty="0"/>
              <a:t>Strategic insight</a:t>
            </a:r>
          </a:p>
          <a:p>
            <a:pPr algn="just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The portfolio is moving from a single app concept toward a broader platform business with higher switching costs and stronger data capability.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(Too Good To Go, 2026a; Too Good To Go ApS, 2025).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0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rPr dirty="0"/>
              <a:t>4  Objectives and USP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48640" y="914400"/>
            <a:ext cx="5394960" cy="429768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rPr dirty="0"/>
              <a:t>Objectives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Short term: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• Sustain double-digit revenue growth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• Deepen US growth and improve profitability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• Scale merchant adoption and repeat consumer usage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endParaRPr dirty="0"/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Long term: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• Expand the Platform globally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• Enter additional Asian markets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• Save 1 billion meals and align with UN SDG 12.3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914400"/>
            <a:ext cx="5394960" cy="429768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t>Unique Selling Point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• Triple-win value: consumer, partner and planet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• Strong mission credibility and B Corp status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• Global first-mover scale and network effects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• Measurable impact: millions of meals rescued and emissions avoided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• A simple, easy-to-use app with clear price appeal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60" y="5440680"/>
            <a:ext cx="10698480" cy="54864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400" dirty="0"/>
              <a:t>Critical view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400" dirty="0"/>
              <a:t>The USP is powerful because it integrates value and purpose, but future advantage depends on platform quality, partner retention and trust rather than mission messaging alone.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(Too Good To Go ApS, 2025; Too Good To Go, 2026a).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7315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t>5  SWOT summary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1005840"/>
            <a:ext cx="5212080" cy="1874519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Strengths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Global leadership in food rescue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130M users and strong network effects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Powerful social mission and brand credibility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309360" y="1005840"/>
            <a:ext cx="5212080" cy="1874519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Weaknesses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Thin margins and private-funding dependence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Surprise-bag opacity can create trust issues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Heavy concentration in European markets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3154680"/>
            <a:ext cx="5212080" cy="1874519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Opportunities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Tightening food-waste regulation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Growth in US and Asia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B2B SaaS and AI-driven surplus management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309360" y="3154680"/>
            <a:ext cx="5212080" cy="1874519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Threats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Niche competitors and substitutes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Food-safety and transparency pressures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• Reputational risk if impact claims are questioned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5349240"/>
            <a:ext cx="10607040" cy="59436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400" dirty="0"/>
              <a:t>Critical implication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400" dirty="0"/>
              <a:t>The SWOT suggests a strong growth story, but competitive advantage will only remain durable if Too Good To Go converts scale into higher trust, better data capability and stronger economics.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(Porter, 2008; Too Good To Go ApS, 2025).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02920" y="-35500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rPr dirty="0"/>
              <a:t>6  Competitor analysis summary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48640" y="1051560"/>
            <a:ext cx="5394960" cy="150876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Olio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Peer-to-peer food sharing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Community-led, hyperlocal sharing rather than paid surplus sales.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080760" y="1051560"/>
            <a:ext cx="5394960" cy="150876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Karma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Discounted prepared food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Competes on transparency and urban convenience.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48640" y="2880360"/>
            <a:ext cx="5394960" cy="1508760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Phenix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B2B + consumer rescue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Stronger retailer services in some markets.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080760" y="2880360"/>
            <a:ext cx="5394960" cy="1508760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t>Flashfood / grocery substitutes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Retailer markdown apps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Compete for value-led food rescue missions.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4892040"/>
            <a:ext cx="10607040" cy="91440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600" dirty="0"/>
              <a:t>Summary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Too Good To Go faces both direct rivals and substitute missions. Its strongest </a:t>
            </a:r>
            <a:r>
              <a:rPr sz="1600" dirty="0" err="1"/>
              <a:t>defence</a:t>
            </a:r>
            <a:r>
              <a:rPr sz="1600" dirty="0"/>
              <a:t> is not imitation, but the use of scale, fast app experience, partner density, impact credibility and carefully simplified innovation.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(Kotler, Keller and Chernev, 2022; Porter, 2008).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-35500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rPr dirty="0"/>
              <a:t>7  Market segmentation and target customers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1005840"/>
            <a:ext cx="2651760" cy="182880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Demographic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Urban 18-44 users, budget-conscious households, independent merchants and large food-service chains.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520440" y="1005840"/>
            <a:ext cx="2651760" cy="1828800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Geographic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21 markets, strongest in European cities, with growing US presence and new APAC entry.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0" y="1005840"/>
            <a:ext cx="2651760" cy="182880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rPr sz="2000" dirty="0"/>
              <a:t>Psychographic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Eco-conscious, value-seeking and food-curious consumers who like purpose with savings.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281160" y="1005840"/>
            <a:ext cx="2194560" cy="1828800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100" b="1">
                <a:solidFill>
                  <a:srgbClr val="0F172A"/>
                </a:solidFill>
                <a:latin typeface="Arial"/>
              </a:defRPr>
            </a:pPr>
            <a:r>
              <a:rPr sz="2000" dirty="0" err="1"/>
              <a:t>Behavioural</a:t>
            </a:r>
            <a:endParaRPr sz="2000" dirty="0"/>
          </a:p>
          <a:p>
            <a:pPr algn="l">
              <a:defRPr sz="1700">
                <a:solidFill>
                  <a:srgbClr val="0F172A"/>
                </a:solidFill>
                <a:latin typeface="Arial"/>
              </a:defRPr>
            </a:pPr>
            <a:r>
              <a:rPr sz="1600" dirty="0"/>
              <a:t>Opportunistic bargain users, regular “waste warriors”, and repeat mobile-app users.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640080" y="3246120"/>
            <a:ext cx="10972800" cy="201168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200" b="1">
                <a:solidFill>
                  <a:srgbClr val="0F172A"/>
                </a:solidFill>
                <a:latin typeface="Arial"/>
              </a:defRPr>
            </a:pPr>
            <a:r>
              <a:rPr dirty="0"/>
              <a:t>Target customers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rPr dirty="0"/>
              <a:t>Primary targets are digitally active urban consumers who want low-cost food and meaningful environmental impact. Secondary targets are food retailers and hospitality partners seeking waste reduction, incremental revenue and better surplus visibility.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31520" y="5486400"/>
            <a:ext cx="10698480" cy="50292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400" dirty="0"/>
              <a:t>Critical implication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400" dirty="0"/>
              <a:t>Segmentation works best where affordability and sustainability overlap, making this a strong fit for urban, app-first markets.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(Carrington, Neville and Whitwell, 2010; Kotler, Keller and Chernev, 2022).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0399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rPr dirty="0"/>
              <a:t>8  4Ps of Marketing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1005840"/>
            <a:ext cx="5303520" cy="182880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rPr dirty="0"/>
              <a:t>Product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Surprise Bags, Parcels and Platform services create a mix of consumer savings, partner </a:t>
            </a:r>
            <a:r>
              <a:rPr dirty="0" err="1"/>
              <a:t>monetisation</a:t>
            </a:r>
            <a:r>
              <a:rPr dirty="0"/>
              <a:t> and measurable impact.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005840"/>
            <a:ext cx="5303520" cy="182880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t>Price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Discount-led value pricing - usually around one-third of original price - encourages trial and repeat use.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40080" y="3154680"/>
            <a:ext cx="5303520" cy="1828800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t>Place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Mobile app distribution across 21 countries, supported by local pickup from partner outlets and selected delivery/parcel flows.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217920" y="3154680"/>
            <a:ext cx="5303520" cy="1828800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t>Promotion</a:t>
            </a:r>
          </a:p>
          <a:p>
            <a:pPr algn="l">
              <a:defRPr sz="1900">
                <a:solidFill>
                  <a:srgbClr val="0F172A"/>
                </a:solidFill>
                <a:latin typeface="Arial"/>
              </a:defRPr>
            </a:pPr>
            <a:r>
              <a:t>Cause-led storytelling, PR, social media, partnerships and impact data make promotion feel mission-based rather than purely commercial.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5394960"/>
            <a:ext cx="10698480" cy="64008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400" dirty="0"/>
              <a:t>Critical insight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400" dirty="0"/>
              <a:t>The marketing mix is strongest when value, convenience and purpose are communicated together; weakening any one of these would reduce distinctiveness.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(Kotler, Keller and Chernev, 2022; Too Good To Go, 2026a).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7315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t>9  Online/digital marketing strategy</a:t>
            </a:r>
          </a:p>
        </p:txBody>
      </p:sp>
      <p:pic>
        <p:nvPicPr>
          <p:cNvPr id="8" name="Picture 7" descr="tgtg_pho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0" y="1444752"/>
            <a:ext cx="3017520" cy="3017520"/>
          </a:xfrm>
          <a:prstGeom prst="rect">
            <a:avLst/>
          </a:prstGeom>
        </p:spPr>
      </p:pic>
      <p:sp>
        <p:nvSpPr>
          <p:cNvPr id="9" name="Rounded Rectangle 8"/>
          <p:cNvSpPr/>
          <p:nvPr/>
        </p:nvSpPr>
        <p:spPr>
          <a:xfrm>
            <a:off x="548640" y="914400"/>
            <a:ext cx="7223760" cy="448056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rPr dirty="0"/>
              <a:t>Digital strategy pillars</a:t>
            </a:r>
          </a:p>
          <a:p>
            <a:pPr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App and CRM: push alerts, preferences, rewards and repeat purchase triggers.</a:t>
            </a:r>
          </a:p>
          <a:p>
            <a:pPr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Delivery and pickup: frictionless transactions increase convenience and rescue frequency.</a:t>
            </a:r>
          </a:p>
          <a:p>
            <a:pPr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Social media and influencers: cause-led content amplifies reach and brand trust.</a:t>
            </a:r>
          </a:p>
          <a:p>
            <a:pPr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Data tools: demand patterns, partner performance and pickup </a:t>
            </a:r>
            <a:r>
              <a:rPr dirty="0" err="1"/>
              <a:t>behaviour</a:t>
            </a:r>
            <a:r>
              <a:rPr dirty="0"/>
              <a:t> improve decisions.</a:t>
            </a:r>
          </a:p>
          <a:p>
            <a:pPr>
              <a:defRPr sz="1900">
                <a:solidFill>
                  <a:srgbClr val="0F172A"/>
                </a:solidFill>
                <a:latin typeface="Arial"/>
              </a:defRPr>
            </a:pPr>
            <a:r>
              <a:rPr dirty="0"/>
              <a:t>Platform logic: digital channels support both growth and operations, not promotion alone.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5486400"/>
            <a:ext cx="10789920" cy="50292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200" dirty="0"/>
              <a:t>Critical implication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200" dirty="0"/>
              <a:t>Digital strength is valuable only when it improves unit economics, customer lifetime value and operational efficiency - not just top-line app activity.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(Cusumano, Gawer and Yoffie, 2019; Too Good To Go ApS, 2025).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7315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t>10  Financial growth and early funding</a:t>
            </a:r>
          </a:p>
        </p:txBody>
      </p:sp>
      <p:graphicFrame>
        <p:nvGraphicFramePr>
          <p:cNvPr id="8" name="Chart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651132"/>
              </p:ext>
            </p:extLst>
          </p:nvPr>
        </p:nvGraphicFramePr>
        <p:xfrm>
          <a:off x="640080" y="1234440"/>
          <a:ext cx="4389120" cy="29718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9" name="Rounded Rectangle 8"/>
          <p:cNvSpPr/>
          <p:nvPr/>
        </p:nvSpPr>
        <p:spPr>
          <a:xfrm>
            <a:off x="5486400" y="1097280"/>
            <a:ext cx="6035040" cy="68580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400" dirty="0"/>
              <a:t>Funding journey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400" dirty="0"/>
              <a:t>2015 bootstrap -&gt; 2019 EUR6m bridge -&gt; 2021 USD31.1m Series A -&gt; 2026 USD27.4m funding extension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5577840" y="2011680"/>
            <a:ext cx="1828800" cy="109728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DKK 725M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Revenue 2024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635240" y="2011680"/>
            <a:ext cx="1828800" cy="1097280"/>
          </a:xfrm>
          <a:prstGeom prst="roundRect">
            <a:avLst/>
          </a:prstGeom>
          <a:solidFill>
            <a:srgbClr val="BFDBF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10M+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Profit level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692640" y="2011680"/>
            <a:ext cx="1828800" cy="1097280"/>
          </a:xfrm>
          <a:prstGeom prst="roundRect">
            <a:avLst/>
          </a:prstGeom>
          <a:solidFill>
            <a:srgbClr val="FECAC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 algn="ctr">
              <a:defRPr sz="2600" b="1">
                <a:solidFill>
                  <a:srgbClr val="0F172A"/>
                </a:solidFill>
                <a:latin typeface="Arial"/>
              </a:defRPr>
            </a:pPr>
            <a:r>
              <a:t>~$145M</a:t>
            </a:r>
          </a:p>
          <a:p>
            <a:pPr algn="ctr">
              <a:defRPr sz="1600">
                <a:solidFill>
                  <a:srgbClr val="0F172A"/>
                </a:solidFill>
                <a:latin typeface="Arial"/>
              </a:defRPr>
            </a:pPr>
            <a:r>
              <a:t>Capital raised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486400" y="3429000"/>
            <a:ext cx="6035040" cy="109728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just">
              <a:defRPr sz="2000" b="1">
                <a:solidFill>
                  <a:srgbClr val="0F172A"/>
                </a:solidFill>
                <a:latin typeface="Arial"/>
              </a:defRPr>
            </a:pPr>
            <a:r>
              <a:rPr dirty="0"/>
              <a:t>Critical financial view</a:t>
            </a:r>
          </a:p>
          <a:p>
            <a:pPr algn="just">
              <a:defRPr sz="1800">
                <a:solidFill>
                  <a:srgbClr val="0F172A"/>
                </a:solidFill>
                <a:latin typeface="Arial"/>
              </a:defRPr>
            </a:pPr>
            <a:r>
              <a:rPr sz="1400" dirty="0"/>
              <a:t>Too Good To Go appears capital efficient: it scaled internationally with relatively modest funding and reached profitability, but margins remain thin because mission-led pricing constrains earnings power.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31520" y="4754880"/>
            <a:ext cx="10789920" cy="96012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t>Early funding implication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t>Early finance supported market entry and platform scale; future funding should increasingly back high-margin B2B products, data infrastructure and selective geographic expansion.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(PitchBook, 2026; Too Good To Go ApS, 2025; Tracxn, 2026).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7315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t>11  Conclusion and possible recommendations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40080" y="1005840"/>
            <a:ext cx="5212080" cy="4389120"/>
          </a:xfrm>
          <a:prstGeom prst="roundRect">
            <a:avLst/>
          </a:prstGeom>
          <a:solidFill>
            <a:srgbClr val="F8FAF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t>Conclusion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Too Good To Go has built a globally recognised triple-win model.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Its strongest assets are mission credibility, platform scale and network effects.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The main risks are thin margins, trust/transparency pressure and growing niche competition.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217920" y="1005840"/>
            <a:ext cx="5212080" cy="4389120"/>
          </a:xfrm>
          <a:prstGeom prst="roundRect">
            <a:avLst/>
          </a:prstGeom>
          <a:solidFill>
            <a:srgbClr val="FCE18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2400" b="1">
                <a:solidFill>
                  <a:srgbClr val="0F172A"/>
                </a:solidFill>
                <a:latin typeface="Arial"/>
              </a:defRPr>
            </a:pPr>
            <a:r>
              <a:t>Recommendations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Introduce more transparent bag options alongside surprise bags.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Accelerate high-margin B2B Platform services.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Strengthen independent impact reporting and data transparency.</a:t>
            </a:r>
          </a:p>
          <a:p>
            <a:pPr algn="l">
              <a:defRPr sz="2000">
                <a:solidFill>
                  <a:srgbClr val="0F172A"/>
                </a:solidFill>
                <a:latin typeface="Arial"/>
              </a:defRPr>
            </a:pPr>
            <a:r>
              <a:t>• Expand selectively in markets where scale and partner density can be reached quickly.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5486400"/>
            <a:ext cx="10698480" cy="502920"/>
          </a:xfrm>
          <a:prstGeom prst="roundRect">
            <a:avLst/>
          </a:prstGeom>
          <a:solidFill>
            <a:srgbClr val="DDF8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1600" tIns="76200" rIns="101600" bIns="76200" rtlCol="0" anchor="ctr"/>
          <a:lstStyle/>
          <a:p>
            <a:pPr algn="l">
              <a:defRPr sz="1800" b="1">
                <a:solidFill>
                  <a:srgbClr val="0F172A"/>
                </a:solidFill>
                <a:latin typeface="Arial"/>
              </a:defRPr>
            </a:pPr>
            <a:r>
              <a:rPr sz="1200" dirty="0"/>
              <a:t>Final message</a:t>
            </a:r>
          </a:p>
          <a:p>
            <a:pPr algn="l">
              <a:defRPr sz="1800">
                <a:solidFill>
                  <a:srgbClr val="0F172A"/>
                </a:solidFill>
                <a:latin typeface="Arial"/>
              </a:defRPr>
            </a:pPr>
            <a:r>
              <a:rPr sz="1200" dirty="0"/>
              <a:t>The business remains promising because it converts sustainability into practical consumer value, but long-term success depends on turning scale into stronger economics.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Sources: (Porter, 2008; Too Good To Go ApS, 2025).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A182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475488"/>
          </a:xfrm>
          <a:prstGeom prst="rect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0" y="6583680"/>
            <a:ext cx="12191695" cy="274320"/>
          </a:xfrm>
          <a:prstGeom prst="rect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9875520" y="-822960"/>
            <a:ext cx="2743200" cy="2743200"/>
          </a:xfrm>
          <a:prstGeom prst="ellipse">
            <a:avLst/>
          </a:prstGeom>
          <a:solidFill>
            <a:srgbClr val="1665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-640080" y="4937760"/>
            <a:ext cx="2011680" cy="2011680"/>
          </a:xfrm>
          <a:prstGeom prst="ellipse">
            <a:avLst/>
          </a:prstGeom>
          <a:solidFill>
            <a:srgbClr val="0F766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6" name="Picture 5" descr="image-1-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7120" y="73152"/>
            <a:ext cx="292608" cy="29260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73152"/>
            <a:ext cx="96012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>
              <a:defRPr sz="3000" b="1">
                <a:solidFill>
                  <a:srgbClr val="FFFFFF"/>
                </a:solidFill>
                <a:latin typeface="Arial"/>
              </a:defRPr>
            </a:pPr>
            <a:r>
              <a:t>12  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40080" y="1005840"/>
            <a:ext cx="5212080" cy="5440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rPr dirty="0"/>
              <a:t>Carrington, M.J., Neville, B.A. and Whitwell, G.J. (2010) Journal of Business Ethics, 97(1), pp. 139-158.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rPr dirty="0"/>
              <a:t>CNBC (2024) How Too Good To Go helps people find leftover food at huge discounts.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rPr dirty="0"/>
              <a:t>Cusumano, M.A., </a:t>
            </a:r>
            <a:r>
              <a:rPr dirty="0" err="1"/>
              <a:t>Gawer</a:t>
            </a:r>
            <a:r>
              <a:rPr dirty="0"/>
              <a:t>, A. and </a:t>
            </a:r>
            <a:r>
              <a:rPr dirty="0" err="1"/>
              <a:t>Yoffie</a:t>
            </a:r>
            <a:r>
              <a:rPr dirty="0"/>
              <a:t>, D.B. (2019) The Business of Platforms. </a:t>
            </a:r>
            <a:r>
              <a:rPr dirty="0" err="1"/>
              <a:t>HarperBusiness</a:t>
            </a:r>
            <a:r>
              <a:rPr dirty="0"/>
              <a:t>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rPr dirty="0"/>
              <a:t>Kotler, P., Keller, K.L. and </a:t>
            </a:r>
            <a:r>
              <a:rPr dirty="0" err="1"/>
              <a:t>Chernev</a:t>
            </a:r>
            <a:r>
              <a:rPr dirty="0"/>
              <a:t>, A. (2022) Marketing Management. 16th </a:t>
            </a:r>
            <a:r>
              <a:rPr dirty="0" err="1"/>
              <a:t>edn</a:t>
            </a:r>
            <a:r>
              <a:rPr dirty="0"/>
              <a:t>. Pearson.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rPr dirty="0" err="1"/>
              <a:t>PitchBook</a:t>
            </a:r>
            <a:r>
              <a:rPr dirty="0"/>
              <a:t> (2026) Too Good To Go Company Profile. Available at: https://pitchbook.com/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09360" y="1005840"/>
            <a:ext cx="5212080" cy="5440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t>Porter, M.E. (2008) The five competitive forces that shape strategy. Harvard Business Review, 86(1), pp. 78-93.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t>PR Newswire (2025) Too Good To Go accelerates U.S. expansion.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t>Too Good To Go (2026a) About us / our history. Available at: https://www.toogoodtogo.com/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t>Too Good To Go ApS (2025) Annual Report 2024. Copenhagen.</a:t>
            </a:r>
          </a:p>
          <a:p>
            <a:pPr>
              <a:spcAft>
                <a:spcPts val="400"/>
              </a:spcAft>
              <a:defRPr sz="1150">
                <a:solidFill>
                  <a:srgbClr val="FFFFFF"/>
                </a:solidFill>
                <a:latin typeface="Arial"/>
              </a:defRPr>
            </a:pPr>
            <a:r>
              <a:t>Tracxn (2026) Too Good To Go funding rounds and investors. Available at: https://tracxn.com/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02920" y="6364224"/>
            <a:ext cx="10972800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defRPr sz="900" i="1">
                <a:solidFill>
                  <a:srgbClr val="FFFFFF"/>
                </a:solidFill>
                <a:latin typeface="Arial"/>
              </a:defRPr>
            </a:pPr>
            <a:r>
              <a:t>Note: In-text citations have been included on content slides where required.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1552</Words>
  <Application>Microsoft Office PowerPoint</Application>
  <PresentationFormat>Widescreen</PresentationFormat>
  <Paragraphs>167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cp:lastModifiedBy>Dragos Nedelcu (2323249)</cp:lastModifiedBy>
  <cp:revision>3</cp:revision>
  <dcterms:created xsi:type="dcterms:W3CDTF">2013-01-27T09:14:16Z</dcterms:created>
  <dcterms:modified xsi:type="dcterms:W3CDTF">2026-07-12T13:22:41Z</dcterms:modified>
  <cp:category/>
</cp:coreProperties>
</file>