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2"/>
  </p:notesMasterIdLst>
  <p:handoutMasterIdLst>
    <p:handoutMasterId r:id="rId13"/>
  </p:handoutMasterIdLst>
  <p:sldIdLst>
    <p:sldId id="474" r:id="rId4"/>
    <p:sldId id="475" r:id="rId5"/>
    <p:sldId id="546" r:id="rId6"/>
    <p:sldId id="547" r:id="rId7"/>
    <p:sldId id="544" r:id="rId8"/>
    <p:sldId id="545" r:id="rId9"/>
    <p:sldId id="548" r:id="rId10"/>
    <p:sldId id="534" r:id="rId11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3F08A"/>
    <a:srgbClr val="FFDCE9"/>
    <a:srgbClr val="D42CD5"/>
    <a:srgbClr val="A6FFB2"/>
    <a:srgbClr val="FFA3FA"/>
    <a:srgbClr val="D9F3CB"/>
    <a:srgbClr val="FDFFB9"/>
    <a:srgbClr val="F5FF41"/>
    <a:srgbClr val="D3DC34"/>
    <a:srgbClr val="7F36B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6909"/>
    <p:restoredTop sz="95940" autoAdjust="0"/>
  </p:normalViewPr>
  <p:slideViewPr>
    <p:cSldViewPr snapToGrid="0" snapToObjects="1">
      <p:cViewPr>
        <p:scale>
          <a:sx n="80" d="100"/>
          <a:sy n="80" d="100"/>
        </p:scale>
        <p:origin x="960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25/11/2020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64075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929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552DE-72B6-134F-9F03-BB71A1238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25/11/20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147EA2-EF1E-FE43-85F2-177419870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8130D-F509-9045-B467-111062B82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424273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11/25/20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44268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9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1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www.s4c.cymru/clic/Categories/13" TargetMode="Externa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hyperlink" Target="https://www.s4c.cymru/clic/programme/807692449" TargetMode="External"/><Relationship Id="rId1" Type="http://schemas.openxmlformats.org/officeDocument/2006/relationships/slideLayout" Target="../slideLayouts/slideLayout2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7" y="4745304"/>
            <a:ext cx="7515225" cy="2154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 err="1">
                <a:solidFill>
                  <a:schemeClr val="bg1"/>
                </a:solidFill>
              </a:rPr>
              <a:t>Grŵp</a:t>
            </a:r>
            <a:r>
              <a:rPr lang="en-US" sz="2400" dirty="0">
                <a:solidFill>
                  <a:schemeClr val="bg1"/>
                </a:solidFill>
              </a:rPr>
              <a:t> C – </a:t>
            </a:r>
            <a:r>
              <a:rPr lang="en-US" sz="2400" dirty="0" err="1">
                <a:solidFill>
                  <a:schemeClr val="bg1"/>
                </a:solidFill>
              </a:rPr>
              <a:t>Darlith</a:t>
            </a:r>
            <a:r>
              <a:rPr lang="en-US" sz="2400" dirty="0">
                <a:solidFill>
                  <a:schemeClr val="bg1"/>
                </a:solidFill>
              </a:rPr>
              <a:t>/Lecture 12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26.11.2020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</a:rPr>
              <a:t>Catrin</a:t>
            </a:r>
            <a:r>
              <a:rPr lang="en-US" sz="2400" dirty="0">
                <a:solidFill>
                  <a:schemeClr val="bg1"/>
                </a:solidFill>
              </a:rPr>
              <a:t> Evans-Thomas</a:t>
            </a: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pPr algn="ctr"/>
            <a:endParaRPr lang="en-US" sz="200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9929FB11-77DF-754E-8C95-7B563561384C}"/>
              </a:ext>
            </a:extLst>
          </p:cNvPr>
          <p:cNvSpPr txBox="1">
            <a:spLocks/>
          </p:cNvSpPr>
          <p:nvPr/>
        </p:nvSpPr>
        <p:spPr>
          <a:xfrm>
            <a:off x="0" y="-188371"/>
            <a:ext cx="12192000" cy="42444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Llwybr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y </a:t>
            </a:r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Gymraeg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Welsh Pathway</a:t>
            </a:r>
          </a:p>
          <a:p>
            <a:pPr algn="ctr"/>
            <a:r>
              <a:rPr lang="en-US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Blwyddyn</a:t>
            </a:r>
            <a:r>
              <a:rPr lang="en-US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3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C07D1F-50C1-4541-B8CE-C6816F40F55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4922" y="575580"/>
            <a:ext cx="3993483" cy="897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236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12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832214"/>
            <a:ext cx="5799629" cy="3981834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Cyfeiriol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</a:t>
            </a:r>
          </a:p>
          <a:p>
            <a:pPr marL="0" indent="0" algn="ctr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Directed learning</a:t>
            </a:r>
          </a:p>
          <a:p>
            <a:pPr algn="ctr"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b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84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CE3CFD-05E3-6043-8AAC-9ED860F3F27C}"/>
              </a:ext>
            </a:extLst>
          </p:cNvPr>
          <p:cNvSpPr txBox="1"/>
          <p:nvPr/>
        </p:nvSpPr>
        <p:spPr>
          <a:xfrm>
            <a:off x="1591733" y="447850"/>
            <a:ext cx="9093200" cy="1446550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Cyfieithwch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Using the presentations and resources we have used to practice the past tense verbs, answer these questions :</a:t>
            </a:r>
          </a:p>
          <a:p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D71E4-CBDA-814F-B6B5-56DB685D4B40}"/>
              </a:ext>
            </a:extLst>
          </p:cNvPr>
          <p:cNvSpPr txBox="1"/>
          <p:nvPr/>
        </p:nvSpPr>
        <p:spPr>
          <a:xfrm>
            <a:off x="1591733" y="2340565"/>
            <a:ext cx="9093200" cy="309001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est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Est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siop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Beth gest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frecwast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Beth gest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swper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neithiwr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wnest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endParaRPr lang="en-US" sz="22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0710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CE3CFD-05E3-6043-8AAC-9ED860F3F27C}"/>
              </a:ext>
            </a:extLst>
          </p:cNvPr>
          <p:cNvSpPr txBox="1"/>
          <p:nvPr/>
        </p:nvSpPr>
        <p:spPr>
          <a:xfrm>
            <a:off x="1591733" y="363183"/>
            <a:ext cx="9093200" cy="1446550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Parwch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Using the presentations and resources we have used to practice the past tense verbs, pair the Welsh and the English :</a:t>
            </a:r>
          </a:p>
          <a:p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D71E4-CBDA-814F-B6B5-56DB685D4B40}"/>
              </a:ext>
            </a:extLst>
          </p:cNvPr>
          <p:cNvSpPr txBox="1"/>
          <p:nvPr/>
        </p:nvSpPr>
        <p:spPr>
          <a:xfrm>
            <a:off x="211668" y="2073396"/>
            <a:ext cx="5393266" cy="3740832"/>
          </a:xfrm>
          <a:prstGeom prst="rect">
            <a:avLst/>
          </a:prstGeom>
          <a:solidFill>
            <a:srgbClr val="F3F08A"/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Ces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dost a jam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frecwast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Es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Gaerdydd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Yfais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laeth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bore ‘ma.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Des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car.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pennaeth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adre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Ches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cartref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Est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sinema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neithiwr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Chwaraeais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rygbi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Sadwrn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480763-A987-9742-9D18-E1D04CADF7BF}"/>
              </a:ext>
            </a:extLst>
          </p:cNvPr>
          <p:cNvSpPr txBox="1"/>
          <p:nvPr/>
        </p:nvSpPr>
        <p:spPr>
          <a:xfrm>
            <a:off x="6028265" y="2073396"/>
            <a:ext cx="5884333" cy="37408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Did you go to the cinema last night?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The headteacher went home.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went to Cardiff yesterday.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had toast and jam for breakfast.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played rugby on Saturday.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came to school in the car.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drank milk this morning.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didn’t have homework yesterday. </a:t>
            </a:r>
          </a:p>
        </p:txBody>
      </p:sp>
    </p:spTree>
    <p:extLst>
      <p:ext uri="{BB962C8B-B14F-4D97-AF65-F5344CB8AC3E}">
        <p14:creationId xmlns:p14="http://schemas.microsoft.com/office/powerpoint/2010/main" val="2529994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7D338B8A-846E-F545-AE95-8D488D5CA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522" y="176464"/>
            <a:ext cx="7781404" cy="40426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3A4963-143F-564D-AB38-EA91C16CFB57}"/>
              </a:ext>
            </a:extLst>
          </p:cNvPr>
          <p:cNvSpPr txBox="1"/>
          <p:nvPr/>
        </p:nvSpPr>
        <p:spPr>
          <a:xfrm>
            <a:off x="8134330" y="1074384"/>
            <a:ext cx="3866148" cy="2862322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Darllenwch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disgrifiadau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enw’r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person. </a:t>
            </a:r>
          </a:p>
          <a:p>
            <a:pPr algn="ctr"/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Read the descriptions and decide who is being described.</a:t>
            </a:r>
          </a:p>
          <a:p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191522" y="4388528"/>
            <a:ext cx="568434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1. 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gwallt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coch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sbectol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melyn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fi.Mae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wyneb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hir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hapus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!</a:t>
            </a:r>
            <a:r>
              <a:rPr lang="en-US" b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990694-7FFD-E348-BF9C-A5E8DC84AC60}"/>
              </a:ext>
            </a:extLst>
          </p:cNvPr>
          <p:cNvSpPr txBox="1"/>
          <p:nvPr/>
        </p:nvSpPr>
        <p:spPr>
          <a:xfrm>
            <a:off x="191522" y="5631791"/>
            <a:ext cx="5684345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2. 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gwallt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du,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byr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sbectol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coch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clustiau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bach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hapus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iawn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!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55B103-4C8C-5E41-ADC5-5C7DABC6867F}"/>
              </a:ext>
            </a:extLst>
          </p:cNvPr>
          <p:cNvSpPr txBox="1"/>
          <p:nvPr/>
        </p:nvSpPr>
        <p:spPr>
          <a:xfrm>
            <a:off x="6096000" y="4388528"/>
            <a:ext cx="590447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3. 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gwallt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melyn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syth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llygaid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glas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mawr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grac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!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BF8C06-5DAC-6840-BA1B-32B91E8E1450}"/>
              </a:ext>
            </a:extLst>
          </p:cNvPr>
          <p:cNvSpPr txBox="1"/>
          <p:nvPr/>
        </p:nvSpPr>
        <p:spPr>
          <a:xfrm>
            <a:off x="6096000" y="5631791"/>
            <a:ext cx="5904478" cy="95410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4. 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gwallt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du,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syth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Mae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llygaid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brown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gyda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fi.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blino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ond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i’n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hapus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.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ydw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3F3E3D6A-6C9C-E849-8247-65BB20A75D27}"/>
              </a:ext>
            </a:extLst>
          </p:cNvPr>
          <p:cNvSpPr txBox="1">
            <a:spLocks/>
          </p:cNvSpPr>
          <p:nvPr/>
        </p:nvSpPr>
        <p:spPr>
          <a:xfrm>
            <a:off x="8647538" y="0"/>
            <a:ext cx="3159451" cy="87121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Pwy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ydw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7694460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building, train, large, colorful&#10;&#10;Description automatically generated">
            <a:extLst>
              <a:ext uri="{FF2B5EF4-FFF2-40B4-BE49-F238E27FC236}">
                <a16:creationId xmlns:a16="http://schemas.microsoft.com/office/drawing/2014/main" id="{7D338B8A-846E-F545-AE95-8D488D5CA7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522" y="176464"/>
            <a:ext cx="7781404" cy="40426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F3A4963-143F-564D-AB38-EA91C16CFB57}"/>
              </a:ext>
            </a:extLst>
          </p:cNvPr>
          <p:cNvSpPr txBox="1"/>
          <p:nvPr/>
        </p:nvSpPr>
        <p:spPr>
          <a:xfrm>
            <a:off x="8134330" y="1074384"/>
            <a:ext cx="3866148" cy="2554545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Nawr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ysgrifennwch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ddisgrifiad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o’r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pedwar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person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</a:p>
          <a:p>
            <a:pPr algn="ctr"/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i="1" dirty="0">
                <a:latin typeface="Cavolini" panose="03000502040302020204" pitchFamily="66" charset="0"/>
                <a:cs typeface="Cavolini" panose="03000502040302020204" pitchFamily="66" charset="0"/>
              </a:rPr>
              <a:t>Now write a description of these four people : </a:t>
            </a:r>
          </a:p>
          <a:p>
            <a:pPr algn="ctr"/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A03CFE2-30F6-2249-BF33-9352E5349495}"/>
              </a:ext>
            </a:extLst>
          </p:cNvPr>
          <p:cNvSpPr txBox="1"/>
          <p:nvPr/>
        </p:nvSpPr>
        <p:spPr>
          <a:xfrm>
            <a:off x="537410" y="4388528"/>
            <a:ext cx="4845699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Carys</a:t>
            </a: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marL="457200" indent="-457200">
              <a:buAutoNum type="arabicPeriod"/>
            </a:pPr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990694-7FFD-E348-BF9C-A5E8DC84AC60}"/>
              </a:ext>
            </a:extLst>
          </p:cNvPr>
          <p:cNvSpPr txBox="1"/>
          <p:nvPr/>
        </p:nvSpPr>
        <p:spPr>
          <a:xfrm>
            <a:off x="537410" y="5631791"/>
            <a:ext cx="4845699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2.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Aled</a:t>
            </a:r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55B103-4C8C-5E41-ADC5-5C7DABC6867F}"/>
              </a:ext>
            </a:extLst>
          </p:cNvPr>
          <p:cNvSpPr txBox="1"/>
          <p:nvPr/>
        </p:nvSpPr>
        <p:spPr>
          <a:xfrm>
            <a:off x="6096000" y="4388528"/>
            <a:ext cx="4845699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3. 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Gwilym</a:t>
            </a:r>
          </a:p>
          <a:p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BF8C06-5DAC-6840-BA1B-32B91E8E1450}"/>
              </a:ext>
            </a:extLst>
          </p:cNvPr>
          <p:cNvSpPr txBox="1"/>
          <p:nvPr/>
        </p:nvSpPr>
        <p:spPr>
          <a:xfrm>
            <a:off x="6096000" y="5631791"/>
            <a:ext cx="4845699" cy="10156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Cavolini" panose="03000502040302020204" pitchFamily="66" charset="0"/>
                <a:cs typeface="Cavolini" panose="03000502040302020204" pitchFamily="66" charset="0"/>
              </a:rPr>
              <a:t>4.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Ifan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  <a:p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endParaRPr lang="en-US" sz="2000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3F3E3D6A-6C9C-E849-8247-65BB20A75D27}"/>
              </a:ext>
            </a:extLst>
          </p:cNvPr>
          <p:cNvSpPr txBox="1">
            <a:spLocks/>
          </p:cNvSpPr>
          <p:nvPr/>
        </p:nvSpPr>
        <p:spPr>
          <a:xfrm>
            <a:off x="8647538" y="0"/>
            <a:ext cx="3159451" cy="87121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Pwy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ydw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 </a:t>
            </a:r>
            <a:r>
              <a:rPr lang="en-US" sz="36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i</a:t>
            </a:r>
            <a:r>
              <a:rPr lang="en-US" sz="3600" b="1" cap="none" dirty="0">
                <a:solidFill>
                  <a:schemeClr val="bg1"/>
                </a:solidFill>
                <a:latin typeface="American Typewriter" panose="02090604020004020304" pitchFamily="18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309547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entagon 1">
            <a:extLst>
              <a:ext uri="{FF2B5EF4-FFF2-40B4-BE49-F238E27FC236}">
                <a16:creationId xmlns:a16="http://schemas.microsoft.com/office/drawing/2014/main" id="{5127729B-88D0-FB48-83FC-5C1C5C74F3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8715" y="2427176"/>
            <a:ext cx="10561602" cy="3749035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pPr marL="412750" algn="ctr">
              <a:tabLst>
                <a:tab pos="9112250" algn="l"/>
                <a:tab pos="9334500" algn="l"/>
                <a:tab pos="9366250" algn="l"/>
              </a:tabLst>
            </a:pPr>
            <a:r>
              <a:rPr lang="cy-GB" sz="24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In next Tuesday’s session we will be looking at Cyw </a:t>
            </a:r>
          </a:p>
          <a:p>
            <a:pPr marL="412750" algn="ctr">
              <a:tabLst>
                <a:tab pos="9112250" algn="l"/>
                <a:tab pos="9334500" algn="l"/>
                <a:tab pos="9366250" algn="l"/>
              </a:tabLst>
            </a:pPr>
            <a:r>
              <a:rPr lang="cy-GB" sz="24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programmes, and practicing asking and answering questions using the patterns we have learnt.</a:t>
            </a:r>
          </a:p>
          <a:p>
            <a:pPr marL="412750" algn="ctr">
              <a:tabLst>
                <a:tab pos="9112250" algn="l"/>
                <a:tab pos="9334500" algn="l"/>
                <a:tab pos="9461500" algn="l"/>
              </a:tabLst>
            </a:pPr>
            <a:endParaRPr lang="cy-GB" sz="24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marL="412750" algn="ctr">
              <a:tabLst>
                <a:tab pos="9112250" algn="l"/>
                <a:tab pos="9334500" algn="l"/>
                <a:tab pos="9461500" algn="l"/>
              </a:tabLst>
            </a:pPr>
            <a:r>
              <a:rPr lang="cy-GB" sz="24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Familiarise yourself with the programme formats and the patterns on the next slide.</a:t>
            </a:r>
          </a:p>
          <a:p>
            <a:pPr marL="412750" algn="ctr">
              <a:tabLst>
                <a:tab pos="9112250" algn="l"/>
                <a:tab pos="9334500" algn="l"/>
                <a:tab pos="9461500" algn="l"/>
              </a:tabLst>
            </a:pPr>
            <a:endParaRPr lang="cy-GB" sz="24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24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The more you practice, the more confident you will be. </a:t>
            </a:r>
          </a:p>
          <a:p>
            <a:pPr algn="ctr"/>
            <a:r>
              <a:rPr lang="cy-GB" sz="24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  <a:sym typeface="Wingdings" pitchFamily="2" charset="2"/>
              </a:rPr>
              <a:t> </a:t>
            </a:r>
            <a:endParaRPr lang="cy-GB" sz="24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pic>
        <p:nvPicPr>
          <p:cNvPr id="3" name="Picture 2" descr="Icon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5DFD6E4E-A686-614F-823F-95E5164329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715" y="401167"/>
            <a:ext cx="3814764" cy="1433983"/>
          </a:xfrm>
          <a:prstGeom prst="rect">
            <a:avLst/>
          </a:prstGeom>
        </p:spPr>
      </p:pic>
      <p:pic>
        <p:nvPicPr>
          <p:cNvPr id="1026" name="Picture 2" descr="Free Mouse Arrow Cliparts, Download Free Clip Art, Free Clip Art on Clipart  Library">
            <a:extLst>
              <a:ext uri="{FF2B5EF4-FFF2-40B4-BE49-F238E27FC236}">
                <a16:creationId xmlns:a16="http://schemas.microsoft.com/office/drawing/2014/main" id="{8E260C1F-6864-8E46-8E34-1DE04EC4AB6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701"/>
          <a:stretch/>
        </p:blipFill>
        <p:spPr bwMode="auto">
          <a:xfrm>
            <a:off x="4577814" y="1137255"/>
            <a:ext cx="981524" cy="1047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mputer Mouse Clipart | i2Clipart - Royalty Free Public Domain Clipart">
            <a:extLst>
              <a:ext uri="{FF2B5EF4-FFF2-40B4-BE49-F238E27FC236}">
                <a16:creationId xmlns:a16="http://schemas.microsoft.com/office/drawing/2014/main" id="{8D39D41D-B0FD-D441-9955-502E6B6EB1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707"/>
          <a:stretch/>
        </p:blipFill>
        <p:spPr bwMode="auto">
          <a:xfrm rot="16894594">
            <a:off x="5408413" y="122565"/>
            <a:ext cx="2388894" cy="264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678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FE07CF11-191E-A74B-B675-3B0A3B178E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599" y="1362761"/>
            <a:ext cx="2328969" cy="1414943"/>
          </a:xfrm>
          <a:prstGeom prst="rect">
            <a:avLst/>
          </a:prstGeom>
        </p:spPr>
      </p:pic>
      <p:sp>
        <p:nvSpPr>
          <p:cNvPr id="7" name="Pentagon 6">
            <a:extLst>
              <a:ext uri="{FF2B5EF4-FFF2-40B4-BE49-F238E27FC236}">
                <a16:creationId xmlns:a16="http://schemas.microsoft.com/office/drawing/2014/main" id="{AEFCCF65-2CF8-FA47-843F-FA7D8FCF40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64707" y="165684"/>
            <a:ext cx="9027458" cy="1458512"/>
          </a:xfrm>
          <a:prstGeom prst="homePlate">
            <a:avLst>
              <a:gd name="adj" fmla="val 30763"/>
            </a:avLst>
          </a:prstGeom>
          <a:solidFill>
            <a:sysClr val="window" lastClr="FFFFFF"/>
          </a:solidFill>
          <a:ln w="57150" cap="flat" cmpd="sng" algn="ctr">
            <a:solidFill>
              <a:srgbClr val="258A5C"/>
            </a:solidFill>
            <a:prstDash val="solid"/>
            <a:headEnd/>
            <a:tailEnd/>
          </a:ln>
          <a:effectLst/>
        </p:spPr>
        <p:txBody>
          <a:bodyPr rot="0" vert="horz" wrap="square" lIns="121920" tIns="60960" rIns="121920" bIns="60960" anchor="ctr" anchorCtr="0" upright="1">
            <a:noAutofit/>
          </a:bodyPr>
          <a:lstStyle/>
          <a:p>
            <a:endParaRPr lang="cy-GB" sz="4667" b="1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Rydyn ni’n mynd i wylio clip o raglen Cyw. Gwyliwch yn ofalus, a bydd y tiwtor yn gofyn cwestiynau i chi i ymarfer y patrymau rydyn ni wedi eu gwneud. </a:t>
            </a:r>
          </a:p>
          <a:p>
            <a:pPr algn="ctr"/>
            <a:endParaRPr lang="cy-GB" sz="1500" dirty="0">
              <a:latin typeface="American Typewriter" panose="02090604020004020304" pitchFamily="18" charset="77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pPr algn="ctr"/>
            <a:r>
              <a:rPr lang="cy-GB" sz="1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Here’s a clip from one of Cyw’s programmes. Following the clip the tutor will be asking questions, to practice the patterns we have done in these sessions.</a:t>
            </a:r>
            <a:endParaRPr lang="en-GB" sz="1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3500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35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  <a:p>
            <a:r>
              <a:rPr lang="cy-GB" sz="1333" dirty="0">
                <a:latin typeface="American Typewriter" panose="02090604020004020304" pitchFamily="18" charset="77"/>
                <a:ea typeface="MS Mincho" panose="02020609040205080304" pitchFamily="49" charset="-128"/>
                <a:cs typeface="Arial" panose="020B0604020202020204" pitchFamily="34" charset="0"/>
              </a:rPr>
              <a:t> </a:t>
            </a:r>
            <a:endParaRPr lang="en-GB" sz="1600" dirty="0">
              <a:latin typeface="Cambria" panose="02040503050406030204" pitchFamily="18" charset="0"/>
              <a:ea typeface="MS Mincho" panose="02020609040205080304" pitchFamily="49" charset="-128"/>
              <a:cs typeface="Arial" panose="020B0604020202020204" pitchFamily="34" charset="0"/>
            </a:endParaRPr>
          </a:p>
        </p:txBody>
      </p:sp>
      <p:sp>
        <p:nvSpPr>
          <p:cNvPr id="9" name="Title 6">
            <a:extLst>
              <a:ext uri="{FF2B5EF4-FFF2-40B4-BE49-F238E27FC236}">
                <a16:creationId xmlns:a16="http://schemas.microsoft.com/office/drawing/2014/main" id="{BD5236A1-C0CF-8F49-8F49-CF7B89B2DE00}"/>
              </a:ext>
            </a:extLst>
          </p:cNvPr>
          <p:cNvSpPr txBox="1">
            <a:spLocks/>
          </p:cNvSpPr>
          <p:nvPr/>
        </p:nvSpPr>
        <p:spPr>
          <a:xfrm>
            <a:off x="465014" y="-378563"/>
            <a:ext cx="3657600" cy="174032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500" b="1" cap="none" dirty="0" err="1">
                <a:solidFill>
                  <a:schemeClr val="bg1"/>
                </a:solidFill>
                <a:latin typeface="American Typewriter" panose="02090604020004020304" pitchFamily="18" charset="77"/>
              </a:rPr>
              <a:t>Cyw</a:t>
            </a:r>
            <a:endParaRPr lang="en-US" sz="4800" b="1" cap="none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735890C-F521-7948-9DBA-301839937F3D}"/>
              </a:ext>
            </a:extLst>
          </p:cNvPr>
          <p:cNvSpPr/>
          <p:nvPr/>
        </p:nvSpPr>
        <p:spPr>
          <a:xfrm>
            <a:off x="173599" y="3091615"/>
            <a:ext cx="3206453" cy="1264301"/>
          </a:xfrm>
          <a:prstGeom prst="roundRect">
            <a:avLst/>
          </a:prstGeom>
          <a:solidFill>
            <a:srgbClr val="F5FF4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heddiw?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(Where is Bolgi today?)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Ble mae Bolgi yn eistedd?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(Where is Bolgi sitting?)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74DF2612-EC09-4F46-9331-E5F9413A1C46}"/>
              </a:ext>
            </a:extLst>
          </p:cNvPr>
          <p:cNvSpPr/>
          <p:nvPr/>
        </p:nvSpPr>
        <p:spPr>
          <a:xfrm>
            <a:off x="109430" y="4493004"/>
            <a:ext cx="3516086" cy="2231889"/>
          </a:xfrm>
          <a:prstGeom prst="roundRect">
            <a:avLst/>
          </a:prstGeom>
          <a:solidFill>
            <a:srgbClr val="FFDC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ydy hwn/hon? </a:t>
            </a:r>
            <a:r>
              <a:rPr lang="cy-GB" sz="14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What’s this?</a:t>
            </a:r>
            <a:endParaRPr lang="cy-GB" sz="14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________ ydy e/hi.</a:t>
            </a:r>
          </a:p>
          <a:p>
            <a:pPr>
              <a:lnSpc>
                <a:spcPct val="150000"/>
              </a:lnSpc>
            </a:pP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liw ydy e/hi?  </a:t>
            </a:r>
            <a:r>
              <a:rPr lang="cy-GB" sz="14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colour is it?</a:t>
            </a:r>
          </a:p>
          <a:p>
            <a:pPr>
              <a:lnSpc>
                <a:spcPct val="150000"/>
              </a:lnSpc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_______ .</a:t>
            </a:r>
          </a:p>
          <a:p>
            <a:pPr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5B88B76F-73EF-CD48-9297-8AD5BCA7631C}"/>
              </a:ext>
            </a:extLst>
          </p:cNvPr>
          <p:cNvSpPr/>
          <p:nvPr/>
        </p:nvSpPr>
        <p:spPr>
          <a:xfrm>
            <a:off x="3677299" y="3481570"/>
            <a:ext cx="4323174" cy="3259366"/>
          </a:xfrm>
          <a:prstGeom prst="roundRect">
            <a:avLst/>
          </a:prstGeom>
          <a:solidFill>
            <a:srgbClr val="73FE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</a:t>
            </a:r>
            <a:r>
              <a:rPr lang="cy-GB" sz="16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hoffi’r</a:t>
            </a: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_______?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Do you like the _______?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   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_______ achos...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like the _______ because ...</a:t>
            </a: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anifail ydy dy </a:t>
            </a:r>
            <a:r>
              <a:rPr lang="cy-GB" sz="1600" b="1" dirty="0">
                <a:solidFill>
                  <a:srgbClr val="FF0000"/>
                </a:solidFill>
                <a:latin typeface="Arial Rounded MT Bold" panose="020F0704030504030204" pitchFamily="34" charset="77"/>
              </a:rPr>
              <a:t>hoff</a:t>
            </a: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un? 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Which animal is your favourite?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Fy hoff anifail ydy _______ achos...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My favourite animal is _____ because ...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92369CBB-AA09-544B-B415-6C1A18950634}"/>
              </a:ext>
            </a:extLst>
          </p:cNvPr>
          <p:cNvSpPr/>
          <p:nvPr/>
        </p:nvSpPr>
        <p:spPr>
          <a:xfrm>
            <a:off x="8083371" y="4557172"/>
            <a:ext cx="3989004" cy="2103553"/>
          </a:xfrm>
          <a:prstGeom prst="roundRect">
            <a:avLst/>
          </a:prstGeom>
          <a:solidFill>
            <a:srgbClr val="FFD5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 e’n/hi’n wneud?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sound does it make?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 sŵn mae’r _______ yn wneud?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sound does the ______ make?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gwneud sŵn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It makes a sound like....</a:t>
            </a: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0182FB1-54BC-E443-8FB0-458D065C9848}"/>
              </a:ext>
            </a:extLst>
          </p:cNvPr>
          <p:cNvSpPr/>
          <p:nvPr/>
        </p:nvSpPr>
        <p:spPr>
          <a:xfrm>
            <a:off x="8001847" y="1659544"/>
            <a:ext cx="4112806" cy="2776061"/>
          </a:xfrm>
          <a:prstGeom prst="roundRect">
            <a:avLst/>
          </a:prstGeom>
          <a:solidFill>
            <a:srgbClr val="FF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>
              <a:lnSpc>
                <a:spcPct val="150000"/>
              </a:lnSpc>
            </a:pPr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Wyt ti’n hoffi’r _______?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Do you like the ______?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Pam? </a:t>
            </a: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Why?</a:t>
            </a:r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Wingdings" pitchFamily="2" charset="2"/>
              <a:buChar char="J"/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i’n hoffi’r ______ achos ...</a:t>
            </a:r>
          </a:p>
          <a:p>
            <a:pPr marL="285750" indent="-285750">
              <a:buFont typeface="Wingdings" pitchFamily="2" charset="2"/>
              <a:buChar char="J"/>
            </a:pP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like the ______ because ...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marL="285750" indent="-285750">
              <a:buFont typeface="Wingdings" pitchFamily="2" charset="2"/>
              <a:buChar char="L"/>
            </a:pPr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Dw i ddim yn hoffi’r ______ achos...</a:t>
            </a:r>
          </a:p>
          <a:p>
            <a:pPr marL="285750" indent="-285750">
              <a:buFont typeface="Wingdings" pitchFamily="2" charset="2"/>
              <a:buChar char="L"/>
            </a:pPr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 don’t like the _____ because...</a:t>
            </a:r>
          </a:p>
          <a:p>
            <a:endParaRPr lang="cy-GB" sz="1600" i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pPr algn="ctr"/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E75728A1-C4A9-9E4E-B328-08585EC1E45C}"/>
              </a:ext>
            </a:extLst>
          </p:cNvPr>
          <p:cNvSpPr/>
          <p:nvPr/>
        </p:nvSpPr>
        <p:spPr>
          <a:xfrm>
            <a:off x="3491168" y="1685409"/>
            <a:ext cx="4323175" cy="1731992"/>
          </a:xfrm>
          <a:prstGeom prst="roundRect">
            <a:avLst/>
          </a:prstGeom>
          <a:solidFill>
            <a:srgbClr val="00FA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y-GB" sz="1600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endParaRPr lang="cy-GB" sz="1600" b="1" dirty="0">
              <a:solidFill>
                <a:schemeClr val="tx1"/>
              </a:solidFill>
              <a:latin typeface="Arial Rounded MT Bold" panose="020F0704030504030204" pitchFamily="34" charset="77"/>
            </a:endParaRP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Beth mae’r ceffyl yn hoffi (wneud)?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What does the horse like (to do)?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Mae’r ceffyl yn hoffi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The horse likes ... .</a:t>
            </a:r>
          </a:p>
          <a:p>
            <a:r>
              <a:rPr lang="cy-GB" sz="1600" b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Mae e’n/hi’n hoffi ... .</a:t>
            </a:r>
          </a:p>
          <a:p>
            <a:r>
              <a:rPr lang="cy-GB" sz="1600" i="1" dirty="0">
                <a:solidFill>
                  <a:schemeClr val="tx1"/>
                </a:solidFill>
                <a:latin typeface="Arial Rounded MT Bold" panose="020F0704030504030204" pitchFamily="34" charset="77"/>
              </a:rPr>
              <a:t>It ikes...</a:t>
            </a:r>
          </a:p>
          <a:p>
            <a:pPr algn="ctr">
              <a:lnSpc>
                <a:spcPct val="150000"/>
              </a:lnSpc>
            </a:pPr>
            <a:r>
              <a:rPr lang="cy-GB" b="1" dirty="0">
                <a:solidFill>
                  <a:schemeClr val="tx1"/>
                </a:solidFill>
                <a:latin typeface="American Typewriter" panose="02090604020004020304" pitchFamily="18" charset="77"/>
              </a:rPr>
              <a:t> </a:t>
            </a:r>
          </a:p>
          <a:p>
            <a:pPr algn="ctr"/>
            <a:endParaRPr lang="cy-GB" b="1" dirty="0">
              <a:solidFill>
                <a:schemeClr val="tx1"/>
              </a:solidFill>
              <a:latin typeface="American Typewriter" panose="02090604020004020304" pitchFamily="18" charset="77"/>
            </a:endParaRP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D2978D4-E34F-6B40-814C-518C8FF1FFDE}"/>
              </a:ext>
            </a:extLst>
          </p:cNvPr>
          <p:cNvCxnSpPr>
            <a:cxnSpLocks/>
          </p:cNvCxnSpPr>
          <p:nvPr/>
        </p:nvCxnSpPr>
        <p:spPr>
          <a:xfrm flipH="1">
            <a:off x="2152891" y="894890"/>
            <a:ext cx="811816" cy="609819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18" name="Picture 17">
            <a:extLst>
              <a:ext uri="{FF2B5EF4-FFF2-40B4-BE49-F238E27FC236}">
                <a16:creationId xmlns:a16="http://schemas.microsoft.com/office/drawing/2014/main" id="{5DB796BF-04AD-7A4D-9391-4868712DCC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74780"/>
          <a:stretch/>
        </p:blipFill>
        <p:spPr>
          <a:xfrm>
            <a:off x="1710033" y="1777575"/>
            <a:ext cx="1601461" cy="12700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47E0B693-4AF4-1744-9035-ACAEDA4044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1559"/>
          <a:stretch/>
        </p:blipFill>
        <p:spPr>
          <a:xfrm>
            <a:off x="2163305" y="4911777"/>
            <a:ext cx="1602622" cy="1126985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50B236C-7CE3-B644-A9D1-05CAF953D1C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568" y="2412575"/>
            <a:ext cx="1082213" cy="92195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02745ACC-7D4C-134C-8140-E77244AA011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7751" y="3711668"/>
            <a:ext cx="1086679" cy="846317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7ADB409-E92C-5B4D-899E-2AB418B7FDD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81967" y="1880087"/>
            <a:ext cx="1171112" cy="913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58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3093</TotalTime>
  <Words>757</Words>
  <Application>Microsoft Macintosh PowerPoint</Application>
  <PresentationFormat>Widescreen</PresentationFormat>
  <Paragraphs>155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21" baseType="lpstr">
      <vt:lpstr>American Typewriter</vt:lpstr>
      <vt:lpstr>Arial</vt:lpstr>
      <vt:lpstr>Arial Rounded MT Bold</vt:lpstr>
      <vt:lpstr>Calibri</vt:lpstr>
      <vt:lpstr>Calibri Light</vt:lpstr>
      <vt:lpstr>Cambria</vt:lpstr>
      <vt:lpstr>Cavolini</vt:lpstr>
      <vt:lpstr>Ink Free</vt:lpstr>
      <vt:lpstr>Tw Cen MT</vt:lpstr>
      <vt:lpstr>Wingdings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76</cp:revision>
  <dcterms:created xsi:type="dcterms:W3CDTF">2020-11-11T19:03:30Z</dcterms:created>
  <dcterms:modified xsi:type="dcterms:W3CDTF">2020-11-26T10:37:52Z</dcterms:modified>
</cp:coreProperties>
</file>