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theme/theme16.xml" ContentType="application/vnd.openxmlformats-officedocument.theme+xml"/>
  <Override PartName="/ppt/slideLayouts/slideLayout19.xml" ContentType="application/vnd.openxmlformats-officedocument.presentationml.slideLayout+xml"/>
  <Override PartName="/ppt/theme/theme17.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8.xml" ContentType="application/vnd.openxmlformats-officedocument.theme+xml"/>
  <Override PartName="/ppt/slideLayouts/slideLayout28.xml" ContentType="application/vnd.openxmlformats-officedocument.presentationml.slideLayout+xml"/>
  <Override PartName="/ppt/theme/theme19.xml" ContentType="application/vnd.openxmlformats-officedocument.theme+xml"/>
  <Override PartName="/ppt/slideLayouts/slideLayout29.xml" ContentType="application/vnd.openxmlformats-officedocument.presentationml.slideLayout+xml"/>
  <Override PartName="/ppt/theme/theme20.xml" ContentType="application/vnd.openxmlformats-officedocument.theme+xml"/>
  <Override PartName="/ppt/slideLayouts/slideLayout30.xml" ContentType="application/vnd.openxmlformats-officedocument.presentationml.slideLayout+xml"/>
  <Override PartName="/ppt/theme/theme2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3.xml" ContentType="application/vnd.openxmlformats-officedocument.theme+xml"/>
  <Override PartName="/ppt/slideLayouts/slideLayout42.xml" ContentType="application/vnd.openxmlformats-officedocument.presentationml.slideLayout+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8" r:id="rId25"/>
    <p:sldMasterId id="2147483711" r:id="rId26"/>
    <p:sldMasterId id="2147483721" r:id="rId27"/>
  </p:sldMasterIdLst>
  <p:notesMasterIdLst>
    <p:notesMasterId r:id="rId53"/>
  </p:notesMasterIdLst>
  <p:sldIdLst>
    <p:sldId id="256" r:id="rId28"/>
    <p:sldId id="258" r:id="rId29"/>
    <p:sldId id="265" r:id="rId30"/>
    <p:sldId id="280" r:id="rId31"/>
    <p:sldId id="715" r:id="rId32"/>
    <p:sldId id="718" r:id="rId33"/>
    <p:sldId id="267" r:id="rId34"/>
    <p:sldId id="283" r:id="rId35"/>
    <p:sldId id="277" r:id="rId36"/>
    <p:sldId id="275" r:id="rId37"/>
    <p:sldId id="284" r:id="rId38"/>
    <p:sldId id="259" r:id="rId39"/>
    <p:sldId id="349" r:id="rId40"/>
    <p:sldId id="356" r:id="rId41"/>
    <p:sldId id="350" r:id="rId42"/>
    <p:sldId id="740" r:id="rId43"/>
    <p:sldId id="358" r:id="rId44"/>
    <p:sldId id="739" r:id="rId45"/>
    <p:sldId id="351" r:id="rId46"/>
    <p:sldId id="352" r:id="rId47"/>
    <p:sldId id="359" r:id="rId48"/>
    <p:sldId id="736" r:id="rId49"/>
    <p:sldId id="360" r:id="rId50"/>
    <p:sldId id="738" r:id="rId51"/>
    <p:sldId id="357"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0025AC-F9F8-4701-8B2B-FECEDCD4375B}" v="1" dt="2023-10-05T15:44:44.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07"/>
    <p:restoredTop sz="77254"/>
  </p:normalViewPr>
  <p:slideViewPr>
    <p:cSldViewPr snapToGrid="0">
      <p:cViewPr varScale="1">
        <p:scale>
          <a:sx n="91" d="100"/>
          <a:sy n="91" d="100"/>
        </p:scale>
        <p:origin x="34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2.xml"/><Relationship Id="rId21" Type="http://schemas.openxmlformats.org/officeDocument/2006/relationships/slideMaster" Target="slideMasters/slideMaster18.xml"/><Relationship Id="rId34" Type="http://schemas.openxmlformats.org/officeDocument/2006/relationships/slide" Target="slides/slide7.xml"/><Relationship Id="rId42" Type="http://schemas.openxmlformats.org/officeDocument/2006/relationships/slide" Target="slides/slide15.xml"/><Relationship Id="rId47" Type="http://schemas.openxmlformats.org/officeDocument/2006/relationships/slide" Target="slides/slide20.xml"/><Relationship Id="rId50" Type="http://schemas.openxmlformats.org/officeDocument/2006/relationships/slide" Target="slides/slide23.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2.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5.xml"/><Relationship Id="rId37" Type="http://schemas.openxmlformats.org/officeDocument/2006/relationships/slide" Target="slides/slide10.xml"/><Relationship Id="rId40" Type="http://schemas.openxmlformats.org/officeDocument/2006/relationships/slide" Target="slides/slide13.xml"/><Relationship Id="rId45" Type="http://schemas.openxmlformats.org/officeDocument/2006/relationships/slide" Target="slides/slide18.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3.xml"/><Relationship Id="rId35" Type="http://schemas.openxmlformats.org/officeDocument/2006/relationships/slide" Target="slides/slide8.xml"/><Relationship Id="rId43" Type="http://schemas.openxmlformats.org/officeDocument/2006/relationships/slide" Target="slides/slide16.xml"/><Relationship Id="rId48" Type="http://schemas.openxmlformats.org/officeDocument/2006/relationships/slide" Target="slides/slide21.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4.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6.xml"/><Relationship Id="rId38" Type="http://schemas.openxmlformats.org/officeDocument/2006/relationships/slide" Target="slides/slide11.xml"/><Relationship Id="rId46" Type="http://schemas.openxmlformats.org/officeDocument/2006/relationships/slide" Target="slides/slide19.xml"/><Relationship Id="rId59"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14.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1.xml"/><Relationship Id="rId36" Type="http://schemas.openxmlformats.org/officeDocument/2006/relationships/slide" Target="slides/slide9.xml"/><Relationship Id="rId49" Type="http://schemas.openxmlformats.org/officeDocument/2006/relationships/slide" Target="slides/slide22.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4.xml"/><Relationship Id="rId44" Type="http://schemas.openxmlformats.org/officeDocument/2006/relationships/slide" Target="slides/slide17.xml"/><Relationship Id="rId52"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40025AC-F9F8-4701-8B2B-FECEDCD4375B}"/>
    <pc:docChg chg="modSld">
      <pc:chgData name="Munyaradzi Nicholas Murira" userId="6ab3fae5-94bd-47ef-9f25-6c1f645127cf" providerId="ADAL" clId="{B40025AC-F9F8-4701-8B2B-FECEDCD4375B}" dt="2023-10-06T10:19:06.425" v="30" actId="20577"/>
      <pc:docMkLst>
        <pc:docMk/>
      </pc:docMkLst>
      <pc:sldChg chg="modSp mod">
        <pc:chgData name="Munyaradzi Nicholas Murira" userId="6ab3fae5-94bd-47ef-9f25-6c1f645127cf" providerId="ADAL" clId="{B40025AC-F9F8-4701-8B2B-FECEDCD4375B}" dt="2023-10-05T15:44:14.430" v="17" actId="20577"/>
        <pc:sldMkLst>
          <pc:docMk/>
          <pc:sldMk cId="3491963846" sldId="277"/>
        </pc:sldMkLst>
        <pc:spChg chg="mod">
          <ac:chgData name="Munyaradzi Nicholas Murira" userId="6ab3fae5-94bd-47ef-9f25-6c1f645127cf" providerId="ADAL" clId="{B40025AC-F9F8-4701-8B2B-FECEDCD4375B}" dt="2023-10-05T15:44:14.430" v="17" actId="20577"/>
          <ac:spMkLst>
            <pc:docMk/>
            <pc:sldMk cId="3491963846" sldId="277"/>
            <ac:spMk id="3" creationId="{4526EB31-42FC-4340-A92E-0B032F223CC5}"/>
          </ac:spMkLst>
        </pc:spChg>
      </pc:sldChg>
      <pc:sldChg chg="modSp mod">
        <pc:chgData name="Munyaradzi Nicholas Murira" userId="6ab3fae5-94bd-47ef-9f25-6c1f645127cf" providerId="ADAL" clId="{B40025AC-F9F8-4701-8B2B-FECEDCD4375B}" dt="2023-10-06T10:19:06.425" v="30" actId="20577"/>
        <pc:sldMkLst>
          <pc:docMk/>
          <pc:sldMk cId="1627323841" sldId="283"/>
        </pc:sldMkLst>
        <pc:spChg chg="mod">
          <ac:chgData name="Munyaradzi Nicholas Murira" userId="6ab3fae5-94bd-47ef-9f25-6c1f645127cf" providerId="ADAL" clId="{B40025AC-F9F8-4701-8B2B-FECEDCD4375B}" dt="2023-10-06T10:19:06.425" v="30" actId="20577"/>
          <ac:spMkLst>
            <pc:docMk/>
            <pc:sldMk cId="1627323841" sldId="283"/>
            <ac:spMk id="3" creationId="{A86FC53B-CCE7-45AF-8F06-4CD5E2939218}"/>
          </ac:spMkLst>
        </pc:spChg>
      </pc:sldChg>
      <pc:sldChg chg="addSp modSp mod">
        <pc:chgData name="Munyaradzi Nicholas Murira" userId="6ab3fae5-94bd-47ef-9f25-6c1f645127cf" providerId="ADAL" clId="{B40025AC-F9F8-4701-8B2B-FECEDCD4375B}" dt="2023-10-05T11:56:14.789" v="11" actId="1076"/>
        <pc:sldMkLst>
          <pc:docMk/>
          <pc:sldMk cId="1269557695" sldId="718"/>
        </pc:sldMkLst>
        <pc:picChg chg="add mod">
          <ac:chgData name="Munyaradzi Nicholas Murira" userId="6ab3fae5-94bd-47ef-9f25-6c1f645127cf" providerId="ADAL" clId="{B40025AC-F9F8-4701-8B2B-FECEDCD4375B}" dt="2023-10-05T09:28:40.005" v="6" actId="1076"/>
          <ac:picMkLst>
            <pc:docMk/>
            <pc:sldMk cId="1269557695" sldId="718"/>
            <ac:picMk id="10" creationId="{74DA4B74-132F-21AC-2E7A-22476770E78C}"/>
          </ac:picMkLst>
        </pc:picChg>
        <pc:picChg chg="add mod">
          <ac:chgData name="Munyaradzi Nicholas Murira" userId="6ab3fae5-94bd-47ef-9f25-6c1f645127cf" providerId="ADAL" clId="{B40025AC-F9F8-4701-8B2B-FECEDCD4375B}" dt="2023-10-05T11:56:14.789" v="11" actId="1076"/>
          <ac:picMkLst>
            <pc:docMk/>
            <pc:sldMk cId="1269557695" sldId="718"/>
            <ac:picMk id="12" creationId="{99126F53-5297-5A1E-24F8-F2B8BD5CC4C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375244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 9mins video</a:t>
            </a:r>
          </a:p>
          <a:p>
            <a:r>
              <a:rPr lang="en-GB" dirty="0"/>
              <a:t>Health and Safety module – coming soon on Moodle</a:t>
            </a:r>
          </a:p>
          <a:p>
            <a:r>
              <a:rPr lang="en-GB" dirty="0"/>
              <a:t>Safeguarding – 9mins	</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91159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2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2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2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2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5768870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893346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019061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87917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7129399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4808936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9822836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37974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03813930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163612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209416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94956848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6.xml"/><Relationship Id="rId1" Type="http://schemas.openxmlformats.org/officeDocument/2006/relationships/slideLayout" Target="../slideLayouts/slideLayout1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7.xml"/><Relationship Id="rId1" Type="http://schemas.openxmlformats.org/officeDocument/2006/relationships/slideLayout" Target="../slideLayouts/slideLayout19.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theme" Target="../theme/theme19.xml"/><Relationship Id="rId1" Type="http://schemas.openxmlformats.org/officeDocument/2006/relationships/slideLayout" Target="../slideLayouts/slideLayout2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29.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1.xml"/><Relationship Id="rId1" Type="http://schemas.openxmlformats.org/officeDocument/2006/relationships/slideLayout" Target="../slideLayouts/slideLayout30.xml"/></Relationships>
</file>

<file path=ppt/slideMasters/_rels/slideMaster22.xml.rels><?xml version="1.0" encoding="UTF-8" standalone="yes"?>
<Relationships xmlns="http://schemas.openxmlformats.org/package/2006/relationships"><Relationship Id="rId3" Type="http://schemas.openxmlformats.org/officeDocument/2006/relationships/theme" Target="../theme/theme22.xml"/><Relationship Id="rId2" Type="http://schemas.openxmlformats.org/officeDocument/2006/relationships/slideLayout" Target="../slideLayouts/slideLayout32.xml"/><Relationship Id="rId1" Type="http://schemas.openxmlformats.org/officeDocument/2006/relationships/slideLayout" Target="../slideLayouts/slideLayout31.xml"/><Relationship Id="rId4" Type="http://schemas.openxmlformats.org/officeDocument/2006/relationships/image" Target="../media/image27.png"/></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10" Type="http://schemas.openxmlformats.org/officeDocument/2006/relationships/theme" Target="../theme/theme23.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theme" Target="../theme/theme24.xml"/><Relationship Id="rId1"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10/6/2023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55298081"/>
      </p:ext>
    </p:extLst>
  </p:cSld>
  <p:clrMap bg1="lt1" tx1="dk1" bg2="lt2" tx2="dk2" accent1="accent1" accent2="accent2" accent3="accent3" accent4="accent4" accent5="accent5" accent6="accent6" hlink="hlink" folHlink="folHlink"/>
  <p:sldLayoutIdLst>
    <p:sldLayoutId id="2147483709" r:id="rId1"/>
    <p:sldLayoutId id="214748371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8465990"/>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64526885"/>
      </p:ext>
    </p:extLst>
  </p:cSld>
  <p:clrMap bg1="lt1" tx1="dk1" bg2="lt2" tx2="dk2" accent1="accent1" accent2="accent2" accent3="accent3" accent4="accent4" accent5="accent5" accent6="accent6" hlink="hlink" folHlink="folHlink"/>
  <p:sldLayoutIdLst>
    <p:sldLayoutId id="21474837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8.xml"/><Relationship Id="rId5" Type="http://schemas.openxmlformats.org/officeDocument/2006/relationships/image" Target="../media/image39.jpeg"/><Relationship Id="rId4" Type="http://schemas.openxmlformats.org/officeDocument/2006/relationships/image" Target="../media/image38.jpeg"/></Relationships>
</file>

<file path=ppt/slides/_rels/slide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4.jpeg"/><Relationship Id="rId7" Type="http://schemas.openxmlformats.org/officeDocument/2006/relationships/image" Target="../media/image47.png"/><Relationship Id="rId2" Type="http://schemas.openxmlformats.org/officeDocument/2006/relationships/image" Target="../media/image43.png"/><Relationship Id="rId1" Type="http://schemas.openxmlformats.org/officeDocument/2006/relationships/slideLayout" Target="../slideLayouts/slideLayout9.xml"/><Relationship Id="rId6" Type="http://schemas.openxmlformats.org/officeDocument/2006/relationships/image" Target="../media/image46.png"/><Relationship Id="rId5" Type="http://schemas.openxmlformats.org/officeDocument/2006/relationships/image" Target="https://attachments.office.net/owa/gordon.dickers@uwtsd.ac.uk/service.svc/s/GetAttachmentThumbnail?id=AAMkADEyNGVlYzIzLWQ5MmYtNDJmNi05NmRmLTk5ODY1NTY5Y2JjNwBGAAAAAACHud+KJ8g0TL5nQK1lFNa0BwAF/6R/+1dxR6UfI7i/LgWhAAAAAAEMAAAF/6R/+1dxR6UfI7i/LgWhAAhj3U8eAAABEgAQAHOIh4uqdjtBu1uoOQY24bE=&amp;thumbnailType=2&amp;token=eyJhbGciOiJSUzI1NiIsImtpZCI6IjczRkI5QkJFRjYzNjc4RDRGN0U4NEI0NDBCQUJCMTJBMzM5RDlGOTgiLCJ0eXAiOiJKV1QiLCJ4NXQiOiJjX3VidnZZMmVOVDM2RXRFQzZ1eEtqT2RuNWcifQ.eyJvcmlnaW4iOiJodHRwczovL291dGxvb2sub2ZmaWNlLmNvbSIsInVjIjoiNTA3NTY0MWE1MmM5NDI4NDgzMWI5NGQ1N2ZhY2I0NGEiLCJzaWduaW5fc3RhdGUiOiJbXCJkdmNfbW5nZFwiLFwiZHZjX2NtcFwiLFwiZHZjX2RtamRcIixcImttc2lcIl0iLCJ2ZXIiOiJFeGNoYW5nZS5DYWxsYmFjay5WMSIsImFwcGN0eHNlbmRlciI6Ik93YURvd25sb2FkQDRlMGYxMWY5LTA0NmUtNDUwNS05Y2I4LWRiMjE1MjMxMWUyMSIsImlzc3JpbmciOiJXVyIsImFwcGN0eCI6IntcIm1zZXhjaHByb3RcIjpcIm93YVwiLFwicHVpZFwiOlwiMTE1MzgzNjI5NjMyOTg4Njk3M1wiLFwic2NvcGVcIjpcIk93YURvd25sb2FkXCIsXCJvaWRcIjpcIjkyMWI2MTM3LTI3OWYtNGIyNy1iODlkLWM3YTkzZGM2NTFkZlwiLFwicHJpbWFyeXNpZFwiOlwiUy0xLTUtMjEtMzMxNjIyMzM5OC0zNDE0MTIzNTU3LTE3MTQ4NTExMjUtMTQyOTA3MjFcIn0iLCJuYmYiOjE2OTUxOTc5ODcsImV4cCI6MTY5NTE5ODU4NywiaXNzIjoiMDAwMDAwMDItMDAwMC0wZmYxLWNlMDAtMDAwMDAwMDAwMDAwQDRlMGYxMWY5LTA0NmUtNDUwNS05Y2I4LWRiMjE1MjMxMWUyMSIsImF1ZCI6IjAwMDAwMDAyLTAwMDAtMGZmMS1jZTAwLTAwMDAwMDAwMDAwMC9hdHRhY2htZW50cy5vZmZpY2UubmV0QDRlMGYxMWY5LTA0NmUtNDUwNS05Y2I4LWRiMjE1MjMxMWUyMSIsImhhcHAiOiJvd2EifQ.h9A2c1W8sKfxoNYHgk-K4RFQSriGnqXCpWMhNzlBWI8YYwQw8lt2wtOK8Vjf2wTdYm5KUy1WCUUmPPkHgbXAFaUWOgOn8doTZDJDrWz7kLzrbiV9eMWE7_rjYxWl2uDaD0ETdom8JsRVdWlKzMWXF-IjNrK4knytxcAGiwRDfht_Ll1v9vTKkx8X5l95gYGO5GiycdehmBCENIHvrPnwtvyIQxnNpycFHCyFZ-5vZA_407fjklQWX2LezQVGMfUKgnembV6iOira5xKoeQXmJgmn11f1hxZCdJzQb6FFMX4qKJ3DPAHhtbYupg3B4WmtnUzxzi64lvEHwAU_WG7fSw&amp;X-OWA-CANARY=x9oFsqzfCEuLiSCTBUNiWTCOl6GyudsY9AMH5FSYboW2AehJaHiTvsvo2HXlTMH6yCM2dg4mmjI.&amp;owa=outlook.office.com&amp;scriptVer=20230907065.14&amp;animation=true" TargetMode="External"/><Relationship Id="rId4" Type="http://schemas.openxmlformats.org/officeDocument/2006/relationships/image" Target="../media/image4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eur01.safelinks.protection.outlook.com/?url=https%3A%2F%2Fwww.cpppermitsystem.co.uk%2Funiversityofwalestrinitysaintdavid%2Flogin.php&amp;data=05%7C01%7Cm.murira%40uwtsd.ac.uk%7C86d51cfe22b6471371b308dbc5a2f9ff%7C4e0f11f9046e45059cb8db2152311e21%7C0%7C0%7C638321075991276148%7CUnknown%7CTWFpbGZsb3d8eyJWIjoiMC4wLjAwMDAiLCJQIjoiV2luMzIiLCJBTiI6Ik1haWwiLCJXVCI6Mn0%3D%7C3000%7C%7C%7C&amp;sdata=YBl5iv0F%2BD18%2Bl1GMrIY9shbGv5b3ZkQH9n8r9nxTbI%3D&amp;reserved=0" TargetMode="External"/><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careers/"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hyperlink" Target="https://www.uwtsd.ac.uk/student-services/wellbeing-support/" TargetMode="External"/><Relationship Id="rId5" Type="http://schemas.openxmlformats.org/officeDocument/2006/relationships/hyperlink" Target="https://www.uwtsd.ac.uk/student-services/safeguarding/" TargetMode="External"/><Relationship Id="rId4" Type="http://schemas.openxmlformats.org/officeDocument/2006/relationships/hyperlink" Target="https://www.uwtsd.ac.uk/studentcharter/"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aqh-chapters/en/chapter-list-en/Chapter_13_Student_Cases_Pages_228_265.pdf" TargetMode="External"/><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Mitigating_Circumstances_Policy_2022-23.pdf" TargetMode="External"/><Relationship Id="rId2" Type="http://schemas.openxmlformats.org/officeDocument/2006/relationships/hyperlink" Target="https://www.uwtsd.ac.uk/media/uwtsd-website/content-assets/documents/academic-office/misc-forms/Mitigating_Circumstances_Policy_2023-24.pdf" TargetMode="External"/><Relationship Id="rId1" Type="http://schemas.openxmlformats.org/officeDocument/2006/relationships/slideLayout" Target="../slideLayouts/slideLayout32.xml"/></Relationships>
</file>

<file path=ppt/slides/_rels/slide21.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32.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32.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52.png"/><Relationship Id="rId1" Type="http://schemas.openxmlformats.org/officeDocument/2006/relationships/slideLayout" Target="../slideLayouts/slideLayout41.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9048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4217" y="2162674"/>
            <a:ext cx="10744200" cy="2290056"/>
          </a:xfrm>
        </p:spPr>
        <p:txBody>
          <a:bodyPr>
            <a:normAutofit/>
          </a:bodyPr>
          <a:lstStyle/>
          <a:p>
            <a:pPr algn="r"/>
            <a:r>
              <a:rPr lang="en-GB" sz="6000" dirty="0">
                <a:solidFill>
                  <a:schemeClr val="bg1"/>
                </a:solidFill>
              </a:rPr>
              <a:t>Applied Computing</a:t>
            </a:r>
            <a:br>
              <a:rPr lang="en-GB" dirty="0">
                <a:solidFill>
                  <a:schemeClr val="bg1"/>
                </a:solidFill>
              </a:rPr>
            </a:br>
            <a:r>
              <a:rPr lang="en-GB" dirty="0">
                <a:solidFill>
                  <a:schemeClr val="bg1"/>
                </a:solidFill>
              </a:rPr>
              <a:t>Wales Institute of Science and Art (WISA)</a:t>
            </a:r>
            <a:endParaRPr lang="en-GB" sz="5400"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5607919" y="494892"/>
            <a:ext cx="5643850" cy="606549"/>
          </a:xfrm>
        </p:spPr>
        <p:txBody>
          <a:bodyPr>
            <a:noAutofit/>
          </a:bodyPr>
          <a:lstStyle/>
          <a:p>
            <a:r>
              <a:rPr lang="en-GB" sz="3600" b="1" dirty="0">
                <a:solidFill>
                  <a:schemeClr val="bg1"/>
                </a:solidFill>
              </a:rPr>
              <a:t>Applied Computing Staff</a:t>
            </a:r>
          </a:p>
        </p:txBody>
      </p:sp>
      <p:pic>
        <p:nvPicPr>
          <p:cNvPr id="1026" name="Picture 2" descr="kapilan radhakrishnan">
            <a:extLst>
              <a:ext uri="{FF2B5EF4-FFF2-40B4-BE49-F238E27FC236}">
                <a16:creationId xmlns:a16="http://schemas.microsoft.com/office/drawing/2014/main" id="{E0F63ECF-0FAD-49EC-ABA2-4725FC896F9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2336" y="1797914"/>
            <a:ext cx="1983610" cy="25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F329E87E-E14D-4A9E-9970-2AEE75F9D1C4}"/>
              </a:ext>
            </a:extLst>
          </p:cNvPr>
          <p:cNvSpPr>
            <a:spLocks noGrp="1"/>
          </p:cNvSpPr>
          <p:nvPr>
            <p:ph idx="1"/>
          </p:nvPr>
        </p:nvSpPr>
        <p:spPr>
          <a:xfrm>
            <a:off x="2968872" y="2814102"/>
            <a:ext cx="2639047" cy="725072"/>
          </a:xfrm>
        </p:spPr>
        <p:txBody>
          <a:bodyPr>
            <a:normAutofit/>
          </a:bodyPr>
          <a:lstStyle/>
          <a:p>
            <a:r>
              <a:rPr lang="en-GB" sz="1800" b="1" dirty="0"/>
              <a:t>Kapilan Radhakrishnan</a:t>
            </a:r>
          </a:p>
          <a:p>
            <a:r>
              <a:rPr lang="en-GB" sz="1800" b="1" dirty="0"/>
              <a:t>Academic Director</a:t>
            </a:r>
          </a:p>
        </p:txBody>
      </p:sp>
      <p:pic>
        <p:nvPicPr>
          <p:cNvPr id="1031" name="Picture 7" descr="gt">
            <a:extLst>
              <a:ext uri="{FF2B5EF4-FFF2-40B4-BE49-F238E27FC236}">
                <a16:creationId xmlns:a16="http://schemas.microsoft.com/office/drawing/2014/main" id="{1792AF0C-2C13-48FD-9CA2-D6A0C41565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00845" y="1797914"/>
            <a:ext cx="2121760" cy="254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6813A29D-AE0D-1B1F-1F97-D5916FF72A4B}"/>
              </a:ext>
            </a:extLst>
          </p:cNvPr>
          <p:cNvSpPr txBox="1">
            <a:spLocks/>
          </p:cNvSpPr>
          <p:nvPr/>
        </p:nvSpPr>
        <p:spPr>
          <a:xfrm>
            <a:off x="8162089" y="2814102"/>
            <a:ext cx="3438508" cy="1167705"/>
          </a:xfrm>
          <a:prstGeom prst="rect">
            <a:avLst/>
          </a:prstGeom>
        </p:spPr>
        <p:txBody>
          <a:bodyPr vert="horz" wrap="none" lIns="0" tIns="0" rIns="0" bIns="0" rtlCol="0" anchor="t" anchorCtr="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t>Gaynor Thomas</a:t>
            </a:r>
          </a:p>
          <a:p>
            <a:r>
              <a:rPr lang="en-GB" sz="1800" b="1" dirty="0"/>
              <a:t>Assistant Academic Director &amp; </a:t>
            </a:r>
          </a:p>
          <a:p>
            <a:r>
              <a:rPr lang="en-GB" sz="1800" b="1" dirty="0"/>
              <a:t>Digital Degree Apprenticeships </a:t>
            </a:r>
          </a:p>
          <a:p>
            <a:r>
              <a:rPr lang="en-GB" sz="1800" b="1" dirty="0"/>
              <a:t>Programme Manager</a:t>
            </a:r>
          </a:p>
        </p:txBody>
      </p:sp>
    </p:spTree>
    <p:extLst>
      <p:ext uri="{BB962C8B-B14F-4D97-AF65-F5344CB8AC3E}">
        <p14:creationId xmlns:p14="http://schemas.microsoft.com/office/powerpoint/2010/main" val="647766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185314" y="2612037"/>
            <a:ext cx="4952999" cy="677074"/>
          </a:xfrm>
        </p:spPr>
        <p:txBody>
          <a:bodyPr vert="horz" lIns="91440" tIns="45720" rIns="91440" bIns="45720" rtlCol="0" anchor="b">
            <a:normAutofit/>
          </a:bodyPr>
          <a:lstStyle/>
          <a:p>
            <a:r>
              <a:rPr lang="en-US" sz="3200" b="1" kern="1200" dirty="0" err="1">
                <a:solidFill>
                  <a:schemeClr val="bg1"/>
                </a:solidFill>
                <a:latin typeface="+mj-lt"/>
                <a:ea typeface="+mj-ea"/>
                <a:cs typeface="+mj-cs"/>
              </a:rPr>
              <a:t>Programme</a:t>
            </a:r>
            <a:r>
              <a:rPr lang="en-US" sz="3200" b="1" kern="1200" dirty="0">
                <a:solidFill>
                  <a:schemeClr val="bg1"/>
                </a:solidFill>
                <a:latin typeface="+mj-lt"/>
                <a:ea typeface="+mj-ea"/>
                <a:cs typeface="+mj-cs"/>
              </a:rPr>
              <a:t> Managers</a:t>
            </a:r>
          </a:p>
        </p:txBody>
      </p:sp>
      <p:pic>
        <p:nvPicPr>
          <p:cNvPr id="5" name="Picture 4" descr="A person standing in front of a wall with red dragons&#10;&#10;Description automatically generated">
            <a:extLst>
              <a:ext uri="{FF2B5EF4-FFF2-40B4-BE49-F238E27FC236}">
                <a16:creationId xmlns:a16="http://schemas.microsoft.com/office/drawing/2014/main" id="{94B2F63A-0B24-C229-7511-0904C49B7EB4}"/>
              </a:ext>
            </a:extLst>
          </p:cNvPr>
          <p:cNvPicPr>
            <a:picLocks noChangeAspect="1"/>
          </p:cNvPicPr>
          <p:nvPr/>
        </p:nvPicPr>
        <p:blipFill>
          <a:blip r:embed="rId2" cstate="print">
            <a:extLst>
              <a:ext uri="{28A0092B-C50C-407E-A947-70E740481C1C}">
                <a14:useLocalDpi xmlns:a14="http://schemas.microsoft.com/office/drawing/2010/main" val="0"/>
              </a:ext>
            </a:extLst>
          </a:blip>
          <a:srcRect l="22831" t="34812" r="27397" b="19795"/>
          <a:stretch>
            <a:fillRect/>
          </a:stretch>
        </p:blipFill>
        <p:spPr>
          <a:xfrm>
            <a:off x="729077" y="1637730"/>
            <a:ext cx="3169684" cy="3854415"/>
          </a:xfrm>
          <a:prstGeom prst="rect">
            <a:avLst/>
          </a:prstGeom>
        </p:spPr>
      </p:pic>
      <p:grpSp>
        <p:nvGrpSpPr>
          <p:cNvPr id="11" name="Group 10">
            <a:extLst>
              <a:ext uri="{FF2B5EF4-FFF2-40B4-BE49-F238E27FC236}">
                <a16:creationId xmlns:a16="http://schemas.microsoft.com/office/drawing/2014/main" id="{9B991AFC-21D0-28BD-C527-F66B1B56F8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64608" y="74723"/>
            <a:ext cx="1821184" cy="2084383"/>
            <a:chOff x="10264608" y="74723"/>
            <a:chExt cx="1821184" cy="2084383"/>
          </a:xfrm>
        </p:grpSpPr>
        <p:sp>
          <p:nvSpPr>
            <p:cNvPr id="12" name="Freeform: Shape 11">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10264608" y="74723"/>
              <a:ext cx="1083994" cy="1037613"/>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10264609" y="74723"/>
              <a:ext cx="1083994" cy="1037611"/>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 name="Content Placeholder 2">
            <a:extLst>
              <a:ext uri="{FF2B5EF4-FFF2-40B4-BE49-F238E27FC236}">
                <a16:creationId xmlns:a16="http://schemas.microsoft.com/office/drawing/2014/main" id="{AAC1BF93-5105-5189-4DC9-32D7BBE877B2}"/>
              </a:ext>
            </a:extLst>
          </p:cNvPr>
          <p:cNvSpPr txBox="1">
            <a:spLocks/>
          </p:cNvSpPr>
          <p:nvPr/>
        </p:nvSpPr>
        <p:spPr>
          <a:xfrm>
            <a:off x="4185314" y="2006221"/>
            <a:ext cx="4631140" cy="10781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defTabSz="914400">
              <a:lnSpc>
                <a:spcPct val="90000"/>
              </a:lnSpc>
              <a:buNone/>
            </a:pPr>
            <a:r>
              <a:rPr lang="en-US" sz="4000" dirty="0">
                <a:solidFill>
                  <a:schemeClr val="bg1"/>
                </a:solidFill>
              </a:rPr>
              <a:t>Munyaradzi </a:t>
            </a:r>
            <a:r>
              <a:rPr lang="en-US" sz="4000" dirty="0" err="1">
                <a:solidFill>
                  <a:schemeClr val="bg1"/>
                </a:solidFill>
              </a:rPr>
              <a:t>Murira</a:t>
            </a:r>
            <a:r>
              <a:rPr lang="en-US" sz="4000" dirty="0">
                <a:solidFill>
                  <a:schemeClr val="bg1"/>
                </a:solidFill>
              </a:rPr>
              <a:t> </a:t>
            </a:r>
          </a:p>
        </p:txBody>
      </p:sp>
    </p:spTree>
    <p:extLst>
      <p:ext uri="{BB962C8B-B14F-4D97-AF65-F5344CB8AC3E}">
        <p14:creationId xmlns:p14="http://schemas.microsoft.com/office/powerpoint/2010/main" val="223847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6261225" y="256477"/>
            <a:ext cx="4272435" cy="606549"/>
          </a:xfrm>
        </p:spPr>
        <p:txBody>
          <a:bodyPr>
            <a:noAutofit/>
          </a:bodyPr>
          <a:lstStyle/>
          <a:p>
            <a:r>
              <a:rPr lang="en-GB" sz="3600" b="1" dirty="0">
                <a:solidFill>
                  <a:schemeClr val="bg1"/>
                </a:solidFill>
              </a:rPr>
              <a:t>Programme Team</a:t>
            </a:r>
          </a:p>
        </p:txBody>
      </p:sp>
      <p:sp>
        <p:nvSpPr>
          <p:cNvPr id="6" name="Content Placeholder 2">
            <a:extLst>
              <a:ext uri="{FF2B5EF4-FFF2-40B4-BE49-F238E27FC236}">
                <a16:creationId xmlns:a16="http://schemas.microsoft.com/office/drawing/2014/main" id="{DD90B576-CD9A-398C-6E90-1A6DD5F6B15E}"/>
              </a:ext>
            </a:extLst>
          </p:cNvPr>
          <p:cNvSpPr txBox="1">
            <a:spLocks/>
          </p:cNvSpPr>
          <p:nvPr/>
        </p:nvSpPr>
        <p:spPr>
          <a:xfrm>
            <a:off x="1029793" y="3605131"/>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bg1"/>
                </a:solidFill>
              </a:rPr>
              <a:t>Adam Head</a:t>
            </a:r>
          </a:p>
        </p:txBody>
      </p:sp>
      <p:pic>
        <p:nvPicPr>
          <p:cNvPr id="3" name="Picture 2">
            <a:extLst>
              <a:ext uri="{FF2B5EF4-FFF2-40B4-BE49-F238E27FC236}">
                <a16:creationId xmlns:a16="http://schemas.microsoft.com/office/drawing/2014/main" id="{52AB9148-072F-8CAF-6456-B137F16978C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7170" y="1259975"/>
            <a:ext cx="1946418" cy="2169025"/>
          </a:xfrm>
          <a:prstGeom prst="rect">
            <a:avLst/>
          </a:prstGeom>
          <a:noFill/>
          <a:ln>
            <a:noFill/>
          </a:ln>
        </p:spPr>
      </p:pic>
      <p:sp>
        <p:nvSpPr>
          <p:cNvPr id="13" name="Content Placeholder 2">
            <a:extLst>
              <a:ext uri="{FF2B5EF4-FFF2-40B4-BE49-F238E27FC236}">
                <a16:creationId xmlns:a16="http://schemas.microsoft.com/office/drawing/2014/main" id="{50E953B7-48FD-C1FB-D86F-6FEF314D9425}"/>
              </a:ext>
            </a:extLst>
          </p:cNvPr>
          <p:cNvSpPr txBox="1">
            <a:spLocks/>
          </p:cNvSpPr>
          <p:nvPr/>
        </p:nvSpPr>
        <p:spPr>
          <a:xfrm>
            <a:off x="3164395" y="3608648"/>
            <a:ext cx="1636611" cy="452906"/>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bg1"/>
                </a:solidFill>
              </a:rPr>
              <a:t>Nigel Davies</a:t>
            </a:r>
          </a:p>
        </p:txBody>
      </p:sp>
      <p:sp>
        <p:nvSpPr>
          <p:cNvPr id="5" name="Content Placeholder 2">
            <a:extLst>
              <a:ext uri="{FF2B5EF4-FFF2-40B4-BE49-F238E27FC236}">
                <a16:creationId xmlns:a16="http://schemas.microsoft.com/office/drawing/2014/main" id="{C9C23F6A-36EB-1F93-DFBE-F7ABD53B1153}"/>
              </a:ext>
            </a:extLst>
          </p:cNvPr>
          <p:cNvSpPr txBox="1">
            <a:spLocks/>
          </p:cNvSpPr>
          <p:nvPr/>
        </p:nvSpPr>
        <p:spPr>
          <a:xfrm>
            <a:off x="9166550" y="3770793"/>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err="1">
                <a:solidFill>
                  <a:schemeClr val="bg1"/>
                </a:solidFill>
              </a:rPr>
              <a:t>Redhwan</a:t>
            </a:r>
            <a:endParaRPr lang="en-GB" sz="1600" dirty="0">
              <a:solidFill>
                <a:schemeClr val="bg1"/>
              </a:solidFill>
            </a:endParaRPr>
          </a:p>
        </p:txBody>
      </p:sp>
      <p:sp>
        <p:nvSpPr>
          <p:cNvPr id="7" name="Content Placeholder 2">
            <a:extLst>
              <a:ext uri="{FF2B5EF4-FFF2-40B4-BE49-F238E27FC236}">
                <a16:creationId xmlns:a16="http://schemas.microsoft.com/office/drawing/2014/main" id="{46097ADF-85CF-6B17-56DD-A68A8599F102}"/>
              </a:ext>
            </a:extLst>
          </p:cNvPr>
          <p:cNvSpPr txBox="1">
            <a:spLocks/>
          </p:cNvSpPr>
          <p:nvPr/>
        </p:nvSpPr>
        <p:spPr>
          <a:xfrm>
            <a:off x="5916477" y="3770794"/>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bg1"/>
                </a:solidFill>
              </a:rPr>
              <a:t>Stalin </a:t>
            </a:r>
            <a:r>
              <a:rPr lang="en-GB" sz="1600" dirty="0" err="1">
                <a:solidFill>
                  <a:schemeClr val="bg1"/>
                </a:solidFill>
              </a:rPr>
              <a:t>Dhas</a:t>
            </a:r>
            <a:endParaRPr lang="en-GB" sz="1600" dirty="0">
              <a:solidFill>
                <a:schemeClr val="bg1"/>
              </a:solidFill>
            </a:endParaRPr>
          </a:p>
        </p:txBody>
      </p:sp>
      <p:pic>
        <p:nvPicPr>
          <p:cNvPr id="8" name="Picture 7" descr="A person with a beard and mustache&#10;&#10;Description automatically generated">
            <a:extLst>
              <a:ext uri="{FF2B5EF4-FFF2-40B4-BE49-F238E27FC236}">
                <a16:creationId xmlns:a16="http://schemas.microsoft.com/office/drawing/2014/main" id="{6C754E36-FE27-0E53-FC6E-B7E9A64D6FF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52483" y="1420236"/>
            <a:ext cx="1636611" cy="2009710"/>
          </a:xfrm>
          <a:prstGeom prst="rect">
            <a:avLst/>
          </a:prstGeom>
        </p:spPr>
      </p:pic>
      <p:sp>
        <p:nvSpPr>
          <p:cNvPr id="9" name="Content Placeholder 2">
            <a:extLst>
              <a:ext uri="{FF2B5EF4-FFF2-40B4-BE49-F238E27FC236}">
                <a16:creationId xmlns:a16="http://schemas.microsoft.com/office/drawing/2014/main" id="{D4B740EA-7136-325D-2556-98F97AEDCF01}"/>
              </a:ext>
            </a:extLst>
          </p:cNvPr>
          <p:cNvSpPr txBox="1">
            <a:spLocks/>
          </p:cNvSpPr>
          <p:nvPr/>
        </p:nvSpPr>
        <p:spPr>
          <a:xfrm>
            <a:off x="1185264" y="5190165"/>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bg1"/>
                </a:solidFill>
              </a:rPr>
              <a:t>Nathan Morgan</a:t>
            </a:r>
          </a:p>
        </p:txBody>
      </p:sp>
      <p:sp>
        <p:nvSpPr>
          <p:cNvPr id="11" name="Rectangle 2">
            <a:extLst>
              <a:ext uri="{FF2B5EF4-FFF2-40B4-BE49-F238E27FC236}">
                <a16:creationId xmlns:a16="http://schemas.microsoft.com/office/drawing/2014/main" id="{80CC3534-A6D7-66ED-A061-BA7CED073B33}"/>
              </a:ext>
            </a:extLst>
          </p:cNvPr>
          <p:cNvSpPr>
            <a:spLocks noChangeArrowheads="1"/>
          </p:cNvSpPr>
          <p:nvPr/>
        </p:nvSpPr>
        <p:spPr bwMode="auto">
          <a:xfrm>
            <a:off x="3022980" y="1323832"/>
            <a:ext cx="16894049"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Image preview">
            <a:extLst>
              <a:ext uri="{FF2B5EF4-FFF2-40B4-BE49-F238E27FC236}">
                <a16:creationId xmlns:a16="http://schemas.microsoft.com/office/drawing/2014/main" id="{FC1DA276-ADA4-4CCA-6D33-57570A01284F}"/>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l="32492" t="12390" r="22966" b="18996"/>
          <a:stretch>
            <a:fillRect/>
          </a:stretch>
        </p:blipFill>
        <p:spPr bwMode="auto">
          <a:xfrm>
            <a:off x="2858018" y="1369551"/>
            <a:ext cx="2096119" cy="205944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4DA4B74-132F-21AC-2E7A-22476770E78C}"/>
              </a:ext>
            </a:extLst>
          </p:cNvPr>
          <p:cNvPicPr>
            <a:picLocks noChangeAspect="1"/>
          </p:cNvPicPr>
          <p:nvPr/>
        </p:nvPicPr>
        <p:blipFill>
          <a:blip r:embed="rId6"/>
          <a:stretch>
            <a:fillRect/>
          </a:stretch>
        </p:blipFill>
        <p:spPr>
          <a:xfrm>
            <a:off x="8395759" y="1777700"/>
            <a:ext cx="1993143" cy="1697019"/>
          </a:xfrm>
          <a:prstGeom prst="rect">
            <a:avLst/>
          </a:prstGeom>
        </p:spPr>
      </p:pic>
      <p:pic>
        <p:nvPicPr>
          <p:cNvPr id="12" name="Picture 11">
            <a:extLst>
              <a:ext uri="{FF2B5EF4-FFF2-40B4-BE49-F238E27FC236}">
                <a16:creationId xmlns:a16="http://schemas.microsoft.com/office/drawing/2014/main" id="{99126F53-5297-5A1E-24F8-F2B8BD5CC4C4}"/>
              </a:ext>
            </a:extLst>
          </p:cNvPr>
          <p:cNvPicPr>
            <a:picLocks noChangeAspect="1"/>
          </p:cNvPicPr>
          <p:nvPr/>
        </p:nvPicPr>
        <p:blipFill>
          <a:blip r:embed="rId7"/>
          <a:stretch>
            <a:fillRect/>
          </a:stretch>
        </p:blipFill>
        <p:spPr>
          <a:xfrm>
            <a:off x="1148691" y="3949604"/>
            <a:ext cx="1398813" cy="1352511"/>
          </a:xfrm>
          <a:prstGeom prst="rect">
            <a:avLst/>
          </a:prstGeom>
        </p:spPr>
      </p:pic>
    </p:spTree>
    <p:extLst>
      <p:ext uri="{BB962C8B-B14F-4D97-AF65-F5344CB8AC3E}">
        <p14:creationId xmlns:p14="http://schemas.microsoft.com/office/powerpoint/2010/main" val="1269557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E54B-3901-41A1-9ACF-6F65B06FE90B}"/>
              </a:ext>
            </a:extLst>
          </p:cNvPr>
          <p:cNvSpPr>
            <a:spLocks noGrp="1"/>
          </p:cNvSpPr>
          <p:nvPr>
            <p:ph type="title"/>
          </p:nvPr>
        </p:nvSpPr>
        <p:spPr/>
        <p:txBody>
          <a:bodyPr>
            <a:normAutofit fontScale="90000"/>
          </a:bodyPr>
          <a:lstStyle/>
          <a:p>
            <a:endParaRPr lang="en-GB" dirty="0">
              <a:solidFill>
                <a:schemeClr val="bg1"/>
              </a:solidFill>
            </a:endParaRPr>
          </a:p>
        </p:txBody>
      </p:sp>
      <p:sp>
        <p:nvSpPr>
          <p:cNvPr id="3" name="Content Placeholder 2">
            <a:extLst>
              <a:ext uri="{FF2B5EF4-FFF2-40B4-BE49-F238E27FC236}">
                <a16:creationId xmlns:a16="http://schemas.microsoft.com/office/drawing/2014/main" id="{787FE88A-1C43-4FDA-825F-EBCCA506F685}"/>
              </a:ext>
            </a:extLst>
          </p:cNvPr>
          <p:cNvSpPr>
            <a:spLocks noGrp="1"/>
          </p:cNvSpPr>
          <p:nvPr>
            <p:ph idx="1"/>
          </p:nvPr>
        </p:nvSpPr>
        <p:spPr>
          <a:xfrm>
            <a:off x="1921869" y="1839854"/>
            <a:ext cx="8136904" cy="2736304"/>
          </a:xfrm>
        </p:spPr>
        <p:txBody>
          <a:bodyPr>
            <a:normAutofit/>
          </a:bodyPr>
          <a:lstStyle/>
          <a:p>
            <a:pPr marL="457200" indent="-457200">
              <a:buFont typeface="Arial" panose="020B0604020202020204" pitchFamily="34" charset="0"/>
              <a:buChar char="•"/>
            </a:pPr>
            <a:r>
              <a:rPr lang="en-GB" dirty="0"/>
              <a:t>Respect and support every individual </a:t>
            </a:r>
          </a:p>
          <a:p>
            <a:pPr marL="457200" indent="-457200">
              <a:buFont typeface="Arial" panose="020B0604020202020204" pitchFamily="34" charset="0"/>
              <a:buChar char="•"/>
            </a:pPr>
            <a:r>
              <a:rPr lang="en-GB" dirty="0"/>
              <a:t>Provide you with best learning and teaching experience </a:t>
            </a:r>
          </a:p>
          <a:p>
            <a:pPr marL="457200" indent="-457200">
              <a:buFont typeface="Arial" panose="020B0604020202020204" pitchFamily="34" charset="0"/>
              <a:buChar char="•"/>
            </a:pPr>
            <a:r>
              <a:rPr lang="en-GB" dirty="0"/>
              <a:t>Work with industries</a:t>
            </a:r>
          </a:p>
          <a:p>
            <a:pPr marL="457200" indent="-457200">
              <a:buFont typeface="Arial" panose="020B0604020202020204" pitchFamily="34" charset="0"/>
              <a:buChar char="•"/>
            </a:pPr>
            <a:r>
              <a:rPr lang="en-GB" dirty="0"/>
              <a:t>Inclusive and team working </a:t>
            </a:r>
          </a:p>
          <a:p>
            <a:pPr marL="457200" indent="-457200">
              <a:buFont typeface="Arial" panose="020B0604020202020204" pitchFamily="34" charset="0"/>
              <a:buChar char="•"/>
            </a:pPr>
            <a:r>
              <a:rPr lang="en-GB" dirty="0"/>
              <a:t>Student voice</a:t>
            </a:r>
          </a:p>
          <a:p>
            <a:pPr marL="457200" indent="-45720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2D88F47B-26DB-4347-990A-D765C3651730}"/>
              </a:ext>
            </a:extLst>
          </p:cNvPr>
          <p:cNvSpPr txBox="1"/>
          <p:nvPr/>
        </p:nvSpPr>
        <p:spPr>
          <a:xfrm>
            <a:off x="4968323" y="456407"/>
            <a:ext cx="2908438" cy="707886"/>
          </a:xfrm>
          <a:prstGeom prst="rect">
            <a:avLst/>
          </a:prstGeom>
          <a:noFill/>
        </p:spPr>
        <p:txBody>
          <a:bodyPr wrap="square">
            <a:spAutoFit/>
          </a:bodyPr>
          <a:lstStyle/>
          <a:p>
            <a:r>
              <a:rPr lang="en-GB" sz="4000" dirty="0">
                <a:solidFill>
                  <a:schemeClr val="bg1"/>
                </a:solidFill>
              </a:rPr>
              <a:t>Our Ethos</a:t>
            </a:r>
          </a:p>
        </p:txBody>
      </p:sp>
    </p:spTree>
    <p:extLst>
      <p:ext uri="{BB962C8B-B14F-4D97-AF65-F5344CB8AC3E}">
        <p14:creationId xmlns:p14="http://schemas.microsoft.com/office/powerpoint/2010/main" val="1035899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D0E7-2D7B-4E4B-8679-C488C58123DF}"/>
              </a:ext>
            </a:extLst>
          </p:cNvPr>
          <p:cNvSpPr>
            <a:spLocks noGrp="1"/>
          </p:cNvSpPr>
          <p:nvPr>
            <p:ph type="title"/>
          </p:nvPr>
        </p:nvSpPr>
        <p:spPr/>
        <p:txBody>
          <a:bodyPr/>
          <a:lstStyle/>
          <a:p>
            <a:r>
              <a:rPr lang="en-GB" dirty="0">
                <a:solidFill>
                  <a:schemeClr val="accent1">
                    <a:lumMod val="50000"/>
                  </a:schemeClr>
                </a:solidFill>
              </a:rPr>
              <a:t>1</a:t>
            </a:r>
            <a:r>
              <a:rPr lang="en-GB" baseline="30000" dirty="0">
                <a:solidFill>
                  <a:schemeClr val="accent1">
                    <a:lumMod val="50000"/>
                  </a:schemeClr>
                </a:solidFill>
              </a:rPr>
              <a:t>st</a:t>
            </a:r>
            <a:r>
              <a:rPr lang="en-GB" dirty="0">
                <a:solidFill>
                  <a:schemeClr val="accent1">
                    <a:lumMod val="50000"/>
                  </a:schemeClr>
                </a:solidFill>
              </a:rPr>
              <a:t> Year…</a:t>
            </a:r>
          </a:p>
        </p:txBody>
      </p:sp>
      <p:sp>
        <p:nvSpPr>
          <p:cNvPr id="3" name="Content Placeholder 2">
            <a:extLst>
              <a:ext uri="{FF2B5EF4-FFF2-40B4-BE49-F238E27FC236}">
                <a16:creationId xmlns:a16="http://schemas.microsoft.com/office/drawing/2014/main" id="{A86FC53B-CCE7-45AF-8F06-4CD5E2939218}"/>
              </a:ext>
            </a:extLst>
          </p:cNvPr>
          <p:cNvSpPr>
            <a:spLocks noGrp="1"/>
          </p:cNvSpPr>
          <p:nvPr>
            <p:ph idx="1"/>
          </p:nvPr>
        </p:nvSpPr>
        <p:spPr>
          <a:xfrm>
            <a:off x="259834" y="1335272"/>
            <a:ext cx="6326704" cy="3154841"/>
          </a:xfrm>
        </p:spPr>
        <p:txBody>
          <a:bodyPr wrap="square">
            <a:noAutofit/>
          </a:bodyPr>
          <a:lstStyle/>
          <a:p>
            <a:pPr marL="342900" indent="-342900">
              <a:buFont typeface="Arial" panose="020B0604020202020204" pitchFamily="34" charset="0"/>
              <a:buChar char="•"/>
            </a:pPr>
            <a:r>
              <a:rPr lang="en-GB" sz="2000" dirty="0"/>
              <a:t>Induction: 05/10/2023 </a:t>
            </a:r>
          </a:p>
          <a:p>
            <a:pPr marL="342900" indent="-342900">
              <a:buFont typeface="Arial" panose="020B0604020202020204" pitchFamily="34" charset="0"/>
              <a:buChar char="•"/>
            </a:pPr>
            <a:r>
              <a:rPr lang="en-GB" sz="2000" dirty="0"/>
              <a:t>Semester 1 teaching starts from 05/10/2023</a:t>
            </a:r>
          </a:p>
          <a:p>
            <a:pPr marL="342900" indent="-342900">
              <a:buFont typeface="Arial" panose="020B0604020202020204" pitchFamily="34" charset="0"/>
              <a:buChar char="•"/>
            </a:pPr>
            <a:r>
              <a:rPr lang="en-GB" sz="2000" dirty="0"/>
              <a:t>Every Thursday 5-9pm online </a:t>
            </a:r>
          </a:p>
          <a:p>
            <a:pPr marL="342900" indent="-342900">
              <a:buFont typeface="Arial" panose="020B0604020202020204" pitchFamily="34" charset="0"/>
              <a:buChar char="•"/>
            </a:pPr>
            <a:r>
              <a:rPr lang="en-GB" sz="2000" dirty="0"/>
              <a:t>6 Saturdays 9am to 6pm: 07 Oct, 21 Oct, 04 Nov, 18 Nov, 02 Dec &amp; 6 Jan 2024</a:t>
            </a:r>
          </a:p>
          <a:p>
            <a:pPr marL="342900" indent="-342900">
              <a:buFont typeface="Arial" panose="020B0604020202020204" pitchFamily="34" charset="0"/>
              <a:buChar char="•"/>
            </a:pPr>
            <a:r>
              <a:rPr lang="en-GB" sz="2000" dirty="0"/>
              <a:t>Venue :IQ004</a:t>
            </a:r>
          </a:p>
          <a:p>
            <a:pPr marL="342900" indent="-342900">
              <a:buFont typeface="Arial" panose="020B0604020202020204" pitchFamily="34" charset="0"/>
              <a:buChar char="•"/>
            </a:pPr>
            <a:r>
              <a:rPr lang="en-GB" sz="2000" dirty="0"/>
              <a:t>Christmas break 18/12/23 to 05/01/24</a:t>
            </a:r>
          </a:p>
          <a:p>
            <a:pPr marL="342900" indent="-342900">
              <a:buFont typeface="Arial" panose="020B0604020202020204" pitchFamily="34" charset="0"/>
              <a:buChar char="•"/>
            </a:pPr>
            <a:r>
              <a:rPr lang="en-GB" sz="2000" dirty="0"/>
              <a:t>Assessment period: 08/01/24 to 19/01/24</a:t>
            </a:r>
          </a:p>
          <a:p>
            <a:endParaRPr lang="en-GB" sz="2000" dirty="0"/>
          </a:p>
        </p:txBody>
      </p:sp>
      <p:sp>
        <p:nvSpPr>
          <p:cNvPr id="4" name="Content Placeholder 2">
            <a:extLst>
              <a:ext uri="{FF2B5EF4-FFF2-40B4-BE49-F238E27FC236}">
                <a16:creationId xmlns:a16="http://schemas.microsoft.com/office/drawing/2014/main" id="{56CB9F27-2BDC-4992-AF35-DBACD70D279F}"/>
              </a:ext>
            </a:extLst>
          </p:cNvPr>
          <p:cNvSpPr txBox="1">
            <a:spLocks/>
          </p:cNvSpPr>
          <p:nvPr/>
        </p:nvSpPr>
        <p:spPr>
          <a:xfrm>
            <a:off x="6620564" y="1006841"/>
            <a:ext cx="5345628" cy="198547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GB" sz="2000" dirty="0"/>
              <a:t>Semester 2 teaching starts from 01/02/2024</a:t>
            </a:r>
          </a:p>
          <a:p>
            <a:pPr marL="342900" indent="-342900">
              <a:buFont typeface="Arial" panose="020B0604020202020204" pitchFamily="34" charset="0"/>
              <a:buChar char="•"/>
            </a:pPr>
            <a:r>
              <a:rPr lang="en-GB" sz="2000" dirty="0"/>
              <a:t>Every Thursday 5-9pm online </a:t>
            </a:r>
          </a:p>
          <a:p>
            <a:pPr marL="342900" indent="-342900">
              <a:buFont typeface="Arial" panose="020B0604020202020204" pitchFamily="34" charset="0"/>
              <a:buChar char="•"/>
            </a:pPr>
            <a:r>
              <a:rPr lang="en-GB" sz="2000" dirty="0"/>
              <a:t>6 Saturdays 9am to 6pm:  10 Feb, 24 Feb, 09 Mar, 23 Mar, 20 Apr &amp; 27 Apr</a:t>
            </a:r>
          </a:p>
          <a:p>
            <a:pPr marL="342900" indent="-342900">
              <a:buFont typeface="Arial" panose="020B0604020202020204" pitchFamily="34" charset="0"/>
              <a:buChar char="•"/>
            </a:pPr>
            <a:r>
              <a:rPr lang="en-GB" sz="2000" dirty="0"/>
              <a:t>Semester 2 assessment period: 06/05/2024 to 17/05/2024</a:t>
            </a:r>
          </a:p>
          <a:p>
            <a:endParaRPr lang="en-GB" sz="2000" dirty="0"/>
          </a:p>
        </p:txBody>
      </p:sp>
      <p:sp>
        <p:nvSpPr>
          <p:cNvPr id="5" name="Title 1">
            <a:extLst>
              <a:ext uri="{FF2B5EF4-FFF2-40B4-BE49-F238E27FC236}">
                <a16:creationId xmlns:a16="http://schemas.microsoft.com/office/drawing/2014/main" id="{70B16C3D-8543-4245-9EDE-05BC080787B3}"/>
              </a:ext>
            </a:extLst>
          </p:cNvPr>
          <p:cNvSpPr txBox="1">
            <a:spLocks/>
          </p:cNvSpPr>
          <p:nvPr/>
        </p:nvSpPr>
        <p:spPr>
          <a:xfrm>
            <a:off x="4571086" y="258443"/>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solidFill>
                  <a:schemeClr val="bg1"/>
                </a:solidFill>
              </a:rPr>
              <a:t>Key Dates</a:t>
            </a:r>
          </a:p>
        </p:txBody>
      </p:sp>
      <p:sp>
        <p:nvSpPr>
          <p:cNvPr id="7" name="Content Placeholder 2">
            <a:extLst>
              <a:ext uri="{FF2B5EF4-FFF2-40B4-BE49-F238E27FC236}">
                <a16:creationId xmlns:a16="http://schemas.microsoft.com/office/drawing/2014/main" id="{1C71CEA6-AE9C-3BC5-EE46-A78068E4FFE1}"/>
              </a:ext>
            </a:extLst>
          </p:cNvPr>
          <p:cNvSpPr txBox="1">
            <a:spLocks/>
          </p:cNvSpPr>
          <p:nvPr/>
        </p:nvSpPr>
        <p:spPr>
          <a:xfrm>
            <a:off x="369015" y="4498642"/>
            <a:ext cx="7048449" cy="1136460"/>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solidFill>
                  <a:srgbClr val="FF0000"/>
                </a:solidFill>
              </a:rPr>
              <a:t>Results portal – </a:t>
            </a:r>
            <a:r>
              <a:rPr lang="en-GB" sz="3200" b="1" dirty="0">
                <a:solidFill>
                  <a:srgbClr val="FF0000"/>
                </a:solidFill>
              </a:rPr>
              <a:t>Feb, June, and Aug</a:t>
            </a:r>
          </a:p>
          <a:p>
            <a:endParaRPr lang="en-GB" sz="2200" dirty="0"/>
          </a:p>
        </p:txBody>
      </p:sp>
      <p:sp>
        <p:nvSpPr>
          <p:cNvPr id="8" name="Content Placeholder 2">
            <a:extLst>
              <a:ext uri="{FF2B5EF4-FFF2-40B4-BE49-F238E27FC236}">
                <a16:creationId xmlns:a16="http://schemas.microsoft.com/office/drawing/2014/main" id="{82A8C0AC-AC61-54AB-4959-DB7AAA9C6A1A}"/>
              </a:ext>
            </a:extLst>
          </p:cNvPr>
          <p:cNvSpPr txBox="1">
            <a:spLocks/>
          </p:cNvSpPr>
          <p:nvPr/>
        </p:nvSpPr>
        <p:spPr>
          <a:xfrm>
            <a:off x="6620564" y="3428999"/>
            <a:ext cx="5345628" cy="2139287"/>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GB" sz="2000" dirty="0"/>
              <a:t>Semester 3 teaching starts from 30/05/2024</a:t>
            </a:r>
          </a:p>
          <a:p>
            <a:pPr marL="342900" indent="-342900">
              <a:buFont typeface="Arial" panose="020B0604020202020204" pitchFamily="34" charset="0"/>
              <a:buChar char="•"/>
            </a:pPr>
            <a:r>
              <a:rPr lang="en-GB" sz="2000" dirty="0"/>
              <a:t>Every Thursday 5-9pm online </a:t>
            </a:r>
          </a:p>
          <a:p>
            <a:pPr marL="342900" indent="-342900">
              <a:buFont typeface="Arial" panose="020B0604020202020204" pitchFamily="34" charset="0"/>
              <a:buChar char="•"/>
            </a:pPr>
            <a:r>
              <a:rPr lang="en-GB" sz="2000" dirty="0"/>
              <a:t>6 Saturdays 9am to 6pm:  08 Jun, 15 Jun, 29 Jun, 13 Jul &amp; 27 Jul</a:t>
            </a:r>
          </a:p>
          <a:p>
            <a:pPr marL="342900" indent="-342900">
              <a:buFont typeface="Arial" panose="020B0604020202020204" pitchFamily="34" charset="0"/>
              <a:buChar char="•"/>
            </a:pPr>
            <a:r>
              <a:rPr lang="en-GB" sz="2000" dirty="0"/>
              <a:t>Semester 3 assessment period: 29/07/2024 to 02/08/2024</a:t>
            </a:r>
          </a:p>
          <a:p>
            <a:endParaRPr lang="en-GB" sz="2000" dirty="0"/>
          </a:p>
        </p:txBody>
      </p:sp>
    </p:spTree>
    <p:extLst>
      <p:ext uri="{BB962C8B-B14F-4D97-AF65-F5344CB8AC3E}">
        <p14:creationId xmlns:p14="http://schemas.microsoft.com/office/powerpoint/2010/main" val="16273238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E388-17E3-4F30-A8E4-A520A79AEA90}"/>
              </a:ext>
            </a:extLst>
          </p:cNvPr>
          <p:cNvSpPr>
            <a:spLocks noGrp="1"/>
          </p:cNvSpPr>
          <p:nvPr>
            <p:ph type="title"/>
          </p:nvPr>
        </p:nvSpPr>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4526EB31-42FC-4340-A92E-0B032F223CC5}"/>
              </a:ext>
            </a:extLst>
          </p:cNvPr>
          <p:cNvSpPr>
            <a:spLocks noGrp="1"/>
          </p:cNvSpPr>
          <p:nvPr>
            <p:ph idx="1"/>
          </p:nvPr>
        </p:nvSpPr>
        <p:spPr>
          <a:xfrm>
            <a:off x="595952" y="1784382"/>
            <a:ext cx="5706717" cy="2883152"/>
          </a:xfrm>
        </p:spPr>
        <p:txBody>
          <a:bodyPr/>
          <a:lstStyle/>
          <a:p>
            <a:pPr marL="457200" indent="-457200">
              <a:buFont typeface="Arial" panose="020B0604020202020204" pitchFamily="34" charset="0"/>
              <a:buChar char="•"/>
            </a:pPr>
            <a:r>
              <a:rPr lang="en-GB" dirty="0"/>
              <a:t>Enrolment</a:t>
            </a:r>
          </a:p>
          <a:p>
            <a:pPr marL="457200" indent="-457200">
              <a:buFont typeface="Arial" panose="020B0604020202020204" pitchFamily="34" charset="0"/>
              <a:buChar char="•"/>
            </a:pPr>
            <a:r>
              <a:rPr lang="en-GB" dirty="0"/>
              <a:t>UWTSD Hwb App</a:t>
            </a:r>
          </a:p>
          <a:p>
            <a:pPr marL="457200" indent="-457200">
              <a:buFont typeface="Arial" panose="020B0604020202020204" pitchFamily="34" charset="0"/>
              <a:buChar char="•"/>
            </a:pPr>
            <a:r>
              <a:rPr lang="en-GB" dirty="0"/>
              <a:t>IT Support – Login, Moodle, etc</a:t>
            </a:r>
          </a:p>
          <a:p>
            <a:pPr marL="457200" indent="-457200">
              <a:buFont typeface="Arial" panose="020B0604020202020204" pitchFamily="34" charset="0"/>
              <a:buChar char="•"/>
            </a:pPr>
            <a:r>
              <a:rPr lang="en-GB" dirty="0">
                <a:hlinkClick r:id="rId3"/>
              </a:rPr>
              <a:t>Parking Link  </a:t>
            </a:r>
            <a:r>
              <a:rPr lang="en-GB" dirty="0"/>
              <a:t>	</a:t>
            </a:r>
          </a:p>
          <a:p>
            <a:pPr marL="457200" indent="-457200">
              <a:buFont typeface="Arial" panose="020B0604020202020204" pitchFamily="34" charset="0"/>
              <a:buChar char="•"/>
            </a:pPr>
            <a:r>
              <a:rPr lang="en-GB" dirty="0"/>
              <a:t>Timetable </a:t>
            </a:r>
          </a:p>
          <a:p>
            <a:pPr marL="457200" indent="-457200">
              <a:buFont typeface="Arial" panose="020B0604020202020204" pitchFamily="34" charset="0"/>
              <a:buChar char="•"/>
            </a:pPr>
            <a:endParaRPr lang="en-GB" dirty="0"/>
          </a:p>
        </p:txBody>
      </p:sp>
      <p:sp>
        <p:nvSpPr>
          <p:cNvPr id="4" name="Title 1">
            <a:extLst>
              <a:ext uri="{FF2B5EF4-FFF2-40B4-BE49-F238E27FC236}">
                <a16:creationId xmlns:a16="http://schemas.microsoft.com/office/drawing/2014/main" id="{A86CB0F3-BD6E-44FA-984F-B1189878822D}"/>
              </a:ext>
            </a:extLst>
          </p:cNvPr>
          <p:cNvSpPr txBox="1">
            <a:spLocks/>
          </p:cNvSpPr>
          <p:nvPr/>
        </p:nvSpPr>
        <p:spPr>
          <a:xfrm>
            <a:off x="5014292" y="397903"/>
            <a:ext cx="4999383" cy="646343"/>
          </a:xfr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chemeClr val="bg1"/>
                </a:solidFill>
              </a:rPr>
              <a:t>Getting Started</a:t>
            </a:r>
          </a:p>
        </p:txBody>
      </p:sp>
    </p:spTree>
    <p:extLst>
      <p:ext uri="{BB962C8B-B14F-4D97-AF65-F5344CB8AC3E}">
        <p14:creationId xmlns:p14="http://schemas.microsoft.com/office/powerpoint/2010/main" val="3491963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p:txBody>
          <a:bodyPr/>
          <a:lstStyle/>
          <a:p>
            <a:r>
              <a:rPr lang="en-GB" dirty="0">
                <a:solidFill>
                  <a:schemeClr val="accent1">
                    <a:lumMod val="50000"/>
                  </a:schemeClr>
                </a:solidFill>
              </a:rPr>
              <a:t>Covid-19 </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5336578" y="330774"/>
            <a:ext cx="480370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rPr>
              <a:t>Key Course Information</a:t>
            </a:r>
          </a:p>
        </p:txBody>
      </p:sp>
      <p:sp>
        <p:nvSpPr>
          <p:cNvPr id="6" name="Content Placeholder 5">
            <a:extLst>
              <a:ext uri="{FF2B5EF4-FFF2-40B4-BE49-F238E27FC236}">
                <a16:creationId xmlns:a16="http://schemas.microsoft.com/office/drawing/2014/main" id="{D09046DC-A799-270A-266E-124D689D110C}"/>
              </a:ext>
            </a:extLst>
          </p:cNvPr>
          <p:cNvSpPr>
            <a:spLocks noGrp="1"/>
          </p:cNvSpPr>
          <p:nvPr>
            <p:ph idx="1"/>
          </p:nvPr>
        </p:nvSpPr>
        <p:spPr>
          <a:xfrm>
            <a:off x="609600" y="1600201"/>
            <a:ext cx="4931391" cy="3857624"/>
          </a:xfrm>
        </p:spPr>
        <p:txBody>
          <a:bodyPr/>
          <a:lstStyle/>
          <a:p>
            <a:pPr marL="342900" indent="-342900">
              <a:buFont typeface="Arial" panose="020B0604020202020204" pitchFamily="34" charset="0"/>
              <a:buChar char="•"/>
            </a:pPr>
            <a:r>
              <a:rPr lang="en-GB" sz="2800" dirty="0"/>
              <a:t>Programme of Study Handbook </a:t>
            </a:r>
          </a:p>
          <a:p>
            <a:pPr marL="342900" indent="-342900">
              <a:buFont typeface="Arial" panose="020B0604020202020204" pitchFamily="34" charset="0"/>
              <a:buChar char="•"/>
            </a:pPr>
            <a:r>
              <a:rPr lang="en-GB" dirty="0"/>
              <a:t>Module Directory </a:t>
            </a:r>
            <a:endParaRPr lang="en-GB" sz="2800" dirty="0"/>
          </a:p>
          <a:p>
            <a:pPr marL="342900" indent="-342900">
              <a:buFont typeface="Arial" panose="020B0604020202020204" pitchFamily="34" charset="0"/>
              <a:buChar char="•"/>
            </a:pPr>
            <a:r>
              <a:rPr lang="en-GB" sz="2800" dirty="0"/>
              <a:t>Virtual Learning Environment</a:t>
            </a:r>
          </a:p>
          <a:p>
            <a:pPr marL="342900" indent="-342900">
              <a:buFont typeface="Arial" panose="020B0604020202020204" pitchFamily="34" charset="0"/>
              <a:buChar char="•"/>
            </a:pPr>
            <a:r>
              <a:rPr lang="en-GB" sz="2800" dirty="0"/>
              <a:t>Feedback – 20 working days</a:t>
            </a:r>
          </a:p>
          <a:p>
            <a:pPr marL="342900" indent="-342900">
              <a:buFont typeface="Arial" panose="020B0604020202020204" pitchFamily="34" charset="0"/>
              <a:buChar char="•"/>
            </a:pPr>
            <a:r>
              <a:rPr lang="en-GB" dirty="0">
                <a:hlinkClick r:id="rId3"/>
              </a:rPr>
              <a:t>Careers Service</a:t>
            </a:r>
            <a:endParaRPr lang="en-GB" sz="2800" dirty="0"/>
          </a:p>
          <a:p>
            <a:endParaRPr lang="en-GB" dirty="0"/>
          </a:p>
        </p:txBody>
      </p:sp>
      <p:sp>
        <p:nvSpPr>
          <p:cNvPr id="3" name="Content Placeholder 5">
            <a:extLst>
              <a:ext uri="{FF2B5EF4-FFF2-40B4-BE49-F238E27FC236}">
                <a16:creationId xmlns:a16="http://schemas.microsoft.com/office/drawing/2014/main" id="{C47C7723-977F-50DF-0F3C-FED9C56D2BA0}"/>
              </a:ext>
            </a:extLst>
          </p:cNvPr>
          <p:cNvSpPr txBox="1">
            <a:spLocks/>
          </p:cNvSpPr>
          <p:nvPr/>
        </p:nvSpPr>
        <p:spPr>
          <a:xfrm>
            <a:off x="6796585" y="1600201"/>
            <a:ext cx="5172502" cy="3621134"/>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GB" dirty="0"/>
              <a:t>Academic Engagement Policy</a:t>
            </a:r>
          </a:p>
          <a:p>
            <a:pPr marL="342900" indent="-342900">
              <a:buFont typeface="Arial" panose="020B0604020202020204" pitchFamily="34" charset="0"/>
              <a:buChar char="•"/>
            </a:pPr>
            <a:r>
              <a:rPr lang="en-GB" dirty="0"/>
              <a:t>Student Voice and Course reps</a:t>
            </a:r>
          </a:p>
          <a:p>
            <a:pPr marL="342900" indent="-342900">
              <a:buFont typeface="Arial" panose="020B0604020202020204" pitchFamily="34" charset="0"/>
              <a:buChar char="•"/>
            </a:pPr>
            <a:r>
              <a:rPr lang="en-GB" dirty="0">
                <a:hlinkClick r:id="rId4"/>
              </a:rPr>
              <a:t>Student Charter</a:t>
            </a:r>
            <a:endParaRPr lang="en-GB" dirty="0"/>
          </a:p>
          <a:p>
            <a:pPr marL="342900" indent="-342900">
              <a:buFont typeface="Arial" panose="020B0604020202020204" pitchFamily="34" charset="0"/>
              <a:buChar char="•"/>
            </a:pPr>
            <a:r>
              <a:rPr lang="en-GB" dirty="0">
                <a:hlinkClick r:id="rId5"/>
              </a:rPr>
              <a:t>Safeguarding</a:t>
            </a:r>
            <a:endParaRPr lang="en-GB" dirty="0"/>
          </a:p>
          <a:p>
            <a:pPr marL="342900" indent="-342900">
              <a:buFont typeface="Arial" panose="020B0604020202020204" pitchFamily="34" charset="0"/>
              <a:buChar char="•"/>
            </a:pPr>
            <a:r>
              <a:rPr lang="en-GB" dirty="0">
                <a:hlinkClick r:id="rId6"/>
              </a:rPr>
              <a:t>Wellbeing Support</a:t>
            </a:r>
            <a:endParaRPr lang="en-GB" dirty="0"/>
          </a:p>
          <a:p>
            <a:endParaRPr lang="en-GB" dirty="0"/>
          </a:p>
        </p:txBody>
      </p:sp>
    </p:spTree>
    <p:extLst>
      <p:ext uri="{BB962C8B-B14F-4D97-AF65-F5344CB8AC3E}">
        <p14:creationId xmlns:p14="http://schemas.microsoft.com/office/powerpoint/2010/main" val="3480091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A66F-444A-4354-BDCF-8E59D2299264}"/>
              </a:ext>
            </a:extLst>
          </p:cNvPr>
          <p:cNvSpPr>
            <a:spLocks noGrp="1"/>
          </p:cNvSpPr>
          <p:nvPr>
            <p:ph type="title"/>
          </p:nvPr>
        </p:nvSpPr>
        <p:spPr>
          <a:xfrm>
            <a:off x="248479" y="1660173"/>
            <a:ext cx="4999383" cy="646343"/>
          </a:xfrm>
        </p:spPr>
        <p:txBody>
          <a:bodyPr>
            <a:noAutofit/>
          </a:bodyPr>
          <a:lstStyle/>
          <a:p>
            <a:r>
              <a:rPr lang="en-GB" sz="3600" dirty="0">
                <a:solidFill>
                  <a:schemeClr val="bg1"/>
                </a:solidFill>
              </a:rPr>
              <a:t>Few points to remember</a:t>
            </a:r>
          </a:p>
        </p:txBody>
      </p:sp>
      <p:sp>
        <p:nvSpPr>
          <p:cNvPr id="3" name="Content Placeholder 2">
            <a:extLst>
              <a:ext uri="{FF2B5EF4-FFF2-40B4-BE49-F238E27FC236}">
                <a16:creationId xmlns:a16="http://schemas.microsoft.com/office/drawing/2014/main" id="{69DBAA0B-0C36-4D0F-8517-9F7DB9A07D88}"/>
              </a:ext>
            </a:extLst>
          </p:cNvPr>
          <p:cNvSpPr>
            <a:spLocks noGrp="1"/>
          </p:cNvSpPr>
          <p:nvPr>
            <p:ph idx="1"/>
          </p:nvPr>
        </p:nvSpPr>
        <p:spPr>
          <a:xfrm>
            <a:off x="876029" y="2746749"/>
            <a:ext cx="3350438" cy="2160240"/>
          </a:xfrm>
        </p:spPr>
        <p:txBody>
          <a:bodyPr>
            <a:noAutofit/>
          </a:bodyPr>
          <a:lstStyle/>
          <a:p>
            <a:r>
              <a:rPr lang="en-GB" sz="2400" dirty="0"/>
              <a:t>Team working</a:t>
            </a:r>
          </a:p>
          <a:p>
            <a:r>
              <a:rPr lang="en-GB" sz="2400" dirty="0"/>
              <a:t>Time management</a:t>
            </a:r>
          </a:p>
          <a:p>
            <a:r>
              <a:rPr lang="en-GB" sz="2400" dirty="0"/>
              <a:t>Do not leave till late</a:t>
            </a:r>
          </a:p>
          <a:p>
            <a:r>
              <a:rPr lang="en-GB" sz="2400" dirty="0"/>
              <a:t>Talk to us</a:t>
            </a:r>
          </a:p>
          <a:p>
            <a:r>
              <a:rPr lang="en-GB" sz="2400" dirty="0"/>
              <a:t>We are here to support you.</a:t>
            </a:r>
          </a:p>
          <a:p>
            <a:endParaRPr lang="en-GB" sz="2400" dirty="0"/>
          </a:p>
          <a:p>
            <a:endParaRPr lang="en-GB" sz="2400" dirty="0"/>
          </a:p>
          <a:p>
            <a:endParaRPr lang="en-GB" sz="2400" dirty="0"/>
          </a:p>
          <a:p>
            <a:endParaRPr lang="en-GB" sz="2400" dirty="0"/>
          </a:p>
          <a:p>
            <a:endParaRPr lang="en-GB" sz="2400" dirty="0"/>
          </a:p>
          <a:p>
            <a:endParaRPr lang="en-GB" sz="2400" dirty="0"/>
          </a:p>
        </p:txBody>
      </p:sp>
      <p:pic>
        <p:nvPicPr>
          <p:cNvPr id="17" name="Picture 16">
            <a:extLst>
              <a:ext uri="{FF2B5EF4-FFF2-40B4-BE49-F238E27FC236}">
                <a16:creationId xmlns:a16="http://schemas.microsoft.com/office/drawing/2014/main" id="{50A84D2A-83C4-4190-92C5-E6E1DFD7BFF5}"/>
              </a:ext>
            </a:extLst>
          </p:cNvPr>
          <p:cNvPicPr>
            <a:picLocks noChangeAspect="1"/>
          </p:cNvPicPr>
          <p:nvPr/>
        </p:nvPicPr>
        <p:blipFill>
          <a:blip r:embed="rId2"/>
          <a:stretch>
            <a:fillRect/>
          </a:stretch>
        </p:blipFill>
        <p:spPr>
          <a:xfrm>
            <a:off x="5297557" y="1141335"/>
            <a:ext cx="6275981" cy="4290061"/>
          </a:xfrm>
          <a:prstGeom prst="rect">
            <a:avLst/>
          </a:prstGeom>
        </p:spPr>
      </p:pic>
    </p:spTree>
    <p:extLst>
      <p:ext uri="{BB962C8B-B14F-4D97-AF65-F5344CB8AC3E}">
        <p14:creationId xmlns:p14="http://schemas.microsoft.com/office/powerpoint/2010/main" val="20340535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2000"/>
                                        <p:tgtEl>
                                          <p:spTgt spid="17"/>
                                        </p:tgtEl>
                                      </p:cBhvr>
                                    </p:animEffect>
                                    <p:anim calcmode="lin" valueType="num">
                                      <p:cBhvr>
                                        <p:cTn id="8" dur="2000" fill="hold"/>
                                        <p:tgtEl>
                                          <p:spTgt spid="17"/>
                                        </p:tgtEl>
                                        <p:attrNameLst>
                                          <p:attrName>ppt_w</p:attrName>
                                        </p:attrNameLst>
                                      </p:cBhvr>
                                      <p:tavLst>
                                        <p:tav tm="0" fmla="#ppt_w*sin(2.5*pi*$)">
                                          <p:val>
                                            <p:fltVal val="0"/>
                                          </p:val>
                                        </p:tav>
                                        <p:tav tm="100000">
                                          <p:val>
                                            <p:fltVal val="1"/>
                                          </p:val>
                                        </p:tav>
                                      </p:tavLst>
                                    </p:anim>
                                    <p:anim calcmode="lin" valueType="num">
                                      <p:cBhvr>
                                        <p:cTn id="9" dur="2000" fill="hold"/>
                                        <p:tgtEl>
                                          <p:spTgt spid="17"/>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wipe(down)">
                                      <p:cBhvr>
                                        <p:cTn id="32" dur="580">
                                          <p:stCondLst>
                                            <p:cond delay="0"/>
                                          </p:stCondLst>
                                        </p:cTn>
                                        <p:tgtEl>
                                          <p:spTgt spid="3">
                                            <p:txEl>
                                              <p:pRg st="1" end="1"/>
                                            </p:txEl>
                                          </p:spTgt>
                                        </p:tgtEl>
                                      </p:cBhvr>
                                    </p:animEffect>
                                    <p:anim calcmode="lin" valueType="num">
                                      <p:cBhvr>
                                        <p:cTn id="33"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3">
                                            <p:txEl>
                                              <p:pRg st="1" end="1"/>
                                            </p:txEl>
                                          </p:spTgt>
                                        </p:tgtEl>
                                      </p:cBhvr>
                                      <p:to x="100000" y="60000"/>
                                    </p:animScale>
                                    <p:animScale>
                                      <p:cBhvr>
                                        <p:cTn id="39" dur="166" decel="50000">
                                          <p:stCondLst>
                                            <p:cond delay="676"/>
                                          </p:stCondLst>
                                        </p:cTn>
                                        <p:tgtEl>
                                          <p:spTgt spid="3">
                                            <p:txEl>
                                              <p:pRg st="1" end="1"/>
                                            </p:txEl>
                                          </p:spTgt>
                                        </p:tgtEl>
                                      </p:cBhvr>
                                      <p:to x="100000" y="100000"/>
                                    </p:animScale>
                                    <p:animScale>
                                      <p:cBhvr>
                                        <p:cTn id="40" dur="26">
                                          <p:stCondLst>
                                            <p:cond delay="1312"/>
                                          </p:stCondLst>
                                        </p:cTn>
                                        <p:tgtEl>
                                          <p:spTgt spid="3">
                                            <p:txEl>
                                              <p:pRg st="1" end="1"/>
                                            </p:txEl>
                                          </p:spTgt>
                                        </p:tgtEl>
                                      </p:cBhvr>
                                      <p:to x="100000" y="80000"/>
                                    </p:animScale>
                                    <p:animScale>
                                      <p:cBhvr>
                                        <p:cTn id="41" dur="166" decel="50000">
                                          <p:stCondLst>
                                            <p:cond delay="1338"/>
                                          </p:stCondLst>
                                        </p:cTn>
                                        <p:tgtEl>
                                          <p:spTgt spid="3">
                                            <p:txEl>
                                              <p:pRg st="1" end="1"/>
                                            </p:txEl>
                                          </p:spTgt>
                                        </p:tgtEl>
                                      </p:cBhvr>
                                      <p:to x="100000" y="100000"/>
                                    </p:animScale>
                                    <p:animScale>
                                      <p:cBhvr>
                                        <p:cTn id="42" dur="26">
                                          <p:stCondLst>
                                            <p:cond delay="1642"/>
                                          </p:stCondLst>
                                        </p:cTn>
                                        <p:tgtEl>
                                          <p:spTgt spid="3">
                                            <p:txEl>
                                              <p:pRg st="1" end="1"/>
                                            </p:txEl>
                                          </p:spTgt>
                                        </p:tgtEl>
                                      </p:cBhvr>
                                      <p:to x="100000" y="90000"/>
                                    </p:animScale>
                                    <p:animScale>
                                      <p:cBhvr>
                                        <p:cTn id="43" dur="166" decel="50000">
                                          <p:stCondLst>
                                            <p:cond delay="1668"/>
                                          </p:stCondLst>
                                        </p:cTn>
                                        <p:tgtEl>
                                          <p:spTgt spid="3">
                                            <p:txEl>
                                              <p:pRg st="1" end="1"/>
                                            </p:txEl>
                                          </p:spTgt>
                                        </p:tgtEl>
                                      </p:cBhvr>
                                      <p:to x="100000" y="100000"/>
                                    </p:animScale>
                                    <p:animScale>
                                      <p:cBhvr>
                                        <p:cTn id="44" dur="26">
                                          <p:stCondLst>
                                            <p:cond delay="1808"/>
                                          </p:stCondLst>
                                        </p:cTn>
                                        <p:tgtEl>
                                          <p:spTgt spid="3">
                                            <p:txEl>
                                              <p:pRg st="1" end="1"/>
                                            </p:txEl>
                                          </p:spTgt>
                                        </p:tgtEl>
                                      </p:cBhvr>
                                      <p:to x="100000" y="95000"/>
                                    </p:animScale>
                                    <p:animScale>
                                      <p:cBhvr>
                                        <p:cTn id="45" dur="166" decel="50000">
                                          <p:stCondLst>
                                            <p:cond delay="1834"/>
                                          </p:stCondLst>
                                        </p:cTn>
                                        <p:tgtEl>
                                          <p:spTgt spid="3">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wipe(down)">
                                      <p:cBhvr>
                                        <p:cTn id="50" dur="580">
                                          <p:stCondLst>
                                            <p:cond delay="0"/>
                                          </p:stCondLst>
                                        </p:cTn>
                                        <p:tgtEl>
                                          <p:spTgt spid="3">
                                            <p:txEl>
                                              <p:pRg st="2" end="2"/>
                                            </p:txEl>
                                          </p:spTgt>
                                        </p:tgtEl>
                                      </p:cBhvr>
                                    </p:animEffect>
                                    <p:anim calcmode="lin" valueType="num">
                                      <p:cBhvr>
                                        <p:cTn id="51"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3">
                                            <p:txEl>
                                              <p:pRg st="2" end="2"/>
                                            </p:txEl>
                                          </p:spTgt>
                                        </p:tgtEl>
                                      </p:cBhvr>
                                      <p:to x="100000" y="60000"/>
                                    </p:animScale>
                                    <p:animScale>
                                      <p:cBhvr>
                                        <p:cTn id="57" dur="166" decel="50000">
                                          <p:stCondLst>
                                            <p:cond delay="676"/>
                                          </p:stCondLst>
                                        </p:cTn>
                                        <p:tgtEl>
                                          <p:spTgt spid="3">
                                            <p:txEl>
                                              <p:pRg st="2" end="2"/>
                                            </p:txEl>
                                          </p:spTgt>
                                        </p:tgtEl>
                                      </p:cBhvr>
                                      <p:to x="100000" y="100000"/>
                                    </p:animScale>
                                    <p:animScale>
                                      <p:cBhvr>
                                        <p:cTn id="58" dur="26">
                                          <p:stCondLst>
                                            <p:cond delay="1312"/>
                                          </p:stCondLst>
                                        </p:cTn>
                                        <p:tgtEl>
                                          <p:spTgt spid="3">
                                            <p:txEl>
                                              <p:pRg st="2" end="2"/>
                                            </p:txEl>
                                          </p:spTgt>
                                        </p:tgtEl>
                                      </p:cBhvr>
                                      <p:to x="100000" y="80000"/>
                                    </p:animScale>
                                    <p:animScale>
                                      <p:cBhvr>
                                        <p:cTn id="59" dur="166" decel="50000">
                                          <p:stCondLst>
                                            <p:cond delay="1338"/>
                                          </p:stCondLst>
                                        </p:cTn>
                                        <p:tgtEl>
                                          <p:spTgt spid="3">
                                            <p:txEl>
                                              <p:pRg st="2" end="2"/>
                                            </p:txEl>
                                          </p:spTgt>
                                        </p:tgtEl>
                                      </p:cBhvr>
                                      <p:to x="100000" y="100000"/>
                                    </p:animScale>
                                    <p:animScale>
                                      <p:cBhvr>
                                        <p:cTn id="60" dur="26">
                                          <p:stCondLst>
                                            <p:cond delay="1642"/>
                                          </p:stCondLst>
                                        </p:cTn>
                                        <p:tgtEl>
                                          <p:spTgt spid="3">
                                            <p:txEl>
                                              <p:pRg st="2" end="2"/>
                                            </p:txEl>
                                          </p:spTgt>
                                        </p:tgtEl>
                                      </p:cBhvr>
                                      <p:to x="100000" y="90000"/>
                                    </p:animScale>
                                    <p:animScale>
                                      <p:cBhvr>
                                        <p:cTn id="61" dur="166" decel="50000">
                                          <p:stCondLst>
                                            <p:cond delay="1668"/>
                                          </p:stCondLst>
                                        </p:cTn>
                                        <p:tgtEl>
                                          <p:spTgt spid="3">
                                            <p:txEl>
                                              <p:pRg st="2" end="2"/>
                                            </p:txEl>
                                          </p:spTgt>
                                        </p:tgtEl>
                                      </p:cBhvr>
                                      <p:to x="100000" y="100000"/>
                                    </p:animScale>
                                    <p:animScale>
                                      <p:cBhvr>
                                        <p:cTn id="62" dur="26">
                                          <p:stCondLst>
                                            <p:cond delay="1808"/>
                                          </p:stCondLst>
                                        </p:cTn>
                                        <p:tgtEl>
                                          <p:spTgt spid="3">
                                            <p:txEl>
                                              <p:pRg st="2" end="2"/>
                                            </p:txEl>
                                          </p:spTgt>
                                        </p:tgtEl>
                                      </p:cBhvr>
                                      <p:to x="100000" y="95000"/>
                                    </p:animScale>
                                    <p:animScale>
                                      <p:cBhvr>
                                        <p:cTn id="63" dur="166" decel="50000">
                                          <p:stCondLst>
                                            <p:cond delay="1834"/>
                                          </p:stCondLst>
                                        </p:cTn>
                                        <p:tgtEl>
                                          <p:spTgt spid="3">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3">
                                            <p:txEl>
                                              <p:pRg st="3" end="3"/>
                                            </p:txEl>
                                          </p:spTgt>
                                        </p:tgtEl>
                                        <p:attrNameLst>
                                          <p:attrName>style.visibility</p:attrName>
                                        </p:attrNameLst>
                                      </p:cBhvr>
                                      <p:to>
                                        <p:strVal val="visible"/>
                                      </p:to>
                                    </p:set>
                                    <p:animEffect transition="in" filter="wipe(down)">
                                      <p:cBhvr>
                                        <p:cTn id="68" dur="580">
                                          <p:stCondLst>
                                            <p:cond delay="0"/>
                                          </p:stCondLst>
                                        </p:cTn>
                                        <p:tgtEl>
                                          <p:spTgt spid="3">
                                            <p:txEl>
                                              <p:pRg st="3" end="3"/>
                                            </p:txEl>
                                          </p:spTgt>
                                        </p:tgtEl>
                                      </p:cBhvr>
                                    </p:animEffect>
                                    <p:anim calcmode="lin" valueType="num">
                                      <p:cBhvr>
                                        <p:cTn id="69"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3">
                                            <p:txEl>
                                              <p:pRg st="3" end="3"/>
                                            </p:txEl>
                                          </p:spTgt>
                                        </p:tgtEl>
                                      </p:cBhvr>
                                      <p:to x="100000" y="60000"/>
                                    </p:animScale>
                                    <p:animScale>
                                      <p:cBhvr>
                                        <p:cTn id="75" dur="166" decel="50000">
                                          <p:stCondLst>
                                            <p:cond delay="676"/>
                                          </p:stCondLst>
                                        </p:cTn>
                                        <p:tgtEl>
                                          <p:spTgt spid="3">
                                            <p:txEl>
                                              <p:pRg st="3" end="3"/>
                                            </p:txEl>
                                          </p:spTgt>
                                        </p:tgtEl>
                                      </p:cBhvr>
                                      <p:to x="100000" y="100000"/>
                                    </p:animScale>
                                    <p:animScale>
                                      <p:cBhvr>
                                        <p:cTn id="76" dur="26">
                                          <p:stCondLst>
                                            <p:cond delay="1312"/>
                                          </p:stCondLst>
                                        </p:cTn>
                                        <p:tgtEl>
                                          <p:spTgt spid="3">
                                            <p:txEl>
                                              <p:pRg st="3" end="3"/>
                                            </p:txEl>
                                          </p:spTgt>
                                        </p:tgtEl>
                                      </p:cBhvr>
                                      <p:to x="100000" y="80000"/>
                                    </p:animScale>
                                    <p:animScale>
                                      <p:cBhvr>
                                        <p:cTn id="77" dur="166" decel="50000">
                                          <p:stCondLst>
                                            <p:cond delay="1338"/>
                                          </p:stCondLst>
                                        </p:cTn>
                                        <p:tgtEl>
                                          <p:spTgt spid="3">
                                            <p:txEl>
                                              <p:pRg st="3" end="3"/>
                                            </p:txEl>
                                          </p:spTgt>
                                        </p:tgtEl>
                                      </p:cBhvr>
                                      <p:to x="100000" y="100000"/>
                                    </p:animScale>
                                    <p:animScale>
                                      <p:cBhvr>
                                        <p:cTn id="78" dur="26">
                                          <p:stCondLst>
                                            <p:cond delay="1642"/>
                                          </p:stCondLst>
                                        </p:cTn>
                                        <p:tgtEl>
                                          <p:spTgt spid="3">
                                            <p:txEl>
                                              <p:pRg st="3" end="3"/>
                                            </p:txEl>
                                          </p:spTgt>
                                        </p:tgtEl>
                                      </p:cBhvr>
                                      <p:to x="100000" y="90000"/>
                                    </p:animScale>
                                    <p:animScale>
                                      <p:cBhvr>
                                        <p:cTn id="79" dur="166" decel="50000">
                                          <p:stCondLst>
                                            <p:cond delay="1668"/>
                                          </p:stCondLst>
                                        </p:cTn>
                                        <p:tgtEl>
                                          <p:spTgt spid="3">
                                            <p:txEl>
                                              <p:pRg st="3" end="3"/>
                                            </p:txEl>
                                          </p:spTgt>
                                        </p:tgtEl>
                                      </p:cBhvr>
                                      <p:to x="100000" y="100000"/>
                                    </p:animScale>
                                    <p:animScale>
                                      <p:cBhvr>
                                        <p:cTn id="80" dur="26">
                                          <p:stCondLst>
                                            <p:cond delay="1808"/>
                                          </p:stCondLst>
                                        </p:cTn>
                                        <p:tgtEl>
                                          <p:spTgt spid="3">
                                            <p:txEl>
                                              <p:pRg st="3" end="3"/>
                                            </p:txEl>
                                          </p:spTgt>
                                        </p:tgtEl>
                                      </p:cBhvr>
                                      <p:to x="100000" y="95000"/>
                                    </p:animScale>
                                    <p:animScale>
                                      <p:cBhvr>
                                        <p:cTn id="81" dur="166" decel="50000">
                                          <p:stCondLst>
                                            <p:cond delay="1834"/>
                                          </p:stCondLst>
                                        </p:cTn>
                                        <p:tgtEl>
                                          <p:spTgt spid="3">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3">
                                            <p:txEl>
                                              <p:pRg st="4" end="4"/>
                                            </p:txEl>
                                          </p:spTgt>
                                        </p:tgtEl>
                                        <p:attrNameLst>
                                          <p:attrName>style.visibility</p:attrName>
                                        </p:attrNameLst>
                                      </p:cBhvr>
                                      <p:to>
                                        <p:strVal val="visible"/>
                                      </p:to>
                                    </p:set>
                                    <p:animEffect transition="in" filter="wipe(down)">
                                      <p:cBhvr>
                                        <p:cTn id="86" dur="580">
                                          <p:stCondLst>
                                            <p:cond delay="0"/>
                                          </p:stCondLst>
                                        </p:cTn>
                                        <p:tgtEl>
                                          <p:spTgt spid="3">
                                            <p:txEl>
                                              <p:pRg st="4" end="4"/>
                                            </p:txEl>
                                          </p:spTgt>
                                        </p:tgtEl>
                                      </p:cBhvr>
                                    </p:animEffect>
                                    <p:anim calcmode="lin" valueType="num">
                                      <p:cBhvr>
                                        <p:cTn id="87"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3">
                                            <p:txEl>
                                              <p:pRg st="4" end="4"/>
                                            </p:txEl>
                                          </p:spTgt>
                                        </p:tgtEl>
                                      </p:cBhvr>
                                      <p:to x="100000" y="60000"/>
                                    </p:animScale>
                                    <p:animScale>
                                      <p:cBhvr>
                                        <p:cTn id="93" dur="166" decel="50000">
                                          <p:stCondLst>
                                            <p:cond delay="676"/>
                                          </p:stCondLst>
                                        </p:cTn>
                                        <p:tgtEl>
                                          <p:spTgt spid="3">
                                            <p:txEl>
                                              <p:pRg st="4" end="4"/>
                                            </p:txEl>
                                          </p:spTgt>
                                        </p:tgtEl>
                                      </p:cBhvr>
                                      <p:to x="100000" y="100000"/>
                                    </p:animScale>
                                    <p:animScale>
                                      <p:cBhvr>
                                        <p:cTn id="94" dur="26">
                                          <p:stCondLst>
                                            <p:cond delay="1312"/>
                                          </p:stCondLst>
                                        </p:cTn>
                                        <p:tgtEl>
                                          <p:spTgt spid="3">
                                            <p:txEl>
                                              <p:pRg st="4" end="4"/>
                                            </p:txEl>
                                          </p:spTgt>
                                        </p:tgtEl>
                                      </p:cBhvr>
                                      <p:to x="100000" y="80000"/>
                                    </p:animScale>
                                    <p:animScale>
                                      <p:cBhvr>
                                        <p:cTn id="95" dur="166" decel="50000">
                                          <p:stCondLst>
                                            <p:cond delay="1338"/>
                                          </p:stCondLst>
                                        </p:cTn>
                                        <p:tgtEl>
                                          <p:spTgt spid="3">
                                            <p:txEl>
                                              <p:pRg st="4" end="4"/>
                                            </p:txEl>
                                          </p:spTgt>
                                        </p:tgtEl>
                                      </p:cBhvr>
                                      <p:to x="100000" y="100000"/>
                                    </p:animScale>
                                    <p:animScale>
                                      <p:cBhvr>
                                        <p:cTn id="96" dur="26">
                                          <p:stCondLst>
                                            <p:cond delay="1642"/>
                                          </p:stCondLst>
                                        </p:cTn>
                                        <p:tgtEl>
                                          <p:spTgt spid="3">
                                            <p:txEl>
                                              <p:pRg st="4" end="4"/>
                                            </p:txEl>
                                          </p:spTgt>
                                        </p:tgtEl>
                                      </p:cBhvr>
                                      <p:to x="100000" y="90000"/>
                                    </p:animScale>
                                    <p:animScale>
                                      <p:cBhvr>
                                        <p:cTn id="97" dur="166" decel="50000">
                                          <p:stCondLst>
                                            <p:cond delay="1668"/>
                                          </p:stCondLst>
                                        </p:cTn>
                                        <p:tgtEl>
                                          <p:spTgt spid="3">
                                            <p:txEl>
                                              <p:pRg st="4" end="4"/>
                                            </p:txEl>
                                          </p:spTgt>
                                        </p:tgtEl>
                                      </p:cBhvr>
                                      <p:to x="100000" y="100000"/>
                                    </p:animScale>
                                    <p:animScale>
                                      <p:cBhvr>
                                        <p:cTn id="98" dur="26">
                                          <p:stCondLst>
                                            <p:cond delay="1808"/>
                                          </p:stCondLst>
                                        </p:cTn>
                                        <p:tgtEl>
                                          <p:spTgt spid="3">
                                            <p:txEl>
                                              <p:pRg st="4" end="4"/>
                                            </p:txEl>
                                          </p:spTgt>
                                        </p:tgtEl>
                                      </p:cBhvr>
                                      <p:to x="100000" y="95000"/>
                                    </p:animScale>
                                    <p:animScale>
                                      <p:cBhvr>
                                        <p:cTn id="99"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0C96A0-CA12-161F-4000-7709F4B8AB79}"/>
              </a:ext>
            </a:extLst>
          </p:cNvPr>
          <p:cNvSpPr>
            <a:spLocks noGrp="1"/>
          </p:cNvSpPr>
          <p:nvPr>
            <p:ph idx="1"/>
          </p:nvPr>
        </p:nvSpPr>
        <p:spPr>
          <a:xfrm>
            <a:off x="326009" y="1872363"/>
            <a:ext cx="6157917" cy="3988109"/>
          </a:xfrm>
        </p:spPr>
        <p:txBody>
          <a:bodyPr wrap="square"/>
          <a:lstStyle/>
          <a:p>
            <a:pPr marL="0" indent="0">
              <a:buNone/>
            </a:pPr>
            <a:r>
              <a:rPr lang="en-GB" sz="4400" dirty="0">
                <a:solidFill>
                  <a:schemeClr val="bg1"/>
                </a:solidFill>
              </a:rPr>
              <a:t>Regulations and Policies</a:t>
            </a:r>
            <a:br>
              <a:rPr lang="en-GB" sz="4400" dirty="0">
                <a:solidFill>
                  <a:schemeClr val="bg1"/>
                </a:solidFill>
              </a:rPr>
            </a:br>
            <a:r>
              <a:rPr lang="en-GB" sz="4000" dirty="0">
                <a:solidFill>
                  <a:schemeClr val="bg1"/>
                </a:solidFill>
              </a:rPr>
              <a:t>Applied Computing</a:t>
            </a:r>
            <a:br>
              <a:rPr lang="en-GB" sz="2800" dirty="0">
                <a:solidFill>
                  <a:schemeClr val="bg1"/>
                </a:solidFill>
              </a:rPr>
            </a:br>
            <a:r>
              <a:rPr lang="en-GB" sz="2800" dirty="0">
                <a:solidFill>
                  <a:schemeClr val="bg1"/>
                </a:solidFill>
              </a:rPr>
              <a:t>2023/24</a:t>
            </a:r>
            <a:endParaRPr lang="en-US" dirty="0"/>
          </a:p>
        </p:txBody>
      </p:sp>
    </p:spTree>
    <p:extLst>
      <p:ext uri="{BB962C8B-B14F-4D97-AF65-F5344CB8AC3E}">
        <p14:creationId xmlns:p14="http://schemas.microsoft.com/office/powerpoint/2010/main" val="1554814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A98D9-59A5-4E02-B603-5862100113DD}"/>
              </a:ext>
            </a:extLst>
          </p:cNvPr>
          <p:cNvSpPr>
            <a:spLocks noGrp="1"/>
          </p:cNvSpPr>
          <p:nvPr>
            <p:ph idx="1"/>
          </p:nvPr>
        </p:nvSpPr>
        <p:spPr>
          <a:xfrm>
            <a:off x="821060" y="1063944"/>
            <a:ext cx="8363272" cy="4387287"/>
          </a:xfrm>
        </p:spPr>
        <p:txBody>
          <a:bodyPr>
            <a:normAutofit/>
          </a:body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
        <p:nvSpPr>
          <p:cNvPr id="2" name="Title 1">
            <a:extLst>
              <a:ext uri="{FF2B5EF4-FFF2-40B4-BE49-F238E27FC236}">
                <a16:creationId xmlns:a16="http://schemas.microsoft.com/office/drawing/2014/main" id="{E00A7E0D-D6F0-0DC1-AA3C-D3E5946573EB}"/>
              </a:ext>
            </a:extLst>
          </p:cNvPr>
          <p:cNvSpPr>
            <a:spLocks noGrp="1"/>
          </p:cNvSpPr>
          <p:nvPr>
            <p:ph type="title"/>
          </p:nvPr>
        </p:nvSpPr>
        <p:spPr>
          <a:xfrm>
            <a:off x="615076" y="254758"/>
            <a:ext cx="8363272" cy="809185"/>
          </a:xfrm>
        </p:spPr>
        <p:txBody>
          <a:bodyPr>
            <a:normAutofit/>
          </a:bodyPr>
          <a:lstStyle/>
          <a:p>
            <a:r>
              <a:rPr lang="en-GB" sz="4400" dirty="0"/>
              <a:t>Content</a:t>
            </a:r>
          </a:p>
        </p:txBody>
      </p:sp>
    </p:spTree>
    <p:extLst>
      <p:ext uri="{BB962C8B-B14F-4D97-AF65-F5344CB8AC3E}">
        <p14:creationId xmlns:p14="http://schemas.microsoft.com/office/powerpoint/2010/main" val="603004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dirty="0"/>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4" name="Picture 3" descr="A screenshot of a book&#10;&#10;Description automatically generated">
            <a:extLst>
              <a:ext uri="{FF2B5EF4-FFF2-40B4-BE49-F238E27FC236}">
                <a16:creationId xmlns:a16="http://schemas.microsoft.com/office/drawing/2014/main" id="{EF4074C0-6C49-F815-03AE-121CFDE49796}"/>
              </a:ext>
            </a:extLst>
          </p:cNvPr>
          <p:cNvPicPr>
            <a:picLocks noChangeAspect="1"/>
          </p:cNvPicPr>
          <p:nvPr/>
        </p:nvPicPr>
        <p:blipFill>
          <a:blip r:embed="rId2"/>
          <a:stretch>
            <a:fillRect/>
          </a:stretch>
        </p:blipFill>
        <p:spPr>
          <a:xfrm>
            <a:off x="5875281" y="1711569"/>
            <a:ext cx="6084641" cy="3962400"/>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pPr lvl="1"/>
            <a:r>
              <a:rPr lang="en-GB" dirty="0"/>
              <a:t>Pass grade - 40% for UG and 50% for PG</a:t>
            </a:r>
          </a:p>
          <a:p>
            <a:pPr lvl="1"/>
            <a:r>
              <a:rPr lang="en-GB" dirty="0"/>
              <a:t>Condone </a:t>
            </a:r>
            <a:r>
              <a:rPr lang="en-GB"/>
              <a:t>– up to 30 credits, 30-39</a:t>
            </a:r>
            <a:r>
              <a:rPr lang="en-GB" dirty="0"/>
              <a:t>% </a:t>
            </a:r>
            <a:r>
              <a:rPr lang="en-GB"/>
              <a:t>for UG; 45-49% for PG</a:t>
            </a:r>
          </a:p>
          <a:p>
            <a:endParaRPr lang="en-GB" dirty="0"/>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 outcome</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dirty="0"/>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dirty="0"/>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255C7B"/>
                </a:solidFill>
                <a:effectLst/>
                <a:uLnTx/>
                <a:uFillTx/>
                <a:latin typeface="Calibri" panose="020F0502020204030204"/>
                <a:ea typeface="+mn-ea"/>
                <a:cs typeface="+mn-cs"/>
              </a:rPr>
              <a:t>Available on Moodle for all modules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255C7B"/>
                </a:solidFill>
                <a:effectLst/>
                <a:uLnTx/>
                <a:uFillTx/>
                <a:latin typeface="Calibri" panose="020F0502020204030204"/>
                <a:ea typeface="+mn-ea"/>
                <a:cs typeface="+mn-cs"/>
              </a:rPr>
              <a:t>To be completed by end of teaching period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255C7B"/>
                </a:solidFill>
                <a:effectLst/>
                <a:uLnTx/>
                <a:uFillTx/>
                <a:latin typeface="Calibri" panose="020F0502020204030204"/>
                <a:ea typeface="+mn-ea"/>
                <a:cs typeface="+mn-cs"/>
              </a:rPr>
              <a:t>The feedback is anonymous, used to improve the module and student experience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rgbClr val="255C7B"/>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32965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 action="ppaction://noaction"/>
            </a:endParaRPr>
          </a:p>
          <a:p>
            <a:pPr lvl="1"/>
            <a:r>
              <a:rPr lang="en-GB" dirty="0">
                <a:hlinkClick r:id="" action="ppaction://noaction"/>
              </a:rPr>
              <a:t>https://www.uwtsd.ac.uk/academic-office/academic-quality-handbook/</a:t>
            </a:r>
            <a:endParaRPr lang="en-GB" dirty="0"/>
          </a:p>
          <a:p>
            <a:pPr lvl="1"/>
            <a:endParaRPr lang="en-GB" dirty="0"/>
          </a:p>
          <a:p>
            <a:r>
              <a:rPr lang="en-GB" dirty="0"/>
              <a:t>Student Policies – Chapter 12 </a:t>
            </a:r>
          </a:p>
          <a:p>
            <a:pPr lvl="1"/>
            <a:r>
              <a:rPr lang="en-GB" dirty="0">
                <a:hlinkClick r:id="rId2"/>
              </a:rPr>
              <a:t>https://www.uwtsd.ac.uk/media/uwtsd-website/content-assets/documents/academic-office/aqh-chapters/chapters---en/2023/Chapter_12_Student_Policies_Pages_146-148.pdf</a:t>
            </a:r>
          </a:p>
        </p:txBody>
      </p:sp>
    </p:spTree>
    <p:extLst>
      <p:ext uri="{BB962C8B-B14F-4D97-AF65-F5344CB8AC3E}">
        <p14:creationId xmlns:p14="http://schemas.microsoft.com/office/powerpoint/2010/main" val="292211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lnSpcReduction="10000"/>
          </a:bodyPr>
          <a:lstStyle/>
          <a:p>
            <a:r>
              <a:rPr lang="en-GB" dirty="0">
                <a:hlinkClick r:id="rId2"/>
              </a:rPr>
              <a:t>https://www.uwtsd.ac.uk/media/uwtsd-website/content-assets/documents/academic-office/misc-forms/Mitigating_Circumstances_Policy_2023-24.pdf</a:t>
            </a:r>
            <a:endParaRPr lang="en-GB" dirty="0"/>
          </a:p>
          <a:p>
            <a:endParaRPr lang="en-GB" dirty="0">
              <a:hlinkClick r:id="rId3"/>
            </a:endParaRPr>
          </a:p>
          <a:p>
            <a:r>
              <a:rPr lang="en-GB" dirty="0"/>
              <a:t>including compensatory measures, extenuating circumstances, interruption of studies, and extension to end dates</a:t>
            </a: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 (applicable to English based Apprentices)</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UWTSD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7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kumimoji="0" lang="en-GB" sz="7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br>
            <a:r>
              <a:rPr kumimoji="0" lang="en-GB" sz="7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kumimoji="0" lang="en-GB" sz="7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kumimoji="0" lang="en-GB" sz="7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kumimoji="0" lang="en-GB" sz="7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kumimoji="0" lang="en-GB" sz="7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It is expected that you act in an honest way and that you will abide by the law.</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familiarise yourself with and adhere to approved University policies and regulations.</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Attend and engage with your programme of study and proactively seek support when needed as outlined in the </a:t>
            </a:r>
            <a:r>
              <a:rPr kumimoji="0" lang="en-GB" sz="800" b="0" i="0" u="sng" strike="noStrike" kern="1200" cap="none" spc="0" normalizeH="0" baseline="0" noProof="0" dirty="0">
                <a:ln>
                  <a:noFill/>
                </a:ln>
                <a:solidFill>
                  <a:srgbClr val="0563C1"/>
                </a:solidFill>
                <a:effectLst/>
                <a:uLnTx/>
                <a:uFillTx/>
                <a:latin typeface="Calibri" panose="020F0502020204030204"/>
                <a:ea typeface="Calibri" panose="020F0502020204030204" pitchFamily="34" charset="0"/>
                <a:cs typeface="Times New Roman" panose="02020603050405020304" pitchFamily="18" charset="0"/>
                <a:hlinkClick r:id="rId4"/>
              </a:rPr>
              <a:t>Student Charter</a:t>
            </a:r>
            <a:r>
              <a:rPr kumimoji="0" lang="en-GB" sz="800" b="0" i="0" u="sng" strike="noStrike" kern="1200" cap="none" spc="0" normalizeH="0" baseline="0" noProof="0" dirty="0">
                <a:ln>
                  <a:noFill/>
                </a:ln>
                <a:solidFill>
                  <a:srgbClr val="0563C1"/>
                </a:solidFill>
                <a:effectLst/>
                <a:uLnTx/>
                <a:uFillTx/>
                <a:latin typeface="Calibri" panose="020F0502020204030204"/>
                <a:ea typeface="Calibri" panose="020F0502020204030204" pitchFamily="34" charset="0"/>
                <a:cs typeface="Times New Roman" panose="02020603050405020304" pitchFamily="18" charset="0"/>
              </a:rPr>
              <a:t>.</a:t>
            </a:r>
            <a:endPar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hlinkClick r:id="rId5"/>
              </a:rPr>
              <a:t>Fitness to Practise Policy</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 </a:t>
            </a:r>
          </a:p>
          <a:p>
            <a:pPr marL="72000" marR="0" lvl="0" indent="-720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hlinkClick r:id="rId5"/>
              </a:rPr>
              <a:t>Fitness to Practise Policy. </a:t>
            </a:r>
            <a:endPar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marR="0" lvl="0" indent="-720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hlinkClick r:id="rId6"/>
              </a:rPr>
              <a:t>the Hwb </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or </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hlinkClick r:id="rId7"/>
              </a:rPr>
              <a:t>Student Services</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It is expected that you act responsibly and courteously towards others.</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marR="0" lvl="1" indent="-72000" algn="l" defTabSz="914400" rtl="0" eaLnBrk="1" fontAlgn="auto" latinLnBrk="0" hangingPunct="1">
              <a:lnSpc>
                <a:spcPct val="107000"/>
              </a:lnSpc>
              <a:spcBef>
                <a:spcPts val="0"/>
              </a:spcBef>
              <a:spcAft>
                <a:spcPts val="0"/>
              </a:spcAft>
              <a:buClrTx/>
              <a:buSzTx/>
              <a:buFont typeface="Courier New" panose="02070309020205020404" pitchFamily="49" charset="0"/>
              <a:buChar char="o"/>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marR="0" lvl="2" indent="-72000" algn="l" defTabSz="914400" rtl="0" eaLnBrk="1" fontAlgn="auto" latinLnBrk="0" hangingPunct="1">
              <a:lnSpc>
                <a:spcPct val="107000"/>
              </a:lnSpc>
              <a:spcBef>
                <a:spcPts val="0"/>
              </a:spcBef>
              <a:spcAft>
                <a:spcPts val="0"/>
              </a:spcAft>
              <a:buClrTx/>
              <a:buSzTx/>
              <a:buFont typeface="Courier New" panose="02070309020205020404" pitchFamily="49" charset="0"/>
              <a:buChar char="o"/>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Physical misconduct e.g. punching, kicking, slapping, biting, pushing or shoving;</a:t>
            </a:r>
          </a:p>
          <a:p>
            <a:pPr marL="529200" marR="0" lvl="2" indent="-72000" algn="l" defTabSz="914400" rtl="0" eaLnBrk="1" fontAlgn="auto" latinLnBrk="0" hangingPunct="1">
              <a:lnSpc>
                <a:spcPct val="107000"/>
              </a:lnSpc>
              <a:spcBef>
                <a:spcPts val="0"/>
              </a:spcBef>
              <a:spcAft>
                <a:spcPts val="0"/>
              </a:spcAft>
              <a:buClrTx/>
              <a:buSzTx/>
              <a:buFont typeface="Courier New" panose="02070309020205020404" pitchFamily="49" charset="0"/>
              <a:buChar char="o"/>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Sexual misconduct (see Non-Academic Misconduct Policy);</a:t>
            </a:r>
          </a:p>
          <a:p>
            <a:pPr marL="529200" marR="0" lvl="2" indent="-72000" algn="l" defTabSz="914400" rtl="0" eaLnBrk="1" fontAlgn="auto" latinLnBrk="0" hangingPunct="1">
              <a:lnSpc>
                <a:spcPct val="107000"/>
              </a:lnSpc>
              <a:spcBef>
                <a:spcPts val="0"/>
              </a:spcBef>
              <a:spcAft>
                <a:spcPts val="0"/>
              </a:spcAft>
              <a:buClrTx/>
              <a:buSzTx/>
              <a:buFont typeface="Courier New" panose="02070309020205020404" pitchFamily="49" charset="0"/>
              <a:buChar char="o"/>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Threats of injury or violence upon others;</a:t>
            </a:r>
          </a:p>
          <a:p>
            <a:pPr marL="529200" marR="0" lvl="2" indent="-72000" algn="l" defTabSz="914400" rtl="0" eaLnBrk="1" fontAlgn="auto" latinLnBrk="0" hangingPunct="1">
              <a:lnSpc>
                <a:spcPct val="107000"/>
              </a:lnSpc>
              <a:spcBef>
                <a:spcPts val="0"/>
              </a:spcBef>
              <a:spcAft>
                <a:spcPts val="0"/>
              </a:spcAft>
              <a:buClrTx/>
              <a:buSzTx/>
              <a:buFont typeface="Courier New" panose="02070309020205020404" pitchFamily="49" charset="0"/>
              <a:buChar char="o"/>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Activities which may constitute a hate crime;</a:t>
            </a:r>
          </a:p>
          <a:p>
            <a:pPr marL="529200" marR="0" lvl="2" indent="-72000" algn="l" defTabSz="914400" rtl="0" eaLnBrk="1" fontAlgn="auto" latinLnBrk="0" hangingPunct="1">
              <a:lnSpc>
                <a:spcPct val="107000"/>
              </a:lnSpc>
              <a:spcBef>
                <a:spcPts val="0"/>
              </a:spcBef>
              <a:spcAft>
                <a:spcPts val="0"/>
              </a:spcAft>
              <a:buClrTx/>
              <a:buSzTx/>
              <a:buFont typeface="Courier New" panose="02070309020205020404" pitchFamily="49" charset="0"/>
              <a:buChar char="o"/>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Activities related to the incitement of, or participation in, acts of terrorism;</a:t>
            </a:r>
          </a:p>
          <a:p>
            <a:pPr marL="529200" marR="0" lvl="2" indent="-72000" algn="l" defTabSz="914400" rtl="0" eaLnBrk="1" fontAlgn="auto" latinLnBrk="0" hangingPunct="1">
              <a:lnSpc>
                <a:spcPct val="107000"/>
              </a:lnSpc>
              <a:spcBef>
                <a:spcPts val="0"/>
              </a:spcBef>
              <a:spcAft>
                <a:spcPts val="0"/>
              </a:spcAft>
              <a:buClrTx/>
              <a:buSzTx/>
              <a:buFont typeface="Courier New" panose="02070309020205020404" pitchFamily="49" charset="0"/>
              <a:buChar char="o"/>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Activities that spread misinformation;</a:t>
            </a:r>
          </a:p>
          <a:p>
            <a:pPr marL="529200" marR="0" lvl="2" indent="-72000" algn="l" defTabSz="914400" rtl="0" eaLnBrk="1" fontAlgn="auto" latinLnBrk="0" hangingPunct="1">
              <a:lnSpc>
                <a:spcPct val="107000"/>
              </a:lnSpc>
              <a:spcBef>
                <a:spcPts val="0"/>
              </a:spcBef>
              <a:spcAft>
                <a:spcPts val="0"/>
              </a:spcAft>
              <a:buClrTx/>
              <a:buSzTx/>
              <a:buFont typeface="Courier New" panose="02070309020205020404" pitchFamily="49" charset="0"/>
              <a:buChar char="o"/>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Activities which foster blame narratives.</a:t>
            </a:r>
          </a:p>
          <a:p>
            <a:pPr marL="72000" marR="0" lvl="0" indent="-720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kumimoji="0" lang="en-GB" sz="800" b="0" i="0" u="sng" strike="noStrike" kern="1200" cap="none" spc="0" normalizeH="0" baseline="0" noProof="0" dirty="0">
                <a:ln>
                  <a:noFill/>
                </a:ln>
                <a:solidFill>
                  <a:srgbClr val="0563C1"/>
                </a:solidFill>
                <a:effectLst/>
                <a:uLnTx/>
                <a:uFillTx/>
                <a:latin typeface="Calibri" panose="020F0502020204030204"/>
                <a:ea typeface="Calibri" panose="020F0502020204030204" pitchFamily="34" charset="0"/>
                <a:cs typeface="Times New Roman" panose="02020603050405020304" pitchFamily="18" charset="0"/>
                <a:hlinkClick r:id="rId8"/>
              </a:rPr>
              <a:t>IT Acceptable Use Policy</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make yourself aware of the health and safety arrangements at the University (for example, the </a:t>
            </a: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hlinkClick r:id="rId9"/>
              </a:rPr>
              <a:t>University Smoke Free policy. </a:t>
            </a:r>
            <a:endPar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72000" marR="0" lvl="0" indent="-720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show good sportsmanship whilst representing the University in sporting events.</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marR="0" lvl="0" indent="-720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marR="0" lvl="0" indent="-72000" algn="l" defTabSz="914400" rtl="0" eaLnBrk="1" fontAlgn="auto" latinLnBrk="0" hangingPunct="1">
              <a:lnSpc>
                <a:spcPct val="107000"/>
              </a:lnSpc>
              <a:spcBef>
                <a:spcPts val="0"/>
              </a:spcBef>
              <a:spcAft>
                <a:spcPts val="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marR="0" lvl="0" indent="-72000" algn="l" defTabSz="914400" rtl="0" eaLnBrk="1" fontAlgn="auto" latinLnBrk="0" hangingPunct="1">
              <a:lnSpc>
                <a:spcPct val="107000"/>
              </a:lnSpc>
              <a:spcBef>
                <a:spcPts val="0"/>
              </a:spcBef>
              <a:spcAft>
                <a:spcPts val="800"/>
              </a:spcAft>
              <a:buClrTx/>
              <a:buSzTx/>
              <a:buFont typeface="Symbol" panose="05050102010706020507" pitchFamily="18" charset="2"/>
              <a:buChar char=""/>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marL="0" marR="0" lvl="0" indent="0" algn="r" defTabSz="914400" rtl="0" eaLnBrk="1" fontAlgn="auto" latinLnBrk="0" hangingPunct="1">
              <a:lnSpc>
                <a:spcPct val="107000"/>
              </a:lnSpc>
              <a:spcBef>
                <a:spcPts val="0"/>
              </a:spcBef>
              <a:spcAft>
                <a:spcPts val="80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Times New Roman" panose="02020603050405020304" pitchFamily="18" charset="0"/>
              </a:rPr>
              <a:t>October 2022 v3.0</a:t>
            </a:r>
            <a:endParaRPr kumimoji="0" lang="en-GB" sz="6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Calibri" panose="020F0502020204030204"/>
                <a:ea typeface="+mn-ea"/>
                <a:cs typeface="+mn-cs"/>
              </a:rPr>
              <a:t>Professionalism</a:t>
            </a: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Calibri" panose="020F0502020204030204"/>
                <a:ea typeface="+mn-ea"/>
                <a:cs typeface="+mn-cs"/>
              </a:rPr>
              <a:t>Representing the University</a:t>
            </a: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Calibri" panose="020F0502020204030204"/>
                <a:ea typeface="+mn-ea"/>
                <a:cs typeface="+mn-cs"/>
              </a:rPr>
              <a:t>Respect for Others</a:t>
            </a: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Calibri" panose="020F0502020204030204"/>
                <a:ea typeface="+mn-ea"/>
                <a:cs typeface="+mn-cs"/>
              </a:rPr>
              <a:t>Respect for the community</a:t>
            </a: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Calibri" panose="020F0502020204030204"/>
                <a:ea typeface="+mn-ea"/>
                <a:cs typeface="+mn-cs"/>
              </a:rPr>
              <a:t>Caring for each other</a:t>
            </a: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Calibri" panose="020F0502020204030204"/>
                <a:ea typeface="+mn-ea"/>
                <a:cs typeface="+mn-cs"/>
              </a:rPr>
              <a:t>Respect for the University Environment</a:t>
            </a: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95675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or module tutor.</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1_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1_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332</TotalTime>
  <Words>1873</Words>
  <Application>Microsoft Office PowerPoint</Application>
  <PresentationFormat>Widescreen</PresentationFormat>
  <Paragraphs>196</Paragraphs>
  <Slides>25</Slides>
  <Notes>2</Notes>
  <HiddenSlides>0</HiddenSlides>
  <MMClips>0</MMClips>
  <ScaleCrop>false</ScaleCrop>
  <HeadingPairs>
    <vt:vector size="6" baseType="variant">
      <vt:variant>
        <vt:lpstr>Fonts Used</vt:lpstr>
      </vt:variant>
      <vt:variant>
        <vt:i4>6</vt:i4>
      </vt:variant>
      <vt:variant>
        <vt:lpstr>Theme</vt:lpstr>
      </vt:variant>
      <vt:variant>
        <vt:i4>24</vt:i4>
      </vt:variant>
      <vt:variant>
        <vt:lpstr>Slide Titles</vt:lpstr>
      </vt:variant>
      <vt:variant>
        <vt:i4>25</vt:i4>
      </vt:variant>
    </vt:vector>
  </HeadingPairs>
  <TitlesOfParts>
    <vt:vector size="55" baseType="lpstr">
      <vt:lpstr>Arial</vt:lpstr>
      <vt:lpstr>Calibri</vt:lpstr>
      <vt:lpstr>Calibri Light</vt:lpstr>
      <vt:lpstr>Courier New</vt:lpstr>
      <vt:lpstr>Symbol</vt:lpstr>
      <vt:lpstr>Wingdings 3</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 200_Text 1</vt:lpstr>
      <vt:lpstr>1_UWTSD Logo Variations with Image Behind</vt:lpstr>
      <vt:lpstr>1_UWTSD 200_Title Page</vt:lpstr>
      <vt:lpstr>PowerPoint Presentation</vt:lpstr>
      <vt:lpstr>PowerPoint Presentation</vt:lpstr>
      <vt:lpstr>Applied Computing Wales Institute of Science and Art (WISA)</vt:lpstr>
      <vt:lpstr>Applied Computing Staff</vt:lpstr>
      <vt:lpstr>Programme Managers</vt:lpstr>
      <vt:lpstr>Programme Team</vt:lpstr>
      <vt:lpstr>PowerPoint Presentation</vt:lpstr>
      <vt:lpstr>1st Year…</vt:lpstr>
      <vt:lpstr>PowerPoint Presentation</vt:lpstr>
      <vt:lpstr>Covid-19 </vt:lpstr>
      <vt:lpstr>Few points to remember</vt:lpstr>
      <vt:lpstr>PowerPoint Presentation</vt:lpstr>
      <vt:lpstr>Content</vt:lpstr>
      <vt:lpstr>Programme of Study Handbook </vt:lpstr>
      <vt:lpstr>Assessments</vt:lpstr>
      <vt:lpstr>Assessment outcome</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Munyaradzi Nicholas Murira</cp:lastModifiedBy>
  <cp:revision>127</cp:revision>
  <dcterms:created xsi:type="dcterms:W3CDTF">2021-03-09T15:35:42Z</dcterms:created>
  <dcterms:modified xsi:type="dcterms:W3CDTF">2023-10-06T10:19:54Z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