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256" r:id="rId2"/>
    <p:sldId id="383" r:id="rId3"/>
    <p:sldId id="401" r:id="rId4"/>
    <p:sldId id="545" r:id="rId5"/>
    <p:sldId id="402" r:id="rId6"/>
    <p:sldId id="548"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414" r:id="rId25"/>
    <p:sldId id="542" r:id="rId26"/>
    <p:sldId id="541" r:id="rId27"/>
    <p:sldId id="410" r:id="rId28"/>
    <p:sldId id="271" r:id="rId29"/>
    <p:sldId id="420" r:id="rId30"/>
    <p:sldId id="419" r:id="rId31"/>
    <p:sldId id="416" r:id="rId32"/>
    <p:sldId id="415" r:id="rId33"/>
    <p:sldId id="546" r:id="rId34"/>
    <p:sldId id="291" r:id="rId35"/>
    <p:sldId id="421" r:id="rId36"/>
    <p:sldId id="379" r:id="rId37"/>
    <p:sldId id="352" r:id="rId38"/>
    <p:sldId id="413" r:id="rId39"/>
    <p:sldId id="346" r:id="rId40"/>
    <p:sldId id="412" r:id="rId41"/>
    <p:sldId id="547" r:id="rId42"/>
    <p:sldId id="40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8219"/>
  </p:normalViewPr>
  <p:slideViewPr>
    <p:cSldViewPr snapToGrid="0">
      <p:cViewPr varScale="1">
        <p:scale>
          <a:sx n="111" d="100"/>
          <a:sy n="111" d="100"/>
        </p:scale>
        <p:origin x="1176" y="7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AD3EDF7-DF52-4BEA-B4EF-79E7F34F8AA6}">
      <dgm:prSet/>
      <dgm:spPr/>
      <dgm:t>
        <a:bodyPr/>
        <a:lstStyle/>
        <a:p>
          <a:r>
            <a:rPr lang="en-US" dirty="0"/>
            <a:t>Cyfrinachedd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dirty="0"/>
            <a:t>Parch</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dirty="0"/>
            <a:t>Un person i siarad ar y tro</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dirty="0"/>
            <a:t>Ceisiwch gyfrannu a chanolbwyntio os gwelwch yn dda</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US" dirty="0"/>
            <a:t>Gweithdy</a:t>
          </a:r>
          <a:r>
            <a:rPr lang="cy-GB" dirty="0">
              <a:latin typeface="Calibri" panose="020F0502020204030204" pitchFamily="34" charset="0"/>
              <a:ea typeface="Calibri" panose="020F0502020204030204" pitchFamily="34" charset="0"/>
              <a:cs typeface="Calibri" panose="020F0502020204030204" pitchFamily="34" charset="0"/>
            </a:rPr>
            <a:t>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US" dirty="0"/>
            <a:t>Cyflwyniadau a gosod yr olygfa</a:t>
          </a:r>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B41F3A61-E3CD-FA40-A775-EC354186DADA}">
      <dgm:prSet/>
      <dgm:spPr/>
      <dgm:t>
        <a:bodyPr/>
        <a:lstStyle/>
        <a:p>
          <a:r>
            <a:rPr lang="en-US" dirty="0"/>
            <a:t>Tasg 1 yn ofynnol i dystiolaethu ymarfer adfyfriol</a:t>
          </a:r>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Canlyniadau Dysgu Gofal Cymdeithasol Cymru</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AD75C7C4-8C5F-445A-966B-F1EF77B94078}">
      <dgm:prSet/>
      <dgm:spPr/>
      <dgm:t>
        <a:bodyPr/>
        <a:lstStyle/>
        <a:p>
          <a:r>
            <a:rPr lang="en-GB" dirty="0"/>
            <a:t>Theorïau a modelau adfyfyrio</a:t>
          </a:r>
          <a:endParaRPr lang="en-US" dirty="0"/>
        </a:p>
      </dgm:t>
    </dgm:pt>
    <dgm:pt modelId="{9A3DA43E-F1EA-4800-91C2-52B29F31C857}" type="parTrans" cxnId="{FDA27604-2426-44D3-8B0E-EC58E175BD9C}">
      <dgm:prSet/>
      <dgm:spPr/>
      <dgm:t>
        <a:bodyPr/>
        <a:lstStyle/>
        <a:p>
          <a:endParaRPr lang="en-GB"/>
        </a:p>
      </dgm:t>
    </dgm:pt>
    <dgm:pt modelId="{855C8D25-80C7-4402-A0C2-06ACDBF6E78B}" type="sibTrans" cxnId="{FDA27604-2426-44D3-8B0E-EC58E175BD9C}">
      <dgm:prSet/>
      <dgm:spPr/>
      <dgm:t>
        <a:bodyPr/>
        <a:lstStyle/>
        <a:p>
          <a:endParaRPr lang="en-GB"/>
        </a:p>
      </dgm:t>
    </dgm:pt>
    <dgm:pt modelId="{D5009F56-99D9-46D3-B835-AAF894DE8F1A}">
      <dgm:prSet/>
      <dgm:spPr/>
      <dgm:t>
        <a:bodyPr/>
        <a:lstStyle/>
        <a:p>
          <a:r>
            <a:rPr lang="es-ES" dirty="0"/>
            <a:t>Y Portffolio: Tasg 1 rhan (a) Adolygiad Datblygiadol</a:t>
          </a:r>
          <a:endParaRPr lang="en-US" dirty="0"/>
        </a:p>
      </dgm:t>
    </dgm:pt>
    <dgm:pt modelId="{AC11BA0E-3BA4-4DBD-81BE-CDB29D7D227B}" type="parTrans" cxnId="{7B7D13C8-DD59-4C80-B274-0DC0089C9402}">
      <dgm:prSet/>
      <dgm:spPr/>
      <dgm:t>
        <a:bodyPr/>
        <a:lstStyle/>
        <a:p>
          <a:endParaRPr lang="en-GB"/>
        </a:p>
      </dgm:t>
    </dgm:pt>
    <dgm:pt modelId="{940B5B81-6D4C-48CB-9BF9-A2F1DD8E4365}" type="sibTrans" cxnId="{7B7D13C8-DD59-4C80-B274-0DC0089C9402}">
      <dgm:prSet/>
      <dgm:spPr/>
      <dgm:t>
        <a:bodyPr/>
        <a:lstStyle/>
        <a:p>
          <a:endParaRPr lang="en-GB"/>
        </a:p>
      </dgm:t>
    </dgm:pt>
    <dgm:pt modelId="{0CCF0134-F358-4D26-9E98-1C5FB5C2947F}">
      <dgm:prSet/>
      <dgm:spPr/>
      <dgm:t>
        <a:bodyPr/>
        <a:lstStyle/>
        <a:p>
          <a:r>
            <a:rPr lang="en-US" dirty="0"/>
            <a:t>Deallusrwydd Emosiynol</a:t>
          </a:r>
        </a:p>
      </dgm:t>
    </dgm:pt>
    <dgm:pt modelId="{450DB96F-255C-41D0-A805-65623C3AD6E2}" type="parTrans" cxnId="{C4BB7445-12B0-4C13-AFB1-C065E06F11FE}">
      <dgm:prSet/>
      <dgm:spPr/>
      <dgm:t>
        <a:bodyPr/>
        <a:lstStyle/>
        <a:p>
          <a:endParaRPr lang="en-GB"/>
        </a:p>
      </dgm:t>
    </dgm:pt>
    <dgm:pt modelId="{C471DC2E-BDF0-4132-817E-1B95522C5603}" type="sibTrans" cxnId="{C4BB7445-12B0-4C13-AFB1-C065E06F11FE}">
      <dgm:prSet/>
      <dgm:spPr/>
      <dgm:t>
        <a:bodyPr/>
        <a:lstStyle/>
        <a:p>
          <a:endParaRPr lang="en-GB"/>
        </a:p>
      </dgm:t>
    </dgm:pt>
    <dgm:pt modelId="{73713ED8-DE75-4005-951E-F642EA1DB7F3}">
      <dgm:prSet/>
      <dgm:spPr/>
      <dgm:t>
        <a:bodyPr/>
        <a:lstStyle/>
        <a:p>
          <a:r>
            <a:rPr lang="en-US" dirty="0"/>
            <a:t>Ysgrifennu’n adfyfyriol-feirniadol  </a:t>
          </a:r>
        </a:p>
      </dgm:t>
    </dgm:pt>
    <dgm:pt modelId="{4F6CF6F4-79EE-4A8E-A333-B21B8245707F}" type="parTrans" cxnId="{997E2B42-0995-414B-8D0C-4480653ED7AC}">
      <dgm:prSet/>
      <dgm:spPr/>
      <dgm:t>
        <a:bodyPr/>
        <a:lstStyle/>
        <a:p>
          <a:endParaRPr lang="en-GB"/>
        </a:p>
      </dgm:t>
    </dgm:pt>
    <dgm:pt modelId="{58DD2DB5-BA94-4F9E-A7DD-36F778DCE1EF}" type="sibTrans" cxnId="{997E2B42-0995-414B-8D0C-4480653ED7AC}">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FDA27604-2426-44D3-8B0E-EC58E175BD9C}" srcId="{C6589040-BB61-44AD-B727-013418D5C31E}" destId="{AD75C7C4-8C5F-445A-966B-F1EF77B94078}" srcOrd="2" destOrd="0" parTransId="{9A3DA43E-F1EA-4800-91C2-52B29F31C857}" sibTransId="{855C8D25-80C7-4402-A0C2-06ACDBF6E78B}"/>
    <dgm:cxn modelId="{82D26929-99BF-8142-8D32-5E37242FB4E2}" srcId="{C6589040-BB61-44AD-B727-013418D5C31E}" destId="{27DA27E3-8063-DC45-8670-33448C82ABD7}" srcOrd="4" destOrd="0" parTransId="{6A2ACA8B-3D1C-B947-BAB3-B4CEAD06A3E2}" sibTransId="{25546DC3-E3BE-934F-94FE-C71D87AF5EE9}"/>
    <dgm:cxn modelId="{80280333-68B9-4E8E-AE62-8E4D292D255B}" type="presOf" srcId="{D5009F56-99D9-46D3-B835-AAF894DE8F1A}" destId="{B041D6B0-DDE9-426A-8D23-617E80688448}" srcOrd="0" destOrd="3" presId="urn:microsoft.com/office/officeart/2005/8/layout/vList2"/>
    <dgm:cxn modelId="{997E2B42-0995-414B-8D0C-4480653ED7AC}" srcId="{C6589040-BB61-44AD-B727-013418D5C31E}" destId="{73713ED8-DE75-4005-951E-F642EA1DB7F3}" srcOrd="6" destOrd="0" parTransId="{4F6CF6F4-79EE-4A8E-A333-B21B8245707F}" sibTransId="{58DD2DB5-BA94-4F9E-A7DD-36F778DCE1EF}"/>
    <dgm:cxn modelId="{C4BB7445-12B0-4C13-AFB1-C065E06F11FE}" srcId="{C6589040-BB61-44AD-B727-013418D5C31E}" destId="{0CCF0134-F358-4D26-9E98-1C5FB5C2947F}" srcOrd="5" destOrd="0" parTransId="{450DB96F-255C-41D0-A805-65623C3AD6E2}" sibTransId="{C471DC2E-BDF0-4132-817E-1B95522C5603}"/>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4C29049A-07D5-7B4B-BD8F-72A57734BA44}" type="presOf" srcId="{27DA27E3-8063-DC45-8670-33448C82ABD7}" destId="{B041D6B0-DDE9-426A-8D23-617E80688448}" srcOrd="0" destOrd="4" presId="urn:microsoft.com/office/officeart/2005/8/layout/vList2"/>
    <dgm:cxn modelId="{EC27E0A8-0820-4C29-B9F6-9C90034F4D7C}" type="presOf" srcId="{73713ED8-DE75-4005-951E-F642EA1DB7F3}" destId="{B041D6B0-DDE9-426A-8D23-617E80688448}" srcOrd="0" destOrd="6" presId="urn:microsoft.com/office/officeart/2005/8/layout/vList2"/>
    <dgm:cxn modelId="{32A44EAC-C1F4-457F-B742-5C0DBD437636}" type="presOf" srcId="{0CCF0134-F358-4D26-9E98-1C5FB5C2947F}" destId="{B041D6B0-DDE9-426A-8D23-617E80688448}" srcOrd="0" destOrd="5" presId="urn:microsoft.com/office/officeart/2005/8/layout/vList2"/>
    <dgm:cxn modelId="{7B7D13C8-DD59-4C80-B274-0DC0089C9402}" srcId="{C6589040-BB61-44AD-B727-013418D5C31E}" destId="{D5009F56-99D9-46D3-B835-AAF894DE8F1A}" srcOrd="3" destOrd="0" parTransId="{AC11BA0E-3BA4-4DBD-81BE-CDB29D7D227B}" sibTransId="{940B5B81-6D4C-48CB-9BF9-A2F1DD8E4365}"/>
    <dgm:cxn modelId="{1F0DE0F7-A476-435F-B3C7-05F26321D031}" type="presOf" srcId="{AD75C7C4-8C5F-445A-966B-F1EF77B94078}" destId="{B041D6B0-DDE9-426A-8D23-617E80688448}" srcOrd="0" destOrd="2"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custT="1"/>
      <dgm:spPr/>
      <dgm:t>
        <a:bodyPr/>
        <a:lstStyle/>
        <a:p>
          <a:r>
            <a:rPr lang="en-GB" sz="1600" b="1" dirty="0"/>
            <a:t>Cyfrinachedd </a:t>
          </a:r>
          <a:r>
            <a:rPr lang="en-GB" sz="1600" dirty="0"/>
            <a:t>–</a:t>
          </a:r>
          <a:r>
            <a:rPr lang="en-GB" sz="1600" b="1" dirty="0"/>
            <a:t>Peidiwch</a:t>
          </a:r>
          <a:r>
            <a:rPr lang="en-GB" sz="1600" dirty="0"/>
            <a:t> a defnyddio llythyren nac enwau ffug wrth ddisgrifio unigolion na chynnwys gwybodaeth allai arwain at adnabod yr unigolion hynny. Cyfeiriwch at unigolion drwy ddefnyddio </a:t>
          </a:r>
          <a:r>
            <a:rPr lang="en-GB" sz="1600" b="1" dirty="0"/>
            <a:t>rhifau</a:t>
          </a:r>
          <a:r>
            <a:rPr lang="en-GB" sz="1600" dirty="0"/>
            <a:t> yn unig. </a:t>
          </a:r>
          <a:r>
            <a:rPr lang="en-GB" sz="1600" b="1" dirty="0"/>
            <a:t>Peidiwch </a:t>
          </a:r>
          <a:r>
            <a:rPr lang="en-GB" sz="1600" dirty="0"/>
            <a:t> enwi’r awdurdod lleol. </a:t>
          </a:r>
        </a:p>
        <a:p>
          <a:r>
            <a:rPr lang="en-GB" sz="1400" dirty="0"/>
            <a:t> </a:t>
          </a:r>
          <a:endParaRPr lang="en-US" sz="1400"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custT="1"/>
      <dgm:spPr/>
      <dgm:t>
        <a:bodyPr/>
        <a:lstStyle/>
        <a:p>
          <a:r>
            <a:rPr lang="en-GB" sz="1600" b="1" dirty="0"/>
            <a:t>Llen-ladrad </a:t>
          </a:r>
          <a:r>
            <a:rPr lang="en-GB" sz="1600" dirty="0"/>
            <a:t>–wrth ei gyflwyno bydd y </a:t>
          </a:r>
          <a:r>
            <a:rPr lang="en-GB" sz="1600" dirty="0" err="1"/>
            <a:t>portffolio</a:t>
          </a:r>
          <a:r>
            <a:rPr lang="en-GB" sz="1600" dirty="0"/>
            <a:t> yn dangos cyfradd uchel o len-ladrad ac mae’r Brifysgol yn ymwybodol o hyn.</a:t>
          </a:r>
        </a:p>
        <a:p>
          <a:endParaRPr lang="en-US" sz="1400" dirty="0"/>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custT="1"/>
      <dgm:spPr/>
      <dgm:t>
        <a:bodyPr/>
        <a:lstStyle/>
        <a:p>
          <a:r>
            <a:rPr lang="en-GB" sz="1600" dirty="0"/>
            <a:t>Gwnewch yn siŵr eich bod yn ateb y cwestiwn yn llawn- gwiriwch y meini prawf marcio am yr hyn sydd yn ddisgwyliedig</a:t>
          </a:r>
        </a:p>
        <a:p>
          <a:endParaRPr lang="en-US" sz="1400"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Cadwch at y cyfrif geiriau (+/- 10%)</a:t>
          </a:r>
        </a:p>
        <a:p>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custLinFactNeighborY="13108"/>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custLinFactNeighborX="175" custLinFactNeighborY="39786">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custLinFactNeighborY="29972">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custLinFactNeighborY="19893">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X="96320" custScaleY="93358">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phldr="1"/>
      <dgm:spPr/>
      <dgm:t>
        <a:bodyPr/>
        <a:lstStyle/>
        <a:p>
          <a:endParaRPr lang="en-US"/>
        </a:p>
      </dgm:t>
    </dgm:pt>
    <dgm:pt modelId="{D7898526-6C39-4880-975E-1EDBD3DDA766}">
      <dgm:prSet/>
      <dgm:spPr/>
      <dgm:t>
        <a:bodyPr/>
        <a:lstStyle/>
        <a:p>
          <a:r>
            <a:rPr lang="en-US" dirty="0"/>
            <a:t>Cydnabod pwysigrwydd adfyfyrio</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dirty="0"/>
        </a:p>
      </dgm:t>
    </dgm:pt>
    <dgm:pt modelId="{E2F505FB-2B5A-43C3-8C82-9F49D05306D2}">
      <dgm:prSet/>
      <dgm:spPr/>
      <dgm:t>
        <a:bodyPr/>
        <a:lstStyle/>
        <a:p>
          <a:r>
            <a:rPr lang="en-GB" dirty="0"/>
            <a:t>Canfod  model o ymarfer adfyfyriol yr ydych yn gyfforddus ag ef – bydd hyn yn amrywio ar gyfer pob unigolyn</a:t>
          </a:r>
          <a:endParaRPr lang="en-US" dirty="0"/>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dirty="0"/>
        </a:p>
      </dgm:t>
    </dgm:pt>
    <dgm:pt modelId="{98F2F2D7-342D-4D10-867F-961763488AEE}">
      <dgm:prSet/>
      <dgm:spPr/>
      <dgm:t>
        <a:bodyPr/>
        <a:lstStyle/>
        <a:p>
          <a:r>
            <a:rPr lang="en-GB" dirty="0"/>
            <a:t>Canfod "ffrind beirniadol" – a bod yn ffrind beirniadol i eraill</a:t>
          </a:r>
          <a:endParaRPr lang="en-US" dirty="0"/>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dirty="0"/>
        </a:p>
      </dgm:t>
    </dgm:pt>
    <dgm:pt modelId="{DA537AAD-041E-4638-8452-843380E0BBD1}">
      <dgm:prSet/>
      <dgm:spPr/>
      <dgm:t>
        <a:bodyPr/>
        <a:lstStyle/>
        <a:p>
          <a:r>
            <a:rPr lang="en-GB" dirty="0"/>
            <a:t>Datblygu eich ymwybyddiaeth o'r hyn sy'n effeithio ar eich gallu i adfyfyrio</a:t>
          </a:r>
          <a:endParaRPr lang="en-US" dirty="0"/>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dirty="0"/>
        </a:p>
      </dgm:t>
    </dgm:pt>
    <dgm:pt modelId="{3044566D-373C-46D7-B523-509862F66E2B}">
      <dgm:prSet/>
      <dgm:spPr/>
      <dgm:t>
        <a:bodyPr/>
        <a:lstStyle/>
        <a:p>
          <a:r>
            <a:rPr lang="en-GB" dirty="0"/>
            <a:t>Peidiwch ag osgoi'r cwestiynau – ond yn yr un modd peidiwch ag oedi camau gweithredu</a:t>
          </a:r>
          <a:endParaRPr lang="en-US" dirty="0"/>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dirty="0"/>
        </a:p>
      </dgm:t>
    </dgm:pt>
    <dgm:pt modelId="{40A67A82-9D95-4883-8AB7-934029651A63}">
      <dgm:prSet/>
      <dgm:spPr/>
      <dgm:t>
        <a:bodyPr/>
        <a:lstStyle/>
        <a:p>
          <a:r>
            <a:rPr lang="en-GB" dirty="0"/>
            <a:t>Adnabod a datblygu nodweddion ymarferydd adfyfyriol</a:t>
          </a:r>
          <a:endParaRPr lang="en-US" dirty="0"/>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Cyfrinachedd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Parch</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Un person i siarad ar y tro</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Ceisiwch gyfrannu a chanolbwyntio os gwelwch yn dda</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486"/>
          <a:ext cx="109728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Gweithdy</a:t>
          </a:r>
          <a:r>
            <a:rPr lang="cy-GB" sz="4100" kern="1200" dirty="0">
              <a:latin typeface="Calibri" panose="020F0502020204030204" pitchFamily="34" charset="0"/>
              <a:ea typeface="Calibri" panose="020F0502020204030204" pitchFamily="34" charset="0"/>
              <a:cs typeface="Calibri" panose="020F0502020204030204" pitchFamily="34" charset="0"/>
            </a:rPr>
            <a:t> 1</a:t>
          </a:r>
          <a:endParaRPr lang="en-US" sz="4100" kern="1200" dirty="0"/>
        </a:p>
      </dsp:txBody>
      <dsp:txXfrm>
        <a:off x="48005" y="55491"/>
        <a:ext cx="10876790" cy="887374"/>
      </dsp:txXfrm>
    </dsp:sp>
    <dsp:sp modelId="{B041D6B0-DDE9-426A-8D23-617E80688448}">
      <dsp:nvSpPr>
        <dsp:cNvPr id="0" name=""/>
        <dsp:cNvSpPr/>
      </dsp:nvSpPr>
      <dsp:spPr>
        <a:xfrm>
          <a:off x="0" y="990871"/>
          <a:ext cx="10972800" cy="4263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52070" rIns="291592" bIns="52070" numCol="1" spcCol="1270" anchor="t" anchorCtr="0">
          <a:noAutofit/>
        </a:bodyPr>
        <a:lstStyle/>
        <a:p>
          <a:pPr marL="285750" lvl="1" indent="-285750" algn="l" defTabSz="1422400">
            <a:lnSpc>
              <a:spcPct val="90000"/>
            </a:lnSpc>
            <a:spcBef>
              <a:spcPct val="0"/>
            </a:spcBef>
            <a:spcAft>
              <a:spcPct val="20000"/>
            </a:spcAft>
            <a:buChar char="•"/>
          </a:pPr>
          <a:r>
            <a:rPr lang="en-US" sz="3200" kern="1200" dirty="0"/>
            <a:t>Cyflwyniadau a gosod yr olygfa</a:t>
          </a:r>
        </a:p>
        <a:p>
          <a:pPr marL="285750" lvl="1" indent="-285750" algn="l" defTabSz="1422400">
            <a:lnSpc>
              <a:spcPct val="90000"/>
            </a:lnSpc>
            <a:spcBef>
              <a:spcPct val="0"/>
            </a:spcBef>
            <a:spcAft>
              <a:spcPct val="20000"/>
            </a:spcAft>
            <a:buChar char="•"/>
          </a:pPr>
          <a:r>
            <a:rPr lang="en-US" sz="3200" kern="1200" dirty="0"/>
            <a:t>Tasg 1 yn ofynnol i dystiolaethu ymarfer adfyfriol</a:t>
          </a:r>
        </a:p>
        <a:p>
          <a:pPr marL="285750" lvl="1" indent="-285750" algn="l" defTabSz="1422400">
            <a:lnSpc>
              <a:spcPct val="90000"/>
            </a:lnSpc>
            <a:spcBef>
              <a:spcPct val="0"/>
            </a:spcBef>
            <a:spcAft>
              <a:spcPct val="20000"/>
            </a:spcAft>
            <a:buChar char="•"/>
          </a:pPr>
          <a:r>
            <a:rPr lang="en-GB" sz="3200" kern="1200" dirty="0"/>
            <a:t>Theorïau a modelau adfyfyrio</a:t>
          </a:r>
          <a:endParaRPr lang="en-US" sz="3200" kern="1200" dirty="0"/>
        </a:p>
        <a:p>
          <a:pPr marL="285750" lvl="1" indent="-285750" algn="l" defTabSz="1422400">
            <a:lnSpc>
              <a:spcPct val="90000"/>
            </a:lnSpc>
            <a:spcBef>
              <a:spcPct val="0"/>
            </a:spcBef>
            <a:spcAft>
              <a:spcPct val="20000"/>
            </a:spcAft>
            <a:buChar char="•"/>
          </a:pPr>
          <a:r>
            <a:rPr lang="es-ES" sz="3200" kern="1200" dirty="0"/>
            <a:t>Y Portffolio: Tasg 1 rhan (a) Adolygiad Datblygiadol</a:t>
          </a:r>
          <a:endParaRPr lang="en-US" sz="3200" kern="1200" dirty="0"/>
        </a:p>
        <a:p>
          <a:pPr marL="285750" lvl="1" indent="-285750" algn="l" defTabSz="1422400">
            <a:lnSpc>
              <a:spcPct val="90000"/>
            </a:lnSpc>
            <a:spcBef>
              <a:spcPct val="0"/>
            </a:spcBef>
            <a:spcAft>
              <a:spcPct val="20000"/>
            </a:spcAft>
            <a:buChar char="•"/>
          </a:pPr>
          <a:r>
            <a:rPr lang="en-GB" sz="3200" kern="1200" dirty="0"/>
            <a:t>Canlyniadau Dysgu Gofal Cymdeithasol Cymru</a:t>
          </a:r>
          <a:endParaRPr lang="en-US" sz="3200" kern="1200" dirty="0"/>
        </a:p>
        <a:p>
          <a:pPr marL="285750" lvl="1" indent="-285750" algn="l" defTabSz="1422400">
            <a:lnSpc>
              <a:spcPct val="90000"/>
            </a:lnSpc>
            <a:spcBef>
              <a:spcPct val="0"/>
            </a:spcBef>
            <a:spcAft>
              <a:spcPct val="20000"/>
            </a:spcAft>
            <a:buChar char="•"/>
          </a:pPr>
          <a:r>
            <a:rPr lang="en-US" sz="3200" kern="1200" dirty="0"/>
            <a:t>Deallusrwydd Emosiynol</a:t>
          </a:r>
        </a:p>
        <a:p>
          <a:pPr marL="285750" lvl="1" indent="-285750" algn="l" defTabSz="1422400">
            <a:lnSpc>
              <a:spcPct val="90000"/>
            </a:lnSpc>
            <a:spcBef>
              <a:spcPct val="0"/>
            </a:spcBef>
            <a:spcAft>
              <a:spcPct val="20000"/>
            </a:spcAft>
            <a:buChar char="•"/>
          </a:pPr>
          <a:r>
            <a:rPr lang="en-US" sz="3200" kern="1200" dirty="0"/>
            <a:t>Ysgrifennu’n adfyfyriol-feirniadol  </a:t>
          </a:r>
        </a:p>
      </dsp:txBody>
      <dsp:txXfrm>
        <a:off x="0" y="990871"/>
        <a:ext cx="10972800" cy="4263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399718"/>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263784" y="481618"/>
          <a:ext cx="480076" cy="47960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024925" y="644494"/>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Cyfrinachedd </a:t>
          </a:r>
          <a:r>
            <a:rPr lang="en-GB" sz="1600" kern="1200" dirty="0"/>
            <a:t>–</a:t>
          </a:r>
          <a:r>
            <a:rPr lang="en-GB" sz="1600" b="1" kern="1200" dirty="0"/>
            <a:t>Peidiwch</a:t>
          </a:r>
          <a:r>
            <a:rPr lang="en-GB" sz="1600" kern="1200" dirty="0"/>
            <a:t> a defnyddio llythyren nac enwau ffug wrth ddisgrifio unigolion na chynnwys gwybodaeth allai arwain at adnabod yr unigolion hynny. Cyfeiriwch at unigolion drwy ddefnyddio </a:t>
          </a:r>
          <a:r>
            <a:rPr lang="en-GB" sz="1600" b="1" kern="1200" dirty="0"/>
            <a:t>rhifau</a:t>
          </a:r>
          <a:r>
            <a:rPr lang="en-GB" sz="1600" kern="1200" dirty="0"/>
            <a:t> yn unig. </a:t>
          </a:r>
          <a:r>
            <a:rPr lang="en-GB" sz="1600" b="1" kern="1200" dirty="0"/>
            <a:t>Peidiwch </a:t>
          </a:r>
          <a:r>
            <a:rPr lang="en-GB" sz="1600" kern="1200" dirty="0"/>
            <a:t> enwi’r awdurdod lleol. </a:t>
          </a:r>
        </a:p>
        <a:p>
          <a:pPr marL="0" lvl="0" indent="0" algn="l" defTabSz="711200">
            <a:lnSpc>
              <a:spcPct val="90000"/>
            </a:lnSpc>
            <a:spcBef>
              <a:spcPct val="0"/>
            </a:spcBef>
            <a:spcAft>
              <a:spcPct val="35000"/>
            </a:spcAft>
            <a:buNone/>
          </a:pPr>
          <a:r>
            <a:rPr lang="en-GB" sz="1400" kern="1200" dirty="0"/>
            <a:t> </a:t>
          </a:r>
          <a:endParaRPr lang="en-US" sz="1400" kern="1200" dirty="0"/>
        </a:p>
      </dsp:txBody>
      <dsp:txXfrm>
        <a:off x="1024925" y="644494"/>
        <a:ext cx="9874625" cy="902526"/>
      </dsp:txXfrm>
    </dsp:sp>
    <dsp:sp modelId="{07749348-DF59-4731-932E-5456FD16E417}">
      <dsp:nvSpPr>
        <dsp:cNvPr id="0" name=""/>
        <dsp:cNvSpPr/>
      </dsp:nvSpPr>
      <dsp:spPr>
        <a:xfrm>
          <a:off x="0" y="1446820"/>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263784" y="1643023"/>
          <a:ext cx="480076" cy="4796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007644" y="171732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Llen-ladrad </a:t>
          </a:r>
          <a:r>
            <a:rPr lang="en-GB" sz="1600" kern="1200" dirty="0"/>
            <a:t>–wrth ei gyflwyno bydd y </a:t>
          </a:r>
          <a:r>
            <a:rPr lang="en-GB" sz="1600" kern="1200" dirty="0" err="1"/>
            <a:t>portffolio</a:t>
          </a:r>
          <a:r>
            <a:rPr lang="en-GB" sz="1600" kern="1200" dirty="0"/>
            <a:t> yn dangos cyfradd uchel o len-ladrad ac mae’r Brifysgol yn ymwybodol o hyn.</a:t>
          </a:r>
        </a:p>
        <a:p>
          <a:pPr marL="0" lvl="0" indent="0" algn="l" defTabSz="711200">
            <a:lnSpc>
              <a:spcPct val="90000"/>
            </a:lnSpc>
            <a:spcBef>
              <a:spcPct val="0"/>
            </a:spcBef>
            <a:spcAft>
              <a:spcPct val="35000"/>
            </a:spcAft>
            <a:buNone/>
          </a:pPr>
          <a:endParaRPr lang="en-US" sz="1400" kern="1200" dirty="0"/>
        </a:p>
      </dsp:txBody>
      <dsp:txXfrm>
        <a:off x="1007644" y="1717326"/>
        <a:ext cx="9874625" cy="902526"/>
      </dsp:txXfrm>
    </dsp:sp>
    <dsp:sp modelId="{686039DE-5183-4BE5-A6E2-9F49603D3F36}">
      <dsp:nvSpPr>
        <dsp:cNvPr id="0" name=""/>
        <dsp:cNvSpPr/>
      </dsp:nvSpPr>
      <dsp:spPr>
        <a:xfrm>
          <a:off x="0" y="2608226"/>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263784" y="2804429"/>
          <a:ext cx="480076" cy="4796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007644" y="278776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kern="1200" dirty="0"/>
            <a:t>Gwnewch yn siŵr eich bod yn ateb y cwestiwn yn llawn- gwiriwch y meini prawf marcio am yr hyn sydd yn ddisgwyliedig</a:t>
          </a:r>
        </a:p>
        <a:p>
          <a:pPr marL="0" lvl="0" indent="0" algn="l" defTabSz="711200">
            <a:lnSpc>
              <a:spcPct val="90000"/>
            </a:lnSpc>
            <a:spcBef>
              <a:spcPct val="0"/>
            </a:spcBef>
            <a:spcAft>
              <a:spcPct val="35000"/>
            </a:spcAft>
            <a:buNone/>
          </a:pPr>
          <a:endParaRPr lang="en-US" sz="1400" kern="1200" dirty="0"/>
        </a:p>
      </dsp:txBody>
      <dsp:txXfrm>
        <a:off x="1007644" y="2787766"/>
        <a:ext cx="9874625" cy="902526"/>
      </dsp:txXfrm>
    </dsp:sp>
    <dsp:sp modelId="{95B8B605-3720-486F-92FF-8BB9670A57F8}">
      <dsp:nvSpPr>
        <dsp:cNvPr id="0" name=""/>
        <dsp:cNvSpPr/>
      </dsp:nvSpPr>
      <dsp:spPr>
        <a:xfrm>
          <a:off x="0" y="3769632"/>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263784" y="3965835"/>
          <a:ext cx="480076" cy="479607"/>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89337" y="3799605"/>
          <a:ext cx="9511239" cy="84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844550">
            <a:lnSpc>
              <a:spcPct val="90000"/>
            </a:lnSpc>
            <a:spcBef>
              <a:spcPct val="0"/>
            </a:spcBef>
            <a:spcAft>
              <a:spcPct val="35000"/>
            </a:spcAft>
            <a:buNone/>
          </a:pPr>
          <a:r>
            <a:rPr lang="en-GB" sz="1900" kern="1200" dirty="0"/>
            <a:t>Cadwch at y cyfrif geiriau (+/- 10%)</a:t>
          </a:r>
        </a:p>
        <a:p>
          <a:pPr marL="0" lvl="0" indent="0" algn="l" defTabSz="844550">
            <a:lnSpc>
              <a:spcPct val="90000"/>
            </a:lnSpc>
            <a:spcBef>
              <a:spcPct val="0"/>
            </a:spcBef>
            <a:spcAft>
              <a:spcPct val="35000"/>
            </a:spcAft>
            <a:buNone/>
          </a:pPr>
          <a:endParaRPr lang="en-US" sz="1900" kern="1200" dirty="0"/>
        </a:p>
      </dsp:txBody>
      <dsp:txXfrm>
        <a:off x="1189337" y="3799605"/>
        <a:ext cx="9511239" cy="842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Cydnabod pwysigrwydd adfyfyrio</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model o ymarfer adfyfyriol yr ydych yn gyfforddus ag ef – bydd hyn yn amrywio ar gyfer pob unigolyn</a:t>
          </a:r>
          <a:endParaRPr lang="en-US" sz="2300" kern="1200" dirty="0"/>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"ffrind beirniadol" – a bod yn ffrind beirniadol i eraill</a:t>
          </a:r>
          <a:endParaRPr lang="en-US" sz="2300" kern="1200" dirty="0"/>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Datblygu eich ymwybyddiaeth o'r hyn sy'n effeithio ar eich gallu i adfyfyrio</a:t>
          </a:r>
          <a:endParaRPr lang="en-US" sz="2300" kern="1200" dirty="0"/>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Peidiwch ag osgoi'r cwestiynau – ond yn yr un modd peidiwch ag oedi camau gweithredu</a:t>
          </a:r>
          <a:endParaRPr lang="en-US" sz="2300" kern="1200" dirty="0"/>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Adnabod a datblygu nodweddion ymarferydd adfyfyriol</a:t>
          </a:r>
          <a:endParaRPr lang="en-US" sz="2300" kern="1200" dirty="0"/>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11/17/25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dirty="0"/>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dirty="0"/>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dirty="0"/>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dirty="0"/>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dirty="0"/>
          </a:p>
        </p:txBody>
      </p:sp>
    </p:spTree>
    <p:extLst>
      <p:ext uri="{BB962C8B-B14F-4D97-AF65-F5344CB8AC3E}">
        <p14:creationId xmlns:p14="http://schemas.microsoft.com/office/powerpoint/2010/main" val="2701423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dirty="0"/>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defTabSz="942289">
              <a:defRPr/>
            </a:pPr>
            <a:endParaRPr lang="en-GB" i="0" baseline="0" dirty="0">
              <a:solidFill>
                <a:srgbClr val="92D050"/>
              </a:solidFill>
            </a:endParaRPr>
          </a:p>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dirty="0"/>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txBody>
          <a:bodyPr/>
          <a:lstStyle/>
          <a:p>
            <a:endParaRPr lang="en-US"/>
          </a:p>
        </p:txBody>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dirty="0"/>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dirty="0"/>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dirty="0"/>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dirty="0"/>
          </a:p>
        </p:txBody>
      </p:sp>
    </p:spTree>
    <p:extLst>
      <p:ext uri="{BB962C8B-B14F-4D97-AF65-F5344CB8AC3E}">
        <p14:creationId xmlns:p14="http://schemas.microsoft.com/office/powerpoint/2010/main" val="39818689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dirty="0"/>
          </a:p>
        </p:txBody>
      </p:sp>
    </p:spTree>
    <p:extLst>
      <p:ext uri="{BB962C8B-B14F-4D97-AF65-F5344CB8AC3E}">
        <p14:creationId xmlns:p14="http://schemas.microsoft.com/office/powerpoint/2010/main" val="3755427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dirty="0"/>
          </a:p>
        </p:txBody>
      </p:sp>
    </p:spTree>
    <p:extLst>
      <p:ext uri="{BB962C8B-B14F-4D97-AF65-F5344CB8AC3E}">
        <p14:creationId xmlns:p14="http://schemas.microsoft.com/office/powerpoint/2010/main" val="4016111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dirty="0"/>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dirty="0"/>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dirty="0"/>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33</a:t>
            </a:fld>
            <a:endParaRPr lang="en-US" dirty="0"/>
          </a:p>
        </p:txBody>
      </p:sp>
    </p:spTree>
    <p:extLst>
      <p:ext uri="{BB962C8B-B14F-4D97-AF65-F5344CB8AC3E}">
        <p14:creationId xmlns:p14="http://schemas.microsoft.com/office/powerpoint/2010/main" val="33096421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34</a:t>
            </a:fld>
            <a:endParaRPr lang="en-US" dirty="0"/>
          </a:p>
        </p:txBody>
      </p:sp>
    </p:spTree>
    <p:extLst>
      <p:ext uri="{BB962C8B-B14F-4D97-AF65-F5344CB8AC3E}">
        <p14:creationId xmlns:p14="http://schemas.microsoft.com/office/powerpoint/2010/main" val="13042048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2"/>
              </a:solidFill>
            </a:endParaRP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35</a:t>
            </a:fld>
            <a:endParaRPr lang="en-US" dirty="0"/>
          </a:p>
        </p:txBody>
      </p:sp>
    </p:spTree>
    <p:extLst>
      <p:ext uri="{BB962C8B-B14F-4D97-AF65-F5344CB8AC3E}">
        <p14:creationId xmlns:p14="http://schemas.microsoft.com/office/powerpoint/2010/main" val="30528323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38</a:t>
            </a:fld>
            <a:endParaRPr lang="en-US" dirty="0"/>
          </a:p>
        </p:txBody>
      </p:sp>
    </p:spTree>
    <p:extLst>
      <p:ext uri="{BB962C8B-B14F-4D97-AF65-F5344CB8AC3E}">
        <p14:creationId xmlns:p14="http://schemas.microsoft.com/office/powerpoint/2010/main" val="27192538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dirty="0"/>
          </a:p>
        </p:txBody>
      </p:sp>
    </p:spTree>
    <p:extLst>
      <p:ext uri="{BB962C8B-B14F-4D97-AF65-F5344CB8AC3E}">
        <p14:creationId xmlns:p14="http://schemas.microsoft.com/office/powerpoint/2010/main" val="35427457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42</a:t>
            </a:fld>
            <a:endParaRPr lang="en-GB" dirty="0"/>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17/11/2025</a:t>
            </a:fld>
            <a:endParaRPr lang="en-US" dirty="0"/>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17/11/2025</a:t>
            </a:fld>
            <a:endParaRPr lang="en-US" dirty="0"/>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17/11/2025</a:t>
            </a:fld>
            <a:endParaRPr lang="en-US" dirty="0"/>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17/11/2025</a:t>
            </a:fld>
            <a:endParaRPr lang="en-US" dirty="0"/>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17/11/2025</a:t>
            </a:fld>
            <a:endParaRPr lang="en-US" dirty="0"/>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dirty="0"/>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17/11/2025</a:t>
            </a:fld>
            <a:endParaRPr lang="en-US" dirty="0"/>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dirty="0"/>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17/11/2025</a:t>
            </a:fld>
            <a:endParaRPr lang="en-US" dirty="0"/>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dirty="0"/>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17/11/2025</a:t>
            </a:fld>
            <a:endParaRPr lang="en-US" dirty="0"/>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17/11/2025</a:t>
            </a:fld>
            <a:endParaRPr lang="en-US" dirty="0"/>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17/11/2025</a:t>
            </a:fld>
            <a:endParaRPr lang="en-US" dirty="0"/>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17/11/2025</a:t>
            </a:fld>
            <a:endParaRPr lang="en-US" dirty="0"/>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17/11/2025</a:t>
            </a:fld>
            <a:endParaRPr lang="en-US" dirty="0"/>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dirty="0"/>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hyperlink" Target="https://wjmc.blogspot.com/2012/07/what-is-transparency.html"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4.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dirty="0"/>
              <a:t>Porth Agored</a:t>
            </a:r>
            <a:br>
              <a:rPr lang="en-GB" sz="6600" dirty="0"/>
            </a:br>
            <a:r>
              <a:rPr lang="en-GB" sz="6600" dirty="0"/>
              <a:t>Tystysgrif i Raddedigion</a:t>
            </a:r>
            <a:endParaRPr lang="en-US" sz="6600" dirty="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dirty="0"/>
              <a:t>DAPP</a:t>
            </a:r>
            <a:r>
              <a:rPr lang="en-GB" b="0" dirty="0"/>
              <a:t> –Rhaglen Cadarnhau</a:t>
            </a:r>
            <a:br>
              <a:rPr lang="en-GB" b="0" dirty="0"/>
            </a:br>
            <a:r>
              <a:rPr lang="en-GB" dirty="0"/>
              <a:t>Gweithd</a:t>
            </a:r>
            <a:r>
              <a:rPr lang="cy-GB" dirty="0"/>
              <a:t>y</a:t>
            </a:r>
            <a:r>
              <a:rPr lang="en-GB" b="0" dirty="0"/>
              <a:t> 1</a:t>
            </a:r>
            <a:endParaRPr lang="en-US" dirty="0"/>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dirty="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dirty="0"/>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dirty="0"/>
              <a:t>Disgwyliadau</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/Rheolau o fewn</a:t>
            </a:r>
            <a:r>
              <a:rPr lang="en-US" sz="4000" b="1" dirty="0"/>
              <a:t> gweithdai</a:t>
            </a:r>
            <a:endParaRPr lang="en-US" sz="4000" b="1" kern="1200" dirty="0">
              <a:solidFill>
                <a:schemeClr val="tx1"/>
              </a:solidFill>
              <a:latin typeface="+mj-lt"/>
              <a:ea typeface="+mj-ea"/>
              <a:cs typeface="+mj-cs"/>
            </a:endParaRP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dirty="0"/>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dirty="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3236759774"/>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2521161188"/>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Cyflwyniad</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dirty="0"/>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dirty="0">
                <a:solidFill>
                  <a:srgbClr val="FFFFFF"/>
                </a:solidFill>
              </a:rPr>
              <a:t>Trefn y Gweithdai</a:t>
            </a:r>
          </a:p>
        </p:txBody>
      </p:sp>
      <p:sp>
        <p:nvSpPr>
          <p:cNvPr id="60" name="Arc 5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Gweithd</a:t>
            </a:r>
            <a:r>
              <a:rPr lang="en-GB" sz="2200" b="1" dirty="0">
                <a:latin typeface="Calibri" panose="020F0502020204030204" pitchFamily="34" charset="0"/>
                <a:ea typeface="Calibri" panose="020F0502020204030204" pitchFamily="34" charset="0"/>
                <a:cs typeface="Calibri" panose="020F0502020204030204" pitchFamily="34" charset="0"/>
              </a:rPr>
              <a:t>y</a:t>
            </a:r>
            <a:r>
              <a:rPr lang="en-GB" sz="2200" b="1" dirty="0"/>
              <a:t> 1 </a:t>
            </a:r>
            <a:r>
              <a:rPr lang="en-GB" sz="2200" dirty="0"/>
              <a:t>- Tasg 1, Rhan a- Adolygiad Datblygiadol: Canlyniadau Dysgu Gofal Cymdeithasol Cymru, Adfyfyrio ac Adfyfrio Beirniadol.</a:t>
            </a:r>
          </a:p>
          <a:p>
            <a:r>
              <a:rPr lang="en-GB" sz="2200" b="1" dirty="0"/>
              <a:t>Gweithdy 2 </a:t>
            </a:r>
            <a:r>
              <a:rPr lang="en-GB" sz="2200" dirty="0"/>
              <a:t>– Tasg 2 – Arsylwad o Ymarfer:</a:t>
            </a:r>
            <a:r>
              <a:rPr kumimoji="0" lang="en-GB" sz="2200" b="0" i="0" u="none" strike="noStrike" kern="1200" cap="none" spc="0" normalizeH="0" baseline="0" noProof="0" dirty="0">
                <a:ln>
                  <a:noFill/>
                </a:ln>
                <a:effectLst/>
                <a:uLnTx/>
                <a:uFillTx/>
                <a:latin typeface="Calibri" panose="020F0502020204030204"/>
                <a:ea typeface="+mn-ea"/>
                <a:cs typeface="+mn-cs"/>
              </a:rPr>
              <a:t> </a:t>
            </a:r>
            <a:r>
              <a:rPr kumimoji="0" lang="en-GB" sz="2200" b="0" i="0" u="none" strike="noStrike" kern="1200" cap="none" spc="0" normalizeH="0" baseline="0" noProof="0" dirty="0" err="1">
                <a:ln>
                  <a:noFill/>
                </a:ln>
                <a:effectLst/>
                <a:uLnTx/>
                <a:uFillTx/>
                <a:latin typeface="Calibri" panose="020F0502020204030204"/>
                <a:ea typeface="+mn-ea"/>
                <a:cs typeface="+mn-cs"/>
              </a:rPr>
              <a:t>Canlyniadau</a:t>
            </a:r>
            <a:r>
              <a:rPr kumimoji="0" lang="en-GB" sz="2200" b="0" i="0" u="none" strike="noStrike" kern="1200" cap="none" spc="0" normalizeH="0" baseline="0" noProof="0" dirty="0">
                <a:ln>
                  <a:noFill/>
                </a:ln>
                <a:effectLst/>
                <a:uLnTx/>
                <a:uFillTx/>
                <a:latin typeface="Calibri" panose="020F0502020204030204"/>
                <a:ea typeface="+mn-ea"/>
                <a:cs typeface="+mn-cs"/>
              </a:rPr>
              <a:t> </a:t>
            </a:r>
            <a:r>
              <a:rPr kumimoji="0" lang="en-GB" sz="2200" b="0" i="0" u="none" strike="noStrike" kern="1200" cap="none" spc="0" normalizeH="0" baseline="0" noProof="0" dirty="0" err="1">
                <a:ln>
                  <a:noFill/>
                </a:ln>
                <a:effectLst/>
                <a:uLnTx/>
                <a:uFillTx/>
                <a:latin typeface="Calibri" panose="020F0502020204030204"/>
                <a:ea typeface="+mn-ea"/>
                <a:cs typeface="+mn-cs"/>
              </a:rPr>
              <a:t>Dysgu</a:t>
            </a:r>
            <a:r>
              <a:rPr kumimoji="0" lang="en-GB" sz="2200" b="0" i="0" u="none" strike="noStrike" kern="1200" cap="none" spc="0" normalizeH="0" baseline="0" noProof="0" dirty="0">
                <a:ln>
                  <a:noFill/>
                </a:ln>
                <a:effectLst/>
                <a:uLnTx/>
                <a:uFillTx/>
                <a:latin typeface="Calibri" panose="020F0502020204030204"/>
                <a:ea typeface="+mn-ea"/>
                <a:cs typeface="+mn-cs"/>
              </a:rPr>
              <a:t> </a:t>
            </a:r>
            <a:r>
              <a:rPr kumimoji="0" lang="en-GB" sz="2200" b="0" i="0" u="none" strike="noStrike" kern="1200" cap="none" spc="0" normalizeH="0" baseline="0" noProof="0" dirty="0" err="1">
                <a:ln>
                  <a:noFill/>
                </a:ln>
                <a:effectLst/>
                <a:uLnTx/>
                <a:uFillTx/>
                <a:latin typeface="Calibri" panose="020F0502020204030204"/>
                <a:ea typeface="+mn-ea"/>
                <a:cs typeface="+mn-cs"/>
              </a:rPr>
              <a:t>Gofal</a:t>
            </a:r>
            <a:r>
              <a:rPr kumimoji="0" lang="en-GB" sz="2200" b="0" i="0" u="none" strike="noStrike" kern="1200" cap="none" spc="0" normalizeH="0" baseline="0" noProof="0" dirty="0">
                <a:ln>
                  <a:noFill/>
                </a:ln>
                <a:effectLst/>
                <a:uLnTx/>
                <a:uFillTx/>
                <a:latin typeface="Calibri" panose="020F0502020204030204"/>
                <a:ea typeface="+mn-ea"/>
                <a:cs typeface="+mn-cs"/>
              </a:rPr>
              <a:t> </a:t>
            </a:r>
            <a:r>
              <a:rPr kumimoji="0" lang="en-GB" sz="2200" b="0" i="0" u="none" strike="noStrike" kern="1200" cap="none" spc="0" normalizeH="0" baseline="0" noProof="0" dirty="0" err="1">
                <a:ln>
                  <a:noFill/>
                </a:ln>
                <a:effectLst/>
                <a:uLnTx/>
                <a:uFillTx/>
                <a:latin typeface="Calibri" panose="020F0502020204030204"/>
                <a:ea typeface="+mn-ea"/>
                <a:cs typeface="+mn-cs"/>
              </a:rPr>
              <a:t>Cymdeithasol</a:t>
            </a:r>
            <a:r>
              <a:rPr kumimoji="0" lang="en-GB" sz="2200" b="0" i="0" u="none" strike="noStrike" kern="1200" cap="none" spc="0" normalizeH="0" baseline="0" noProof="0" dirty="0">
                <a:ln>
                  <a:noFill/>
                </a:ln>
                <a:effectLst/>
                <a:uLnTx/>
                <a:uFillTx/>
                <a:latin typeface="Calibri" panose="020F0502020204030204"/>
                <a:ea typeface="+mn-ea"/>
                <a:cs typeface="+mn-cs"/>
              </a:rPr>
              <a:t> Cymru</a:t>
            </a:r>
            <a:r>
              <a:rPr lang="en-GB" altLang="en-US" sz="2200" dirty="0">
                <a:ea typeface="Calibri" panose="020F0502020204030204" pitchFamily="34" charset="0"/>
                <a:cs typeface="Arial" panose="020B0604020202020204" pitchFamily="34" charset="0"/>
              </a:rPr>
              <a:t>, Cydweithio, Sgiliau Cyfathrebu,</a:t>
            </a:r>
            <a:r>
              <a:rPr lang="en-GB" sz="2200" dirty="0"/>
              <a:t> Cyd-destun Cymreig, Gwerthoedd a’r C</a:t>
            </a:r>
            <a:r>
              <a:rPr lang="en-GB" sz="2200" dirty="0">
                <a:latin typeface="Calibri" panose="020F0502020204030204" pitchFamily="34" charset="0"/>
                <a:ea typeface="Calibri" panose="020F0502020204030204" pitchFamily="34" charset="0"/>
                <a:cs typeface="Calibri" panose="020F0502020204030204" pitchFamily="34" charset="0"/>
              </a:rPr>
              <a:t>ôdau Ymarfer Proffesiynol.</a:t>
            </a:r>
            <a:endParaRPr lang="en-GB" sz="2200" dirty="0"/>
          </a:p>
          <a:p>
            <a:r>
              <a:rPr lang="en-GB" sz="2200" b="1" dirty="0"/>
              <a:t>Gweithdy 3 - </a:t>
            </a:r>
            <a:r>
              <a:rPr lang="en-GB" sz="2200" dirty="0"/>
              <a:t>Tasg 3 – Diogelu: Canlyniadau Dysgu Gofal Cymdeithasol Cymru, deddfwriaeth, theor</a:t>
            </a:r>
            <a:r>
              <a:rPr lang="en-GB" sz="2200" dirty="0">
                <a:latin typeface="Calibri" panose="020F0502020204030204" pitchFamily="34" charset="0"/>
                <a:ea typeface="Calibri" panose="020F0502020204030204" pitchFamily="34" charset="0"/>
                <a:cs typeface="Calibri" panose="020F0502020204030204" pitchFamily="34" charset="0"/>
              </a:rPr>
              <a:t>ïau,</a:t>
            </a:r>
            <a:r>
              <a:rPr lang="en-GB" sz="2200" dirty="0"/>
              <a:t> dadansoddi wrth asesu, cydweithio a gwneud penderfyniadau proffesiynol. </a:t>
            </a:r>
          </a:p>
          <a:p>
            <a:r>
              <a:rPr lang="en-GB" sz="2200" b="1" dirty="0" err="1"/>
              <a:t>Gweithdy</a:t>
            </a:r>
            <a:r>
              <a:rPr lang="en-GB" sz="2200" b="1" dirty="0"/>
              <a:t> 4 </a:t>
            </a:r>
            <a:r>
              <a:rPr lang="en-GB" sz="2200" dirty="0"/>
              <a:t>– Tasg 4 - Diogelu o </a:t>
            </a:r>
            <a:r>
              <a:rPr lang="en-GB" sz="2200" dirty="0" err="1"/>
              <a:t>fewn</a:t>
            </a:r>
            <a:r>
              <a:rPr lang="en-GB" sz="2200" dirty="0"/>
              <a:t> </a:t>
            </a:r>
            <a:r>
              <a:rPr lang="en-GB" sz="2200" dirty="0" err="1"/>
              <a:t>maes</a:t>
            </a:r>
            <a:r>
              <a:rPr lang="en-GB" sz="2200" dirty="0"/>
              <a:t> </a:t>
            </a:r>
            <a:r>
              <a:rPr lang="en-GB" sz="2200" dirty="0" err="1"/>
              <a:t>gwahanol</a:t>
            </a:r>
            <a:r>
              <a:rPr lang="en-GB" sz="2200" dirty="0"/>
              <a:t> </a:t>
            </a:r>
            <a:r>
              <a:rPr lang="en-GB" sz="2200" dirty="0" err="1"/>
              <a:t>i’ch</a:t>
            </a:r>
            <a:r>
              <a:rPr lang="en-GB" sz="2200" dirty="0"/>
              <a:t> </a:t>
            </a:r>
            <a:r>
              <a:rPr lang="en-GB" sz="2200" dirty="0" err="1"/>
              <a:t>prif</a:t>
            </a:r>
            <a:r>
              <a:rPr lang="en-GB" sz="2200" dirty="0"/>
              <a:t> </a:t>
            </a:r>
            <a:r>
              <a:rPr lang="en-GB" sz="2200" dirty="0" err="1"/>
              <a:t>faes</a:t>
            </a:r>
            <a:r>
              <a:rPr lang="en-GB" sz="2200" dirty="0"/>
              <a:t> </a:t>
            </a:r>
            <a:r>
              <a:rPr lang="en-GB" sz="2200" dirty="0" err="1"/>
              <a:t>gwaith</a:t>
            </a:r>
            <a:r>
              <a:rPr lang="en-GB" sz="2200" dirty="0"/>
              <a:t>. Tasg 1, Rhan b – Adolygiad Datblygiadol, meini prawf marcio, gwybodaeth am gyflwyno. Sesiwn 1 i 1 gyda’r hyfforddwr am gyngor, cefnogaeth ac arweiniad. </a:t>
            </a:r>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a:xfrm>
            <a:off x="4038600" y="6356350"/>
            <a:ext cx="5251174" cy="365125"/>
          </a:xfrm>
        </p:spPr>
        <p:txBody>
          <a:bodyPr>
            <a:normAutofit/>
          </a:bodyPr>
          <a:lstStyle/>
          <a:p>
            <a:pPr>
              <a:spcAft>
                <a:spcPts val="600"/>
              </a:spcAft>
            </a:pPr>
            <a:r>
              <a:rPr lang="en-US" dirty="0"/>
              <a:t>PORTH AGORED Consolidation of Social Work Practice</a:t>
            </a:r>
            <a:endParaRPr lang="en-US"/>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dirty="0"/>
          </a:p>
        </p:txBody>
      </p:sp>
    </p:spTree>
    <p:extLst>
      <p:ext uri="{BB962C8B-B14F-4D97-AF65-F5344CB8AC3E}">
        <p14:creationId xmlns:p14="http://schemas.microsoft.com/office/powerpoint/2010/main" val="2101701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10515600" cy="1325563"/>
          </a:xfrm>
        </p:spPr>
        <p:txBody>
          <a:bodyPr>
            <a:normAutofit/>
          </a:bodyPr>
          <a:lstStyle/>
          <a:p>
            <a:r>
              <a:rPr lang="en-GB" sz="5400" b="1" dirty="0"/>
              <a:t>Dal i fyny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Mentoriaid-</a:t>
            </a:r>
            <a:r>
              <a:rPr lang="en-GB" sz="2400" dirty="0"/>
              <a:t> A ydych wedi cwrdd </a:t>
            </a:r>
            <a:r>
              <a:rPr lang="en-GB" sz="2400" dirty="0">
                <a:latin typeface="Calibri" panose="020F0502020204030204" pitchFamily="34" charset="0"/>
                <a:ea typeface="Calibri" panose="020F0502020204030204" pitchFamily="34" charset="0"/>
                <a:cs typeface="Calibri" panose="020F0502020204030204" pitchFamily="34" charset="0"/>
              </a:rPr>
              <a:t>â’ch mentoriaid? Os ddim</a:t>
            </a:r>
            <a:r>
              <a:rPr lang="en-GB" sz="2400" dirty="0"/>
              <a:t>, trefnwch gyfarfod cyn gynted </a:t>
            </a:r>
            <a:r>
              <a:rPr lang="en-GB" sz="2400" dirty="0">
                <a:latin typeface="Calibri" panose="020F0502020204030204" pitchFamily="34" charset="0"/>
                <a:ea typeface="Calibri" panose="020F0502020204030204" pitchFamily="34" charset="0"/>
                <a:cs typeface="Calibri" panose="020F0502020204030204" pitchFamily="34" charset="0"/>
              </a:rPr>
              <a:t>â phosib os gwelwch yn dda.</a:t>
            </a:r>
            <a:r>
              <a:rPr lang="en-GB" sz="2400" dirty="0"/>
              <a:t> Os nad oes mentor wedi ei drefnu ar eich cyfer, gadewch i’ch cydlynydd wybod.</a:t>
            </a:r>
          </a:p>
          <a:p>
            <a:r>
              <a:rPr lang="en-GB" sz="2400" b="1" dirty="0"/>
              <a:t>Y Cytundeb Dysgu </a:t>
            </a:r>
            <a:r>
              <a:rPr lang="en-GB" sz="2400" dirty="0"/>
              <a:t>– Dylid cwblhau’r cytundeb dysgu a’i arwyddo o fewn y sesiwn mentora cyntaf.</a:t>
            </a:r>
          </a:p>
          <a:p>
            <a:r>
              <a:rPr lang="en-GB" sz="2400" b="1" dirty="0"/>
              <a:t>Cofrestru</a:t>
            </a:r>
            <a:r>
              <a:rPr lang="en-GB" sz="2400" dirty="0"/>
              <a:t> – A ydych wedi cwblhau’r broses gofrestru gyda’r Brifysgol? Sicrhewch eich bod wedi cael cadarnhad cofrestru gan y Brifysgol a’ch bod yn medru defnyddio Moodle.</a:t>
            </a:r>
          </a:p>
          <a:p>
            <a:r>
              <a:rPr lang="en-GB" sz="2400" b="1" dirty="0"/>
              <a:t>Niwroamrywiaeth</a:t>
            </a:r>
            <a:r>
              <a:rPr lang="en-GB" sz="2400" dirty="0"/>
              <a:t> – Os oes gennych anghenion dysgu unigol/niwroamrywiaeth eich cyfrifoldeb chi yw dweud wrth y brifysgol, eich cyflogwr a’r adran hyfforddi.</a:t>
            </a:r>
          </a:p>
          <a:p>
            <a:r>
              <a:rPr lang="en-GB" sz="2400" b="1" dirty="0"/>
              <a:t>Dyddiad Cyflwyno</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dirty="0"/>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r>
              <a:rPr lang="en-GB" b="1" dirty="0"/>
              <a:t>Gofynion y Portffolio: Gweler y llawlyfr am fwy o fanylion</a:t>
            </a:r>
            <a:endParaRPr lang="en-GB" sz="3500" b="1" dirty="0"/>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dirty="0"/>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720951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534838" y="793630"/>
            <a:ext cx="3907270" cy="5186546"/>
          </a:xfrm>
        </p:spPr>
        <p:txBody>
          <a:bodyPr>
            <a:normAutofit/>
          </a:bodyPr>
          <a:lstStyle/>
          <a:p>
            <a:r>
              <a:rPr lang="en-US" sz="5400" b="1" dirty="0"/>
              <a:t>Canlyniadau Dysgu Gofal Cymdeithasol Cymru</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Mae'r portffolio yn </a:t>
            </a:r>
            <a:r>
              <a:rPr lang="cy-GB" sz="2200" dirty="0">
                <a:latin typeface="Arial" panose="020B0604020202020204" pitchFamily="34" charset="0"/>
                <a:cs typeface="Arial" panose="020B0604020202020204" pitchFamily="34" charset="0"/>
              </a:rPr>
              <a:t>seiliedig</a:t>
            </a:r>
            <a:r>
              <a:rPr lang="en-US" sz="2200" dirty="0">
                <a:latin typeface="Arial" panose="020B0604020202020204" pitchFamily="34" charset="0"/>
                <a:cs typeface="Arial" panose="020B0604020202020204" pitchFamily="34" charset="0"/>
              </a:rPr>
              <a:t> ar 3 canlyniad dysgu GCC:</a:t>
            </a:r>
          </a:p>
          <a:p>
            <a:pPr marL="0" indent="0">
              <a:buNone/>
            </a:pPr>
            <a:r>
              <a:rPr lang="en-GB" sz="2200" dirty="0">
                <a:latin typeface="Arial" panose="020B0604020202020204" pitchFamily="34" charset="0"/>
                <a:cs typeface="Arial" panose="020B0604020202020204" pitchFamily="34" charset="0"/>
              </a:rPr>
              <a:t>Bydd </a:t>
            </a:r>
            <a:r>
              <a:rPr lang="cy-GB" sz="2200" dirty="0">
                <a:latin typeface="Arial" panose="020B0604020202020204" pitchFamily="34" charset="0"/>
                <a:cs typeface="Arial" panose="020B0604020202020204" pitchFamily="34" charset="0"/>
              </a:rPr>
              <a:t>pob</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tasg</a:t>
            </a:r>
            <a:r>
              <a:rPr lang="en-GB" sz="2200" dirty="0">
                <a:latin typeface="Arial" panose="020B0604020202020204" pitchFamily="34" charset="0"/>
                <a:cs typeface="Arial" panose="020B0604020202020204" pitchFamily="34" charset="0"/>
              </a:rPr>
              <a:t> o fewn y portffolio yn gofyn i chi dystiolaethu gwahanol agweddau o’r 3 canlyniad mewn perthynas â phob </a:t>
            </a:r>
            <a:r>
              <a:rPr lang="en-GB" sz="2200" dirty="0" err="1">
                <a:latin typeface="Arial" panose="020B0604020202020204" pitchFamily="34" charset="0"/>
                <a:cs typeface="Arial" panose="020B0604020202020204" pitchFamily="34" charset="0"/>
              </a:rPr>
              <a:t>tasg</a:t>
            </a:r>
            <a:r>
              <a:rPr lang="en-GB" sz="2200" dirty="0">
                <a:latin typeface="Arial" panose="020B0604020202020204" pitchFamily="34" charset="0"/>
                <a:cs typeface="Arial" panose="020B0604020202020204" pitchFamily="34" charset="0"/>
              </a:rPr>
              <a:t> (gweler atodiad 4 o'r llawlyfr)</a:t>
            </a:r>
          </a:p>
          <a:p>
            <a:pPr marL="0" indent="0">
              <a:buNone/>
            </a:pPr>
            <a:r>
              <a:rPr lang="en-GB" sz="2200" dirty="0">
                <a:latin typeface="Arial" panose="020B0604020202020204" pitchFamily="34" charset="0"/>
                <a:cs typeface="Arial" panose="020B0604020202020204" pitchFamily="34" charset="0"/>
              </a:rPr>
              <a:t>Y canlyniadau dysgu:</a:t>
            </a:r>
          </a:p>
          <a:p>
            <a:pPr marL="457200" indent="-457200">
              <a:buFont typeface="+mj-lt"/>
              <a:buAutoNum type="arabicPeriod"/>
            </a:pPr>
            <a:r>
              <a:rPr lang="en-US" sz="2200" dirty="0">
                <a:latin typeface="Arial" panose="020B0604020202020204" pitchFamily="34" charset="0"/>
                <a:cs typeface="Arial" panose="020B0604020202020204" pitchFamily="34" charset="0"/>
              </a:rPr>
              <a:t>Dadansoddi wrth asesu i lywio ymyriadau</a:t>
            </a:r>
          </a:p>
          <a:p>
            <a:pPr marL="457200" indent="-457200">
              <a:buFont typeface="+mj-lt"/>
              <a:buAutoNum type="arabicPeriod"/>
            </a:pPr>
            <a:r>
              <a:rPr lang="en-US" sz="2200" dirty="0">
                <a:latin typeface="Arial" panose="020B0604020202020204" pitchFamily="34" charset="0"/>
                <a:cs typeface="Arial" panose="020B0604020202020204" pitchFamily="34" charset="0"/>
              </a:rPr>
              <a:t>Cydweithio â phobl sydd angen gofal a chymorth, eu gofalwyr a gweithwyr proffesiynol eraill</a:t>
            </a:r>
          </a:p>
          <a:p>
            <a:pPr marL="457200" indent="-457200">
              <a:buFont typeface="+mj-lt"/>
              <a:buAutoNum type="arabicPeriod"/>
            </a:pPr>
            <a:r>
              <a:rPr lang="en-US" sz="2200" dirty="0">
                <a:latin typeface="Arial" panose="020B0604020202020204" pitchFamily="34" charset="0"/>
                <a:cs typeface="Arial" panose="020B0604020202020204" pitchFamily="34" charset="0"/>
              </a:rPr>
              <a:t>Cymhwyso barn broffesiynol mewn sefyllfaoedd cynyddol gymhleth</a:t>
            </a:r>
          </a:p>
          <a:p>
            <a:pPr marL="0" indent="0">
              <a:buNone/>
            </a:pPr>
            <a:endParaRPr lang="en-US" sz="2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dirty="0"/>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102477"/>
            <a:ext cx="10972800" cy="1143000"/>
          </a:xfrm>
        </p:spPr>
        <p:txBody>
          <a:bodyPr anchor="ctr">
            <a:normAutofit/>
          </a:bodyPr>
          <a:lstStyle/>
          <a:p>
            <a:pPr>
              <a:lnSpc>
                <a:spcPct val="90000"/>
              </a:lnSpc>
            </a:pPr>
            <a:br>
              <a:rPr lang="en-GB" sz="3500" dirty="0"/>
            </a:br>
            <a:r>
              <a:rPr lang="en-GB" sz="3500" b="1" dirty="0"/>
              <a:t>Tasg 1 – Adolygiad Datblygiadol (Rhan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202537"/>
            <a:ext cx="6879772" cy="5153813"/>
          </a:xfrm>
        </p:spPr>
        <p:txBody>
          <a:bodyPr wrap="square" anchor="t">
            <a:normAutofit lnSpcReduction="10000"/>
          </a:bodyPr>
          <a:lstStyle/>
          <a:p>
            <a:pPr>
              <a:lnSpc>
                <a:spcPct val="90000"/>
              </a:lnSpc>
              <a:spcAft>
                <a:spcPts val="600"/>
              </a:spcAft>
            </a:pPr>
            <a:r>
              <a:rPr lang="en-GB" dirty="0"/>
              <a:t>Mae gan </a:t>
            </a:r>
            <a:r>
              <a:rPr lang="en-GB" dirty="0" err="1"/>
              <a:t>tasg</a:t>
            </a:r>
            <a:r>
              <a:rPr lang="en-GB" dirty="0"/>
              <a:t> 1 ddwy ran (a &amp; b).</a:t>
            </a:r>
          </a:p>
          <a:p>
            <a:pPr>
              <a:lnSpc>
                <a:spcPct val="90000"/>
              </a:lnSpc>
              <a:spcAft>
                <a:spcPts val="600"/>
              </a:spcAft>
            </a:pPr>
            <a:r>
              <a:rPr lang="en-GB" dirty="0"/>
              <a:t>Bydd rhan a) yn cael ei gwblhau ar </a:t>
            </a:r>
            <a:r>
              <a:rPr lang="en-GB" b="1" dirty="0"/>
              <a:t>ddechrau</a:t>
            </a:r>
            <a:r>
              <a:rPr lang="en-GB" dirty="0"/>
              <a:t>’r rhaglen.</a:t>
            </a:r>
          </a:p>
          <a:p>
            <a:pPr>
              <a:lnSpc>
                <a:spcPct val="90000"/>
              </a:lnSpc>
              <a:spcAft>
                <a:spcPts val="600"/>
              </a:spcAft>
            </a:pPr>
            <a:r>
              <a:rPr lang="en-GB" dirty="0" err="1"/>
              <a:t>Rhaid</a:t>
            </a:r>
            <a:r>
              <a:rPr lang="en-GB" dirty="0"/>
              <a:t> i chi nodi o fewn y dasg hon eich bod wedi trafod eich anghenion datblygiadol proffesiynol ar gyfer y flwyddyn sydd i ddod gyda'ch mentor a/neu oruchwyliwr/rheolwr llinell.</a:t>
            </a:r>
          </a:p>
          <a:p>
            <a:pPr>
              <a:lnSpc>
                <a:spcPct val="90000"/>
              </a:lnSpc>
              <a:spcAft>
                <a:spcPts val="600"/>
              </a:spcAft>
            </a:pPr>
            <a:r>
              <a:rPr lang="en-GB" b="1" dirty="0"/>
              <a:t>Rhaid</a:t>
            </a:r>
            <a:r>
              <a:rPr lang="en-GB" dirty="0"/>
              <a:t> ymgorffori'r defnydd o fodel adfyfriol yn y </a:t>
            </a:r>
            <a:r>
              <a:rPr lang="en-GB" b="1" dirty="0"/>
              <a:t>ddwy </a:t>
            </a:r>
            <a:r>
              <a:rPr lang="en-GB" dirty="0"/>
              <a:t>ran o’r dasg, a &amp; b.</a:t>
            </a:r>
          </a:p>
          <a:p>
            <a:pPr>
              <a:lnSpc>
                <a:spcPct val="90000"/>
              </a:lnSpc>
              <a:spcAft>
                <a:spcPts val="600"/>
              </a:spcAft>
            </a:pPr>
            <a:r>
              <a:rPr lang="en-GB" dirty="0"/>
              <a:t>Cwbwlheir </a:t>
            </a:r>
            <a:r>
              <a:rPr lang="en-GB" dirty="0" err="1"/>
              <a:t>tasg</a:t>
            </a:r>
            <a:r>
              <a:rPr lang="en-GB" dirty="0"/>
              <a:t> 1 rhan b) ar </a:t>
            </a:r>
            <a:r>
              <a:rPr lang="en-GB" b="1" dirty="0"/>
              <a:t>ddiwedd</a:t>
            </a:r>
            <a:r>
              <a:rPr lang="en-GB" dirty="0"/>
              <a:t> y rhaglen.</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dirty="0"/>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Y Cwestiwn-Tasg 1 Rhan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a:bodyPr>
          <a:lstStyle/>
          <a:p>
            <a:pPr marL="0" indent="0">
              <a:buNone/>
            </a:pPr>
            <a:r>
              <a:rPr lang="en-US" sz="2000" dirty="0"/>
              <a:t>Defnyddiwch </a:t>
            </a:r>
            <a:r>
              <a:rPr lang="en-US" sz="2000" b="1" dirty="0"/>
              <a:t>fodel adfyfyriol</a:t>
            </a:r>
            <a:r>
              <a:rPr lang="en-US" sz="2000" dirty="0"/>
              <a:t>, i fyfyrio yn feirniadol ar eich datblygiad proffesiynol ers cymhwyso’n weithiwr cymdeithasol</a:t>
            </a:r>
          </a:p>
          <a:p>
            <a:pPr marL="0" indent="0">
              <a:buNone/>
            </a:pPr>
            <a:r>
              <a:rPr lang="en-US" sz="2000" dirty="0"/>
              <a:t>Ar sail hyn, ac wrth drafod â’ch mentor/goruchwyliwr/rheolwr llinell, ewch ymlaen i nodi a chyfiawnhau eich anghenion datblygiadol i’r dyfodol dros y 12 mis sydd i ddod o dan bob un o 3 canlyniad dysgu Gofal Cymdeithasol Cymru (GCC) a restrir isod, gan roi o leiaf un angen datblygiadol ar gyfer pob un o’r canlyniadau dysgu isod:</a:t>
            </a:r>
          </a:p>
          <a:p>
            <a:pPr marL="457200" indent="-457200">
              <a:buFont typeface="+mj-lt"/>
              <a:buAutoNum type="arabicPeriod"/>
            </a:pPr>
            <a:r>
              <a:rPr lang="en-US" sz="2000" dirty="0"/>
              <a:t>Dadansoddi wrth asesu er mwyn hysbysu ymyriadau.</a:t>
            </a:r>
          </a:p>
          <a:p>
            <a:pPr marL="457200" indent="-457200">
              <a:buFont typeface="+mj-lt"/>
              <a:buAutoNum type="arabicPeriod"/>
            </a:pPr>
            <a:r>
              <a:rPr lang="en-US" sz="2000" dirty="0"/>
              <a:t>Cydweithio â phobl sydd angen gofal a chymorth, eu gofalwyr a gweithwyr proffesiynol eraill.</a:t>
            </a:r>
          </a:p>
          <a:p>
            <a:pPr marL="457200" indent="-457200">
              <a:buFont typeface="+mj-lt"/>
              <a:buAutoNum type="arabicPeriod"/>
            </a:pPr>
            <a:r>
              <a:rPr lang="en-US" sz="2000" dirty="0"/>
              <a:t>Cymhwyso barn broffesiynol mewn sefyllfaoedd cynyddol gymhleth.</a:t>
            </a:r>
          </a:p>
          <a:p>
            <a:pPr marL="0" indent="0">
              <a:buNone/>
            </a:pPr>
            <a:r>
              <a:rPr lang="en-US" sz="2000" dirty="0"/>
              <a:t>Rhaid i’r dasg hon gyfeirio at sut mae’r oruchwyliaeth, yr hyfforddiant, y dysgu a’r ymchwil wedi dylanwadu ar eich ymarfer, a sut y byddant yn gwneud hynny.</a:t>
            </a:r>
          </a:p>
          <a:p>
            <a:pPr marL="0" indent="0">
              <a:buNone/>
            </a:pPr>
            <a:r>
              <a:rPr lang="en-US" sz="2000" dirty="0"/>
              <a:t>(gweler atodiad 4 yn y Llawlyfr am fanylion pellach).</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dirty="0"/>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Ymarfer 1</a:t>
            </a:r>
          </a:p>
          <a:p>
            <a:pPr algn="ctr">
              <a:buFont typeface="Wingdings" pitchFamily="2" charset="2"/>
              <a:buNone/>
            </a:pPr>
            <a:r>
              <a:rPr lang="en-GB" sz="3200" dirty="0"/>
              <a:t>Pam for adfyfyrio mor hanfodol i waith cymdeithasol?</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Adfyfyrio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b="1" dirty="0"/>
              <a:t>Ymarfer Adfyfyriol o fewn Gwaith Cymdeithasol</a:t>
            </a:r>
          </a:p>
        </p:txBody>
      </p:sp>
      <p:sp>
        <p:nvSpPr>
          <p:cNvPr id="4102" name="Rectangle 6"/>
          <p:cNvSpPr>
            <a:spLocks noGrp="1" noRot="1" noChangeArrowheads="1"/>
          </p:cNvSpPr>
          <p:nvPr>
            <p:ph sz="quarter" idx="2"/>
          </p:nvPr>
        </p:nvSpPr>
        <p:spPr>
          <a:xfrm>
            <a:off x="3954415" y="1215695"/>
            <a:ext cx="7295213" cy="5140655"/>
          </a:xfrm>
        </p:spPr>
        <p:txBody>
          <a:bodyPr wrap="square" anchor="t">
            <a:noAutofit/>
          </a:bodyPr>
          <a:lstStyle/>
          <a:p>
            <a:pPr marL="109537" indent="0">
              <a:lnSpc>
                <a:spcPct val="90000"/>
              </a:lnSpc>
              <a:spcAft>
                <a:spcPts val="600"/>
              </a:spcAft>
              <a:buNone/>
            </a:pPr>
            <a:r>
              <a:rPr lang="en-GB" sz="2400" dirty="0"/>
              <a:t>Mae Adfyfyrio Beirniadol yn agwedd allweddol o broffesiynoldeb. Mae'n weithgaredd DPP a all wneud y gorau o ddysgu drwy:</a:t>
            </a:r>
          </a:p>
          <a:p>
            <a:pPr marL="452437" indent="-342900">
              <a:spcAft>
                <a:spcPts val="600"/>
              </a:spcAft>
            </a:pPr>
            <a:r>
              <a:rPr lang="en-GB" sz="2400" dirty="0"/>
              <a:t>Wella atebolrwydd</a:t>
            </a:r>
          </a:p>
          <a:p>
            <a:pPr marL="452437" indent="-342900">
              <a:spcAft>
                <a:spcPts val="600"/>
              </a:spcAft>
            </a:pPr>
            <a:r>
              <a:rPr lang="en-GB" sz="2400" dirty="0"/>
              <a:t>Gefnogi damcaniaethu – gan ddefnyddio damcaniaethu mewn ymarfer a thynnu damcaniaethu allan o ymarfer </a:t>
            </a:r>
          </a:p>
          <a:p>
            <a:pPr marL="452437" indent="-342900">
              <a:spcAft>
                <a:spcPts val="600"/>
              </a:spcAft>
            </a:pPr>
            <a:r>
              <a:rPr lang="en-GB" sz="2400" dirty="0"/>
              <a:t>Wella ymarfer – yn enwedig ymarfer cydweithredol</a:t>
            </a:r>
          </a:p>
          <a:p>
            <a:pPr marL="452437" indent="-342900">
              <a:spcAft>
                <a:spcPts val="600"/>
              </a:spcAft>
            </a:pPr>
            <a:r>
              <a:rPr lang="en-GB" sz="2400" dirty="0"/>
              <a:t> Sicrhau y gwneir penderfyniadau moesegol mewn ymarfer cymhleth </a:t>
            </a:r>
          </a:p>
          <a:p>
            <a:pPr marL="452437" indent="-342900">
              <a:spcAft>
                <a:spcPts val="600"/>
              </a:spcAft>
            </a:pPr>
            <a:r>
              <a:rPr lang="en-GB" sz="2400" dirty="0"/>
              <a:t>Cynyddu ‘craidd’ a gwytnwch yr ymarferwr </a:t>
            </a:r>
          </a:p>
          <a:p>
            <a:pPr marL="452437" indent="-342900">
              <a:spcAft>
                <a:spcPts val="600"/>
              </a:spcAft>
            </a:pPr>
            <a:endParaRPr lang="en-GB" sz="2400" dirty="0"/>
          </a:p>
          <a:p>
            <a:pPr marL="452437" indent="-342900">
              <a:spcAft>
                <a:spcPts val="600"/>
              </a:spcAft>
            </a:pPr>
            <a:endParaRPr lang="en-GB" sz="2400" dirty="0"/>
          </a:p>
          <a:p>
            <a:pPr marL="452437" indent="-342900">
              <a:spcAft>
                <a:spcPts val="600"/>
              </a:spcAft>
            </a:pPr>
            <a:endParaRPr lang="en-GB" sz="2400" dirty="0"/>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dirty="0"/>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b="1" dirty="0"/>
              <a:t>Agweddau Allweddol o Ymarfer Adfyfyriol-Feirniadol</a:t>
            </a:r>
            <a:endParaRPr lang="en-US" b="1" kern="1200" dirty="0">
              <a:solidFill>
                <a:schemeClr val="tx1"/>
              </a:solidFill>
              <a:latin typeface="+mj-lt"/>
              <a:ea typeface="+mj-ea"/>
              <a:cs typeface="+mj-cs"/>
            </a:endParaRP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dirty="0"/>
              <a:t>Rhaid i</a:t>
            </a:r>
            <a:r>
              <a:rPr lang="en-GB" sz="2400" kern="1200" dirty="0">
                <a:solidFill>
                  <a:schemeClr val="tx1"/>
                </a:solidFill>
                <a:latin typeface="+mn-lt"/>
                <a:ea typeface="+mn-ea"/>
                <a:cs typeface="+mn-cs"/>
              </a:rPr>
              <a:t>ntegreiddio'r model </a:t>
            </a:r>
            <a:r>
              <a:rPr lang="en-GB" sz="2400" dirty="0"/>
              <a:t>ad</a:t>
            </a:r>
            <a:r>
              <a:rPr lang="en-GB" sz="2400" kern="1200" dirty="0">
                <a:solidFill>
                  <a:schemeClr val="tx1"/>
                </a:solidFill>
                <a:latin typeface="+mn-lt"/>
                <a:ea typeface="+mn-ea"/>
                <a:cs typeface="+mn-cs"/>
              </a:rPr>
              <a:t>yfyriol yn llawn trwy gydol </a:t>
            </a:r>
            <a:r>
              <a:rPr lang="en-GB" sz="2400" kern="1200" dirty="0" err="1">
                <a:solidFill>
                  <a:schemeClr val="tx1"/>
                </a:solidFill>
                <a:latin typeface="+mn-lt"/>
                <a:ea typeface="+mn-ea"/>
                <a:cs typeface="+mn-cs"/>
              </a:rPr>
              <a:t>tasg</a:t>
            </a:r>
            <a:r>
              <a:rPr lang="en-GB" sz="2400" kern="1200" dirty="0">
                <a:solidFill>
                  <a:schemeClr val="tx1"/>
                </a:solidFill>
                <a:latin typeface="+mn-lt"/>
                <a:ea typeface="+mn-ea"/>
                <a:cs typeface="+mn-cs"/>
              </a:rPr>
              <a:t> 1 yn rhan a </a:t>
            </a:r>
            <a:r>
              <a:rPr lang="en-GB" sz="2400" dirty="0"/>
              <a:t>&amp;</a:t>
            </a:r>
            <a:r>
              <a:rPr lang="en-GB" sz="2400" kern="1200" dirty="0">
                <a:solidFill>
                  <a:schemeClr val="tx1"/>
                </a:solidFill>
                <a:latin typeface="+mn-lt"/>
                <a:ea typeface="+mn-ea"/>
                <a:cs typeface="+mn-cs"/>
              </a:rPr>
              <a:t>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 </a:t>
            </a:r>
            <a:r>
              <a:rPr lang="en-GB" sz="2400" kern="1200" dirty="0" err="1">
                <a:solidFill>
                  <a:schemeClr val="tx1"/>
                </a:solidFill>
                <a:latin typeface="+mn-lt"/>
                <a:ea typeface="+mn-ea"/>
                <a:cs typeface="+mn-cs"/>
              </a:rPr>
              <a:t>agweddau</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allweddol</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ar</a:t>
            </a:r>
            <a:r>
              <a:rPr lang="en-GB" sz="2400" kern="1200" dirty="0">
                <a:solidFill>
                  <a:schemeClr val="tx1"/>
                </a:solidFill>
                <a:latin typeface="+mn-lt"/>
                <a:ea typeface="+mn-ea"/>
                <a:cs typeface="+mn-cs"/>
              </a:rPr>
              <a:t> ymarfer adfyfyriol-feirniadol, </a:t>
            </a:r>
            <a:r>
              <a:rPr lang="en-GB" sz="2400" kern="1200" dirty="0" err="1">
                <a:solidFill>
                  <a:schemeClr val="tx1"/>
                </a:solidFill>
                <a:latin typeface="+mn-lt"/>
                <a:ea typeface="+mn-ea"/>
                <a:cs typeface="+mn-cs"/>
              </a:rPr>
              <a:t>sef</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emosiynau</a:t>
            </a:r>
            <a:r>
              <a:rPr lang="en-GB" sz="2400" kern="1200" dirty="0">
                <a:solidFill>
                  <a:schemeClr val="tx1"/>
                </a:solidFill>
                <a:latin typeface="+mn-lt"/>
                <a:ea typeface="+mn-ea"/>
                <a:cs typeface="+mn-cs"/>
              </a:rPr>
              <a:t> a </a:t>
            </a:r>
            <a:r>
              <a:rPr lang="en-GB" sz="2400" kern="1200" dirty="0" err="1">
                <a:solidFill>
                  <a:schemeClr val="tx1"/>
                </a:solidFill>
                <a:latin typeface="+mn-lt"/>
                <a:ea typeface="+mn-ea"/>
                <a:cs typeface="+mn-cs"/>
              </a:rPr>
              <a:t>theimladau</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dynameg</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pŵer</a:t>
            </a:r>
            <a:r>
              <a:rPr lang="en-GB" sz="2400" kern="1200" dirty="0">
                <a:solidFill>
                  <a:schemeClr val="tx1"/>
                </a:solidFill>
                <a:latin typeface="+mn-lt"/>
                <a:ea typeface="+mn-ea"/>
                <a:cs typeface="+mn-cs"/>
              </a:rPr>
              <a:t> a </a:t>
            </a:r>
            <a:r>
              <a:rPr lang="en-GB" sz="2400" kern="1200" dirty="0" err="1">
                <a:solidFill>
                  <a:schemeClr val="tx1"/>
                </a:solidFill>
                <a:latin typeface="+mn-lt"/>
                <a:ea typeface="+mn-ea"/>
                <a:cs typeface="+mn-cs"/>
              </a:rPr>
              <a:t>phŵer</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gwerthoedd</a:t>
            </a:r>
            <a:r>
              <a:rPr lang="en-GB" sz="2400" kern="1200" dirty="0">
                <a:solidFill>
                  <a:schemeClr val="tx1"/>
                </a:solidFill>
                <a:latin typeface="+mn-lt"/>
                <a:ea typeface="+mn-ea"/>
                <a:cs typeface="+mn-cs"/>
              </a:rPr>
              <a:t> a </a:t>
            </a:r>
            <a:r>
              <a:rPr lang="en-GB" sz="2400" kern="1200" dirty="0" err="1">
                <a:solidFill>
                  <a:schemeClr val="tx1"/>
                </a:solidFill>
                <a:latin typeface="+mn-lt"/>
                <a:ea typeface="+mn-ea"/>
                <a:cs typeface="+mn-cs"/>
              </a:rPr>
              <a:t>moeseg</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lefel</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eich</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gwybodaeth</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a'ch</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sgiliau</a:t>
            </a:r>
            <a:r>
              <a:rPr lang="en-GB" sz="2400" kern="1200" dirty="0">
                <a:solidFill>
                  <a:schemeClr val="tx1"/>
                </a:solidFill>
                <a:latin typeface="+mn-lt"/>
                <a:ea typeface="+mn-ea"/>
                <a:cs typeface="+mn-cs"/>
              </a:rPr>
              <a:t>.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Gall defnyddio model/au o ymarfer </a:t>
            </a:r>
            <a:r>
              <a:rPr lang="en-GB" sz="2400" dirty="0" err="1"/>
              <a:t>adf</a:t>
            </a:r>
            <a:r>
              <a:rPr lang="en-GB" sz="2400" kern="1200" dirty="0" err="1">
                <a:solidFill>
                  <a:schemeClr val="tx1"/>
                </a:solidFill>
                <a:latin typeface="+mn-lt"/>
                <a:ea typeface="+mn-ea"/>
                <a:cs typeface="+mn-cs"/>
              </a:rPr>
              <a:t>yfyriol</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helpu</a:t>
            </a:r>
            <a:r>
              <a:rPr lang="en-GB" sz="2400" kern="1200" dirty="0">
                <a:solidFill>
                  <a:schemeClr val="tx1"/>
                </a:solidFill>
                <a:latin typeface="+mn-lt"/>
                <a:ea typeface="+mn-ea"/>
                <a:cs typeface="+mn-cs"/>
              </a:rPr>
              <a:t> i strwythuro eich gwaith.</a:t>
            </a:r>
          </a:p>
          <a:p>
            <a:pPr marL="281178" indent="-281178" defTabSz="652333">
              <a:spcAft>
                <a:spcPts val="492"/>
              </a:spcAft>
              <a:buFont typeface="Arial" panose="020B0604020202020204" pitchFamily="34" charset="0"/>
              <a:buChar char="•"/>
            </a:pPr>
            <a:r>
              <a:rPr lang="cy-GB" sz="2400" dirty="0"/>
              <a:t>Ceisiwch osgoi bod yn rhy </a:t>
            </a:r>
            <a:r>
              <a:rPr lang="en-GB" sz="2400" kern="1200" dirty="0" err="1">
                <a:solidFill>
                  <a:schemeClr val="tx1"/>
                </a:solidFill>
                <a:latin typeface="+mn-lt"/>
                <a:ea typeface="+mn-ea"/>
                <a:cs typeface="+mn-cs"/>
              </a:rPr>
              <a:t>ddisgrifiadol</a:t>
            </a:r>
            <a:r>
              <a:rPr lang="en-GB" sz="2400" kern="1200" dirty="0">
                <a:solidFill>
                  <a:schemeClr val="tx1"/>
                </a:solidFill>
                <a:latin typeface="+mn-lt"/>
                <a:ea typeface="+mn-ea"/>
                <a:cs typeface="+mn-cs"/>
              </a:rPr>
              <a:t> wrth </a:t>
            </a:r>
            <a:r>
              <a:rPr lang="en-GB" sz="2400" kern="1200" dirty="0" err="1">
                <a:solidFill>
                  <a:schemeClr val="tx1"/>
                </a:solidFill>
                <a:latin typeface="+mn-lt"/>
                <a:ea typeface="+mn-ea"/>
                <a:cs typeface="+mn-cs"/>
              </a:rPr>
              <a:t>ysgrifennu</a:t>
            </a:r>
            <a:r>
              <a:rPr lang="en-GB" sz="2400" kern="1200" dirty="0">
                <a:solidFill>
                  <a:schemeClr val="tx1"/>
                </a:solidFill>
                <a:latin typeface="+mn-lt"/>
                <a:ea typeface="+mn-ea"/>
                <a:cs typeface="+mn-cs"/>
              </a:rPr>
              <a:t>.</a:t>
            </a:r>
          </a:p>
          <a:p>
            <a:pPr marL="281178" indent="-281178" defTabSz="652333">
              <a:spcAft>
                <a:spcPts val="492"/>
              </a:spcAft>
              <a:buFont typeface="Arial" panose="020B0604020202020204" pitchFamily="34" charset="0"/>
              <a:buChar char="•"/>
            </a:pPr>
            <a:r>
              <a:rPr lang="en-GB" sz="2400" dirty="0" err="1"/>
              <a:t>C</a:t>
            </a:r>
            <a:r>
              <a:rPr lang="en-GB" sz="2400" kern="1200" dirty="0" err="1">
                <a:solidFill>
                  <a:schemeClr val="tx1"/>
                </a:solidFill>
                <a:latin typeface="+mn-lt"/>
                <a:ea typeface="+mn-ea"/>
                <a:cs typeface="+mn-cs"/>
              </a:rPr>
              <a:t>yflwynwch</a:t>
            </a:r>
            <a:r>
              <a:rPr lang="en-GB" sz="2400" kern="1200" dirty="0">
                <a:solidFill>
                  <a:schemeClr val="tx1"/>
                </a:solidFill>
                <a:latin typeface="+mn-lt"/>
                <a:ea typeface="+mn-ea"/>
                <a:cs typeface="+mn-cs"/>
              </a:rPr>
              <a:t> pa </a:t>
            </a:r>
            <a:r>
              <a:rPr lang="en-GB" sz="2400" kern="1200" dirty="0" err="1">
                <a:solidFill>
                  <a:schemeClr val="tx1"/>
                </a:solidFill>
                <a:latin typeface="+mn-lt"/>
                <a:ea typeface="+mn-ea"/>
                <a:cs typeface="+mn-cs"/>
              </a:rPr>
              <a:t>fodel</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adfyfyriol</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rydych</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chi'n</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ei</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ddefnyddio</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a'i</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gyfeirio'n</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gywir</a:t>
            </a:r>
            <a:r>
              <a:rPr lang="en-GB" sz="2400" kern="1200" dirty="0">
                <a:solidFill>
                  <a:schemeClr val="tx1"/>
                </a:solidFill>
                <a:latin typeface="+mn-lt"/>
                <a:ea typeface="+mn-ea"/>
                <a:cs typeface="+mn-cs"/>
              </a:rPr>
              <a:t>. </a:t>
            </a:r>
          </a:p>
          <a:p>
            <a:pPr marL="281178" indent="-281178" defTabSz="652333">
              <a:spcAft>
                <a:spcPts val="492"/>
              </a:spcAft>
              <a:buFont typeface="Arial" panose="020B0604020202020204" pitchFamily="34" charset="0"/>
              <a:buChar char="•"/>
            </a:pPr>
            <a:endParaRPr lang="en-GB" sz="2400" kern="1200" dirty="0">
              <a:solidFill>
                <a:schemeClr val="tx1"/>
              </a:solidFill>
              <a:latin typeface="+mn-lt"/>
              <a:ea typeface="+mn-ea"/>
              <a:cs typeface="+mn-cs"/>
            </a:endParaRP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dirty="0"/>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48A52-760A-8E89-AF7D-80A0958727F4}"/>
              </a:ext>
            </a:extLst>
          </p:cNvPr>
          <p:cNvSpPr>
            <a:spLocks noGrp="1"/>
          </p:cNvSpPr>
          <p:nvPr>
            <p:ph type="title"/>
          </p:nvPr>
        </p:nvSpPr>
        <p:spPr>
          <a:xfrm>
            <a:off x="300943" y="586855"/>
            <a:ext cx="3600030" cy="3464284"/>
          </a:xfrm>
        </p:spPr>
        <p:txBody>
          <a:bodyPr anchor="b">
            <a:normAutofit/>
          </a:bodyPr>
          <a:lstStyle/>
          <a:p>
            <a:pPr algn="r"/>
            <a:r>
              <a:rPr lang="en-GB" sz="4000" b="1" dirty="0" err="1">
                <a:solidFill>
                  <a:srgbClr val="FFFFFF"/>
                </a:solidFill>
                <a:effectLst/>
                <a:latin typeface="Arial" panose="020B0604020202020204" pitchFamily="34" charset="0"/>
              </a:rPr>
              <a:t>Canlyniadau</a:t>
            </a:r>
            <a:r>
              <a:rPr lang="en-GB" sz="4000" b="1" dirty="0">
                <a:solidFill>
                  <a:srgbClr val="FFFFFF"/>
                </a:solidFill>
                <a:effectLst/>
                <a:latin typeface="Arial" panose="020B0604020202020204" pitchFamily="34" charset="0"/>
              </a:rPr>
              <a:t> </a:t>
            </a:r>
            <a:r>
              <a:rPr lang="en-GB" sz="4000" b="1" dirty="0" err="1">
                <a:solidFill>
                  <a:srgbClr val="FFFFFF"/>
                </a:solidFill>
                <a:effectLst/>
                <a:latin typeface="Arial" panose="020B0604020202020204" pitchFamily="34" charset="0"/>
              </a:rPr>
              <a:t>Dysgu</a:t>
            </a:r>
            <a:r>
              <a:rPr lang="en-GB" sz="4000" b="1" dirty="0">
                <a:solidFill>
                  <a:srgbClr val="FFFFFF"/>
                </a:solidFill>
                <a:effectLst/>
                <a:latin typeface="Arial" panose="020B0604020202020204" pitchFamily="34" charset="0"/>
              </a:rPr>
              <a:t> </a:t>
            </a:r>
            <a:br>
              <a:rPr lang="en-GB" sz="4000" b="1" dirty="0">
                <a:solidFill>
                  <a:srgbClr val="FFFFFF"/>
                </a:solidFill>
                <a:effectLst/>
                <a:latin typeface="Arial" panose="020B0604020202020204" pitchFamily="34" charset="0"/>
              </a:rPr>
            </a:br>
            <a:r>
              <a:rPr lang="en-GB" sz="4000" b="1" dirty="0" err="1">
                <a:solidFill>
                  <a:srgbClr val="FFFFFF"/>
                </a:solidFill>
                <a:effectLst/>
                <a:latin typeface="Arial" panose="020B0604020202020204" pitchFamily="34" charset="0"/>
              </a:rPr>
              <a:t>Tasg</a:t>
            </a:r>
            <a:r>
              <a:rPr lang="en-GB" sz="4000" b="1" dirty="0">
                <a:solidFill>
                  <a:srgbClr val="FFFFFF"/>
                </a:solidFill>
                <a:effectLst/>
                <a:latin typeface="Arial" panose="020B0604020202020204" pitchFamily="34" charset="0"/>
              </a:rPr>
              <a:t> 1 Rhan a</a:t>
            </a:r>
            <a:endParaRPr lang="en-US" sz="4000" dirty="0">
              <a:solidFill>
                <a:srgbClr val="FFFFFF"/>
              </a:solidFill>
            </a:endParaRPr>
          </a:p>
        </p:txBody>
      </p:sp>
      <p:sp>
        <p:nvSpPr>
          <p:cNvPr id="5" name="Footer Placeholder 4">
            <a:extLst>
              <a:ext uri="{FF2B5EF4-FFF2-40B4-BE49-F238E27FC236}">
                <a16:creationId xmlns:a16="http://schemas.microsoft.com/office/drawing/2014/main" id="{0B7B9BF1-FE6C-0FE0-D6D7-62D32226611E}"/>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PORTH AGORED Consolidation of Social Work Practice</a:t>
            </a:r>
          </a:p>
        </p:txBody>
      </p:sp>
      <p:sp>
        <p:nvSpPr>
          <p:cNvPr id="3" name="Content Placeholder 2">
            <a:extLst>
              <a:ext uri="{FF2B5EF4-FFF2-40B4-BE49-F238E27FC236}">
                <a16:creationId xmlns:a16="http://schemas.microsoft.com/office/drawing/2014/main" id="{0D8B0190-18FF-72F1-BEE6-FDF1D67799C9}"/>
              </a:ext>
            </a:extLst>
          </p:cNvPr>
          <p:cNvSpPr>
            <a:spLocks noGrp="1"/>
          </p:cNvSpPr>
          <p:nvPr>
            <p:ph idx="1"/>
          </p:nvPr>
        </p:nvSpPr>
        <p:spPr>
          <a:xfrm>
            <a:off x="4799975" y="1301815"/>
            <a:ext cx="6555347" cy="5546047"/>
          </a:xfrm>
        </p:spPr>
        <p:txBody>
          <a:bodyPr anchor="ctr">
            <a:normAutofit lnSpcReduction="10000"/>
          </a:bodyPr>
          <a:lstStyle/>
          <a:p>
            <a:pPr marL="0" indent="0">
              <a:buNone/>
            </a:pPr>
            <a:r>
              <a:rPr lang="en-GB" sz="2400" b="1" dirty="0">
                <a:effectLst/>
                <a:latin typeface="Arial" panose="020B0604020202020204" pitchFamily="34" charset="0"/>
              </a:rPr>
              <a:t>1. </a:t>
            </a:r>
            <a:r>
              <a:rPr lang="en-GB" sz="2400" b="1" dirty="0" err="1">
                <a:effectLst/>
                <a:latin typeface="Arial" panose="020B0604020202020204" pitchFamily="34" charset="0"/>
              </a:rPr>
              <a:t>Dadansoddi</a:t>
            </a:r>
            <a:r>
              <a:rPr lang="en-GB" sz="2400" b="1" dirty="0">
                <a:effectLst/>
                <a:latin typeface="Arial" panose="020B0604020202020204" pitchFamily="34" charset="0"/>
              </a:rPr>
              <a:t> </a:t>
            </a:r>
            <a:r>
              <a:rPr lang="en-GB" sz="2400" b="1" dirty="0" err="1">
                <a:effectLst/>
                <a:latin typeface="Arial" panose="020B0604020202020204" pitchFamily="34" charset="0"/>
              </a:rPr>
              <a:t>wrth</a:t>
            </a:r>
            <a:r>
              <a:rPr lang="en-GB" sz="2400" b="1" dirty="0">
                <a:effectLst/>
                <a:latin typeface="Arial" panose="020B0604020202020204" pitchFamily="34" charset="0"/>
              </a:rPr>
              <a:t> </a:t>
            </a:r>
            <a:r>
              <a:rPr lang="en-GB" sz="2400" b="1" dirty="0" err="1">
                <a:effectLst/>
                <a:latin typeface="Arial" panose="020B0604020202020204" pitchFamily="34" charset="0"/>
              </a:rPr>
              <a:t>asesu</a:t>
            </a:r>
            <a:r>
              <a:rPr lang="en-GB" sz="2400" b="1" dirty="0">
                <a:effectLst/>
                <a:latin typeface="Arial" panose="020B0604020202020204" pitchFamily="34" charset="0"/>
              </a:rPr>
              <a:t> </a:t>
            </a:r>
            <a:r>
              <a:rPr lang="en-GB" sz="2400" b="1" dirty="0" err="1">
                <a:effectLst/>
                <a:latin typeface="Arial" panose="020B0604020202020204" pitchFamily="34" charset="0"/>
              </a:rPr>
              <a:t>i</a:t>
            </a:r>
            <a:r>
              <a:rPr lang="en-GB" sz="2400" b="1" dirty="0">
                <a:effectLst/>
                <a:latin typeface="Arial" panose="020B0604020202020204" pitchFamily="34" charset="0"/>
              </a:rPr>
              <a:t> </a:t>
            </a:r>
            <a:r>
              <a:rPr lang="en-GB" sz="2400" b="1" dirty="0" err="1">
                <a:effectLst/>
                <a:latin typeface="Arial" panose="020B0604020202020204" pitchFamily="34" charset="0"/>
              </a:rPr>
              <a:t>lywio</a:t>
            </a:r>
            <a:r>
              <a:rPr lang="en-GB" sz="2400" b="1" dirty="0">
                <a:effectLst/>
                <a:latin typeface="Arial" panose="020B0604020202020204" pitchFamily="34" charset="0"/>
              </a:rPr>
              <a:t> </a:t>
            </a:r>
            <a:r>
              <a:rPr lang="en-GB" sz="2400" b="1" dirty="0" err="1">
                <a:effectLst/>
                <a:latin typeface="Arial" panose="020B0604020202020204" pitchFamily="34" charset="0"/>
              </a:rPr>
              <a:t>ymyriadau</a:t>
            </a:r>
            <a:endParaRPr lang="en-GB" sz="2400" b="1" dirty="0">
              <a:effectLst/>
              <a:latin typeface="Arial" panose="020B0604020202020204" pitchFamily="34" charset="0"/>
            </a:endParaRPr>
          </a:p>
          <a:p>
            <a:pPr marL="0" indent="0">
              <a:buNone/>
            </a:pPr>
            <a:r>
              <a:rPr lang="en-GB" sz="2400" dirty="0">
                <a:effectLst/>
                <a:latin typeface="ArialMT"/>
              </a:rPr>
              <a:t>1.5. </a:t>
            </a:r>
            <a:r>
              <a:rPr lang="en-GB" sz="2400" dirty="0" err="1">
                <a:latin typeface="ArialMT"/>
              </a:rPr>
              <a:t>Adfy</a:t>
            </a:r>
            <a:r>
              <a:rPr lang="en-GB" sz="2400" dirty="0" err="1">
                <a:effectLst/>
                <a:latin typeface="ArialMT"/>
              </a:rPr>
              <a:t>fyrio’n</a:t>
            </a:r>
            <a:r>
              <a:rPr lang="en-GB" sz="2400" dirty="0">
                <a:effectLst/>
                <a:latin typeface="ArialMT"/>
              </a:rPr>
              <a:t> </a:t>
            </a:r>
            <a:r>
              <a:rPr lang="en-GB" sz="2400" dirty="0" err="1">
                <a:latin typeface="ArialMT"/>
              </a:rPr>
              <a:t>f</a:t>
            </a:r>
            <a:r>
              <a:rPr lang="en-GB" sz="2400" dirty="0" err="1">
                <a:effectLst/>
                <a:latin typeface="ArialMT"/>
              </a:rPr>
              <a:t>eirniadol</a:t>
            </a:r>
            <a:r>
              <a:rPr lang="en-GB" sz="2400" dirty="0">
                <a:effectLst/>
                <a:latin typeface="ArialMT"/>
              </a:rPr>
              <a:t> </a:t>
            </a:r>
            <a:r>
              <a:rPr lang="en-GB" sz="2400" dirty="0" err="1">
                <a:effectLst/>
                <a:latin typeface="ArialMT"/>
              </a:rPr>
              <a:t>i</a:t>
            </a:r>
            <a:r>
              <a:rPr lang="en-GB" sz="2400" dirty="0">
                <a:effectLst/>
                <a:latin typeface="ArialMT"/>
              </a:rPr>
              <a:t> </a:t>
            </a:r>
            <a:r>
              <a:rPr lang="en-GB" sz="2400" dirty="0" err="1">
                <a:effectLst/>
                <a:latin typeface="ArialMT"/>
              </a:rPr>
              <a:t>werthuso</a:t>
            </a:r>
            <a:r>
              <a:rPr lang="en-GB" sz="2400" dirty="0">
                <a:effectLst/>
                <a:latin typeface="ArialMT"/>
              </a:rPr>
              <a:t> </a:t>
            </a:r>
            <a:r>
              <a:rPr lang="en-GB" sz="2400" dirty="0" err="1">
                <a:effectLst/>
                <a:latin typeface="ArialMT"/>
              </a:rPr>
              <a:t>dadansoddiad</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hun</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asesiadau</a:t>
            </a:r>
            <a:r>
              <a:rPr lang="en-GB" sz="2400" dirty="0">
                <a:effectLst/>
                <a:latin typeface="ArialMT"/>
              </a:rPr>
              <a:t> </a:t>
            </a:r>
            <a:r>
              <a:rPr lang="en-GB" sz="2400" dirty="0" err="1">
                <a:effectLst/>
                <a:latin typeface="ArialMT"/>
              </a:rPr>
              <a:t>gwaith</a:t>
            </a:r>
            <a:r>
              <a:rPr lang="en-GB" sz="2400" dirty="0">
                <a:effectLst/>
                <a:latin typeface="ArialMT"/>
              </a:rPr>
              <a:t> </a:t>
            </a:r>
            <a:r>
              <a:rPr lang="en-GB" sz="2400" dirty="0" err="1">
                <a:effectLst/>
                <a:latin typeface="ArialMT"/>
              </a:rPr>
              <a:t>cymdeithasol</a:t>
            </a:r>
            <a:endParaRPr lang="en-GB" sz="2400" dirty="0">
              <a:effectLst/>
              <a:latin typeface="ArialMT"/>
            </a:endParaRPr>
          </a:p>
          <a:p>
            <a:pPr marL="0" indent="0">
              <a:buNone/>
            </a:pPr>
            <a:r>
              <a:rPr lang="en-GB" sz="2400" b="1" dirty="0">
                <a:effectLst/>
                <a:latin typeface="Arial" panose="020B0604020202020204" pitchFamily="34" charset="0"/>
              </a:rPr>
              <a:t>2. </a:t>
            </a:r>
            <a:r>
              <a:rPr lang="en-GB" sz="2400" b="1" dirty="0" err="1">
                <a:effectLst/>
                <a:latin typeface="Arial" panose="020B0604020202020204" pitchFamily="34" charset="0"/>
              </a:rPr>
              <a:t>Cydweithio</a:t>
            </a:r>
            <a:r>
              <a:rPr lang="en-GB" sz="2400" b="1" dirty="0">
                <a:effectLst/>
                <a:latin typeface="Arial" panose="020B0604020202020204" pitchFamily="34" charset="0"/>
              </a:rPr>
              <a:t> </a:t>
            </a:r>
            <a:r>
              <a:rPr lang="en-GB" sz="2400" b="1" dirty="0">
                <a:latin typeface="Arial" panose="020B0604020202020204" pitchFamily="34" charset="0"/>
              </a:rPr>
              <a:t>ag </a:t>
            </a:r>
            <a:r>
              <a:rPr lang="en-GB" sz="2400" b="1" dirty="0" err="1">
                <a:latin typeface="Arial" panose="020B0604020202020204" pitchFamily="34" charset="0"/>
              </a:rPr>
              <a:t>unigolion</a:t>
            </a:r>
            <a:r>
              <a:rPr lang="en-GB" sz="2400" b="1" dirty="0">
                <a:latin typeface="Arial" panose="020B0604020202020204" pitchFamily="34" charset="0"/>
              </a:rPr>
              <a:t> </a:t>
            </a:r>
            <a:r>
              <a:rPr lang="en-GB" sz="2400" b="1" dirty="0" err="1">
                <a:effectLst/>
                <a:latin typeface="Arial" panose="020B0604020202020204" pitchFamily="34" charset="0"/>
              </a:rPr>
              <a:t>sydd</a:t>
            </a:r>
            <a:r>
              <a:rPr lang="en-GB" sz="2400" b="1" dirty="0">
                <a:effectLst/>
                <a:latin typeface="Arial" panose="020B0604020202020204" pitchFamily="34" charset="0"/>
              </a:rPr>
              <a:t> </a:t>
            </a:r>
            <a:r>
              <a:rPr lang="en-GB" sz="2400" b="1" dirty="0" err="1">
                <a:effectLst/>
                <a:latin typeface="Arial" panose="020B0604020202020204" pitchFamily="34" charset="0"/>
              </a:rPr>
              <a:t>angen</a:t>
            </a:r>
            <a:r>
              <a:rPr lang="en-GB" sz="2400" b="1" dirty="0">
                <a:effectLst/>
                <a:latin typeface="Arial" panose="020B0604020202020204" pitchFamily="34" charset="0"/>
              </a:rPr>
              <a:t> </a:t>
            </a:r>
            <a:r>
              <a:rPr lang="en-GB" sz="2400" b="1" dirty="0" err="1">
                <a:effectLst/>
                <a:latin typeface="Arial" panose="020B0604020202020204" pitchFamily="34" charset="0"/>
              </a:rPr>
              <a:t>gofal</a:t>
            </a:r>
            <a:r>
              <a:rPr lang="en-GB" sz="2400" b="1" dirty="0">
                <a:effectLst/>
                <a:latin typeface="Arial" panose="020B0604020202020204" pitchFamily="34" charset="0"/>
              </a:rPr>
              <a:t> a </a:t>
            </a:r>
            <a:r>
              <a:rPr lang="en-GB" sz="2400" b="1" dirty="0" err="1">
                <a:effectLst/>
                <a:latin typeface="Arial" panose="020B0604020202020204" pitchFamily="34" charset="0"/>
              </a:rPr>
              <a:t>chymorth</a:t>
            </a:r>
            <a:r>
              <a:rPr lang="en-GB" sz="2400" b="1" dirty="0">
                <a:effectLst/>
                <a:latin typeface="Arial" panose="020B0604020202020204" pitchFamily="34" charset="0"/>
              </a:rPr>
              <a:t>, </a:t>
            </a:r>
            <a:r>
              <a:rPr lang="en-GB" sz="2400" b="1" dirty="0" err="1">
                <a:effectLst/>
                <a:latin typeface="Arial" panose="020B0604020202020204" pitchFamily="34" charset="0"/>
              </a:rPr>
              <a:t>eu</a:t>
            </a:r>
            <a:r>
              <a:rPr lang="en-GB" sz="2400" b="1" dirty="0">
                <a:effectLst/>
                <a:latin typeface="Arial" panose="020B0604020202020204" pitchFamily="34" charset="0"/>
              </a:rPr>
              <a:t> </a:t>
            </a:r>
            <a:r>
              <a:rPr lang="en-GB" sz="2400" b="1" dirty="0" err="1">
                <a:effectLst/>
                <a:latin typeface="Arial" panose="020B0604020202020204" pitchFamily="34" charset="0"/>
              </a:rPr>
              <a:t>gofalwyr</a:t>
            </a:r>
            <a:r>
              <a:rPr lang="en-GB" sz="2400" b="1" dirty="0">
                <a:effectLst/>
                <a:latin typeface="Arial" panose="020B0604020202020204" pitchFamily="34" charset="0"/>
              </a:rPr>
              <a:t> a </a:t>
            </a:r>
            <a:r>
              <a:rPr lang="en-GB" sz="2400" b="1" dirty="0" err="1">
                <a:effectLst/>
                <a:latin typeface="Arial" panose="020B0604020202020204" pitchFamily="34" charset="0"/>
              </a:rPr>
              <a:t>gweithwyr</a:t>
            </a:r>
            <a:r>
              <a:rPr lang="en-GB" sz="2400" b="1" dirty="0">
                <a:effectLst/>
                <a:latin typeface="Arial" panose="020B0604020202020204" pitchFamily="34" charset="0"/>
              </a:rPr>
              <a:t> </a:t>
            </a:r>
            <a:r>
              <a:rPr lang="en-GB" sz="2400" b="1" dirty="0" err="1">
                <a:effectLst/>
                <a:latin typeface="Arial" panose="020B0604020202020204" pitchFamily="34" charset="0"/>
              </a:rPr>
              <a:t>proffesiynol</a:t>
            </a:r>
            <a:r>
              <a:rPr lang="en-GB" sz="2400" b="1" dirty="0">
                <a:effectLst/>
                <a:latin typeface="Arial" panose="020B0604020202020204" pitchFamily="34" charset="0"/>
              </a:rPr>
              <a:t> </a:t>
            </a:r>
            <a:r>
              <a:rPr lang="en-GB" sz="2400" b="1" dirty="0" err="1">
                <a:effectLst/>
                <a:latin typeface="Arial" panose="020B0604020202020204" pitchFamily="34" charset="0"/>
              </a:rPr>
              <a:t>eraill</a:t>
            </a:r>
            <a:endParaRPr lang="en-GB" sz="2400" b="1" dirty="0">
              <a:effectLst/>
              <a:latin typeface="Arial" panose="020B0604020202020204" pitchFamily="34" charset="0"/>
            </a:endParaRPr>
          </a:p>
          <a:p>
            <a:pPr marL="0" indent="0">
              <a:buNone/>
            </a:pPr>
            <a:r>
              <a:rPr lang="en-GB" sz="2400" dirty="0">
                <a:effectLst/>
                <a:latin typeface="ArialMT"/>
              </a:rPr>
              <a:t>2.3. </a:t>
            </a:r>
            <a:r>
              <a:rPr lang="en-GB" sz="2400" dirty="0" err="1">
                <a:effectLst/>
                <a:latin typeface="ArialMT"/>
              </a:rPr>
              <a:t>Adfyfyrio’n</a:t>
            </a:r>
            <a:r>
              <a:rPr lang="en-GB" sz="2400" dirty="0">
                <a:effectLst/>
                <a:latin typeface="ArialMT"/>
              </a:rPr>
              <a:t> </a:t>
            </a:r>
            <a:r>
              <a:rPr lang="en-GB" sz="2400" dirty="0" err="1">
                <a:effectLst/>
                <a:latin typeface="ArialMT"/>
              </a:rPr>
              <a:t>feirniadol</a:t>
            </a:r>
            <a:r>
              <a:rPr lang="en-GB" sz="2400" dirty="0">
                <a:effectLst/>
                <a:latin typeface="ArialMT"/>
              </a:rPr>
              <a:t> </a:t>
            </a:r>
            <a:r>
              <a:rPr lang="en-GB" sz="2400" dirty="0" err="1">
                <a:effectLst/>
                <a:latin typeface="ArialMT"/>
              </a:rPr>
              <a:t>ar</a:t>
            </a:r>
            <a:r>
              <a:rPr lang="en-GB" sz="2400" dirty="0">
                <a:effectLst/>
                <a:latin typeface="ArialMT"/>
              </a:rPr>
              <a:t> </a:t>
            </a:r>
            <a:r>
              <a:rPr lang="en-GB" sz="2400" dirty="0" err="1">
                <a:effectLst/>
                <a:latin typeface="ArialMT"/>
              </a:rPr>
              <a:t>waith</a:t>
            </a:r>
            <a:r>
              <a:rPr lang="en-GB" sz="2400" dirty="0">
                <a:effectLst/>
                <a:latin typeface="ArialMT"/>
              </a:rPr>
              <a:t> </a:t>
            </a:r>
            <a:r>
              <a:rPr lang="en-GB" sz="2400" dirty="0" err="1">
                <a:effectLst/>
                <a:latin typeface="ArialMT"/>
              </a:rPr>
              <a:t>cydweithredol</a:t>
            </a:r>
            <a:r>
              <a:rPr lang="en-GB" sz="2400" dirty="0">
                <a:effectLst/>
                <a:latin typeface="ArialMT"/>
              </a:rPr>
              <a:t> </a:t>
            </a:r>
            <a:r>
              <a:rPr lang="en-GB" sz="2400" dirty="0" err="1">
                <a:effectLst/>
                <a:latin typeface="ArialMT"/>
              </a:rPr>
              <a:t>ei</a:t>
            </a:r>
            <a:r>
              <a:rPr lang="en-GB" sz="2400" dirty="0">
                <a:effectLst/>
                <a:latin typeface="ArialMT"/>
              </a:rPr>
              <a:t> </a:t>
            </a:r>
            <a:r>
              <a:rPr lang="en-GB" sz="2400" dirty="0" err="1">
                <a:effectLst/>
                <a:latin typeface="ArialMT"/>
              </a:rPr>
              <a:t>hun</a:t>
            </a:r>
            <a:endParaRPr lang="en-GB" sz="2400" dirty="0">
              <a:effectLst/>
            </a:endParaRPr>
          </a:p>
          <a:p>
            <a:pPr marL="0" indent="0">
              <a:buNone/>
            </a:pPr>
            <a:r>
              <a:rPr lang="en-GB" sz="2400" dirty="0">
                <a:effectLst/>
                <a:latin typeface="ArialMT"/>
              </a:rPr>
              <a:t>3.2. </a:t>
            </a:r>
            <a:r>
              <a:rPr lang="en-GB" sz="2400" dirty="0" err="1">
                <a:latin typeface="ArialMT"/>
              </a:rPr>
              <a:t>R</a:t>
            </a:r>
            <a:r>
              <a:rPr lang="en-GB" sz="2400" dirty="0" err="1">
                <a:effectLst/>
                <a:latin typeface="ArialMT"/>
              </a:rPr>
              <a:t>heoli</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rôl</a:t>
            </a:r>
            <a:r>
              <a:rPr lang="en-GB" sz="2400" dirty="0">
                <a:effectLst/>
                <a:latin typeface="ArialMT"/>
              </a:rPr>
              <a:t> </a:t>
            </a:r>
            <a:r>
              <a:rPr lang="en-GB" sz="2400" dirty="0" err="1">
                <a:effectLst/>
                <a:latin typeface="ArialMT"/>
              </a:rPr>
              <a:t>fel</a:t>
            </a:r>
            <a:r>
              <a:rPr lang="en-GB" sz="2400" dirty="0">
                <a:effectLst/>
                <a:latin typeface="ArialMT"/>
              </a:rPr>
              <a:t> </a:t>
            </a:r>
            <a:r>
              <a:rPr lang="en-GB" sz="2400" dirty="0" err="1">
                <a:effectLst/>
                <a:latin typeface="ArialMT"/>
              </a:rPr>
              <a:t>gweithiwr</a:t>
            </a:r>
            <a:r>
              <a:rPr lang="en-GB" sz="2400" dirty="0">
                <a:effectLst/>
                <a:latin typeface="ArialMT"/>
              </a:rPr>
              <a:t> </a:t>
            </a:r>
            <a:r>
              <a:rPr lang="en-GB" sz="2400" dirty="0" err="1">
                <a:effectLst/>
                <a:latin typeface="ArialMT"/>
              </a:rPr>
              <a:t>cymdeithasol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gynyddol</a:t>
            </a:r>
            <a:r>
              <a:rPr lang="en-GB" sz="2400" dirty="0">
                <a:effectLst/>
                <a:latin typeface="ArialMT"/>
              </a:rPr>
              <a:t> </a:t>
            </a:r>
            <a:r>
              <a:rPr lang="en-GB" sz="2400" dirty="0" err="1">
                <a:effectLst/>
                <a:latin typeface="ArialMT"/>
              </a:rPr>
              <a:t>gymhleth</a:t>
            </a:r>
            <a:endParaRPr lang="en-US" sz="2400" dirty="0"/>
          </a:p>
          <a:p>
            <a:pPr marL="0" indent="0">
              <a:buNone/>
            </a:pPr>
            <a:r>
              <a:rPr lang="en-GB" sz="2400" b="1" dirty="0">
                <a:latin typeface="Arial" panose="020B0604020202020204" pitchFamily="34" charset="0"/>
              </a:rPr>
              <a:t>3. </a:t>
            </a:r>
            <a:r>
              <a:rPr lang="en-GB" sz="2400" b="1" dirty="0" err="1">
                <a:latin typeface="Arial" panose="020B0604020202020204" pitchFamily="34" charset="0"/>
              </a:rPr>
              <a:t>C</a:t>
            </a:r>
            <a:r>
              <a:rPr lang="en-GB" sz="2400" b="1" dirty="0" err="1">
                <a:effectLst/>
                <a:latin typeface="Arial" panose="020B0604020202020204" pitchFamily="34" charset="0"/>
              </a:rPr>
              <a:t>ymhwyso</a:t>
            </a:r>
            <a:r>
              <a:rPr lang="en-GB" sz="2400" b="1" dirty="0">
                <a:effectLst/>
                <a:latin typeface="Arial" panose="020B0604020202020204" pitchFamily="34" charset="0"/>
              </a:rPr>
              <a:t> barn </a:t>
            </a:r>
            <a:r>
              <a:rPr lang="en-GB" sz="2400" b="1" dirty="0" err="1">
                <a:effectLst/>
                <a:latin typeface="Arial" panose="020B0604020202020204" pitchFamily="34" charset="0"/>
              </a:rPr>
              <a:t>broffesiynol</a:t>
            </a:r>
            <a:r>
              <a:rPr lang="en-GB" sz="2400" b="1" dirty="0">
                <a:effectLst/>
                <a:latin typeface="Arial" panose="020B0604020202020204" pitchFamily="34" charset="0"/>
              </a:rPr>
              <a:t> </a:t>
            </a:r>
            <a:r>
              <a:rPr lang="en-GB" sz="2400" b="1" dirty="0" err="1">
                <a:effectLst/>
                <a:latin typeface="Arial" panose="020B0604020202020204" pitchFamily="34" charset="0"/>
              </a:rPr>
              <a:t>mewn</a:t>
            </a:r>
            <a:r>
              <a:rPr lang="en-GB" sz="2400" b="1" dirty="0">
                <a:effectLst/>
                <a:latin typeface="Arial" panose="020B0604020202020204" pitchFamily="34" charset="0"/>
              </a:rPr>
              <a:t> </a:t>
            </a:r>
            <a:r>
              <a:rPr lang="en-GB" sz="2400" b="1" dirty="0" err="1">
                <a:effectLst/>
                <a:latin typeface="Arial" panose="020B0604020202020204" pitchFamily="34" charset="0"/>
              </a:rPr>
              <a:t>sefyllfaoedd</a:t>
            </a:r>
            <a:r>
              <a:rPr lang="en-GB" sz="2400" b="1" dirty="0">
                <a:effectLst/>
                <a:latin typeface="Arial" panose="020B0604020202020204" pitchFamily="34" charset="0"/>
              </a:rPr>
              <a:t> </a:t>
            </a:r>
            <a:r>
              <a:rPr lang="en-GB" sz="2400" b="1" dirty="0" err="1">
                <a:effectLst/>
                <a:latin typeface="Arial" panose="020B0604020202020204" pitchFamily="34" charset="0"/>
              </a:rPr>
              <a:t>cynyddol</a:t>
            </a:r>
            <a:r>
              <a:rPr lang="en-GB" sz="2400" b="1" dirty="0">
                <a:effectLst/>
                <a:latin typeface="Arial" panose="020B0604020202020204" pitchFamily="34" charset="0"/>
              </a:rPr>
              <a:t> </a:t>
            </a:r>
            <a:r>
              <a:rPr lang="en-GB" sz="2400" b="1" dirty="0" err="1">
                <a:effectLst/>
                <a:latin typeface="Arial" panose="020B0604020202020204" pitchFamily="34" charset="0"/>
              </a:rPr>
              <a:t>gymhleth</a:t>
            </a:r>
            <a:endParaRPr lang="en-GB" sz="2400" b="1" dirty="0">
              <a:effectLst/>
              <a:latin typeface="Arial" panose="020B0604020202020204" pitchFamily="34" charset="0"/>
            </a:endParaRPr>
          </a:p>
          <a:p>
            <a:pPr marL="0" indent="0">
              <a:buNone/>
            </a:pPr>
            <a:r>
              <a:rPr lang="en-GB" sz="2400" dirty="0">
                <a:effectLst/>
                <a:latin typeface="ArialMT"/>
              </a:rPr>
              <a:t>3.7. </a:t>
            </a:r>
            <a:r>
              <a:rPr lang="en-GB" sz="2400" dirty="0" err="1">
                <a:latin typeface="ArialMT"/>
              </a:rPr>
              <a:t>Y</a:t>
            </a:r>
            <a:r>
              <a:rPr lang="en-GB" sz="2400" dirty="0" err="1">
                <a:effectLst/>
                <a:latin typeface="ArialMT"/>
              </a:rPr>
              <a:t>marfer</a:t>
            </a:r>
            <a:r>
              <a:rPr lang="en-GB" sz="2400" dirty="0">
                <a:effectLst/>
                <a:latin typeface="ArialMT"/>
              </a:rPr>
              <a:t> </a:t>
            </a:r>
            <a:r>
              <a:rPr lang="en-GB" sz="2400" dirty="0" err="1">
                <a:effectLst/>
                <a:latin typeface="ArialMT"/>
              </a:rPr>
              <a:t>atebolrwydd</a:t>
            </a:r>
            <a:r>
              <a:rPr lang="en-GB" sz="2400" dirty="0">
                <a:effectLst/>
                <a:latin typeface="ArialMT"/>
              </a:rPr>
              <a:t> </a:t>
            </a:r>
            <a:r>
              <a:rPr lang="en-GB" sz="2400" dirty="0" err="1">
                <a:effectLst/>
                <a:latin typeface="ArialMT"/>
              </a:rPr>
              <a:t>proffesiynol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cynyddol</a:t>
            </a:r>
            <a:r>
              <a:rPr lang="en-GB" sz="2400" dirty="0">
                <a:effectLst/>
                <a:latin typeface="ArialMT"/>
              </a:rPr>
              <a:t> </a:t>
            </a:r>
            <a:r>
              <a:rPr lang="en-GB" sz="2400" dirty="0" err="1">
                <a:latin typeface="ArialMT"/>
              </a:rPr>
              <a:t>g</a:t>
            </a:r>
            <a:r>
              <a:rPr lang="en-GB" sz="2400" dirty="0" err="1">
                <a:effectLst/>
                <a:latin typeface="ArialMT"/>
              </a:rPr>
              <a:t>ymhleth</a:t>
            </a:r>
            <a:r>
              <a:rPr lang="en-GB" sz="2400" dirty="0">
                <a:effectLst/>
                <a:latin typeface="ArialMT"/>
              </a:rPr>
              <a:t>.</a:t>
            </a:r>
            <a:endParaRPr lang="en-US" sz="2400" dirty="0"/>
          </a:p>
          <a:p>
            <a:pPr marL="0" indent="0">
              <a:buNone/>
            </a:pPr>
            <a:endParaRPr lang="en-GB" sz="2000" dirty="0">
              <a:effectLst/>
              <a:latin typeface="ArialMT"/>
            </a:endParaRPr>
          </a:p>
          <a:p>
            <a:pPr marL="0" indent="0">
              <a:buNone/>
            </a:pPr>
            <a:endParaRPr lang="en-GB" sz="2000" dirty="0">
              <a:effectLst/>
              <a:latin typeface="ArialMT"/>
            </a:endParaRPr>
          </a:p>
          <a:p>
            <a:endParaRPr lang="en-GB" sz="2000" dirty="0"/>
          </a:p>
          <a:p>
            <a:endParaRPr lang="en-US" sz="2000" dirty="0"/>
          </a:p>
        </p:txBody>
      </p:sp>
      <p:sp>
        <p:nvSpPr>
          <p:cNvPr id="6" name="Slide Number Placeholder 5">
            <a:extLst>
              <a:ext uri="{FF2B5EF4-FFF2-40B4-BE49-F238E27FC236}">
                <a16:creationId xmlns:a16="http://schemas.microsoft.com/office/drawing/2014/main" id="{849916C0-B28C-A206-01F2-188EE54ABD1A}"/>
              </a:ext>
            </a:extLst>
          </p:cNvPr>
          <p:cNvSpPr>
            <a:spLocks noGrp="1"/>
          </p:cNvSpPr>
          <p:nvPr>
            <p:ph type="sldNum" sz="quarter" idx="12"/>
          </p:nvPr>
        </p:nvSpPr>
        <p:spPr>
          <a:xfrm>
            <a:off x="11704320" y="6455664"/>
            <a:ext cx="448056" cy="365125"/>
          </a:xfrm>
        </p:spPr>
        <p:txBody>
          <a:bodyPr>
            <a:normAutofit/>
          </a:bodyPr>
          <a:lstStyle/>
          <a:p>
            <a:pPr>
              <a:spcAft>
                <a:spcPts val="600"/>
              </a:spcAft>
            </a:pPr>
            <a:fld id="{35470E4D-CFB8-FE4B-A9A4-B32541D0D757}" type="slidenum">
              <a:rPr lang="en-US" sz="1100">
                <a:solidFill>
                  <a:schemeClr val="tx1">
                    <a:lumMod val="50000"/>
                    <a:lumOff val="50000"/>
                  </a:schemeClr>
                </a:solidFill>
              </a:rPr>
              <a:pPr>
                <a:spcAft>
                  <a:spcPts val="600"/>
                </a:spcAft>
              </a:pPr>
              <a:t>13</a:t>
            </a:fld>
            <a:endParaRPr lang="en-US" sz="1100">
              <a:solidFill>
                <a:schemeClr val="tx1">
                  <a:lumMod val="50000"/>
                  <a:lumOff val="50000"/>
                </a:schemeClr>
              </a:solidFill>
            </a:endParaRPr>
          </a:p>
        </p:txBody>
      </p:sp>
    </p:spTree>
    <p:extLst>
      <p:ext uri="{BB962C8B-B14F-4D97-AF65-F5344CB8AC3E}">
        <p14:creationId xmlns:p14="http://schemas.microsoft.com/office/powerpoint/2010/main" val="184681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fontScale="90000"/>
          </a:bodyPr>
          <a:lstStyle/>
          <a:p>
            <a:r>
              <a:rPr lang="en-GB" sz="5400" b="0" i="0" u="none" strike="noStrike" dirty="0">
                <a:solidFill>
                  <a:srgbClr val="000000"/>
                </a:solidFill>
                <a:effectLst/>
                <a:latin typeface="Helvetica" pitchFamily="2" charset="0"/>
              </a:rPr>
              <a:t>Canlyniadau </a:t>
            </a:r>
            <a:r>
              <a:rPr lang="en-GB" sz="5400" b="0" i="0" u="none" strike="noStrike" dirty="0" err="1">
                <a:solidFill>
                  <a:srgbClr val="000000"/>
                </a:solidFill>
                <a:effectLst/>
                <a:latin typeface="Helvetica" pitchFamily="2" charset="0"/>
              </a:rPr>
              <a:t>Dysgu</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Gofal</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Cymdeithasol</a:t>
            </a:r>
            <a:r>
              <a:rPr lang="en-GB" sz="5400" b="0" i="0" u="none" strike="noStrike" dirty="0">
                <a:solidFill>
                  <a:srgbClr val="000000"/>
                </a:solidFill>
                <a:effectLst/>
                <a:latin typeface="Helvetica" pitchFamily="2" charset="0"/>
              </a:rPr>
              <a:t> Cymru (GCC)</a:t>
            </a:r>
            <a:endParaRPr lang="en-US" sz="5400" dirty="0"/>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572493" y="2071316"/>
            <a:ext cx="6713552" cy="4119172"/>
          </a:xfrm>
        </p:spPr>
        <p:txBody>
          <a:bodyPr anchor="t">
            <a:noAutofit/>
          </a:bodyPr>
          <a:lstStyle/>
          <a:p>
            <a:r>
              <a:rPr lang="en-GB" sz="2400" b="0" i="0" u="none" strike="noStrike" dirty="0">
                <a:solidFill>
                  <a:srgbClr val="000000"/>
                </a:solidFill>
                <a:effectLst/>
                <a:latin typeface="Arial" panose="020B0604020202020204" pitchFamily="34" charset="0"/>
                <a:cs typeface="Arial" panose="020B0604020202020204" pitchFamily="34" charset="0"/>
              </a:rPr>
              <a:t>Mae </a:t>
            </a:r>
            <a:r>
              <a:rPr lang="en-GB" sz="2400" b="0" i="0" u="none" strike="noStrike" dirty="0" err="1">
                <a:solidFill>
                  <a:srgbClr val="000000"/>
                </a:solidFill>
                <a:effectLst/>
                <a:latin typeface="Arial" panose="020B0604020202020204" pitchFamily="34" charset="0"/>
                <a:cs typeface="Arial" panose="020B0604020202020204" pitchFamily="34" charset="0"/>
              </a:rPr>
              <a:t>pob</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tasg</a:t>
            </a:r>
            <a:r>
              <a:rPr lang="en-GB" sz="2400" b="0" i="0" u="none" strike="noStrike" dirty="0">
                <a:solidFill>
                  <a:srgbClr val="000000"/>
                </a:solidFill>
                <a:effectLst/>
                <a:latin typeface="Arial" panose="020B0604020202020204" pitchFamily="34" charset="0"/>
                <a:cs typeface="Arial" panose="020B0604020202020204" pitchFamily="34" charset="0"/>
              </a:rPr>
              <a:t> yn </a:t>
            </a:r>
            <a:r>
              <a:rPr lang="en-GB" sz="2400" b="0" i="0" u="none" strike="noStrike" dirty="0" err="1">
                <a:solidFill>
                  <a:srgbClr val="000000"/>
                </a:solidFill>
                <a:effectLst/>
                <a:latin typeface="Arial" panose="020B0604020202020204" pitchFamily="34" charset="0"/>
                <a:cs typeface="Arial" panose="020B0604020202020204" pitchFamily="34" charset="0"/>
              </a:rPr>
              <a:t>gofyn</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i</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ddysgwyr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fodloni</a:t>
            </a:r>
            <a:r>
              <a:rPr lang="en-GB" sz="2400" b="0" i="0" u="none" strike="noStrike" dirty="0">
                <a:solidFill>
                  <a:srgbClr val="000000"/>
                </a:solidFill>
                <a:effectLst/>
                <a:latin typeface="Arial" panose="020B0604020202020204" pitchFamily="34" charset="0"/>
                <a:cs typeface="Arial" panose="020B0604020202020204" pitchFamily="34" charset="0"/>
              </a:rPr>
              <a:t> canlyniadau </a:t>
            </a:r>
            <a:r>
              <a:rPr lang="en-GB" sz="2400" b="0" i="0" u="none" strike="noStrike" dirty="0" err="1">
                <a:solidFill>
                  <a:srgbClr val="000000"/>
                </a:solidFill>
                <a:effectLst/>
                <a:latin typeface="Arial" panose="020B0604020202020204" pitchFamily="34" charset="0"/>
                <a:cs typeface="Arial" panose="020B0604020202020204" pitchFamily="34" charset="0"/>
              </a:rPr>
              <a:t>dysgu</a:t>
            </a:r>
            <a:r>
              <a:rPr lang="en-GB" sz="2400" b="0" i="0" u="none" strike="noStrike" dirty="0">
                <a:solidFill>
                  <a:srgbClr val="000000"/>
                </a:solidFill>
                <a:effectLst/>
                <a:latin typeface="Arial" panose="020B0604020202020204" pitchFamily="34" charset="0"/>
                <a:cs typeface="Arial" panose="020B0604020202020204" pitchFamily="34" charset="0"/>
              </a:rPr>
              <a:t> GCC </a:t>
            </a:r>
            <a:r>
              <a:rPr lang="en-GB" sz="2400" b="0" i="0" u="none" strike="noStrike" dirty="0" err="1">
                <a:solidFill>
                  <a:srgbClr val="000000"/>
                </a:solidFill>
                <a:effectLst/>
                <a:latin typeface="Arial" panose="020B0604020202020204" pitchFamily="34" charset="0"/>
                <a:cs typeface="Arial" panose="020B0604020202020204" pitchFamily="34" charset="0"/>
              </a:rPr>
              <a:t>sydd</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wedi'u</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pennu</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ar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gyfer</a:t>
            </a:r>
            <a:r>
              <a:rPr lang="en-GB" sz="2400" b="0" i="0" u="none" strike="noStrike" dirty="0">
                <a:solidFill>
                  <a:srgbClr val="000000"/>
                </a:solidFill>
                <a:effectLst/>
                <a:latin typeface="Arial" panose="020B0604020202020204" pitchFamily="34" charset="0"/>
                <a:cs typeface="Arial" panose="020B0604020202020204" pitchFamily="34" charset="0"/>
              </a:rPr>
              <a:t> y </a:t>
            </a:r>
            <a:r>
              <a:rPr lang="en-GB" sz="2400" b="0" i="0" u="none" strike="noStrike" dirty="0" err="1">
                <a:solidFill>
                  <a:srgbClr val="000000"/>
                </a:solidFill>
                <a:effectLst/>
                <a:latin typeface="Arial" panose="020B0604020202020204" pitchFamily="34" charset="0"/>
                <a:cs typeface="Arial" panose="020B0604020202020204" pitchFamily="34" charset="0"/>
              </a:rPr>
              <a:t>dasg</a:t>
            </a:r>
            <a:r>
              <a:rPr lang="en-GB" sz="2400" dirty="0">
                <a:solidFill>
                  <a:srgbClr val="000000"/>
                </a:solidFill>
                <a:latin typeface="Arial" panose="020B0604020202020204" pitchFamily="34" charset="0"/>
                <a:cs typeface="Arial" panose="020B0604020202020204" pitchFamily="34" charset="0"/>
              </a:rPr>
              <a:t>.</a:t>
            </a:r>
          </a:p>
          <a:p>
            <a:r>
              <a:rPr lang="en-GB" sz="2400" dirty="0">
                <a:solidFill>
                  <a:srgbClr val="000000"/>
                </a:solidFill>
                <a:latin typeface="Arial" panose="020B0604020202020204" pitchFamily="34" charset="0"/>
                <a:cs typeface="Arial" panose="020B0604020202020204" pitchFamily="34" charset="0"/>
              </a:rPr>
              <a:t>Yn </a:t>
            </a:r>
            <a:r>
              <a:rPr lang="en-GB" sz="2400" dirty="0" err="1">
                <a:solidFill>
                  <a:srgbClr val="000000"/>
                </a:solidFill>
                <a:latin typeface="Arial" panose="020B0604020202020204" pitchFamily="34" charset="0"/>
                <a:cs typeface="Arial" panose="020B0604020202020204" pitchFamily="34" charset="0"/>
              </a:rPr>
              <a:t>ogystal</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mae</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angen</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i</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ddysgwyr</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ateb</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pob</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agwedd</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o'r</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cwestiwn</a:t>
            </a:r>
            <a:r>
              <a:rPr lang="en-GB" sz="2400" dirty="0">
                <a:solidFill>
                  <a:srgbClr val="000000"/>
                </a:solidFill>
                <a:latin typeface="Arial" panose="020B0604020202020204" pitchFamily="34" charset="0"/>
                <a:cs typeface="Arial" panose="020B0604020202020204" pitchFamily="34" charset="0"/>
              </a:rPr>
              <a:t> gan </a:t>
            </a:r>
            <a:r>
              <a:rPr lang="en-GB" sz="2400" dirty="0" err="1">
                <a:solidFill>
                  <a:srgbClr val="000000"/>
                </a:solidFill>
                <a:latin typeface="Arial" panose="020B0604020202020204" pitchFamily="34" charset="0"/>
                <a:cs typeface="Arial" panose="020B0604020202020204" pitchFamily="34" charset="0"/>
              </a:rPr>
              <a:t>gwrdd</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â'r</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meini</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prawf</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marcio</a:t>
            </a:r>
            <a:r>
              <a:rPr lang="en-GB" sz="2400" dirty="0">
                <a:solidFill>
                  <a:srgbClr val="000000"/>
                </a:solidFill>
                <a:latin typeface="Arial" panose="020B0604020202020204" pitchFamily="34" charset="0"/>
                <a:cs typeface="Arial" panose="020B0604020202020204" pitchFamily="34" charset="0"/>
              </a:rPr>
              <a:t>. </a:t>
            </a:r>
          </a:p>
          <a:p>
            <a:r>
              <a:rPr lang="en-GB" sz="2400" dirty="0">
                <a:solidFill>
                  <a:srgbClr val="000000"/>
                </a:solidFill>
                <a:latin typeface="Arial" panose="020B0604020202020204" pitchFamily="34" charset="0"/>
                <a:cs typeface="Arial" panose="020B0604020202020204" pitchFamily="34" charset="0"/>
              </a:rPr>
              <a:t>B</a:t>
            </a:r>
            <a:r>
              <a:rPr lang="en-GB" sz="2400" b="0" i="0" u="none" strike="noStrike" dirty="0">
                <a:solidFill>
                  <a:srgbClr val="000000"/>
                </a:solidFill>
                <a:effectLst/>
                <a:latin typeface="Arial" panose="020B0604020202020204" pitchFamily="34" charset="0"/>
                <a:cs typeface="Arial" panose="020B0604020202020204" pitchFamily="34" charset="0"/>
              </a:rPr>
              <a:t>yddwn yn </a:t>
            </a:r>
            <a:r>
              <a:rPr lang="en-GB" sz="2400" b="0" i="0" u="none" strike="noStrike" dirty="0" err="1">
                <a:solidFill>
                  <a:srgbClr val="000000"/>
                </a:solidFill>
                <a:effectLst/>
                <a:latin typeface="Arial" panose="020B0604020202020204" pitchFamily="34" charset="0"/>
                <a:cs typeface="Arial" panose="020B0604020202020204" pitchFamily="34" charset="0"/>
              </a:rPr>
              <a:t>ystyried</a:t>
            </a:r>
            <a:r>
              <a:rPr lang="en-GB" sz="2400" b="0" i="0" u="none" strike="noStrike" dirty="0">
                <a:solidFill>
                  <a:srgbClr val="000000"/>
                </a:solidFill>
                <a:effectLst/>
                <a:latin typeface="Arial" panose="020B0604020202020204" pitchFamily="34" charset="0"/>
                <a:cs typeface="Arial" panose="020B0604020202020204" pitchFamily="34" charset="0"/>
              </a:rPr>
              <a:t> y </a:t>
            </a:r>
            <a:r>
              <a:rPr lang="en-GB" sz="2400" b="0" i="0" u="none" strike="noStrike" dirty="0" err="1">
                <a:solidFill>
                  <a:srgbClr val="000000"/>
                </a:solidFill>
                <a:effectLst/>
                <a:latin typeface="Arial" panose="020B0604020202020204" pitchFamily="34" charset="0"/>
                <a:cs typeface="Arial" panose="020B0604020202020204" pitchFamily="34" charset="0"/>
              </a:rPr>
              <a:t>canlyniadau</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dysgu</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penodol</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ar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gyfer</a:t>
            </a:r>
            <a:r>
              <a:rPr lang="en-GB" sz="2400" b="0" i="0" u="none" strike="noStrike" dirty="0">
                <a:solidFill>
                  <a:srgbClr val="000000"/>
                </a:solidFill>
                <a:effectLst/>
                <a:latin typeface="Arial" panose="020B0604020202020204" pitchFamily="34" charset="0"/>
                <a:cs typeface="Arial" panose="020B0604020202020204" pitchFamily="34" charset="0"/>
              </a:rPr>
              <a:t> Tasg 1 Rhan A, a </a:t>
            </a:r>
            <a:r>
              <a:rPr lang="en-GB" sz="2400" b="0" i="0" u="none" strike="noStrike" dirty="0" err="1">
                <a:solidFill>
                  <a:srgbClr val="000000"/>
                </a:solidFill>
                <a:effectLst/>
                <a:latin typeface="Arial" panose="020B0604020202020204" pitchFamily="34" charset="0"/>
                <a:cs typeface="Arial" panose="020B0604020202020204" pitchFamily="34" charset="0"/>
              </a:rPr>
              <a:t>edrych</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ar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sut</a:t>
            </a:r>
            <a:r>
              <a:rPr lang="en-GB" sz="2400" b="0" i="0" u="none" strike="noStrike" dirty="0">
                <a:solidFill>
                  <a:srgbClr val="000000"/>
                </a:solidFill>
                <a:effectLst/>
                <a:latin typeface="Arial" panose="020B0604020202020204" pitchFamily="34" charset="0"/>
                <a:cs typeface="Arial" panose="020B0604020202020204" pitchFamily="34" charset="0"/>
              </a:rPr>
              <a:t> y gallant </a:t>
            </a:r>
            <a:r>
              <a:rPr lang="en-GB" sz="2400" b="0" i="0" u="none" strike="noStrike" dirty="0" err="1">
                <a:solidFill>
                  <a:srgbClr val="000000"/>
                </a:solidFill>
                <a:effectLst/>
                <a:latin typeface="Arial" panose="020B0604020202020204" pitchFamily="34" charset="0"/>
                <a:cs typeface="Arial" panose="020B0604020202020204" pitchFamily="34" charset="0"/>
              </a:rPr>
              <a:t>gyflawni'r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canlyniadau</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hyn</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wrth</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ysgrifennu'r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dasg</a:t>
            </a:r>
            <a:r>
              <a:rPr lang="en-GB" sz="2400" b="0" i="0" u="none" strike="noStrike" dirty="0">
                <a:solidFill>
                  <a:srgbClr val="000000"/>
                </a:solidFill>
                <a:effectLst/>
                <a:latin typeface="Arial" panose="020B0604020202020204" pitchFamily="34" charset="0"/>
                <a:cs typeface="Arial" panose="020B0604020202020204" pitchFamily="34" charset="0"/>
              </a:rPr>
              <a:t> yn y </a:t>
            </a:r>
            <a:r>
              <a:rPr lang="en-GB" sz="2400" b="0" i="0" u="none" strike="noStrike" dirty="0" err="1">
                <a:solidFill>
                  <a:srgbClr val="000000"/>
                </a:solidFill>
                <a:effectLst/>
                <a:latin typeface="Arial" panose="020B0604020202020204" pitchFamily="34" charset="0"/>
                <a:cs typeface="Arial" panose="020B0604020202020204" pitchFamily="34" charset="0"/>
              </a:rPr>
              <a:t>portffolio</a:t>
            </a:r>
            <a:r>
              <a:rPr lang="en-GB" sz="2400" b="0" i="0" u="none" strike="noStrike" dirty="0">
                <a:solidFill>
                  <a:srgbClr val="000000"/>
                </a:solidFill>
                <a:effectLst/>
                <a:latin typeface="Arial" panose="020B0604020202020204" pitchFamily="34" charset="0"/>
                <a:cs typeface="Arial" panose="020B0604020202020204" pitchFamily="34" charset="0"/>
              </a:rPr>
              <a:t>.</a:t>
            </a:r>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a:t>
            </a:r>
          </a:p>
          <a:p>
            <a:pPr marL="0" indent="0">
              <a:lnSpc>
                <a:spcPct val="90000"/>
              </a:lnSpc>
              <a:buNone/>
            </a:pPr>
            <a:r>
              <a:rPr lang="en-GB" sz="2400" dirty="0"/>
              <a:t>Gan gynnwys:</a:t>
            </a:r>
          </a:p>
          <a:p>
            <a:r>
              <a:rPr lang="en-GB" sz="2400" dirty="0"/>
              <a:t>canfyddiad o emosiwn </a:t>
            </a:r>
          </a:p>
          <a:p>
            <a:r>
              <a:rPr lang="en-GB" sz="2400" dirty="0"/>
              <a:t>y gallu i resymu gan ddefnyddio emosiynau</a:t>
            </a:r>
          </a:p>
          <a:p>
            <a:r>
              <a:rPr lang="en-GB" sz="2400" dirty="0"/>
              <a:t>y gallu i ddeall emosiwn</a:t>
            </a:r>
          </a:p>
          <a:p>
            <a:r>
              <a:rPr lang="en-GB" sz="2400" dirty="0"/>
              <a:t>y gallu i reoli emosiynau </a:t>
            </a:r>
          </a:p>
          <a:p>
            <a:pPr marL="0" indent="0">
              <a:lnSpc>
                <a:spcPct val="90000"/>
              </a:lnSpc>
              <a:buNone/>
            </a:pPr>
            <a:endParaRPr lang="en-GB" sz="2400" dirty="0"/>
          </a:p>
          <a:p>
            <a:pPr marL="0" indent="0">
              <a:lnSpc>
                <a:spcPct val="90000"/>
              </a:lnSpc>
              <a:buNone/>
            </a:pPr>
            <a:r>
              <a:rPr lang="en-GB" sz="2400" dirty="0"/>
              <a:t>Salovey a Mayer 1990</a:t>
            </a: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Deallusrwydd Emosiynol</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dirty="0"/>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dirty="0"/>
            </a:br>
            <a:endParaRPr lang="en-US" sz="3500" dirty="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b="1" dirty="0"/>
              <a:t>Ymarfer</a:t>
            </a:r>
            <a:r>
              <a:rPr lang="en-GB" sz="2800" b="1" dirty="0"/>
              <a:t> 3 – </a:t>
            </a:r>
            <a:r>
              <a:rPr lang="en-GB" b="1" dirty="0"/>
              <a:t>Deallusrwydd Emosiynol</a:t>
            </a:r>
            <a:endParaRPr lang="en-GB" sz="2800" dirty="0"/>
          </a:p>
          <a:p>
            <a:pPr>
              <a:lnSpc>
                <a:spcPct val="90000"/>
              </a:lnSpc>
              <a:spcAft>
                <a:spcPts val="600"/>
              </a:spcAft>
            </a:pPr>
            <a:r>
              <a:rPr lang="en-US" dirty="0"/>
              <a:t>Pam rydych chi’n meddwl ei fod yn bwysig i adnabod eich emosiynau mewn perthynas â'ch gwaith? </a:t>
            </a:r>
          </a:p>
          <a:p>
            <a:pPr>
              <a:lnSpc>
                <a:spcPct val="90000"/>
              </a:lnSpc>
              <a:spcAft>
                <a:spcPts val="600"/>
              </a:spcAft>
            </a:pPr>
            <a:r>
              <a:rPr lang="en-US" dirty="0"/>
              <a:t>Efallai eich bod am ystyried beth allai fynd o'i le, yr effaith bosibl a’r canlyniadau i unigolion yr ydym yn gweithio â hwy, a'r effaith ar wneud penderfyniadau proffesiynol?</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dirty="0"/>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85000" lnSpcReduction="20000"/>
          </a:bodyPr>
          <a:lstStyle/>
          <a:p>
            <a:pPr marL="0" indent="0">
              <a:spcBef>
                <a:spcPct val="20000"/>
              </a:spcBef>
              <a:buNone/>
              <a:defRPr/>
            </a:pPr>
            <a:endParaRPr lang="en-GB" sz="2800" dirty="0"/>
          </a:p>
          <a:p>
            <a:pPr marL="0" indent="0">
              <a:spcBef>
                <a:spcPct val="20000"/>
              </a:spcBef>
              <a:buNone/>
              <a:defRPr/>
            </a:pPr>
            <a:r>
              <a:rPr lang="en-GB" sz="2800" dirty="0"/>
              <a:t>Donald Schön  - The Reflective Practitioner (1983)</a:t>
            </a:r>
          </a:p>
          <a:p>
            <a:pPr marL="0" indent="0">
              <a:spcBef>
                <a:spcPct val="20000"/>
              </a:spcBef>
              <a:buNone/>
              <a:defRPr/>
            </a:pPr>
            <a:r>
              <a:rPr lang="en-GB" sz="2800" dirty="0"/>
              <a:t>“Reflection in action” </a:t>
            </a:r>
          </a:p>
          <a:p>
            <a:pPr marL="0" indent="0">
              <a:spcBef>
                <a:spcPct val="20000"/>
              </a:spcBef>
              <a:buNone/>
              <a:defRPr/>
            </a:pPr>
            <a:r>
              <a:rPr lang="en-GB" sz="2800" dirty="0"/>
              <a:t>“Reflection on action” </a:t>
            </a:r>
          </a:p>
          <a:p>
            <a:pPr marL="0" indent="0">
              <a:spcBef>
                <a:spcPct val="20000"/>
              </a:spcBef>
              <a:buNone/>
              <a:defRPr/>
            </a:pPr>
            <a:endParaRPr lang="en-GB" sz="2800" dirty="0"/>
          </a:p>
          <a:p>
            <a:pPr marL="0" indent="0">
              <a:spcBef>
                <a:spcPct val="20000"/>
              </a:spcBef>
              <a:buNone/>
              <a:defRPr/>
            </a:pPr>
            <a:r>
              <a:rPr lang="en-GB" sz="2800" dirty="0"/>
              <a:t>Wedi ei addasu gan Killian a Todnem (1991) sydd wedi ychwanegu:</a:t>
            </a:r>
          </a:p>
          <a:p>
            <a:pPr marL="0" indent="0">
              <a:spcBef>
                <a:spcPct val="20000"/>
              </a:spcBef>
              <a:buNone/>
              <a:defRPr/>
            </a:pPr>
            <a:r>
              <a:rPr lang="en-GB" sz="2800" dirty="0"/>
              <a:t>“Reflection for action”</a:t>
            </a:r>
          </a:p>
          <a:p>
            <a:pPr marL="0" indent="0">
              <a:spcBef>
                <a:spcPct val="20000"/>
              </a:spcBef>
              <a:buNone/>
              <a:defRPr/>
            </a:pPr>
            <a:endParaRPr lang="en-GB" sz="2800" dirty="0"/>
          </a:p>
          <a:p>
            <a:pPr marL="0" indent="0">
              <a:spcBef>
                <a:spcPct val="20000"/>
              </a:spcBef>
              <a:buNone/>
              <a:defRPr/>
            </a:pPr>
            <a:r>
              <a:rPr lang="en-GB" sz="2800" dirty="0"/>
              <a:t>Cofiwch, </a:t>
            </a:r>
            <a:r>
              <a:rPr lang="en-GB" sz="2800" b="1" dirty="0" err="1"/>
              <a:t>damcaniaeth</a:t>
            </a:r>
            <a:r>
              <a:rPr lang="en-GB" sz="2800" dirty="0"/>
              <a:t> adfyfyrio yw Schön,  – </a:t>
            </a:r>
            <a:r>
              <a:rPr lang="en-GB" sz="2800" dirty="0" err="1"/>
              <a:t>mae’n</a:t>
            </a:r>
            <a:r>
              <a:rPr lang="en-GB" sz="2800" dirty="0"/>
              <a:t> tynnu sylw at yr angen i adfyfyrio yn hytrach na darparu model </a:t>
            </a:r>
            <a:r>
              <a:rPr lang="en-GB" dirty="0"/>
              <a:t>i allu g</a:t>
            </a:r>
            <a:r>
              <a:rPr lang="en-GB" sz="2800" dirty="0"/>
              <a:t>wneud hynny</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a:solidFill>
                  <a:srgbClr val="0F0F0F"/>
                </a:solidFill>
                <a:effectLst/>
                <a:latin typeface="YouTube Sans"/>
              </a:rPr>
              <a:t>Camau Adfyfyrio</a:t>
            </a: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dirty="0"/>
              <a:t>Theori Adfyfyriol</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dirty="0"/>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a:t>Model Adfyfyrio Borton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dirty="0"/>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Y Profiad Diriaethol/ 	Beth oedd y digwyddiad?</a:t>
            </a:r>
          </a:p>
          <a:p>
            <a:pPr>
              <a:buNone/>
              <a:tabLst>
                <a:tab pos="4395788" algn="l"/>
                <a:tab pos="4660900" algn="l"/>
              </a:tabLst>
            </a:pPr>
            <a:r>
              <a:rPr lang="en-US" sz="2000" dirty="0">
                <a:latin typeface="Arial" panose="020B0604020202020204" pitchFamily="34" charset="0"/>
                <a:cs typeface="Arial" panose="020B0604020202020204" pitchFamily="34" charset="0"/>
              </a:rPr>
              <a:t>Arsylwi Adfyfyriol	Beth oedd eich meddyliau a’ch 	teimladau chi ynghylch y 	profiad?</a:t>
            </a:r>
          </a:p>
          <a:p>
            <a:pPr>
              <a:buNone/>
              <a:tabLst>
                <a:tab pos="4395788" algn="l"/>
                <a:tab pos="4660900" algn="l"/>
              </a:tabLst>
            </a:pPr>
            <a:r>
              <a:rPr lang="en-US" sz="2000" dirty="0">
                <a:latin typeface="Arial" panose="020B0604020202020204" pitchFamily="34" charset="0"/>
                <a:cs typeface="Arial" panose="020B0604020202020204" pitchFamily="34" charset="0"/>
              </a:rPr>
              <a:t>Cysyniadu Haniaethol 	Sut allwch chi ddefnyddio eich 	profiadau blaenorol a’ch 	gwybodaeth i’ch cynorthwyo i 	wneud synnwyr o’r profiad hwn?</a:t>
            </a:r>
          </a:p>
          <a:p>
            <a:pPr>
              <a:buNone/>
              <a:tabLst>
                <a:tab pos="4395788" algn="l"/>
                <a:tab pos="4660900" algn="l"/>
              </a:tabLst>
            </a:pPr>
            <a:r>
              <a:rPr lang="en-US" sz="2000" dirty="0">
                <a:latin typeface="Arial" panose="020B0604020202020204" pitchFamily="34" charset="0"/>
                <a:cs typeface="Arial" panose="020B0604020202020204" pitchFamily="34" charset="0"/>
              </a:rPr>
              <a:t>Arbrofi Gweithredol 	Pe byddai hyn yn digwydd eto, 	beth fyddech chi’n ei wneud yn 	wahanol?</a:t>
            </a:r>
          </a:p>
          <a:p>
            <a:pPr>
              <a:buNone/>
              <a:tabLst>
                <a:tab pos="4395788" algn="l"/>
                <a:tab pos="4660900" algn="l"/>
              </a:tabLst>
            </a:pPr>
            <a:r>
              <a:rPr lang="en-US" sz="2000" dirty="0">
                <a:latin typeface="Arial" panose="020B0604020202020204" pitchFamily="34" charset="0"/>
                <a:cs typeface="Arial" panose="020B0604020202020204" pitchFamily="34" charset="0"/>
              </a:rPr>
              <a:t>		Pa wybodaeth ychwanegol ydych 	chi ei hangen?</a:t>
            </a:r>
          </a:p>
          <a:p>
            <a:pPr>
              <a:buNone/>
              <a:tabLst>
                <a:tab pos="4395788" algn="l"/>
                <a:tab pos="4660900" algn="l"/>
              </a:tabLst>
            </a:pP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Mae Kolb yn darparu model o ddysg oedolion arbrofol sy’n addasu’n rhwydd fel model adfyfyrio</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465552" y="249115"/>
            <a:ext cx="4939676" cy="2148841"/>
          </a:xfrm>
        </p:spPr>
        <p:txBody>
          <a:bodyPr anchor="t">
            <a:normAutofit/>
          </a:bodyPr>
          <a:lstStyle/>
          <a:p>
            <a:pPr marL="0" marR="0" lvl="0" indent="0" defTabSz="914400" rtl="0" eaLnBrk="0" fontAlgn="base" latinLnBrk="0" hangingPunct="0">
              <a:spcBef>
                <a:spcPct val="0"/>
              </a:spcBef>
              <a:spcAft>
                <a:spcPts val="600"/>
              </a:spcAft>
              <a:tabLst/>
            </a:pPr>
            <a:r>
              <a:rPr lang="en-US" altLang="en-US" sz="4000" dirty="0">
                <a:latin typeface="Arial" panose="020B0604020202020204" pitchFamily="34" charset="0"/>
                <a:cs typeface="Arial" panose="020B0604020202020204" pitchFamily="34" charset="0"/>
              </a:rPr>
              <a:t>Cylch Tri Cham</a:t>
            </a:r>
            <a:br>
              <a:rPr kumimoji="0" lang="en-US" altLang="en-US" sz="40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000" b="0" i="0" u="none" strike="noStrike" cap="none" normalizeH="0" baseline="0" dirty="0">
                <a:ln>
                  <a:noFill/>
                </a:ln>
                <a:effectLst/>
                <a:latin typeface="Arial" panose="020B0604020202020204" pitchFamily="34" charset="0"/>
                <a:cs typeface="Arial" panose="020B0604020202020204" pitchFamily="34" charset="0"/>
              </a:rPr>
              <a:t>Jasper (ERA),(2013)</a:t>
            </a:r>
            <a:endParaRPr lang="en-US" sz="4000"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1006" y="3606801"/>
            <a:ext cx="5586448" cy="325119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endParaRPr lang="en-US" altLang="en-US" sz="2400" b="1" dirty="0">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Dechreuwch gyda'r profiad. </a:t>
            </a:r>
            <a:r>
              <a:rPr lang="en-US" altLang="en-US" sz="2400" dirty="0">
                <a:latin typeface="Arial" panose="020B0604020202020204" pitchFamily="34" charset="0"/>
                <a:cs typeface="Arial" panose="020B0604020202020204" pitchFamily="34" charset="0"/>
              </a:rPr>
              <a:t>Gall y profiad hwn fod yn gadarnhaol neu'n negyddol, neu gymysgedd o'r ddau. </a:t>
            </a:r>
          </a:p>
          <a:p>
            <a:pPr marL="0" marR="0" lvl="0" indent="0" defTabSz="914400" rtl="0" eaLnBrk="0" fontAlgn="base" latinLnBrk="0" hangingPunct="0">
              <a:spcBef>
                <a:spcPct val="0"/>
              </a:spcBef>
              <a:spcAft>
                <a:spcPts val="600"/>
              </a:spcAft>
              <a:buClrTx/>
              <a:buSzTx/>
              <a:buFontTx/>
              <a:buNone/>
              <a:tabLst/>
            </a:pP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Adfyfyr</a:t>
            </a:r>
            <a:r>
              <a:rPr lang="en-US" altLang="en-US" sz="2400" b="1" dirty="0">
                <a:latin typeface="Arial" panose="020B0604020202020204" pitchFamily="34" charset="0"/>
                <a:cs typeface="Arial" panose="020B0604020202020204" pitchFamily="34" charset="0"/>
              </a:rPr>
              <a:t>iwch ar </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yr hyn sydd wedi digwydd. </a:t>
            </a:r>
            <a:r>
              <a:rPr kumimoji="0" lang="en-US" altLang="en-US" sz="2400" i="0" u="none" strike="noStrike" cap="none" normalizeH="0" baseline="0" dirty="0">
                <a:ln>
                  <a:noFill/>
                </a:ln>
                <a:effectLst/>
                <a:latin typeface="Arial" panose="020B0604020202020204" pitchFamily="34" charset="0"/>
                <a:cs typeface="Arial" panose="020B0604020202020204" pitchFamily="34" charset="0"/>
              </a:rPr>
              <a:t>Bydd hyn yn eich galluogi i feddwl trwy'r profiad, archwilio meddyliau a theimladau am yr hyn a ddigwyddodd a phenderfynu ar y camau nesaf.</a:t>
            </a:r>
          </a:p>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Gweithredwch.</a:t>
            </a:r>
            <a:r>
              <a:rPr kumimoji="0" lang="en-US" altLang="en-US" sz="2400" i="0" u="none" strike="noStrike" cap="none" normalizeH="0" baseline="0" dirty="0">
                <a:ln>
                  <a:noFill/>
                </a:ln>
                <a:effectLst/>
                <a:latin typeface="Arial" panose="020B0604020202020204" pitchFamily="34" charset="0"/>
                <a:cs typeface="Arial" panose="020B0604020202020204" pitchFamily="34" charset="0"/>
              </a:rPr>
              <a:t>Bydd yr hyn a wnawn o ganlyniad i brofiad yn wahanol yn dibynnu ar yr unigolyn.  </a:t>
            </a:r>
          </a:p>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dirty="0">
                <a:ln>
                  <a:noFill/>
                </a:ln>
                <a:effectLst/>
              </a:rPr>
              <a:t>Bydd y weithred hon yn arwain at brofiad arall a bydd y cylch yn parhau.</a:t>
            </a: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dirty="0"/>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dirty="0"/>
              <a:t>PORTH AGORED Consolidation of Social Work Practice</a:t>
            </a:r>
          </a:p>
        </p:txBody>
      </p:sp>
      <p:sp>
        <p:nvSpPr>
          <p:cNvPr id="7" name="TextBox 6">
            <a:extLst>
              <a:ext uri="{FF2B5EF4-FFF2-40B4-BE49-F238E27FC236}">
                <a16:creationId xmlns:a16="http://schemas.microsoft.com/office/drawing/2014/main" id="{FF6FD20F-FD37-161C-0AAA-2AD83DAEBFB0}"/>
              </a:ext>
            </a:extLst>
          </p:cNvPr>
          <p:cNvSpPr txBox="1"/>
          <p:nvPr/>
        </p:nvSpPr>
        <p:spPr>
          <a:xfrm>
            <a:off x="471055" y="1460059"/>
            <a:ext cx="6099858" cy="1431161"/>
          </a:xfrm>
          <a:prstGeom prst="rect">
            <a:avLst/>
          </a:prstGeom>
          <a:noFill/>
        </p:spPr>
        <p:txBody>
          <a:bodyPr wrap="square">
            <a:spAutoFit/>
          </a:bodyPr>
          <a:lstStyle/>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Mae tri cham Jasper,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cylch</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(ERA)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yn</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cynnwys</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a:t>
            </a:r>
          </a:p>
          <a:p>
            <a:pPr marL="285750" marR="0" lvl="0" indent="-285750" defTabSz="914400" rtl="0" eaLnBrk="0" fontAlgn="base" latinLnBrk="0" hangingPunct="0">
              <a:spcBef>
                <a:spcPct val="0"/>
              </a:spcBef>
              <a:spcAft>
                <a:spcPts val="60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Profiad</a:t>
            </a: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defTabSz="914400" rtl="0" eaLnBrk="0" fontAlgn="base" latinLnBrk="0" hangingPunct="0">
              <a:spcBef>
                <a:spcPct val="0"/>
              </a:spcBef>
              <a:spcAft>
                <a:spcPts val="60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Adfyfyrio</a:t>
            </a: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defTabSz="914400" rtl="0" eaLnBrk="0" fontAlgn="base" latinLnBrk="0" hangingPunct="0">
              <a:spcBef>
                <a:spcPct val="0"/>
              </a:spcBef>
              <a:spcAft>
                <a:spcPts val="60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Gweithredu</a:t>
            </a: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572493" y="238539"/>
            <a:ext cx="11018520" cy="1434415"/>
          </a:xfrm>
        </p:spPr>
        <p:txBody>
          <a:bodyPr anchor="b">
            <a:normAutofit/>
          </a:bodyPr>
          <a:lstStyle/>
          <a:p>
            <a:r>
              <a:rPr lang="en-GB" sz="5400" dirty="0"/>
              <a:t>Cychwyn Arni</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p:cNvSpPr>
            <a:spLocks noGrp="1"/>
          </p:cNvSpPr>
          <p:nvPr>
            <p:ph idx="1"/>
          </p:nvPr>
        </p:nvSpPr>
        <p:spPr>
          <a:xfrm>
            <a:off x="572492" y="1838816"/>
            <a:ext cx="6742707" cy="4490656"/>
          </a:xfrm>
        </p:spPr>
        <p:txBody>
          <a:bodyPr anchor="t">
            <a:normAutofit/>
          </a:bodyPr>
          <a:lstStyle/>
          <a:p>
            <a:pPr marL="0" indent="0">
              <a:buNone/>
            </a:pPr>
            <a:r>
              <a:rPr lang="en-GB" sz="2000" dirty="0"/>
              <a:t>Yn Nhasg 1 Rhan (a) gallech ystyried, er enghraifft:</a:t>
            </a:r>
          </a:p>
          <a:p>
            <a:r>
              <a:rPr lang="en-GB" sz="2000" dirty="0"/>
              <a:t>Beth sydd wedi eich cefnogi i ddod yn ymarferydd mwy hyderus, cymwys a </a:t>
            </a:r>
            <a:r>
              <a:rPr lang="en-GB" sz="2000" dirty="0" err="1"/>
              <a:t>gwydn</a:t>
            </a:r>
            <a:r>
              <a:rPr lang="en-GB" sz="2000" dirty="0"/>
              <a:t>?</a:t>
            </a:r>
          </a:p>
          <a:p>
            <a:r>
              <a:rPr lang="en-GB" sz="2000" dirty="0"/>
              <a:t>A oes rhwystrau i hyn?</a:t>
            </a:r>
          </a:p>
          <a:p>
            <a:r>
              <a:rPr lang="en-GB" sz="2000" dirty="0"/>
              <a:t>Pa feysydd o'ch datblygiad proffesiynol yn y dyfodol ydych chi'n meddwl fydd yn bwysig i'r bobl/teuluoedd rydych chi'n gweithio gyda nhw a gweithwyr proffesiynol eraill rydych chi'n gweithio gyda nhw? </a:t>
            </a:r>
          </a:p>
          <a:p>
            <a:r>
              <a:rPr lang="en-GB" sz="2000" dirty="0" err="1"/>
              <a:t>Nodwch</a:t>
            </a:r>
            <a:r>
              <a:rPr lang="en-GB" sz="2000" dirty="0"/>
              <a:t> a chyfiawnhau'r anghenion datblygiadol hyn yn y dyfodol o dan 3 canlyniad dysgu GCC.</a:t>
            </a:r>
          </a:p>
          <a:p>
            <a:r>
              <a:rPr lang="en-GB" sz="2000" dirty="0"/>
              <a:t>Ystyriwch sut y byddwch yn mynd i'r afael â'r anghenion dysgu hyn? E.e. trwy hyfforddiant, dysgu, goruchwylio, ymchwil ac ati.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dirty="0"/>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72493" y="238539"/>
            <a:ext cx="11018520" cy="1434415"/>
          </a:xfrm>
        </p:spPr>
        <p:txBody>
          <a:bodyPr anchor="b">
            <a:normAutofit/>
          </a:bodyPr>
          <a:lstStyle/>
          <a:p>
            <a:r>
              <a:rPr lang="en-GB" sz="5400" b="1" dirty="0"/>
              <a:t>Terminoleg</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405114" y="1571148"/>
            <a:ext cx="7607547" cy="4785202"/>
          </a:xfrm>
        </p:spPr>
        <p:txBody>
          <a:bodyPr anchor="t">
            <a:normAutofit fontScale="92500"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000" b="1" dirty="0"/>
          </a:p>
          <a:p>
            <a:pPr marL="0" indent="0">
              <a:buNone/>
            </a:pPr>
            <a:r>
              <a:rPr lang="en-GB" sz="2400" b="1" dirty="0"/>
              <a:t>Nodi </a:t>
            </a:r>
          </a:p>
          <a:p>
            <a:r>
              <a:rPr lang="en-GB" sz="2400" dirty="0" err="1"/>
              <a:t>Nodwch</a:t>
            </a:r>
            <a:r>
              <a:rPr lang="en-GB" sz="2400" dirty="0"/>
              <a:t> pwyntiau allweddol.  Peidiwch â chynhyrchu rhestr yn unig, mae angen i chi nodi perthnasedd a / neu swyddogaeth y peth / au rydych wedi'u nodi.</a:t>
            </a:r>
          </a:p>
          <a:p>
            <a:r>
              <a:rPr lang="en-GB" sz="2400" dirty="0" err="1"/>
              <a:t>Penderfynwch</a:t>
            </a:r>
            <a:r>
              <a:rPr lang="en-GB" sz="2400" dirty="0"/>
              <a:t> beth yw'r pwyntiau allweddol i'w hystyried a'u goblygiadau.</a:t>
            </a:r>
          </a:p>
          <a:p>
            <a:pPr marL="0" indent="0">
              <a:buNone/>
            </a:pPr>
            <a:r>
              <a:rPr lang="en-GB" sz="2400" b="1" dirty="0" err="1"/>
              <a:t>Cyfiawnhau</a:t>
            </a:r>
            <a:r>
              <a:rPr lang="en-GB" sz="2400" b="1" dirty="0"/>
              <a:t>  </a:t>
            </a:r>
          </a:p>
          <a:p>
            <a:r>
              <a:rPr lang="en-GB" sz="2400" dirty="0" err="1"/>
              <a:t>Darparwch</a:t>
            </a:r>
            <a:r>
              <a:rPr lang="en-GB" sz="2400" dirty="0"/>
              <a:t> corff o dystiolaeth i gefnogi eich syniadau a'ch safbwyntiau. </a:t>
            </a:r>
          </a:p>
          <a:p>
            <a:r>
              <a:rPr lang="en-GB" sz="2400" dirty="0" err="1"/>
              <a:t>Darparwch</a:t>
            </a:r>
            <a:r>
              <a:rPr lang="en-GB" sz="2400" dirty="0"/>
              <a:t> </a:t>
            </a:r>
            <a:r>
              <a:rPr lang="en-GB" sz="2400" dirty="0" err="1"/>
              <a:t>reswm</a:t>
            </a:r>
            <a:r>
              <a:rPr lang="en-GB" sz="2400" dirty="0"/>
              <a:t> dros safbwynt neu ddadl. </a:t>
            </a:r>
          </a:p>
          <a:p>
            <a:r>
              <a:rPr lang="en-GB" sz="2400" dirty="0"/>
              <a:t>Mae angen i chi ddarparu tystiolaeth ac esboniad ategol o'ch safbwynt sy'n dangos sail </a:t>
            </a:r>
            <a:r>
              <a:rPr lang="en-GB" sz="2400" dirty="0" err="1"/>
              <a:t>ddigonol</a:t>
            </a:r>
            <a:r>
              <a:rPr lang="en-GB" sz="2400" dirty="0"/>
              <a:t>. </a:t>
            </a:r>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8324536" y="2201755"/>
            <a:ext cx="3462350" cy="3598916"/>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dirty="0"/>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dirty="0">
                <a:effectLst/>
                <a:latin typeface="Arial" panose="020B0604020202020204" pitchFamily="34" charset="0"/>
              </a:rPr>
              <a:t>Canlyniadau Dysgu Tasg 1 Rhan a</a:t>
            </a:r>
            <a:br>
              <a:rPr lang="en-GB" sz="1800" b="1" dirty="0">
                <a:effectLst/>
                <a:latin typeface="Arial" panose="020B0604020202020204" pitchFamily="34" charset="0"/>
              </a:rPr>
            </a:br>
            <a:br>
              <a:rPr lang="en-GB" dirty="0"/>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dirty="0">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17220" y="1690688"/>
            <a:ext cx="3762399" cy="4351338"/>
          </a:xfrm>
        </p:spPr>
        <p:txBody>
          <a:bodyPr>
            <a:normAutofit/>
          </a:bodyPr>
          <a:lstStyle/>
          <a:p>
            <a:pPr marL="0" indent="0">
              <a:buNone/>
            </a:pPr>
            <a:r>
              <a:rPr lang="en-GB" b="1" dirty="0">
                <a:latin typeface="ArialMT"/>
              </a:rPr>
              <a:t>Canlyniad Dysgu</a:t>
            </a:r>
            <a:endParaRPr lang="en-GB" sz="2800" b="1" dirty="0">
              <a:effectLst/>
              <a:latin typeface="ArialMT"/>
            </a:endParaRPr>
          </a:p>
          <a:p>
            <a:pPr marL="0" indent="0">
              <a:buNone/>
            </a:pPr>
            <a:r>
              <a:rPr lang="en-GB" sz="2400" dirty="0">
                <a:effectLst/>
                <a:latin typeface="ArialMT"/>
              </a:rPr>
              <a:t>1.5. –</a:t>
            </a:r>
            <a:r>
              <a:rPr lang="en-GB" sz="2400" dirty="0">
                <a:latin typeface="ArialMT"/>
              </a:rPr>
              <a:t>Adfy</a:t>
            </a:r>
            <a:r>
              <a:rPr lang="en-GB" sz="2400" dirty="0">
                <a:effectLst/>
                <a:latin typeface="ArialMT"/>
              </a:rPr>
              <a:t>fyrio’n </a:t>
            </a:r>
            <a:r>
              <a:rPr lang="en-GB" sz="2400" dirty="0">
                <a:latin typeface="ArialMT"/>
              </a:rPr>
              <a:t>f</a:t>
            </a:r>
            <a:r>
              <a:rPr lang="en-GB" sz="2400" dirty="0">
                <a:effectLst/>
                <a:latin typeface="ArialMT"/>
              </a:rPr>
              <a:t>eirniadol i werthuso dadansoddiad eich hun mewn asesiadau gwaith cymdeithasol</a:t>
            </a:r>
            <a:endParaRPr lang="en-GB" sz="2400"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a:bodyPr>
          <a:lstStyle/>
          <a:p>
            <a:pPr marL="0" indent="0">
              <a:buNone/>
            </a:pPr>
            <a:r>
              <a:rPr lang="en-GB" sz="3200" b="1" dirty="0">
                <a:effectLst/>
                <a:latin typeface="Arial" panose="020B0604020202020204" pitchFamily="34" charset="0"/>
              </a:rPr>
              <a:t>1. Dadansoddi wrth asesu i lywio ymyriadau</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4849792" y="1729185"/>
            <a:ext cx="6850718" cy="4124206"/>
          </a:xfrm>
          <a:prstGeom prst="rect">
            <a:avLst/>
          </a:prstGeom>
          <a:noFill/>
        </p:spPr>
        <p:txBody>
          <a:bodyPr wrap="square" rtlCol="0">
            <a:spAutoFit/>
          </a:bodyPr>
          <a:lstStyle/>
          <a:p>
            <a:pPr marL="0" indent="0">
              <a:buNone/>
            </a:pPr>
            <a:r>
              <a:rPr lang="en-GB" sz="2800" b="1" dirty="0">
                <a:effectLst/>
                <a:latin typeface="Arial" panose="020B0604020202020204" pitchFamily="34" charset="0"/>
              </a:rPr>
              <a:t>Meini Prawf Asesu</a:t>
            </a:r>
            <a:endParaRPr lang="en-GB" sz="2800" b="1" dirty="0">
              <a:effectLst/>
            </a:endParaRPr>
          </a:p>
          <a:p>
            <a:r>
              <a:rPr lang="en-GB" sz="2400" dirty="0">
                <a:solidFill>
                  <a:srgbClr val="000000"/>
                </a:solidFill>
                <a:effectLst/>
                <a:latin typeface="Arial" panose="020B0604020202020204" pitchFamily="34" charset="0"/>
              </a:rPr>
              <a:t>Gall y dysgwr: </a:t>
            </a:r>
          </a:p>
          <a:p>
            <a:r>
              <a:rPr lang="en-GB" sz="2400" dirty="0">
                <a:solidFill>
                  <a:srgbClr val="000000"/>
                </a:solidFill>
                <a:effectLst/>
                <a:latin typeface="Arial" panose="020B0604020202020204" pitchFamily="34" charset="0"/>
              </a:rPr>
              <a:t>1.5.1. </a:t>
            </a:r>
            <a:r>
              <a:rPr lang="en-GB" sz="2400" dirty="0">
                <a:solidFill>
                  <a:srgbClr val="000000"/>
                </a:solidFill>
                <a:latin typeface="Arial" panose="020B0604020202020204" pitchFamily="34" charset="0"/>
              </a:rPr>
              <a:t>W</a:t>
            </a:r>
            <a:r>
              <a:rPr lang="en-GB" sz="2400" dirty="0">
                <a:solidFill>
                  <a:srgbClr val="000000"/>
                </a:solidFill>
                <a:effectLst/>
                <a:latin typeface="Arial" panose="020B0604020202020204" pitchFamily="34" charset="0"/>
              </a:rPr>
              <a:t>erthuso’n </a:t>
            </a:r>
            <a:r>
              <a:rPr lang="en-GB" sz="2400" dirty="0">
                <a:solidFill>
                  <a:srgbClr val="000000"/>
                </a:solidFill>
                <a:latin typeface="Arial" panose="020B0604020202020204" pitchFamily="34" charset="0"/>
              </a:rPr>
              <a:t>b</a:t>
            </a:r>
            <a:r>
              <a:rPr lang="en-GB" sz="2400" dirty="0">
                <a:solidFill>
                  <a:srgbClr val="000000"/>
                </a:solidFill>
                <a:effectLst/>
                <a:latin typeface="Arial" panose="020B0604020202020204" pitchFamily="34" charset="0"/>
              </a:rPr>
              <a:t>ersonol</a:t>
            </a:r>
            <a:r>
              <a:rPr lang="en-GB" sz="2400" dirty="0">
                <a:solidFill>
                  <a:srgbClr val="000000"/>
                </a:solidFill>
                <a:latin typeface="Arial" panose="020B0604020202020204" pitchFamily="34" charset="0"/>
              </a:rPr>
              <a:t> ar dd</a:t>
            </a:r>
            <a:r>
              <a:rPr lang="en-GB" sz="2400" dirty="0">
                <a:solidFill>
                  <a:srgbClr val="000000"/>
                </a:solidFill>
                <a:effectLst/>
                <a:latin typeface="Arial" panose="020B0604020202020204" pitchFamily="34" charset="0"/>
              </a:rPr>
              <a:t>adansoddi mewn asesiadau gwaith cymdeithasol trwy adfyfyrio beirniadol.</a:t>
            </a:r>
          </a:p>
          <a:p>
            <a:r>
              <a:rPr lang="en-GB" sz="2400" dirty="0">
                <a:solidFill>
                  <a:srgbClr val="000000"/>
                </a:solidFill>
                <a:effectLst/>
                <a:latin typeface="Arial" panose="020B0604020202020204" pitchFamily="34" charset="0"/>
              </a:rPr>
              <a:t>1.5.2. Werthuso arfer personol o ddadansoddi</a:t>
            </a:r>
            <a:r>
              <a:rPr lang="en-GB" sz="2400" dirty="0">
                <a:solidFill>
                  <a:srgbClr val="000000"/>
                </a:solidFill>
                <a:latin typeface="Arial" panose="020B0604020202020204" pitchFamily="34" charset="0"/>
              </a:rPr>
              <a:t> </a:t>
            </a:r>
            <a:r>
              <a:rPr lang="en-GB" sz="2400" dirty="0">
                <a:solidFill>
                  <a:srgbClr val="000000"/>
                </a:solidFill>
                <a:effectLst/>
                <a:latin typeface="Arial" panose="020B0604020202020204" pitchFamily="34" charset="0"/>
              </a:rPr>
              <a:t>mewn asesiadau gwaith cymdeithasol i adnabod </a:t>
            </a:r>
            <a:r>
              <a:rPr lang="en-GB" sz="2400" dirty="0" err="1">
                <a:solidFill>
                  <a:srgbClr val="000000"/>
                </a:solidFill>
                <a:effectLst/>
                <a:latin typeface="Arial" panose="020B0604020202020204" pitchFamily="34" charset="0"/>
              </a:rPr>
              <a:t>cryfderau</a:t>
            </a:r>
            <a:r>
              <a:rPr lang="en-GB" sz="2400" dirty="0">
                <a:solidFill>
                  <a:srgbClr val="000000"/>
                </a:solidFill>
                <a:effectLst/>
                <a:latin typeface="Arial" panose="020B0604020202020204" pitchFamily="34" charset="0"/>
              </a:rPr>
              <a:t> a meysydd dysgu a datblygiad.</a:t>
            </a:r>
          </a:p>
          <a:p>
            <a:r>
              <a:rPr lang="en-GB" sz="2400" dirty="0">
                <a:solidFill>
                  <a:srgbClr val="000000"/>
                </a:solidFill>
                <a:effectLst/>
                <a:latin typeface="Arial" panose="020B0604020202020204" pitchFamily="34" charset="0"/>
              </a:rPr>
              <a:t>1.5.3. </a:t>
            </a:r>
            <a:r>
              <a:rPr lang="en-GB" sz="2400" dirty="0">
                <a:solidFill>
                  <a:srgbClr val="000000"/>
                </a:solidFill>
                <a:latin typeface="Arial" panose="020B0604020202020204" pitchFamily="34" charset="0"/>
              </a:rPr>
              <a:t>G</a:t>
            </a:r>
            <a:r>
              <a:rPr lang="en-GB" sz="2400" dirty="0">
                <a:solidFill>
                  <a:srgbClr val="000000"/>
                </a:solidFill>
                <a:effectLst/>
                <a:latin typeface="Arial" panose="020B0604020202020204" pitchFamily="34" charset="0"/>
              </a:rPr>
              <a:t>ynhyrchu cynllun dysgu a datblygu proffesiynol ei hun.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23</a:t>
            </a:fld>
            <a:endParaRPr lang="en-US" dirty="0"/>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5139266" y="23149"/>
            <a:ext cx="6747933" cy="2037144"/>
          </a:xfrm>
        </p:spPr>
        <p:txBody>
          <a:bodyPr vert="horz" lIns="91440" tIns="45720" rIns="91440" bIns="45720" rtlCol="0" anchor="ctr">
            <a:normAutofit/>
          </a:bodyPr>
          <a:lstStyle/>
          <a:p>
            <a:r>
              <a:rPr lang="en-US" sz="5400" kern="1200" dirty="0">
                <a:solidFill>
                  <a:schemeClr val="tx1"/>
                </a:solidFill>
                <a:latin typeface="+mj-lt"/>
                <a:ea typeface="+mj-ea"/>
                <a:cs typeface="+mj-cs"/>
              </a:rPr>
              <a:t>Dadansoddi wrth Asesu</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Er mwyn cynnal asesiad sy’n gywir ac yn rymusol mae angen i weithwyr ddatblygu ystod o sgiliau gan gynnwys: </a:t>
            </a:r>
          </a:p>
          <a:p>
            <a:pPr marL="457200" indent="-457200">
              <a:lnSpc>
                <a:spcPct val="90000"/>
              </a:lnSpc>
              <a:spcAft>
                <a:spcPts val="600"/>
              </a:spcAft>
              <a:buFont typeface="Arial" panose="020B0604020202020204" pitchFamily="34" charset="0"/>
              <a:buChar char="•"/>
            </a:pPr>
            <a:r>
              <a:rPr lang="en-US" sz="2800" dirty="0"/>
              <a:t>Cyfathrebu</a:t>
            </a:r>
          </a:p>
          <a:p>
            <a:pPr marL="457200" indent="-457200">
              <a:lnSpc>
                <a:spcPct val="90000"/>
              </a:lnSpc>
              <a:spcAft>
                <a:spcPts val="600"/>
              </a:spcAft>
              <a:buFont typeface="Arial" panose="020B0604020202020204" pitchFamily="34" charset="0"/>
              <a:buChar char="•"/>
            </a:pPr>
            <a:r>
              <a:rPr lang="en-US" sz="2800" dirty="0" err="1"/>
              <a:t>Negodi</a:t>
            </a:r>
            <a:r>
              <a:rPr lang="en-US" sz="2800"/>
              <a:t> </a:t>
            </a:r>
            <a:endParaRPr lang="en-US" sz="2800" dirty="0"/>
          </a:p>
          <a:p>
            <a:pPr marL="457200" indent="-457200">
              <a:lnSpc>
                <a:spcPct val="90000"/>
              </a:lnSpc>
              <a:spcAft>
                <a:spcPts val="600"/>
              </a:spcAft>
              <a:buFont typeface="Arial" panose="020B0604020202020204" pitchFamily="34" charset="0"/>
              <a:buChar char="•"/>
            </a:pPr>
            <a:r>
              <a:rPr lang="en-US" sz="2800" dirty="0" err="1"/>
              <a:t>Gwneud</a:t>
            </a:r>
            <a:r>
              <a:rPr lang="en-US" sz="2800" dirty="0"/>
              <a:t> Penderfyniadau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24</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pic>
        <p:nvPicPr>
          <p:cNvPr id="7" name="Picture 6" descr="Pen placed on top of a signature line">
            <a:extLst>
              <a:ext uri="{FF2B5EF4-FFF2-40B4-BE49-F238E27FC236}">
                <a16:creationId xmlns:a16="http://schemas.microsoft.com/office/drawing/2014/main" id="{32A67B5A-1930-E527-CCEB-CC9769BE8E05}"/>
              </a:ext>
            </a:extLst>
          </p:cNvPr>
          <p:cNvPicPr>
            <a:picLocks noChangeAspect="1"/>
          </p:cNvPicPr>
          <p:nvPr/>
        </p:nvPicPr>
        <p:blipFill>
          <a:blip r:embed="rId3"/>
          <a:srcRect l="55225" r="5330" b="-2"/>
          <a:stretch>
            <a:fillRect/>
          </a:stretch>
        </p:blipFill>
        <p:spPr>
          <a:xfrm>
            <a:off x="0" y="0"/>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Tree>
    <p:extLst>
      <p:ext uri="{BB962C8B-B14F-4D97-AF65-F5344CB8AC3E}">
        <p14:creationId xmlns:p14="http://schemas.microsoft.com/office/powerpoint/2010/main" val="49491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466722" y="586855"/>
            <a:ext cx="3201366" cy="3387497"/>
          </a:xfrm>
        </p:spPr>
        <p:txBody>
          <a:bodyPr anchor="b">
            <a:normAutofit/>
          </a:bodyPr>
          <a:lstStyle/>
          <a:p>
            <a:pPr algn="r"/>
            <a:r>
              <a:rPr lang="en-US" sz="4000" b="1" dirty="0" err="1">
                <a:solidFill>
                  <a:srgbClr val="FFFFFF"/>
                </a:solidFill>
              </a:rPr>
              <a:t>Dadansoddi</a:t>
            </a:r>
            <a:r>
              <a:rPr lang="en-US" sz="4000" b="1" dirty="0">
                <a:solidFill>
                  <a:srgbClr val="FFFFFF"/>
                </a:solidFill>
              </a:rPr>
              <a:t> </a:t>
            </a:r>
            <a:r>
              <a:rPr lang="en-US" sz="4000" b="1" dirty="0" err="1">
                <a:solidFill>
                  <a:srgbClr val="FFFFFF"/>
                </a:solidFill>
              </a:rPr>
              <a:t>wrth</a:t>
            </a:r>
            <a:r>
              <a:rPr lang="en-US" sz="4000" b="1" dirty="0">
                <a:solidFill>
                  <a:srgbClr val="FFFFFF"/>
                </a:solidFill>
              </a:rPr>
              <a:t> </a:t>
            </a:r>
            <a:r>
              <a:rPr lang="en-US" sz="4000" b="1" dirty="0" err="1">
                <a:solidFill>
                  <a:srgbClr val="FFFFFF"/>
                </a:solidFill>
              </a:rPr>
              <a:t>Asesu</a:t>
            </a:r>
            <a:endParaRPr lang="en-US" sz="4000" b="1" dirty="0">
              <a:solidFill>
                <a:srgbClr val="FFFFFF"/>
              </a:solidFill>
            </a:endParaRPr>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PORTH AGORED Consolidation of Social Work Practice</a:t>
            </a:r>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398381" y="335666"/>
            <a:ext cx="7454096" cy="6082787"/>
          </a:xfrm>
        </p:spPr>
        <p:txBody>
          <a:bodyPr anchor="ctr">
            <a:noAutofit/>
          </a:bodyPr>
          <a:lstStyle/>
          <a:p>
            <a:pPr marL="0" indent="0" defTabSz="621792">
              <a:spcAft>
                <a:spcPts val="600"/>
              </a:spcAft>
              <a:buNone/>
            </a:pPr>
            <a:r>
              <a:rPr lang="en-GB" sz="2000" dirty="0">
                <a:cs typeface="Arial" panose="020B0604020202020204" pitchFamily="34" charset="0"/>
              </a:rPr>
              <a:t>Yn </a:t>
            </a:r>
            <a:r>
              <a:rPr lang="en-GB" sz="2000" dirty="0" err="1">
                <a:cs typeface="Arial" panose="020B0604020202020204" pitchFamily="34" charset="0"/>
              </a:rPr>
              <a:t>arwain</a:t>
            </a:r>
            <a:r>
              <a:rPr lang="en-GB" sz="2000" dirty="0">
                <a:cs typeface="Arial" panose="020B0604020202020204" pitchFamily="34" charset="0"/>
              </a:rPr>
              <a:t> at</a:t>
            </a:r>
            <a:r>
              <a:rPr lang="en-GB" sz="2000" kern="1200" dirty="0">
                <a:ea typeface="+mn-ea"/>
                <a:cs typeface="Arial" panose="020B0604020202020204" pitchFamily="34" charset="0"/>
              </a:rPr>
              <a:t>:</a:t>
            </a: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Gynllunio</a:t>
            </a:r>
            <a:r>
              <a:rPr lang="en-GB" sz="2000" dirty="0">
                <a:cs typeface="Arial" panose="020B0604020202020204" pitchFamily="34" charset="0"/>
              </a:rPr>
              <a:t> </a:t>
            </a:r>
            <a:r>
              <a:rPr lang="en-GB" sz="2000" dirty="0" err="1">
                <a:cs typeface="Arial" panose="020B0604020202020204" pitchFamily="34" charset="0"/>
              </a:rPr>
              <a:t>gwaith</a:t>
            </a:r>
            <a:r>
              <a:rPr lang="en-GB" sz="2000" dirty="0">
                <a:cs typeface="Arial" panose="020B0604020202020204" pitchFamily="34" charset="0"/>
              </a:rPr>
              <a:t> yn y </a:t>
            </a:r>
            <a:r>
              <a:rPr lang="en-GB" sz="2000" dirty="0" err="1">
                <a:cs typeface="Arial" panose="020B0604020202020204" pitchFamily="34" charset="0"/>
              </a:rPr>
              <a:t>dyfodol</a:t>
            </a:r>
            <a:r>
              <a:rPr lang="en-GB" sz="2000" kern="1200" dirty="0">
                <a:ea typeface="+mn-ea"/>
                <a:cs typeface="Arial" panose="020B0604020202020204" pitchFamily="34" charset="0"/>
              </a:rPr>
              <a:t> </a:t>
            </a: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Gwneud</a:t>
            </a:r>
            <a:r>
              <a:rPr lang="en-GB" sz="2000" dirty="0">
                <a:cs typeface="Arial" panose="020B0604020202020204" pitchFamily="34" charset="0"/>
              </a:rPr>
              <a:t> </a:t>
            </a:r>
            <a:r>
              <a:rPr lang="en-GB" sz="2000" dirty="0" err="1">
                <a:cs typeface="Arial" panose="020B0604020202020204" pitchFamily="34" charset="0"/>
              </a:rPr>
              <a:t>synnwyr</a:t>
            </a:r>
            <a:r>
              <a:rPr lang="en-GB" sz="2000" dirty="0">
                <a:cs typeface="Arial" panose="020B0604020202020204" pitchFamily="34" charset="0"/>
              </a:rPr>
              <a:t> </a:t>
            </a:r>
            <a:r>
              <a:rPr lang="en-GB" sz="2000" dirty="0" err="1">
                <a:cs typeface="Arial" panose="020B0604020202020204" pitchFamily="34" charset="0"/>
              </a:rPr>
              <a:t>o’r</a:t>
            </a:r>
            <a:r>
              <a:rPr lang="en-GB" sz="2000" dirty="0">
                <a:cs typeface="Arial" panose="020B0604020202020204" pitchFamily="34" charset="0"/>
              </a:rPr>
              <a:t> </a:t>
            </a:r>
            <a:r>
              <a:rPr lang="en-GB" sz="2000" dirty="0" err="1">
                <a:cs typeface="Arial" panose="020B0604020202020204" pitchFamily="34" charset="0"/>
              </a:rPr>
              <a:t>sefyllfa</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G</a:t>
            </a:r>
            <a:r>
              <a:rPr lang="en-GB" sz="2000" kern="1200" dirty="0" err="1">
                <a:ea typeface="+mn-ea"/>
                <a:cs typeface="Arial" panose="020B0604020202020204" pitchFamily="34" charset="0"/>
              </a:rPr>
              <a:t>reu</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darlun</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o’r</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hyn</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sy’n</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digwydd</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kern="1200" dirty="0" err="1">
                <a:ea typeface="+mn-ea"/>
                <a:cs typeface="Arial" panose="020B0604020202020204" pitchFamily="34" charset="0"/>
              </a:rPr>
              <a:t>Ddeall</a:t>
            </a:r>
            <a:r>
              <a:rPr lang="en-GB" sz="2000" kern="1200" dirty="0">
                <a:ea typeface="+mn-ea"/>
                <a:cs typeface="Arial" panose="020B0604020202020204" pitchFamily="34" charset="0"/>
              </a:rPr>
              <a:t> y </a:t>
            </a:r>
            <a:r>
              <a:rPr lang="en-GB" sz="2000" kern="1200" dirty="0" err="1">
                <a:ea typeface="+mn-ea"/>
                <a:cs typeface="Arial" panose="020B0604020202020204" pitchFamily="34" charset="0"/>
              </a:rPr>
              <a:t>sefyllfa</a:t>
            </a:r>
            <a:r>
              <a:rPr lang="en-GB" sz="2000" kern="1200" dirty="0">
                <a:ea typeface="+mn-ea"/>
                <a:cs typeface="Arial" panose="020B0604020202020204" pitchFamily="34" charset="0"/>
              </a:rPr>
              <a:t> </a:t>
            </a:r>
            <a:r>
              <a:rPr lang="en-GB" sz="2000" dirty="0">
                <a:cs typeface="Arial" panose="020B0604020202020204" pitchFamily="34" charset="0"/>
              </a:rPr>
              <a:t>o </a:t>
            </a:r>
            <a:r>
              <a:rPr lang="en-GB" sz="2000" dirty="0" err="1">
                <a:cs typeface="Arial" panose="020B0604020202020204" pitchFamily="34" charset="0"/>
              </a:rPr>
              <a:t>safbwynt</a:t>
            </a:r>
            <a:r>
              <a:rPr lang="en-GB" sz="2000" dirty="0">
                <a:cs typeface="Arial" panose="020B0604020202020204" pitchFamily="34" charset="0"/>
              </a:rPr>
              <a:t> </a:t>
            </a:r>
            <a:r>
              <a:rPr lang="en-GB" sz="2000" dirty="0" err="1">
                <a:cs typeface="Arial" panose="020B0604020202020204" pitchFamily="34" charset="0"/>
              </a:rPr>
              <a:t>tystiolaeth</a:t>
            </a:r>
            <a:r>
              <a:rPr lang="en-GB" sz="2000" dirty="0">
                <a:cs typeface="Arial" panose="020B0604020202020204" pitchFamily="34" charset="0"/>
              </a:rPr>
              <a:t> </a:t>
            </a:r>
            <a:r>
              <a:rPr lang="en-GB" sz="2000" dirty="0" err="1">
                <a:cs typeface="Arial" panose="020B0604020202020204" pitchFamily="34" charset="0"/>
              </a:rPr>
              <a:t>ymarfer</a:t>
            </a:r>
            <a:endParaRPr lang="en-GB" sz="2000" dirty="0">
              <a:cs typeface="Arial" panose="020B0604020202020204" pitchFamily="34" charset="0"/>
            </a:endParaRPr>
          </a:p>
          <a:p>
            <a:pPr marL="342900" indent="-342900" defTabSz="621792">
              <a:spcAft>
                <a:spcPts val="600"/>
              </a:spcAft>
              <a:buFont typeface="Arial" panose="020B0604020202020204" pitchFamily="34" charset="0"/>
              <a:buChar char="•"/>
            </a:pPr>
            <a:r>
              <a:rPr lang="en-GB" sz="2000" kern="1200" dirty="0" err="1">
                <a:ea typeface="+mn-ea"/>
                <a:cs typeface="Arial" panose="020B0604020202020204" pitchFamily="34" charset="0"/>
              </a:rPr>
              <a:t>Ddeall</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cymhelliant</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cryfderau</a:t>
            </a:r>
            <a:r>
              <a:rPr lang="en-GB" sz="2000" kern="1200" dirty="0">
                <a:ea typeface="+mn-ea"/>
                <a:cs typeface="Arial" panose="020B0604020202020204" pitchFamily="34" charset="0"/>
              </a:rPr>
              <a:t> ac </a:t>
            </a:r>
            <a:r>
              <a:rPr lang="en-GB" sz="2000" kern="1200" dirty="0" err="1">
                <a:ea typeface="+mn-ea"/>
                <a:cs typeface="Arial" panose="020B0604020202020204" pitchFamily="34" charset="0"/>
              </a:rPr>
              <a:t>adnoddau</a:t>
            </a:r>
            <a:r>
              <a:rPr lang="en-GB" sz="2000" kern="1200" dirty="0">
                <a:ea typeface="+mn-ea"/>
                <a:cs typeface="Arial" panose="020B0604020202020204" pitchFamily="34" charset="0"/>
              </a:rPr>
              <a:t> </a:t>
            </a:r>
          </a:p>
          <a:p>
            <a:pPr marL="342900" indent="-342900" defTabSz="621792">
              <a:spcAft>
                <a:spcPts val="600"/>
              </a:spcAft>
              <a:buFont typeface="Arial" panose="020B0604020202020204" pitchFamily="34" charset="0"/>
              <a:buChar char="•"/>
            </a:pPr>
            <a:r>
              <a:rPr lang="en-GB" sz="2000" kern="1200" dirty="0" err="1">
                <a:ea typeface="+mn-ea"/>
                <a:cs typeface="Arial" panose="020B0604020202020204" pitchFamily="34" charset="0"/>
              </a:rPr>
              <a:t>Ddealltwriaeth</a:t>
            </a:r>
            <a:r>
              <a:rPr lang="en-GB" sz="2000" kern="1200" dirty="0">
                <a:ea typeface="+mn-ea"/>
                <a:cs typeface="Arial" panose="020B0604020202020204" pitchFamily="34" charset="0"/>
              </a:rPr>
              <a:t> o </a:t>
            </a:r>
            <a:r>
              <a:rPr lang="en-GB" sz="2000" dirty="0" err="1">
                <a:cs typeface="Arial" panose="020B0604020202020204" pitchFamily="34" charset="0"/>
              </a:rPr>
              <a:t>e</a:t>
            </a:r>
            <a:r>
              <a:rPr lang="en-GB" sz="2000" kern="1200" dirty="0" err="1">
                <a:ea typeface="+mn-ea"/>
                <a:cs typeface="Arial" panose="020B0604020202020204" pitchFamily="34" charset="0"/>
              </a:rPr>
              <a:t>ffaith</a:t>
            </a:r>
            <a:r>
              <a:rPr lang="en-GB" sz="2000" kern="1200" dirty="0">
                <a:ea typeface="+mn-ea"/>
                <a:cs typeface="Arial" panose="020B0604020202020204" pitchFamily="34" charset="0"/>
              </a:rPr>
              <a:t> </a:t>
            </a:r>
            <a:r>
              <a:rPr lang="en-GB" sz="2000" dirty="0" err="1">
                <a:cs typeface="Arial" panose="020B0604020202020204" pitchFamily="34" charset="0"/>
              </a:rPr>
              <a:t>d</a:t>
            </a:r>
            <a:r>
              <a:rPr lang="en-GB" sz="2000" kern="1200" dirty="0" err="1">
                <a:ea typeface="+mn-ea"/>
                <a:cs typeface="Arial" panose="020B0604020202020204" pitchFamily="34" charset="0"/>
              </a:rPr>
              <a:t>iwylliant</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ethnigrwydd</a:t>
            </a:r>
            <a:r>
              <a:rPr lang="en-GB" sz="2000" kern="1200" dirty="0">
                <a:ea typeface="+mn-ea"/>
                <a:cs typeface="Arial" panose="020B0604020202020204" pitchFamily="34" charset="0"/>
              </a:rPr>
              <a:t> a </a:t>
            </a:r>
            <a:r>
              <a:rPr lang="en-GB" sz="2000" kern="1200" dirty="0" err="1">
                <a:ea typeface="+mn-ea"/>
                <a:cs typeface="Arial" panose="020B0604020202020204" pitchFamily="34" charset="0"/>
              </a:rPr>
              <a:t>chrefydd</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ar</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anghenion</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darpariaeth</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gwasanaeth</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D</a:t>
            </a:r>
            <a:r>
              <a:rPr lang="en-GB" sz="2000" kern="1200" dirty="0" err="1">
                <a:ea typeface="+mn-ea"/>
                <a:cs typeface="Arial" panose="020B0604020202020204" pitchFamily="34" charset="0"/>
              </a:rPr>
              <a:t>rafod</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pryderon</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dabtblygiad</a:t>
            </a:r>
            <a:r>
              <a:rPr lang="en-GB" sz="2000" kern="1200" dirty="0">
                <a:ea typeface="+mn-ea"/>
                <a:cs typeface="Arial" panose="020B0604020202020204" pitchFamily="34" charset="0"/>
              </a:rPr>
              <a:t> a </a:t>
            </a:r>
            <a:r>
              <a:rPr lang="en-GB" sz="2000" kern="1200" dirty="0" err="1">
                <a:ea typeface="+mn-ea"/>
                <a:cs typeface="Arial" panose="020B0604020202020204" pitchFamily="34" charset="0"/>
              </a:rPr>
              <a:t>newid</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Hwyluso</a:t>
            </a:r>
            <a:r>
              <a:rPr lang="en-GB" sz="2000" dirty="0">
                <a:cs typeface="Arial" panose="020B0604020202020204" pitchFamily="34" charset="0"/>
              </a:rPr>
              <a:t> </a:t>
            </a:r>
            <a:r>
              <a:rPr lang="en-GB" sz="2000" dirty="0" err="1">
                <a:cs typeface="Arial" panose="020B0604020202020204" pitchFamily="34" charset="0"/>
              </a:rPr>
              <a:t>rhannu</a:t>
            </a:r>
            <a:r>
              <a:rPr lang="en-GB" sz="2000" dirty="0">
                <a:cs typeface="Arial" panose="020B0604020202020204" pitchFamily="34" charset="0"/>
              </a:rPr>
              <a:t> </a:t>
            </a:r>
            <a:r>
              <a:rPr lang="en-GB" sz="2000" dirty="0" err="1">
                <a:cs typeface="Arial" panose="020B0604020202020204" pitchFamily="34" charset="0"/>
              </a:rPr>
              <a:t>gwybodaeth</a:t>
            </a:r>
            <a:endParaRPr lang="en-GB" sz="2000" dirty="0">
              <a:cs typeface="Arial" panose="020B0604020202020204" pitchFamily="34" charset="0"/>
            </a:endParaRPr>
          </a:p>
          <a:p>
            <a:pPr marL="342900" indent="-342900" defTabSz="621792">
              <a:spcAft>
                <a:spcPts val="600"/>
              </a:spcAft>
              <a:buFont typeface="Arial" panose="020B0604020202020204" pitchFamily="34" charset="0"/>
              <a:buChar char="•"/>
            </a:pPr>
            <a:r>
              <a:rPr lang="en-GB" sz="2000" kern="1200" dirty="0" err="1">
                <a:ea typeface="+mn-ea"/>
                <a:cs typeface="Arial" panose="020B0604020202020204" pitchFamily="34" charset="0"/>
              </a:rPr>
              <a:t>Lywio</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penderfynniadau</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diogelu</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kern="1200" dirty="0" err="1">
                <a:ea typeface="+mn-ea"/>
                <a:cs typeface="Arial" panose="020B0604020202020204" pitchFamily="34" charset="0"/>
              </a:rPr>
              <a:t>Ddyrannu</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gwasanaethau</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Fesur</a:t>
            </a:r>
            <a:r>
              <a:rPr lang="en-GB" sz="2000" dirty="0">
                <a:cs typeface="Arial" panose="020B0604020202020204" pitchFamily="34" charset="0"/>
              </a:rPr>
              <a:t> </a:t>
            </a:r>
            <a:r>
              <a:rPr lang="en-GB" sz="2000" dirty="0" err="1">
                <a:cs typeface="Arial" panose="020B0604020202020204" pitchFamily="34" charset="0"/>
              </a:rPr>
              <a:t>cynnydd</a:t>
            </a:r>
            <a:r>
              <a:rPr lang="en-GB" sz="2000" dirty="0">
                <a:cs typeface="Arial" panose="020B0604020202020204" pitchFamily="34" charset="0"/>
              </a:rPr>
              <a:t> </a:t>
            </a:r>
            <a:r>
              <a:rPr lang="en-GB" sz="2000" dirty="0" err="1">
                <a:cs typeface="Arial" panose="020B0604020202020204" pitchFamily="34" charset="0"/>
              </a:rPr>
              <a:t>dros</a:t>
            </a:r>
            <a:r>
              <a:rPr lang="en-GB" sz="2000" dirty="0">
                <a:cs typeface="Arial" panose="020B0604020202020204" pitchFamily="34" charset="0"/>
              </a:rPr>
              <a:t> </a:t>
            </a:r>
            <a:r>
              <a:rPr lang="en-GB" sz="2000" dirty="0" err="1">
                <a:cs typeface="Arial" panose="020B0604020202020204" pitchFamily="34" charset="0"/>
              </a:rPr>
              <a:t>amser</a:t>
            </a:r>
            <a:endParaRPr lang="en-GB" sz="2000" dirty="0">
              <a:cs typeface="Arial" panose="020B0604020202020204" pitchFamily="34" charset="0"/>
            </a:endParaRPr>
          </a:p>
          <a:p>
            <a:r>
              <a:rPr lang="en-US" sz="2000" dirty="0" err="1"/>
              <a:t>Gyfrannu</a:t>
            </a:r>
            <a:r>
              <a:rPr lang="en-US" sz="2000" dirty="0"/>
              <a:t> at </a:t>
            </a:r>
            <a:r>
              <a:rPr lang="en-US" sz="2000" dirty="0" err="1"/>
              <a:t>reoli</a:t>
            </a:r>
            <a:r>
              <a:rPr lang="en-US" sz="2000" dirty="0"/>
              <a:t> a </a:t>
            </a:r>
            <a:r>
              <a:rPr lang="en-US" sz="2000" dirty="0" err="1"/>
              <a:t>datblygu</a:t>
            </a:r>
            <a:r>
              <a:rPr lang="en-US" sz="2000" dirty="0"/>
              <a:t> </a:t>
            </a:r>
            <a:r>
              <a:rPr lang="en-US" sz="2000" dirty="0" err="1"/>
              <a:t>gwasanaethau</a:t>
            </a:r>
            <a:endParaRPr lang="en-US" sz="2000" dirty="0"/>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11704320" y="6455664"/>
            <a:ext cx="448056" cy="365125"/>
          </a:xfrm>
        </p:spPr>
        <p:txBody>
          <a:bodyPr>
            <a:normAutofit/>
          </a:bodyPr>
          <a:lstStyle/>
          <a:p>
            <a:pPr>
              <a:spcAft>
                <a:spcPts val="600"/>
              </a:spcAft>
            </a:pPr>
            <a:fld id="{35470E4D-CFB8-FE4B-A9A4-B32541D0D757}" type="slidenum">
              <a:rPr lang="en-US" sz="1100">
                <a:solidFill>
                  <a:schemeClr val="tx1">
                    <a:lumMod val="50000"/>
                    <a:lumOff val="50000"/>
                  </a:schemeClr>
                </a:solidFill>
              </a:rPr>
              <a:pPr>
                <a:spcAft>
                  <a:spcPts val="600"/>
                </a:spcAft>
              </a:pPr>
              <a:t>25</a:t>
            </a:fld>
            <a:endParaRPr lang="en-US" sz="1100">
              <a:solidFill>
                <a:schemeClr val="tx1">
                  <a:lumMod val="50000"/>
                  <a:lumOff val="50000"/>
                </a:schemeClr>
              </a:solidFill>
            </a:endParaRPr>
          </a:p>
        </p:txBody>
      </p:sp>
    </p:spTree>
    <p:extLst>
      <p:ext uri="{BB962C8B-B14F-4D97-AF65-F5344CB8AC3E}">
        <p14:creationId xmlns:p14="http://schemas.microsoft.com/office/powerpoint/2010/main" val="3294534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t>
            </a:r>
            <a:r>
              <a:rPr lang="en-GB" sz="3600" b="1" dirty="0">
                <a:latin typeface="Arial" panose="020B0604020202020204" pitchFamily="34" charset="0"/>
              </a:rPr>
              <a:t>Dadansoddi wrth Asesu i Lywio Ymyriadau</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a:bodyPr>
          <a:lstStyle/>
          <a:p>
            <a:pPr marL="0" indent="0">
              <a:buNone/>
            </a:pPr>
            <a:r>
              <a:rPr lang="en-GB" sz="2400" b="1" dirty="0"/>
              <a:t>Ymarfer 3 </a:t>
            </a:r>
          </a:p>
          <a:p>
            <a:pPr marL="0" indent="0">
              <a:buNone/>
            </a:pPr>
            <a:r>
              <a:rPr lang="en-GB" sz="2400" b="1" dirty="0"/>
              <a:t>Cwestiwn 1</a:t>
            </a:r>
          </a:p>
          <a:p>
            <a:pPr marL="0" indent="0">
              <a:buNone/>
            </a:pPr>
            <a:r>
              <a:rPr lang="en-GB" sz="2400" dirty="0"/>
              <a:t>Mewn grwpiau bach;</a:t>
            </a:r>
          </a:p>
          <a:p>
            <a:r>
              <a:rPr lang="en-US" sz="2400" dirty="0"/>
              <a:t>Defnyddiwch fodel myfyriol o'ch dewis i edrych yn ôl ar yr hyn rydych wedi'i gyflawni hyd yma o dan y canlyniad dysgu: dadansoddi wrth asesu i lywio ymyriadau. Yn seiliedig ar hyn, ceisiwch nodi a chyfiawnhau eich anghenion dysgu dros y 12 mis nesaf.</a:t>
            </a:r>
          </a:p>
          <a:p>
            <a:r>
              <a:rPr lang="en-GB" sz="2400" b="1" dirty="0">
                <a:effectLst/>
                <a:ea typeface="Calibri" panose="020F0502020204030204" pitchFamily="34" charset="0"/>
                <a:cs typeface="Times New Roman" panose="02020603050405020304" pitchFamily="18" charset="0"/>
              </a:rPr>
              <a:t>Ystyriwch</a:t>
            </a:r>
            <a:r>
              <a:rPr lang="en-GB" sz="2400" dirty="0">
                <a:effectLst/>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O</a:t>
            </a:r>
            <a:r>
              <a:rPr lang="en-GB" sz="2400" dirty="0">
                <a:effectLst/>
                <a:ea typeface="Calibri" panose="020F0502020204030204" pitchFamily="34" charset="0"/>
                <a:cs typeface="Times New Roman" panose="02020603050405020304" pitchFamily="18" charset="0"/>
              </a:rPr>
              <a:t>ruchwyliaeth, dysgu, hyfforddiant, ymchwil a sut mae'r rhain wedi cyfrannu at eich datblygiad proffesiynol? </a:t>
            </a:r>
          </a:p>
          <a:p>
            <a:r>
              <a:rPr lang="en-GB" sz="2400" dirty="0">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26</a:t>
            </a:fld>
            <a:endParaRPr lang="en-US" dirty="0"/>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Cydweithio </a:t>
            </a:r>
            <a:r>
              <a:rPr lang="en-GB" sz="3600" b="1" dirty="0">
                <a:latin typeface="Arial" panose="020B0604020202020204" pitchFamily="34" charset="0"/>
              </a:rPr>
              <a:t>ag unigolion </a:t>
            </a:r>
            <a:r>
              <a:rPr lang="en-GB" sz="3600" b="1" dirty="0">
                <a:effectLst/>
                <a:latin typeface="Arial" panose="020B0604020202020204" pitchFamily="34" charset="0"/>
              </a:rPr>
              <a:t>sydd angen gofal a chymorth, eu gofalwyr a gweithwyr proffesiynol eraill</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Canlyniad Dysgu</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Adfyfyrio’n feirniadol ar waith cydweithredol ei hun</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latin typeface="ArialMT"/>
              </a:rPr>
              <a:t>R</a:t>
            </a:r>
            <a:r>
              <a:rPr lang="en-GB" sz="3400" dirty="0">
                <a:effectLst/>
                <a:latin typeface="ArialMT"/>
              </a:rPr>
              <a:t>heoli eich rôl fel gweithiwr cymdeithasol mewn sefyllfaoedd gynyddol gymhleth</a:t>
            </a:r>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Meini Prawf Asesu</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dirty="0">
                <a:latin typeface="ArialMT"/>
              </a:rPr>
              <a:t>Gall y dysgwr</a:t>
            </a:r>
            <a:r>
              <a:rPr lang="en-GB" sz="2800" dirty="0">
                <a:effectLst/>
                <a:latin typeface="ArialMT"/>
              </a:rPr>
              <a:t>: </a:t>
            </a:r>
          </a:p>
          <a:p>
            <a:pPr marL="0" indent="0">
              <a:buNone/>
            </a:pPr>
            <a:r>
              <a:rPr lang="en-GB" dirty="0">
                <a:solidFill>
                  <a:srgbClr val="000000"/>
                </a:solidFill>
                <a:effectLst/>
                <a:latin typeface="Arial" panose="020B0604020202020204" pitchFamily="34" charset="0"/>
              </a:rPr>
              <a:t>2.3.1 - </a:t>
            </a:r>
            <a:r>
              <a:rPr lang="en-GB" dirty="0">
                <a:solidFill>
                  <a:srgbClr val="000000"/>
                </a:solidFill>
                <a:latin typeface="ArialMT"/>
              </a:rPr>
              <a:t>Adf</a:t>
            </a:r>
            <a:r>
              <a:rPr lang="en-GB" sz="2800" dirty="0">
                <a:effectLst/>
                <a:latin typeface="ArialMT"/>
              </a:rPr>
              <a:t>yfyrio'n feirniadol ar </a:t>
            </a:r>
            <a:r>
              <a:rPr lang="en-GB" dirty="0">
                <a:latin typeface="ArialMT"/>
              </a:rPr>
              <a:t>ei b</a:t>
            </a:r>
            <a:r>
              <a:rPr lang="en-GB" sz="2800" dirty="0">
                <a:effectLst/>
                <a:latin typeface="ArialMT"/>
              </a:rPr>
              <a:t>erfformiad ei hun wrth gydweithio, gan nodi arfer da ac agweddau  i'w datblygu, wrth gydweithio gyda: phobl ag anghenion gofal a chymorth, gofalwyr, eiriolwyr, cydweithwyr a gweithwyr proffesiynol eraill.</a:t>
            </a:r>
          </a:p>
          <a:p>
            <a:pPr marL="0" indent="0">
              <a:buNone/>
            </a:pPr>
            <a:r>
              <a:rPr lang="en-GB" dirty="0">
                <a:solidFill>
                  <a:srgbClr val="000000"/>
                </a:solidFill>
                <a:effectLst/>
                <a:latin typeface="Arial" panose="020B0604020202020204" pitchFamily="34" charset="0"/>
              </a:rPr>
              <a:t>3.2.8. - </a:t>
            </a:r>
            <a:r>
              <a:rPr lang="en-GB" sz="2800" dirty="0">
                <a:effectLst/>
                <a:latin typeface="ArialMT"/>
              </a:rPr>
              <a:t>Ddefnyddio goruchwyliaeth a mentora i ystyried a rheoli ymyriadau a barn broffesiynol mewn sefyllfaoedd cymhleth</a:t>
            </a:r>
          </a:p>
          <a:p>
            <a:pPr marL="0" indent="0">
              <a:buNone/>
            </a:pPr>
            <a:r>
              <a:rPr lang="en-GB" dirty="0">
                <a:solidFill>
                  <a:srgbClr val="000000"/>
                </a:solidFill>
                <a:effectLst/>
                <a:latin typeface="Arial" panose="020B0604020202020204" pitchFamily="34" charset="0"/>
              </a:rPr>
              <a:t>3.2.9. - </a:t>
            </a:r>
            <a:r>
              <a:rPr lang="en-GB" dirty="0">
                <a:solidFill>
                  <a:srgbClr val="000000"/>
                </a:solidFill>
                <a:latin typeface="Arial" panose="020B0604020202020204" pitchFamily="34" charset="0"/>
              </a:rPr>
              <a:t>Adf</a:t>
            </a:r>
            <a:r>
              <a:rPr lang="en-GB" dirty="0">
                <a:solidFill>
                  <a:srgbClr val="000000"/>
                </a:solidFill>
                <a:effectLst/>
                <a:latin typeface="Arial" panose="020B0604020202020204" pitchFamily="34" charset="0"/>
              </a:rPr>
              <a:t>yfyrio'n feirniadol ar berfformiad ei hun mewn sefyllfaoedd cymhleth i:</a:t>
            </a:r>
          </a:p>
          <a:p>
            <a:pPr marL="0" indent="0">
              <a:buNone/>
            </a:pPr>
            <a:r>
              <a:rPr lang="en-GB" dirty="0">
                <a:solidFill>
                  <a:srgbClr val="000000"/>
                </a:solidFill>
                <a:effectLst/>
                <a:latin typeface="Arial" panose="020B0604020202020204" pitchFamily="34" charset="0"/>
              </a:rPr>
              <a:t>• Nodi arferion da</a:t>
            </a:r>
          </a:p>
          <a:p>
            <a:pPr marL="0" indent="0">
              <a:buNone/>
            </a:pPr>
            <a:r>
              <a:rPr lang="en-GB" dirty="0">
                <a:solidFill>
                  <a:srgbClr val="000000"/>
                </a:solidFill>
                <a:effectLst/>
                <a:latin typeface="Arial" panose="020B0604020202020204" pitchFamily="34" charset="0"/>
              </a:rPr>
              <a:t>• Nodi </a:t>
            </a:r>
            <a:r>
              <a:rPr lang="en-GB" dirty="0">
                <a:solidFill>
                  <a:srgbClr val="000000"/>
                </a:solidFill>
                <a:latin typeface="Arial" panose="020B0604020202020204" pitchFamily="34" charset="0"/>
              </a:rPr>
              <a:t>agweddau o </a:t>
            </a:r>
            <a:r>
              <a:rPr lang="en-GB" dirty="0">
                <a:solidFill>
                  <a:srgbClr val="000000"/>
                </a:solidFill>
                <a:effectLst/>
                <a:latin typeface="Arial" panose="020B0604020202020204" pitchFamily="34" charset="0"/>
              </a:rPr>
              <a:t>ymarfer y mae angen eu datblygu</a:t>
            </a:r>
          </a:p>
          <a:p>
            <a:pPr marL="0" indent="0">
              <a:buNone/>
            </a:pPr>
            <a:r>
              <a:rPr lang="en-GB" dirty="0">
                <a:solidFill>
                  <a:srgbClr val="000000"/>
                </a:solidFill>
                <a:effectLst/>
                <a:latin typeface="Arial" panose="020B0604020202020204" pitchFamily="34" charset="0"/>
              </a:rPr>
              <a:t>• Ddatblygu a chryfhau gwytnwch personol</a:t>
            </a:r>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27</a:t>
            </a:fld>
            <a:endParaRPr lang="en-US" dirty="0"/>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192540"/>
            <a:ext cx="10972800" cy="951593"/>
          </a:xfrm>
        </p:spPr>
        <p:txBody>
          <a:bodyPr>
            <a:noAutofit/>
          </a:bodyPr>
          <a:lstStyle/>
          <a:p>
            <a:r>
              <a:rPr lang="cy-GB" b="1" dirty="0"/>
              <a:t>Gwytnwch a Chydweithio</a:t>
            </a:r>
            <a:endParaRPr lang="en-GB" sz="4400" b="1"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086928"/>
            <a:ext cx="8949625" cy="5822428"/>
          </a:xfrm>
        </p:spPr>
        <p:txBody>
          <a:bodyPr>
            <a:normAutofit/>
          </a:bodyPr>
          <a:lstStyle/>
          <a:p>
            <a:pPr marL="0" indent="0">
              <a:lnSpc>
                <a:spcPct val="90000"/>
              </a:lnSpc>
              <a:buNone/>
            </a:pPr>
            <a:r>
              <a:rPr lang="en-GB" sz="2800" dirty="0">
                <a:sym typeface="Arial" charset="0"/>
              </a:rPr>
              <a:t>Bu i ymchwil a wnaed mewn perthynas â datblygiad proffesiynol gweithwyr sydd newydd gymhwyso adnabod dau brif ffactor sy’n sicrhau fod gweithwyr cymdeithasol yn: </a:t>
            </a:r>
          </a:p>
          <a:p>
            <a:r>
              <a:rPr lang="en-GB" sz="2800" dirty="0">
                <a:sym typeface="Arial" charset="0"/>
              </a:rPr>
              <a:t>Fwy gwydn yn erbyn straen </a:t>
            </a:r>
          </a:p>
          <a:p>
            <a:r>
              <a:rPr lang="en-GB" sz="2800" dirty="0">
                <a:sym typeface="Arial" charset="0"/>
              </a:rPr>
              <a:t>Meithrin eu llesiant eu hunain a llesiant eraill </a:t>
            </a:r>
          </a:p>
          <a:p>
            <a:r>
              <a:rPr lang="en-GB" sz="2800" dirty="0">
                <a:sym typeface="Arial" charset="0"/>
              </a:rPr>
              <a:t>Dod yn “weithwyr cymdeithasol sy’n hedfan” yn dilyn eu blwyddyn gyntaf o ymarfer </a:t>
            </a:r>
          </a:p>
          <a:p>
            <a:pPr marL="0" indent="0">
              <a:lnSpc>
                <a:spcPct val="90000"/>
              </a:lnSpc>
              <a:buNone/>
            </a:pPr>
            <a:r>
              <a:rPr lang="en-GB" sz="2800" dirty="0">
                <a:sym typeface="Arial" charset="0"/>
              </a:rPr>
              <a:t>         Y ddau ffactor yw:</a:t>
            </a:r>
          </a:p>
          <a:p>
            <a:r>
              <a:rPr lang="en-GB" sz="2800" dirty="0">
                <a:sym typeface="Arial" charset="0"/>
              </a:rPr>
              <a:t>Deallusrwydd Emosiynol</a:t>
            </a:r>
          </a:p>
          <a:p>
            <a:r>
              <a:rPr lang="en-GB" sz="2800" dirty="0">
                <a:sym typeface="Arial" charset="0"/>
              </a:rPr>
              <a:t>Adfyfyrio</a:t>
            </a:r>
          </a:p>
          <a:p>
            <a:pPr marL="0" indent="0">
              <a:lnSpc>
                <a:spcPct val="90000"/>
              </a:lnSpc>
              <a:buNone/>
            </a:pPr>
            <a:r>
              <a:rPr lang="en-GB" sz="2800" dirty="0">
                <a:sym typeface="Arial" charset="0"/>
              </a:rPr>
              <a:t>Grant a Kinman (2009)</a:t>
            </a:r>
          </a:p>
          <a:p>
            <a:pPr marL="109537" indent="0">
              <a:buNone/>
            </a:pPr>
            <a:r>
              <a:rPr lang="en-GB" sz="1400" dirty="0">
                <a:sym typeface="Arial" charset="0"/>
              </a:rPr>
              <a:t>                                                         Grant and Kinman’s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28</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92423" y="3999283"/>
            <a:ext cx="3059789" cy="2261844"/>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Cydweithio </a:t>
            </a:r>
            <a:r>
              <a:rPr lang="en-GB" dirty="0">
                <a:solidFill>
                  <a:schemeClr val="bg1"/>
                </a:solidFill>
                <a:latin typeface="Calibri" panose="020F0502020204030204" pitchFamily="34" charset="0"/>
                <a:cs typeface="Times New Roman" panose="02020603050405020304" pitchFamily="18" charset="0"/>
              </a:rPr>
              <a:t>R</a:t>
            </a:r>
            <a:r>
              <a:rPr lang="en-GB" kern="1200" dirty="0">
                <a:solidFill>
                  <a:schemeClr val="bg1"/>
                </a:solidFill>
                <a:latin typeface="Calibri" panose="020F0502020204030204" pitchFamily="34" charset="0"/>
                <a:ea typeface="+mn-ea"/>
                <a:cs typeface="Times New Roman" panose="02020603050405020304" pitchFamily="18" charset="0"/>
              </a:rPr>
              <a:t>hyngbroffesiynol ac Adeiladu a Chynnal Perthnasau</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3721817282"/>
              </p:ext>
            </p:extLst>
          </p:nvPr>
        </p:nvGraphicFramePr>
        <p:xfrm>
          <a:off x="1065855" y="870525"/>
          <a:ext cx="3476684" cy="496621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latin typeface="Calibri" panose="020F0502020204030204" pitchFamily="34" charset="0"/>
                          <a:ea typeface="Calibri" panose="020F0502020204030204" pitchFamily="34" charset="0"/>
                          <a:cs typeface="Times New Roman" panose="02020603050405020304" pitchFamily="18" charset="0"/>
                        </a:rPr>
                        <a:t>Sgiliau Rhyngbersonol</a:t>
                      </a: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dirty="0">
                          <a:effectLst/>
                        </a:rPr>
                        <a:t>Sgiliau Cyfathrebu (trafod, gwrando, mynegi, delio â gwrthdaro).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dirty="0">
                          <a:effectLst/>
                        </a:rPr>
                        <a:t>Sgiliau i reoli perthnasau rhyngbersonol.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dirty="0">
                          <a:effectLst/>
                        </a:rPr>
                        <a:t>Empathi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dirty="0">
                          <a:effectLst/>
                        </a:rPr>
                        <a:t>Sgiliau ymarfer cyfannol, sy’n canolbwyntio ar yr unigolyn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Sgiliau i arddangos ymddiriedaeth, parch a gonestrwydd.</a:t>
                      </a:r>
                    </a:p>
                    <a:p>
                      <a:pPr marL="342900" lvl="0" indent="-342900" algn="l">
                        <a:buFont typeface="Symbol" pitchFamily="2" charset="2"/>
                        <a:buChar char=""/>
                      </a:pPr>
                      <a:r>
                        <a:rPr lang="en-GB" sz="1800" dirty="0">
                          <a:effectLst/>
                        </a:rPr>
                        <a:t>Gwerthfawrogi adborth gan unigolion/teuluoedd/gofalwyr ar ein hymarfer</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233851195"/>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Sgiliau Personol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Hunanymwybyddiaeth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Atgyrchedd</a:t>
                      </a: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Sgiliau i allu ymarfer yn hyderus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dirty="0">
                          <a:effectLst/>
                        </a:rPr>
                        <a:t>Ymwybyddiaeth a deallusrwydd emosiynol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dirty="0">
                          <a:effectLst/>
                        </a:rPr>
                        <a:t>Gwerthoedd cadarn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dirty="0">
                          <a:effectLst/>
                        </a:rPr>
                        <a:t>Sgiliau datrys problemau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Meddwl yn feirniadol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Ymdeimlad o gyfrifoldeb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Sgiliau Cydweithio</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29</a:t>
            </a:fld>
            <a:endParaRPr lang="en-US" dirty="0"/>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4654296" y="329184"/>
            <a:ext cx="6894576" cy="1783080"/>
          </a:xfrm>
        </p:spPr>
        <p:txBody>
          <a:bodyPr anchor="b">
            <a:normAutofit/>
          </a:bodyPr>
          <a:lstStyle/>
          <a:p>
            <a:r>
              <a:rPr lang="en-GB" sz="3000" b="1">
                <a:effectLst/>
                <a:latin typeface="Arial" panose="020B0604020202020204" pitchFamily="34" charset="0"/>
              </a:rPr>
              <a:t>2. Cydweithio ag unigolion sydd angen gofal a chymorth, eu gofalwyr a gweithwyr proffesiynol eraill</a:t>
            </a:r>
            <a:endParaRPr lang="en-US" sz="3000"/>
          </a:p>
        </p:txBody>
      </p:sp>
      <p:pic>
        <p:nvPicPr>
          <p:cNvPr id="4" name="Picture 3" descr="Stick figure families holding hands">
            <a:extLst>
              <a:ext uri="{FF2B5EF4-FFF2-40B4-BE49-F238E27FC236}">
                <a16:creationId xmlns:a16="http://schemas.microsoft.com/office/drawing/2014/main" id="{0E5027E8-5DE6-BD3A-97EC-19EFEA3FCDEF}"/>
              </a:ext>
            </a:extLst>
          </p:cNvPr>
          <p:cNvPicPr>
            <a:picLocks noChangeAspect="1"/>
          </p:cNvPicPr>
          <p:nvPr/>
        </p:nvPicPr>
        <p:blipFill>
          <a:blip r:embed="rId3"/>
          <a:srcRect l="21007" r="39549" b="-2"/>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45"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4654296" y="2706624"/>
            <a:ext cx="6894576" cy="3483864"/>
          </a:xfrm>
        </p:spPr>
        <p:txBody>
          <a:bodyPr>
            <a:normAutofit/>
          </a:bodyPr>
          <a:lstStyle/>
          <a:p>
            <a:pPr marL="0" indent="0">
              <a:buNone/>
            </a:pPr>
            <a:r>
              <a:rPr lang="en-GB" sz="2000" b="1"/>
              <a:t>Ymarfer 3  - Cwestiwn 2</a:t>
            </a:r>
          </a:p>
          <a:p>
            <a:pPr marL="0" indent="0">
              <a:buNone/>
            </a:pPr>
            <a:r>
              <a:rPr lang="en-GB" sz="2000"/>
              <a:t>Mewn grwpiau bach:</a:t>
            </a:r>
          </a:p>
          <a:p>
            <a:pPr marL="0" indent="0">
              <a:buNone/>
            </a:pPr>
            <a:r>
              <a:rPr lang="en-GB" sz="2000"/>
              <a:t>Defnyddiwch fodel adfyfyriol i</a:t>
            </a:r>
            <a:r>
              <a:rPr lang="en-US" sz="2000"/>
              <a:t>: </a:t>
            </a:r>
          </a:p>
          <a:p>
            <a:r>
              <a:rPr lang="en-US" sz="2000"/>
              <a:t>Edrych yn ôl ar eich profiad hyd yma o gydweithio ag unigolion/teuluoedd a/neu ofalwyr yn ogystal â gweithwyr proffesiynol eraill.</a:t>
            </a:r>
          </a:p>
          <a:p>
            <a:r>
              <a:rPr lang="en-US" sz="2000"/>
              <a:t>Yn seiliedig ar hyn ceisiwch nodi a chyfiawnhau eich anghenion dysgu o dan y canlyniad dysgu hwn dros y 12 mis nesaf.</a:t>
            </a:r>
          </a:p>
          <a:p>
            <a:r>
              <a:rPr lang="en-GB" sz="2000" b="1">
                <a:effectLst/>
                <a:ea typeface="Calibri" panose="020F0502020204030204" pitchFamily="34" charset="0"/>
                <a:cs typeface="Times New Roman" panose="02020603050405020304" pitchFamily="18" charset="0"/>
              </a:rPr>
              <a:t>Ystyriwch: </a:t>
            </a:r>
            <a:r>
              <a:rPr lang="en-GB" sz="2000">
                <a:effectLst/>
                <a:ea typeface="Calibri" panose="020F0502020204030204" pitchFamily="34" charset="0"/>
                <a:cs typeface="Times New Roman" panose="02020603050405020304" pitchFamily="18" charset="0"/>
              </a:rPr>
              <a:t>Oruchwyliaeth, dysgu, hyfforddiant, ymchwil a sut mae'r rhain wedi cyfrannu at eich datblygiad proffesiynol? </a:t>
            </a:r>
          </a:p>
          <a:p>
            <a:endParaRPr lang="en-US" sz="2000"/>
          </a:p>
          <a:p>
            <a:endParaRPr lang="en-US" sz="2000"/>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4654296" y="6356350"/>
            <a:ext cx="4114800" cy="365125"/>
          </a:xfrm>
        </p:spPr>
        <p:txBody>
          <a:bodyPr>
            <a:normAutofit/>
          </a:bodyPr>
          <a:lstStyle/>
          <a:p>
            <a:pPr algn="l">
              <a:spcAft>
                <a:spcPts val="600"/>
              </a:spcAft>
            </a:pPr>
            <a:r>
              <a:rPr lang="en-US"/>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30</a:t>
            </a:fld>
            <a:endParaRPr lang="en-US"/>
          </a:p>
        </p:txBody>
      </p:sp>
    </p:spTree>
    <p:extLst>
      <p:ext uri="{BB962C8B-B14F-4D97-AF65-F5344CB8AC3E}">
        <p14:creationId xmlns:p14="http://schemas.microsoft.com/office/powerpoint/2010/main" val="41491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latin typeface="Arial" panose="020B0604020202020204" pitchFamily="34" charset="0"/>
              </a:rPr>
              <a:t>C</a:t>
            </a:r>
            <a:r>
              <a:rPr lang="en-GB" sz="4000" b="1" dirty="0">
                <a:effectLst/>
                <a:latin typeface="Arial" panose="020B0604020202020204" pitchFamily="34" charset="0"/>
              </a:rPr>
              <a:t>ymhwyso barn broffesiynol mewn sefyllfaoedd cynyddol gymhleth</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Canlyniad Dysgu</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dirty="0">
                <a:latin typeface="ArialMT"/>
              </a:rPr>
              <a:t>Gall y dysgwr:</a:t>
            </a:r>
          </a:p>
          <a:p>
            <a:pPr marL="0" indent="0">
              <a:buNone/>
            </a:pPr>
            <a:r>
              <a:rPr lang="en-GB" sz="2800" dirty="0">
                <a:effectLst/>
                <a:latin typeface="ArialMT"/>
              </a:rPr>
              <a:t>3.7.3. Ddefnyddio goruchwyliaeth ac arweiniad i adfyfyrio'n feirniadol ar: </a:t>
            </a:r>
          </a:p>
          <a:p>
            <a:pPr marL="0" indent="0">
              <a:buNone/>
            </a:pPr>
            <a:r>
              <a:rPr lang="en-GB" sz="2800" dirty="0">
                <a:effectLst/>
                <a:latin typeface="ArialMT"/>
              </a:rPr>
              <a:t>• Atebolrwydd proffesiynol </a:t>
            </a:r>
          </a:p>
          <a:p>
            <a:pPr marL="0" indent="0">
              <a:buNone/>
            </a:pPr>
            <a:r>
              <a:rPr lang="en-GB" sz="2800" dirty="0">
                <a:effectLst/>
                <a:latin typeface="ArialMT"/>
              </a:rPr>
              <a:t>• Ddatblygiad proffesiynol</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Meini Prawf Asesu</a:t>
            </a:r>
            <a:endParaRPr lang="en-GB" sz="3200" dirty="0">
              <a:effectLst/>
              <a:latin typeface="Arial" panose="020B0604020202020204" pitchFamily="34" charset="0"/>
            </a:endParaRPr>
          </a:p>
          <a:p>
            <a:endParaRPr lang="en-GB" sz="3200" b="1" dirty="0">
              <a:effectLst/>
              <a:latin typeface="Arial" panose="020B0604020202020204" pitchFamily="34" charset="0"/>
            </a:endParaRPr>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a:t>
            </a:r>
            <a:r>
              <a:rPr lang="en-GB" sz="3200" dirty="0">
                <a:latin typeface="ArialMT"/>
              </a:rPr>
              <a:t>Y</a:t>
            </a:r>
            <a:r>
              <a:rPr lang="en-GB" sz="3200" dirty="0">
                <a:effectLst/>
                <a:latin typeface="ArialMT"/>
              </a:rPr>
              <a:t>marfer atebolrwydd proffesiynol mewn sefyllfaoedd cynyddol </a:t>
            </a:r>
            <a:r>
              <a:rPr lang="en-GB" sz="3200" dirty="0">
                <a:latin typeface="ArialMT"/>
              </a:rPr>
              <a:t>g</a:t>
            </a:r>
            <a:r>
              <a:rPr lang="en-GB" sz="3200" dirty="0">
                <a:effectLst/>
                <a:latin typeface="ArialMT"/>
              </a:rPr>
              <a:t>ymhleth</a:t>
            </a:r>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31</a:t>
            </a:fld>
            <a:endParaRPr lang="en-US" dirty="0"/>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836612" y="1185864"/>
            <a:ext cx="6629059" cy="823912"/>
          </a:xfrm>
        </p:spPr>
        <p:txBody>
          <a:bodyPr>
            <a:noAutofit/>
          </a:bodyPr>
          <a:lstStyle/>
          <a:p>
            <a:r>
              <a:rPr lang="en-US" sz="2800" dirty="0"/>
              <a:t>Canlyniadau dysgu - sut i'w cyflawni:</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a:xfrm>
            <a:off x="839788" y="2181225"/>
            <a:ext cx="10514012" cy="3684588"/>
          </a:xfrm>
        </p:spPr>
        <p:txBody>
          <a:bodyPr>
            <a:normAutofit/>
          </a:bodyPr>
          <a:lstStyle/>
          <a:p>
            <a:r>
              <a:rPr lang="en-US" b="1" dirty="0"/>
              <a:t>Goruchwyliaeth – </a:t>
            </a:r>
            <a:r>
              <a:rPr lang="en-US" dirty="0"/>
              <a:t>Adfyfyrio'n feirniadol ar ymarfer, atebolrwydd, cefnogaeth, a datblygiad proffesiynol </a:t>
            </a:r>
          </a:p>
          <a:p>
            <a:r>
              <a:rPr lang="en-US" b="1" dirty="0"/>
              <a:t>Hyfforddiant –</a:t>
            </a:r>
            <a:r>
              <a:rPr lang="en-US" dirty="0"/>
              <a:t>mentora, cyrsiau hyfforddi i’w ymgymryd nawr a’i trefnu yn y dyfodol</a:t>
            </a:r>
          </a:p>
          <a:p>
            <a:r>
              <a:rPr lang="en-US" b="1" dirty="0"/>
              <a:t>Ymchwil –</a:t>
            </a:r>
            <a:r>
              <a:rPr lang="en-US" dirty="0"/>
              <a:t> cyfnodolion, safleoedd, ffynonellau eraill, deunyddiau cyfredol (5-10 mlynedd diwethaf)</a:t>
            </a:r>
          </a:p>
          <a:p>
            <a:r>
              <a:rPr lang="en-US" b="1" dirty="0"/>
              <a:t>Dysgu – </a:t>
            </a:r>
            <a:r>
              <a:rPr lang="en-US" dirty="0"/>
              <a:t>cysgodi, mentora, gweithio gydag ymarferwyr mwy profiadol, dysgu beth mae timau/asiantaethau eraill yn ei wneud. </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Atebolrwydd a Barn Broffesiynol</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32</a:t>
            </a:fld>
            <a:endParaRPr lang="en-US" dirty="0"/>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dirty="0"/>
              <a:t>PORTH AGORED Consolidation of Social Work Practice</a:t>
            </a:r>
          </a:p>
        </p:txBody>
      </p:sp>
      <p:pic>
        <p:nvPicPr>
          <p:cNvPr id="5" name="Picture 4" descr="A magnifying glass on a book&#10;&#10;AI-generated content may be incorrect.">
            <a:extLst>
              <a:ext uri="{FF2B5EF4-FFF2-40B4-BE49-F238E27FC236}">
                <a16:creationId xmlns:a16="http://schemas.microsoft.com/office/drawing/2014/main" id="{7ADB616D-2578-BA16-0FA1-5D1994E363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980650" y="17462"/>
            <a:ext cx="2211350" cy="2020887"/>
          </a:xfrm>
          <a:prstGeom prst="rect">
            <a:avLst/>
          </a:prstGeom>
        </p:spPr>
      </p:pic>
    </p:spTree>
    <p:extLst>
      <p:ext uri="{BB962C8B-B14F-4D97-AF65-F5344CB8AC3E}">
        <p14:creationId xmlns:p14="http://schemas.microsoft.com/office/powerpoint/2010/main" val="1154036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BDE1B7B-B50C-FDFD-ABF6-5305500FE6A1}"/>
              </a:ext>
            </a:extLst>
          </p:cNvPr>
          <p:cNvSpPr>
            <a:spLocks noGrp="1"/>
          </p:cNvSpPr>
          <p:nvPr>
            <p:ph type="title"/>
          </p:nvPr>
        </p:nvSpPr>
        <p:spPr>
          <a:xfrm>
            <a:off x="757939" y="-466667"/>
            <a:ext cx="8235590" cy="1616203"/>
          </a:xfrm>
        </p:spPr>
        <p:txBody>
          <a:bodyPr anchor="b">
            <a:normAutofit/>
          </a:bodyPr>
          <a:lstStyle/>
          <a:p>
            <a:r>
              <a:rPr lang="en-US" sz="4000" b="1" dirty="0" err="1"/>
              <a:t>Atebolrwydd</a:t>
            </a:r>
            <a:r>
              <a:rPr lang="en-US" sz="4000" b="1" dirty="0"/>
              <a:t> a Barn </a:t>
            </a:r>
            <a:r>
              <a:rPr lang="en-US" sz="4000" b="1" dirty="0" err="1"/>
              <a:t>Broffesiynol</a:t>
            </a:r>
            <a:endParaRPr lang="en-US" sz="4000" dirty="0"/>
          </a:p>
        </p:txBody>
      </p:sp>
      <p:sp>
        <p:nvSpPr>
          <p:cNvPr id="10" name="Content Placeholder 9">
            <a:extLst>
              <a:ext uri="{FF2B5EF4-FFF2-40B4-BE49-F238E27FC236}">
                <a16:creationId xmlns:a16="http://schemas.microsoft.com/office/drawing/2014/main" id="{F96EE341-D491-A9A3-055F-0F3B46E7AC48}"/>
              </a:ext>
            </a:extLst>
          </p:cNvPr>
          <p:cNvSpPr>
            <a:spLocks noGrp="1"/>
          </p:cNvSpPr>
          <p:nvPr>
            <p:ph idx="1"/>
          </p:nvPr>
        </p:nvSpPr>
        <p:spPr>
          <a:xfrm>
            <a:off x="910518" y="1401288"/>
            <a:ext cx="5310345" cy="4669598"/>
          </a:xfrm>
        </p:spPr>
        <p:txBody>
          <a:bodyPr anchor="t">
            <a:normAutofit lnSpcReduction="10000"/>
          </a:bodyPr>
          <a:lstStyle/>
          <a:p>
            <a:pPr marL="0" indent="0">
              <a:buNone/>
            </a:pPr>
            <a:r>
              <a:rPr lang="en-US" b="1" dirty="0"/>
              <a:t>Mentora</a:t>
            </a:r>
          </a:p>
          <a:p>
            <a:r>
              <a:rPr lang="en-US" dirty="0"/>
              <a:t>Nodi </a:t>
            </a:r>
            <a:r>
              <a:rPr lang="en-US" dirty="0" err="1"/>
              <a:t>anghenion</a:t>
            </a:r>
            <a:r>
              <a:rPr lang="en-US" dirty="0"/>
              <a:t> </a:t>
            </a:r>
            <a:r>
              <a:rPr lang="en-US" dirty="0" err="1"/>
              <a:t>datblygiadol</a:t>
            </a:r>
            <a:r>
              <a:rPr lang="en-US" dirty="0"/>
              <a:t> </a:t>
            </a:r>
            <a:r>
              <a:rPr lang="en-US" dirty="0" err="1"/>
              <a:t>dros</a:t>
            </a:r>
            <a:r>
              <a:rPr lang="en-US" dirty="0"/>
              <a:t> y 12 mis </a:t>
            </a:r>
            <a:r>
              <a:rPr lang="en-US" dirty="0" err="1"/>
              <a:t>nesaf</a:t>
            </a:r>
            <a:r>
              <a:rPr lang="en-US" dirty="0"/>
              <a:t> o dan y 3 </a:t>
            </a:r>
            <a:r>
              <a:rPr lang="en-US" dirty="0" err="1"/>
              <a:t>canlyniad</a:t>
            </a:r>
            <a:r>
              <a:rPr lang="en-US" dirty="0"/>
              <a:t> </a:t>
            </a:r>
            <a:r>
              <a:rPr lang="en-US" dirty="0" err="1"/>
              <a:t>dysgu</a:t>
            </a:r>
            <a:r>
              <a:rPr lang="en-US" dirty="0"/>
              <a:t> GCC </a:t>
            </a:r>
          </a:p>
          <a:p>
            <a:r>
              <a:rPr lang="en-US" dirty="0"/>
              <a:t>Lle </a:t>
            </a:r>
            <a:r>
              <a:rPr lang="en-US" dirty="0" err="1"/>
              <a:t>i</a:t>
            </a:r>
            <a:r>
              <a:rPr lang="en-US" dirty="0"/>
              <a:t> </a:t>
            </a:r>
            <a:r>
              <a:rPr lang="en-US" dirty="0" err="1"/>
              <a:t>fyfyrio</a:t>
            </a:r>
            <a:r>
              <a:rPr lang="en-US" dirty="0"/>
              <a:t> ac </a:t>
            </a:r>
            <a:r>
              <a:rPr lang="en-US" dirty="0" err="1"/>
              <a:t>archwilio</a:t>
            </a:r>
            <a:endParaRPr lang="en-US" dirty="0"/>
          </a:p>
          <a:p>
            <a:r>
              <a:rPr lang="en-US" dirty="0" err="1"/>
              <a:t>Trafod</a:t>
            </a:r>
            <a:r>
              <a:rPr lang="en-US" dirty="0"/>
              <a:t> </a:t>
            </a:r>
            <a:r>
              <a:rPr lang="en-US" dirty="0" err="1"/>
              <a:t>tasgau</a:t>
            </a:r>
            <a:r>
              <a:rPr lang="en-US" dirty="0"/>
              <a:t> a </a:t>
            </a:r>
            <a:r>
              <a:rPr lang="en-US" dirty="0" err="1"/>
              <a:t>gosod</a:t>
            </a:r>
            <a:r>
              <a:rPr lang="en-US" dirty="0"/>
              <a:t> </a:t>
            </a:r>
            <a:r>
              <a:rPr lang="en-US" dirty="0" err="1"/>
              <a:t>terfynau</a:t>
            </a:r>
            <a:r>
              <a:rPr lang="en-US" dirty="0"/>
              <a:t> </a:t>
            </a:r>
            <a:r>
              <a:rPr lang="en-US" dirty="0" err="1"/>
              <a:t>amser</a:t>
            </a:r>
            <a:endParaRPr lang="en-US" dirty="0"/>
          </a:p>
          <a:p>
            <a:r>
              <a:rPr lang="en-US" dirty="0" err="1"/>
              <a:t>Cynllunio</a:t>
            </a:r>
            <a:r>
              <a:rPr lang="en-US" dirty="0"/>
              <a:t> </a:t>
            </a:r>
            <a:r>
              <a:rPr lang="en-US" dirty="0" err="1"/>
              <a:t>arsylwad</a:t>
            </a:r>
            <a:r>
              <a:rPr lang="en-US" dirty="0"/>
              <a:t> </a:t>
            </a:r>
            <a:r>
              <a:rPr lang="en-US" dirty="0" err="1"/>
              <a:t>tasg</a:t>
            </a:r>
            <a:r>
              <a:rPr lang="en-US" dirty="0"/>
              <a:t> 2</a:t>
            </a:r>
          </a:p>
          <a:p>
            <a:r>
              <a:rPr lang="en-US" dirty="0" err="1"/>
              <a:t>Trafod</a:t>
            </a:r>
            <a:r>
              <a:rPr lang="en-US" dirty="0"/>
              <a:t> </a:t>
            </a:r>
            <a:r>
              <a:rPr lang="en-US" dirty="0" err="1"/>
              <a:t>achos</a:t>
            </a:r>
            <a:r>
              <a:rPr lang="en-US" dirty="0"/>
              <a:t> </a:t>
            </a:r>
            <a:r>
              <a:rPr lang="en-US" dirty="0" err="1"/>
              <a:t>diogelu</a:t>
            </a:r>
            <a:r>
              <a:rPr lang="en-US" dirty="0"/>
              <a:t> </a:t>
            </a:r>
            <a:r>
              <a:rPr lang="en-US" dirty="0" err="1"/>
              <a:t>tasg</a:t>
            </a:r>
            <a:r>
              <a:rPr lang="en-US" dirty="0"/>
              <a:t> 3</a:t>
            </a:r>
          </a:p>
          <a:p>
            <a:r>
              <a:rPr lang="en-US" dirty="0" err="1"/>
              <a:t>Meithrin</a:t>
            </a:r>
            <a:r>
              <a:rPr lang="en-US" dirty="0"/>
              <a:t> </a:t>
            </a:r>
            <a:r>
              <a:rPr lang="en-US" dirty="0" err="1"/>
              <a:t>hyder</a:t>
            </a:r>
            <a:r>
              <a:rPr lang="en-US" dirty="0"/>
              <a:t> a </a:t>
            </a:r>
            <a:r>
              <a:rPr lang="en-US" dirty="0" err="1"/>
              <a:t>chymhwysedd</a:t>
            </a:r>
            <a:endParaRPr lang="en-US" dirty="0"/>
          </a:p>
          <a:p>
            <a:endParaRPr lang="en-US" sz="2000" dirty="0"/>
          </a:p>
        </p:txBody>
      </p:sp>
      <p:pic>
        <p:nvPicPr>
          <p:cNvPr id="2" name="Graphic 1" descr="Head with Gears">
            <a:extLst>
              <a:ext uri="{FF2B5EF4-FFF2-40B4-BE49-F238E27FC236}">
                <a16:creationId xmlns:a16="http://schemas.microsoft.com/office/drawing/2014/main" id="{1B0B6D53-D759-F3F4-131A-9EE2925D1C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08019" y="1292268"/>
            <a:ext cx="4273463" cy="4273463"/>
          </a:xfrm>
          <a:prstGeom prst="rect">
            <a:avLst/>
          </a:prstGeom>
        </p:spPr>
      </p:pic>
      <p:sp>
        <p:nvSpPr>
          <p:cNvPr id="7" name="Footer Placeholder 6">
            <a:extLst>
              <a:ext uri="{FF2B5EF4-FFF2-40B4-BE49-F238E27FC236}">
                <a16:creationId xmlns:a16="http://schemas.microsoft.com/office/drawing/2014/main" id="{57B8DC73-7A60-4F90-8F3E-A0CC4D775506}"/>
              </a:ext>
            </a:extLst>
          </p:cNvPr>
          <p:cNvSpPr>
            <a:spLocks noGrp="1"/>
          </p:cNvSpPr>
          <p:nvPr>
            <p:ph type="ftr" sz="quarter" idx="11"/>
          </p:nvPr>
        </p:nvSpPr>
        <p:spPr>
          <a:xfrm>
            <a:off x="5514569" y="6356350"/>
            <a:ext cx="3096030" cy="365125"/>
          </a:xfrm>
        </p:spPr>
        <p:txBody>
          <a:bodyPr>
            <a:normAutofit/>
          </a:bodyPr>
          <a:lstStyle/>
          <a:p>
            <a:pPr algn="l">
              <a:lnSpc>
                <a:spcPct val="90000"/>
              </a:lnSpc>
              <a:spcAft>
                <a:spcPts val="600"/>
              </a:spcAft>
            </a:pPr>
            <a:r>
              <a:rPr lang="en-US" sz="1000">
                <a:solidFill>
                  <a:schemeClr val="tx1">
                    <a:lumMod val="50000"/>
                    <a:lumOff val="50000"/>
                  </a:schemeClr>
                </a:solidFill>
              </a:rPr>
              <a:t>PORTH AGORED Consolidation of Social Work Practice</a:t>
            </a:r>
          </a:p>
        </p:txBody>
      </p:sp>
      <p:sp>
        <p:nvSpPr>
          <p:cNvPr id="8" name="Slide Number Placeholder 7">
            <a:extLst>
              <a:ext uri="{FF2B5EF4-FFF2-40B4-BE49-F238E27FC236}">
                <a16:creationId xmlns:a16="http://schemas.microsoft.com/office/drawing/2014/main" id="{93A08F4A-56F8-308D-06DB-9DC61DBBCDAB}"/>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solidFill>
                  <a:schemeClr val="tx1">
                    <a:lumMod val="50000"/>
                    <a:lumOff val="50000"/>
                  </a:schemeClr>
                </a:solidFill>
              </a:rPr>
              <a:pPr>
                <a:spcAft>
                  <a:spcPts val="600"/>
                </a:spcAft>
              </a:pPr>
              <a:t>33</a:t>
            </a:fld>
            <a:endParaRPr lang="en-US">
              <a:solidFill>
                <a:schemeClr val="tx1">
                  <a:lumMod val="50000"/>
                  <a:lumOff val="50000"/>
                </a:schemeClr>
              </a:solidFill>
            </a:endParaRPr>
          </a:p>
        </p:txBody>
      </p:sp>
      <p:grpSp>
        <p:nvGrpSpPr>
          <p:cNvPr id="22" name="Group 21">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3" name="Rectangle 22">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787841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Diben a Swyddogaeth Goruchwyliaeth</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81832" y="2026348"/>
            <a:ext cx="4114800" cy="4512564"/>
          </a:xfrm>
        </p:spPr>
        <p:txBody>
          <a:bodyPr anchor="t">
            <a:normAutofit/>
          </a:bodyPr>
          <a:lstStyle/>
          <a:p>
            <a:r>
              <a:rPr lang="en-GB" altLang="en-US" sz="2400" dirty="0">
                <a:cs typeface="Times New Roman" panose="02020603050405020304" pitchFamily="18" charset="0"/>
              </a:rPr>
              <a:t>Sicrhau ein bod ni a'r unigolion rydym yn gweithio gyda nhw yn ddiogel</a:t>
            </a:r>
          </a:p>
          <a:p>
            <a:r>
              <a:rPr lang="en-GB" sz="2400" dirty="0"/>
              <a:t>Dylai goruchwyliaeth greu gofod adfyfyriol i brosesu profiadau; cynyddu dealltwriaeth a datblygu'r gallu a sgiliau i archwilio a deall yr hyn sy'n digwydd i unigolion. </a:t>
            </a: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4" r="3" b="3"/>
          <a:stretch/>
        </p:blipFill>
        <p:spPr bwMode="auto">
          <a:xfrm>
            <a:off x="4596632" y="2301211"/>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34</a:t>
            </a:fld>
            <a:endParaRPr lang="en-US" dirty="0"/>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dirty="0"/>
              <a:t>PORTH AGORED Consolidation of Social Work Practice</a:t>
            </a:r>
          </a:p>
        </p:txBody>
      </p:sp>
      <p:sp>
        <p:nvSpPr>
          <p:cNvPr id="6" name="TextBox 5">
            <a:extLst>
              <a:ext uri="{FF2B5EF4-FFF2-40B4-BE49-F238E27FC236}">
                <a16:creationId xmlns:a16="http://schemas.microsoft.com/office/drawing/2014/main" id="{C0CC1B5C-E917-D3D1-D49C-C0B3465E5D6A}"/>
              </a:ext>
            </a:extLst>
          </p:cNvPr>
          <p:cNvSpPr txBox="1"/>
          <p:nvPr/>
        </p:nvSpPr>
        <p:spPr>
          <a:xfrm>
            <a:off x="8033466" y="2013572"/>
            <a:ext cx="3556768" cy="3785652"/>
          </a:xfrm>
          <a:prstGeom prst="rect">
            <a:avLst/>
          </a:prstGeom>
          <a:noFill/>
        </p:spPr>
        <p:txBody>
          <a:bodyPr wrap="square">
            <a:spAutoFit/>
          </a:bodyPr>
          <a:lstStyle/>
          <a:p>
            <a:r>
              <a:rPr lang="en-GB" altLang="en-US" sz="2400" dirty="0">
                <a:cs typeface="Times New Roman" panose="02020603050405020304" pitchFamily="18" charset="0"/>
              </a:rPr>
              <a:t>Mae'n </a:t>
            </a:r>
            <a:r>
              <a:rPr lang="en-GB" altLang="en-US" sz="2400" dirty="0" err="1">
                <a:cs typeface="Times New Roman" panose="02020603050405020304" pitchFamily="18" charset="0"/>
              </a:rPr>
              <a:t>sicrhau</a:t>
            </a:r>
            <a:r>
              <a:rPr lang="en-GB" altLang="en-US" sz="2400" dirty="0">
                <a:cs typeface="Times New Roman" panose="02020603050405020304" pitchFamily="18" charset="0"/>
              </a:rPr>
              <a:t> bod </a:t>
            </a:r>
            <a:r>
              <a:rPr lang="en-GB" altLang="en-US" sz="2400" dirty="0" err="1">
                <a:cs typeface="Times New Roman" panose="02020603050405020304" pitchFamily="18" charset="0"/>
              </a:rPr>
              <a:t>ymarferwyr</a:t>
            </a:r>
            <a:r>
              <a:rPr lang="en-GB" altLang="en-US" sz="2400" dirty="0">
                <a:cs typeface="Times New Roman" panose="02020603050405020304" pitchFamily="18" charset="0"/>
              </a:rPr>
              <a:t> </a:t>
            </a:r>
            <a:r>
              <a:rPr lang="en-GB" altLang="en-US" sz="2400" dirty="0" err="1">
                <a:cs typeface="Times New Roman" panose="02020603050405020304" pitchFamily="18" charset="0"/>
              </a:rPr>
              <a:t>yn</a:t>
            </a:r>
            <a:r>
              <a:rPr lang="en-GB" altLang="en-US" sz="2400" dirty="0">
                <a:cs typeface="Times New Roman" panose="02020603050405020304" pitchFamily="18" charset="0"/>
              </a:rPr>
              <a:t> </a:t>
            </a:r>
            <a:r>
              <a:rPr lang="en-GB" altLang="en-US" sz="2400" dirty="0" err="1">
                <a:cs typeface="Times New Roman" panose="02020603050405020304" pitchFamily="18" charset="0"/>
              </a:rPr>
              <a:t>cynnal</a:t>
            </a:r>
            <a:r>
              <a:rPr lang="en-GB" altLang="en-US" sz="2400" dirty="0">
                <a:cs typeface="Times New Roman" panose="02020603050405020304" pitchFamily="18" charset="0"/>
              </a:rPr>
              <a:t> </a:t>
            </a:r>
            <a:r>
              <a:rPr lang="en-GB" altLang="en-US" sz="2400" dirty="0" err="1">
                <a:cs typeface="Times New Roman" panose="02020603050405020304" pitchFamily="18" charset="0"/>
              </a:rPr>
              <a:t>safonau</a:t>
            </a:r>
            <a:r>
              <a:rPr lang="en-GB" altLang="en-US" sz="2400" dirty="0">
                <a:cs typeface="Times New Roman" panose="02020603050405020304" pitchFamily="18" charset="0"/>
              </a:rPr>
              <a:t> </a:t>
            </a:r>
            <a:r>
              <a:rPr lang="en-GB" altLang="en-US" sz="2400" dirty="0" err="1">
                <a:cs typeface="Times New Roman" panose="02020603050405020304" pitchFamily="18" charset="0"/>
              </a:rPr>
              <a:t>proffesiynol</a:t>
            </a:r>
            <a:r>
              <a:rPr lang="en-GB" altLang="en-US" sz="2400" dirty="0">
                <a:cs typeface="Times New Roman" panose="02020603050405020304" pitchFamily="18" charset="0"/>
              </a:rPr>
              <a:t> ac </a:t>
            </a:r>
            <a:r>
              <a:rPr lang="en-GB" altLang="en-US" sz="2400" dirty="0" err="1">
                <a:cs typeface="Times New Roman" panose="02020603050405020304" pitchFamily="18" charset="0"/>
              </a:rPr>
              <a:t>egwyddorion</a:t>
            </a:r>
            <a:r>
              <a:rPr lang="en-GB" altLang="en-US" sz="2400" dirty="0">
                <a:cs typeface="Times New Roman" panose="02020603050405020304" pitchFamily="18" charset="0"/>
              </a:rPr>
              <a:t> </a:t>
            </a:r>
            <a:r>
              <a:rPr lang="en-GB" altLang="en-US" sz="2400" dirty="0" err="1">
                <a:cs typeface="Times New Roman" panose="02020603050405020304" pitchFamily="18" charset="0"/>
              </a:rPr>
              <a:t>ymarfer</a:t>
            </a:r>
            <a:r>
              <a:rPr lang="en-GB" altLang="en-US" sz="2400" dirty="0">
                <a:cs typeface="Times New Roman" panose="02020603050405020304" pitchFamily="18" charset="0"/>
              </a:rPr>
              <a:t> </a:t>
            </a:r>
            <a:r>
              <a:rPr lang="en-GB" altLang="en-US" sz="2400" dirty="0" err="1">
                <a:cs typeface="Times New Roman" panose="02020603050405020304" pitchFamily="18" charset="0"/>
              </a:rPr>
              <a:t>gorau</a:t>
            </a:r>
            <a:r>
              <a:rPr lang="en-GB" altLang="en-US" sz="2400" dirty="0">
                <a:cs typeface="Times New Roman" panose="02020603050405020304" pitchFamily="18" charset="0"/>
              </a:rPr>
              <a:t> a bod </a:t>
            </a:r>
            <a:r>
              <a:rPr lang="en-GB" altLang="en-US" sz="2400" dirty="0" err="1">
                <a:cs typeface="Times New Roman" panose="02020603050405020304" pitchFamily="18" charset="0"/>
              </a:rPr>
              <a:t>gwaith</a:t>
            </a:r>
            <a:r>
              <a:rPr lang="en-GB" altLang="en-US" sz="2400" dirty="0">
                <a:cs typeface="Times New Roman" panose="02020603050405020304" pitchFamily="18" charset="0"/>
              </a:rPr>
              <a:t> a </a:t>
            </a:r>
            <a:r>
              <a:rPr lang="en-GB" altLang="en-US" sz="2400" dirty="0" err="1">
                <a:cs typeface="Times New Roman" panose="02020603050405020304" pitchFamily="18" charset="0"/>
              </a:rPr>
              <a:t>ddisgwylir</a:t>
            </a:r>
            <a:r>
              <a:rPr lang="en-GB" altLang="en-US" sz="2400" dirty="0">
                <a:cs typeface="Times New Roman" panose="02020603050405020304" pitchFamily="18" charset="0"/>
              </a:rPr>
              <a:t> </a:t>
            </a:r>
            <a:r>
              <a:rPr lang="en-GB" altLang="en-US" sz="2400" dirty="0" err="1">
                <a:cs typeface="Times New Roman" panose="02020603050405020304" pitchFamily="18" charset="0"/>
              </a:rPr>
              <a:t>gan</a:t>
            </a:r>
            <a:r>
              <a:rPr lang="en-GB" altLang="en-US" sz="2400" dirty="0">
                <a:cs typeface="Times New Roman" panose="02020603050405020304" pitchFamily="18" charset="0"/>
              </a:rPr>
              <a:t> y </a:t>
            </a:r>
            <a:r>
              <a:rPr lang="en-GB" altLang="en-US" sz="2400" dirty="0" err="1">
                <a:cs typeface="Times New Roman" panose="02020603050405020304" pitchFamily="18" charset="0"/>
              </a:rPr>
              <a:t>sefydliad</a:t>
            </a:r>
            <a:r>
              <a:rPr lang="en-GB" altLang="en-US" sz="2400" dirty="0">
                <a:cs typeface="Times New Roman" panose="02020603050405020304" pitchFamily="18" charset="0"/>
              </a:rPr>
              <a:t> </a:t>
            </a:r>
            <a:r>
              <a:rPr lang="en-GB" altLang="en-US" sz="2400" dirty="0" err="1">
                <a:cs typeface="Times New Roman" panose="02020603050405020304" pitchFamily="18" charset="0"/>
              </a:rPr>
              <a:t>yn</a:t>
            </a:r>
            <a:r>
              <a:rPr lang="en-GB" altLang="en-US" sz="2400" dirty="0">
                <a:cs typeface="Times New Roman" panose="02020603050405020304" pitchFamily="18" charset="0"/>
              </a:rPr>
              <a:t> </a:t>
            </a:r>
            <a:r>
              <a:rPr lang="en-GB" altLang="en-US" sz="2400" dirty="0" err="1">
                <a:cs typeface="Times New Roman" panose="02020603050405020304" pitchFamily="18" charset="0"/>
              </a:rPr>
              <a:t>cael</a:t>
            </a:r>
            <a:r>
              <a:rPr lang="en-GB" altLang="en-US" sz="2400" dirty="0">
                <a:cs typeface="Times New Roman" panose="02020603050405020304" pitchFamily="18" charset="0"/>
              </a:rPr>
              <a:t> </a:t>
            </a:r>
            <a:r>
              <a:rPr lang="en-GB" altLang="en-US" sz="2400" dirty="0" err="1">
                <a:cs typeface="Times New Roman" panose="02020603050405020304" pitchFamily="18" charset="0"/>
              </a:rPr>
              <a:t>ei</a:t>
            </a:r>
            <a:r>
              <a:rPr lang="en-GB" altLang="en-US" sz="2400" dirty="0">
                <a:cs typeface="Times New Roman" panose="02020603050405020304" pitchFamily="18" charset="0"/>
              </a:rPr>
              <a:t> </a:t>
            </a:r>
            <a:r>
              <a:rPr lang="en-GB" altLang="en-US" sz="2400" dirty="0" err="1">
                <a:cs typeface="Times New Roman" panose="02020603050405020304" pitchFamily="18" charset="0"/>
              </a:rPr>
              <a:t>ddehongli</a:t>
            </a:r>
            <a:r>
              <a:rPr lang="en-GB" altLang="en-US" sz="2400" dirty="0">
                <a:cs typeface="Times New Roman" panose="02020603050405020304" pitchFamily="18" charset="0"/>
              </a:rPr>
              <a:t> </a:t>
            </a:r>
            <a:r>
              <a:rPr lang="en-GB" altLang="en-US" sz="2400" dirty="0" err="1">
                <a:cs typeface="Times New Roman" panose="02020603050405020304" pitchFamily="18" charset="0"/>
              </a:rPr>
              <a:t>trwy</a:t>
            </a:r>
            <a:r>
              <a:rPr lang="en-GB" altLang="en-US" sz="2400" dirty="0">
                <a:cs typeface="Times New Roman" panose="02020603050405020304" pitchFamily="18" charset="0"/>
              </a:rPr>
              <a:t> lens </a:t>
            </a:r>
            <a:r>
              <a:rPr lang="en-GB" altLang="en-US" sz="2400" dirty="0" err="1">
                <a:cs typeface="Times New Roman" panose="02020603050405020304" pitchFamily="18" charset="0"/>
              </a:rPr>
              <a:t>broffesiynol</a:t>
            </a:r>
            <a:r>
              <a:rPr lang="en-GB" altLang="en-US" sz="2400" dirty="0">
                <a:cs typeface="Times New Roman" panose="02020603050405020304" pitchFamily="18" charset="0"/>
              </a:rPr>
              <a:t> </a:t>
            </a:r>
            <a:r>
              <a:rPr lang="en-GB" altLang="en-US" sz="2400" dirty="0" err="1">
                <a:cs typeface="Times New Roman" panose="02020603050405020304" pitchFamily="18" charset="0"/>
              </a:rPr>
              <a:t>a'i</a:t>
            </a:r>
            <a:r>
              <a:rPr lang="en-GB" altLang="en-US" sz="2400" dirty="0">
                <a:cs typeface="Times New Roman" panose="02020603050405020304" pitchFamily="18" charset="0"/>
              </a:rPr>
              <a:t> </a:t>
            </a:r>
            <a:r>
              <a:rPr lang="en-GB" altLang="en-US" sz="2400" dirty="0" err="1">
                <a:cs typeface="Times New Roman" panose="02020603050405020304" pitchFamily="18" charset="0"/>
              </a:rPr>
              <a:t>gyflwyno</a:t>
            </a:r>
            <a:r>
              <a:rPr lang="en-GB" altLang="en-US" sz="2400" dirty="0">
                <a:cs typeface="Times New Roman" panose="02020603050405020304" pitchFamily="18" charset="0"/>
              </a:rPr>
              <a:t> </a:t>
            </a:r>
            <a:r>
              <a:rPr lang="en-GB" altLang="en-US" sz="2400" dirty="0" err="1">
                <a:cs typeface="Times New Roman" panose="02020603050405020304" pitchFamily="18" charset="0"/>
              </a:rPr>
              <a:t>gan</a:t>
            </a:r>
            <a:r>
              <a:rPr lang="en-GB" altLang="en-US" sz="2400" dirty="0">
                <a:cs typeface="Times New Roman" panose="02020603050405020304" pitchFamily="18" charset="0"/>
              </a:rPr>
              <a:t> </a:t>
            </a:r>
            <a:r>
              <a:rPr lang="en-GB" altLang="en-US" sz="2400" dirty="0" err="1">
                <a:cs typeface="Times New Roman" panose="02020603050405020304" pitchFamily="18" charset="0"/>
              </a:rPr>
              <a:t>weithwyr</a:t>
            </a:r>
            <a:r>
              <a:rPr lang="en-GB" altLang="en-US" sz="2400" dirty="0">
                <a:cs typeface="Times New Roman" panose="02020603050405020304" pitchFamily="18" charset="0"/>
              </a:rPr>
              <a:t> </a:t>
            </a:r>
            <a:r>
              <a:rPr lang="en-GB" altLang="en-US" sz="2400" dirty="0" err="1">
                <a:cs typeface="Times New Roman" panose="02020603050405020304" pitchFamily="18" charset="0"/>
              </a:rPr>
              <a:t>chymwys</a:t>
            </a:r>
            <a:r>
              <a:rPr lang="en-GB" altLang="en-US" sz="2400" dirty="0">
                <a:cs typeface="Times New Roman" panose="02020603050405020304" pitchFamily="18" charset="0"/>
              </a:rPr>
              <a:t> (Payne, 1996).</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681318" y="127698"/>
            <a:ext cx="5929422" cy="1640180"/>
          </a:xfrm>
        </p:spPr>
        <p:txBody>
          <a:bodyPr anchor="b">
            <a:normAutofit/>
          </a:bodyPr>
          <a:lstStyle/>
          <a:p>
            <a:r>
              <a:rPr kumimoji="0" lang="en-GB" sz="2500" b="1" i="0" u="none" strike="noStrike" kern="1200" cap="none" spc="0" normalizeH="0" baseline="0" noProof="0" dirty="0">
                <a:ln>
                  <a:noFill/>
                </a:ln>
                <a:effectLst/>
                <a:uLnTx/>
                <a:uFillTx/>
                <a:latin typeface="Arial" panose="020B0604020202020204" pitchFamily="34" charset="0"/>
                <a:ea typeface="+mj-ea"/>
                <a:cs typeface="+mj-cs"/>
              </a:rPr>
              <a:t>3-Cymhwyso barn </a:t>
            </a:r>
            <a:r>
              <a:rPr kumimoji="0" lang="en-GB" sz="2500" b="1" i="0" u="none" strike="noStrike" kern="1200" cap="none" spc="0" normalizeH="0" baseline="0" noProof="0" dirty="0" err="1">
                <a:ln>
                  <a:noFill/>
                </a:ln>
                <a:effectLst/>
                <a:uLnTx/>
                <a:uFillTx/>
                <a:latin typeface="Arial" panose="020B0604020202020204" pitchFamily="34" charset="0"/>
                <a:ea typeface="+mj-ea"/>
                <a:cs typeface="+mj-cs"/>
              </a:rPr>
              <a:t>broffesiynol</a:t>
            </a:r>
            <a:r>
              <a:rPr kumimoji="0" lang="en-GB" sz="2500" b="1" i="0" u="none" strike="noStrike" kern="1200" cap="none" spc="0" normalizeH="0" baseline="0" noProof="0" dirty="0">
                <a:ln>
                  <a:noFill/>
                </a:ln>
                <a:effectLst/>
                <a:uLnTx/>
                <a:uFillTx/>
                <a:latin typeface="Arial" panose="020B0604020202020204" pitchFamily="34" charset="0"/>
                <a:ea typeface="+mj-ea"/>
                <a:cs typeface="+mj-cs"/>
              </a:rPr>
              <a:t> </a:t>
            </a:r>
            <a:r>
              <a:rPr kumimoji="0" lang="en-GB" sz="2500" b="1" i="0" u="none" strike="noStrike" kern="1200" cap="none" spc="0" normalizeH="0" baseline="0" noProof="0" dirty="0" err="1">
                <a:ln>
                  <a:noFill/>
                </a:ln>
                <a:effectLst/>
                <a:uLnTx/>
                <a:uFillTx/>
                <a:latin typeface="Arial" panose="020B0604020202020204" pitchFamily="34" charset="0"/>
                <a:ea typeface="+mj-ea"/>
                <a:cs typeface="+mj-cs"/>
              </a:rPr>
              <a:t>mewn</a:t>
            </a:r>
            <a:r>
              <a:rPr kumimoji="0" lang="en-GB" sz="2500" b="1" i="0" u="none" strike="noStrike" kern="1200" cap="none" spc="0" normalizeH="0" baseline="0" noProof="0" dirty="0">
                <a:ln>
                  <a:noFill/>
                </a:ln>
                <a:effectLst/>
                <a:uLnTx/>
                <a:uFillTx/>
                <a:latin typeface="Arial" panose="020B0604020202020204" pitchFamily="34" charset="0"/>
                <a:ea typeface="+mj-ea"/>
                <a:cs typeface="+mj-cs"/>
              </a:rPr>
              <a:t> </a:t>
            </a:r>
            <a:r>
              <a:rPr kumimoji="0" lang="en-GB" sz="2500" b="1" i="0" u="none" strike="noStrike" kern="1200" cap="none" spc="0" normalizeH="0" baseline="0" noProof="0" dirty="0" err="1">
                <a:ln>
                  <a:noFill/>
                </a:ln>
                <a:effectLst/>
                <a:uLnTx/>
                <a:uFillTx/>
                <a:latin typeface="Arial" panose="020B0604020202020204" pitchFamily="34" charset="0"/>
                <a:ea typeface="+mj-ea"/>
                <a:cs typeface="+mj-cs"/>
              </a:rPr>
              <a:t>sefyllfaoedd</a:t>
            </a:r>
            <a:r>
              <a:rPr kumimoji="0" lang="en-GB" sz="2500" b="1" i="0" u="none" strike="noStrike" kern="1200" cap="none" spc="0" normalizeH="0" baseline="0" noProof="0" dirty="0">
                <a:ln>
                  <a:noFill/>
                </a:ln>
                <a:effectLst/>
                <a:uLnTx/>
                <a:uFillTx/>
                <a:latin typeface="Arial" panose="020B0604020202020204" pitchFamily="34" charset="0"/>
                <a:ea typeface="+mj-ea"/>
                <a:cs typeface="+mj-cs"/>
              </a:rPr>
              <a:t> </a:t>
            </a:r>
            <a:r>
              <a:rPr kumimoji="0" lang="en-GB" sz="2500" b="1" i="0" u="none" strike="noStrike" kern="1200" cap="none" spc="0" normalizeH="0" baseline="0" noProof="0" dirty="0" err="1">
                <a:ln>
                  <a:noFill/>
                </a:ln>
                <a:effectLst/>
                <a:uLnTx/>
                <a:uFillTx/>
                <a:latin typeface="Arial" panose="020B0604020202020204" pitchFamily="34" charset="0"/>
                <a:ea typeface="+mj-ea"/>
                <a:cs typeface="+mj-cs"/>
              </a:rPr>
              <a:t>cynyddol</a:t>
            </a:r>
            <a:r>
              <a:rPr kumimoji="0" lang="en-GB" sz="2500" b="1" i="0" u="none" strike="noStrike" kern="1200" cap="none" spc="0" normalizeH="0" baseline="0" noProof="0" dirty="0">
                <a:ln>
                  <a:noFill/>
                </a:ln>
                <a:effectLst/>
                <a:uLnTx/>
                <a:uFillTx/>
                <a:latin typeface="Arial" panose="020B0604020202020204" pitchFamily="34" charset="0"/>
                <a:ea typeface="+mj-ea"/>
                <a:cs typeface="+mj-cs"/>
              </a:rPr>
              <a:t> </a:t>
            </a:r>
            <a:r>
              <a:rPr kumimoji="0" lang="en-GB" sz="2500" b="1" i="0" u="none" strike="noStrike" kern="1200" cap="none" spc="0" normalizeH="0" baseline="0" noProof="0" dirty="0" err="1">
                <a:ln>
                  <a:noFill/>
                </a:ln>
                <a:effectLst/>
                <a:uLnTx/>
                <a:uFillTx/>
                <a:latin typeface="Arial" panose="020B0604020202020204" pitchFamily="34" charset="0"/>
                <a:ea typeface="+mj-ea"/>
                <a:cs typeface="+mj-cs"/>
              </a:rPr>
              <a:t>gymhleth</a:t>
            </a:r>
            <a:br>
              <a:rPr lang="en-GB" sz="2500" b="1" dirty="0">
                <a:effectLst/>
                <a:latin typeface="Arial" panose="020B0604020202020204" pitchFamily="34" charset="0"/>
              </a:rPr>
            </a:br>
            <a:br>
              <a:rPr lang="en-US" sz="2500" dirty="0"/>
            </a:br>
            <a:endParaRPr lang="en-US" sz="2500" dirty="0"/>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a:xfrm rot="5400000">
            <a:off x="-1827725" y="2002536"/>
            <a:ext cx="4114800" cy="365125"/>
          </a:xfrm>
        </p:spPr>
        <p:txBody>
          <a:bodyPr>
            <a:normAutofit/>
          </a:bodyPr>
          <a:lstStyle/>
          <a:p>
            <a:pPr algn="l">
              <a:spcAft>
                <a:spcPts val="600"/>
              </a:spcAft>
            </a:pPr>
            <a:r>
              <a:rPr lang="en-US" sz="1100">
                <a:solidFill>
                  <a:schemeClr val="tx1">
                    <a:lumMod val="50000"/>
                    <a:lumOff val="50000"/>
                  </a:schemeClr>
                </a:solidFill>
              </a:rPr>
              <a:t>PORTH AGORED Consolidation of Social Work Practice</a:t>
            </a: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681318" y="1211283"/>
            <a:ext cx="6397821" cy="4732318"/>
          </a:xfrm>
        </p:spPr>
        <p:txBody>
          <a:bodyPr>
            <a:normAutofit/>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err="1">
                <a:ln>
                  <a:noFill/>
                </a:ln>
                <a:effectLst/>
                <a:uLnTx/>
                <a:uFillTx/>
                <a:latin typeface="Calibri" panose="020F0502020204030204"/>
                <a:ea typeface="+mn-ea"/>
                <a:cs typeface="+mn-cs"/>
              </a:rPr>
              <a:t>Ymarfer</a:t>
            </a:r>
            <a:r>
              <a:rPr kumimoji="0" lang="en-GB" sz="2400" b="1" i="0" u="none" strike="noStrike" kern="1200" cap="none" spc="0" normalizeH="0" baseline="0" noProof="0" dirty="0">
                <a:ln>
                  <a:noFill/>
                </a:ln>
                <a:effectLst/>
                <a:uLnTx/>
                <a:uFillTx/>
                <a:latin typeface="Calibri" panose="020F0502020204030204"/>
                <a:ea typeface="+mn-ea"/>
                <a:cs typeface="+mn-cs"/>
              </a:rPr>
              <a:t> 3 - </a:t>
            </a:r>
            <a:r>
              <a:rPr kumimoji="0" lang="en-GB" sz="2400" b="1" i="0" u="none" strike="noStrike" kern="1200" cap="none" spc="0" normalizeH="0" baseline="0" noProof="0" dirty="0" err="1">
                <a:ln>
                  <a:noFill/>
                </a:ln>
                <a:effectLst/>
                <a:uLnTx/>
                <a:uFillTx/>
                <a:latin typeface="Calibri" panose="020F0502020204030204"/>
                <a:ea typeface="+mn-ea"/>
                <a:cs typeface="+mn-cs"/>
              </a:rPr>
              <a:t>Cwestiwn</a:t>
            </a:r>
            <a:r>
              <a:rPr kumimoji="0" lang="en-GB" sz="2400" b="1" i="0" u="none" strike="noStrike" kern="1200" cap="none" spc="0" normalizeH="0" baseline="0" noProof="0" dirty="0">
                <a:ln>
                  <a:noFill/>
                </a:ln>
                <a:effectLst/>
                <a:uLnTx/>
                <a:uFillTx/>
                <a:latin typeface="Calibri" panose="020F0502020204030204"/>
                <a:ea typeface="+mn-ea"/>
                <a:cs typeface="+mn-cs"/>
              </a:rPr>
              <a:t> 3</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err="1">
                <a:ln>
                  <a:noFill/>
                </a:ln>
                <a:effectLst/>
                <a:uLnTx/>
                <a:uFillTx/>
                <a:latin typeface="Calibri" panose="020F0502020204030204"/>
                <a:ea typeface="+mn-ea"/>
                <a:cs typeface="+mn-cs"/>
              </a:rPr>
              <a:t>Mewn</a:t>
            </a:r>
            <a:r>
              <a:rPr kumimoji="0" lang="en-GB" sz="2400" b="0" i="0" u="none" strike="noStrike" kern="1200" cap="none" spc="0" normalizeH="0" baseline="0" noProof="0" dirty="0">
                <a:ln>
                  <a:noFill/>
                </a:ln>
                <a:effectLst/>
                <a:uLnTx/>
                <a:uFillTx/>
                <a:latin typeface="Calibri" panose="020F0502020204030204"/>
                <a:ea typeface="+mn-ea"/>
                <a:cs typeface="+mn-cs"/>
              </a:rPr>
              <a:t> </a:t>
            </a:r>
            <a:r>
              <a:rPr kumimoji="0" lang="en-GB" sz="2400" b="0" i="0" u="none" strike="noStrike" kern="1200" cap="none" spc="0" normalizeH="0" baseline="0" noProof="0" dirty="0" err="1">
                <a:ln>
                  <a:noFill/>
                </a:ln>
                <a:effectLst/>
                <a:uLnTx/>
                <a:uFillTx/>
                <a:latin typeface="Calibri" panose="020F0502020204030204"/>
                <a:ea typeface="+mn-ea"/>
                <a:cs typeface="+mn-cs"/>
              </a:rPr>
              <a:t>grwpiau</a:t>
            </a:r>
            <a:r>
              <a:rPr kumimoji="0" lang="en-GB" sz="2400" b="0" i="0" u="none" strike="noStrike" kern="1200" cap="none" spc="0" normalizeH="0" baseline="0" noProof="0" dirty="0">
                <a:ln>
                  <a:noFill/>
                </a:ln>
                <a:effectLst/>
                <a:uLnTx/>
                <a:uFillTx/>
                <a:latin typeface="Calibri" panose="020F0502020204030204"/>
                <a:ea typeface="+mn-ea"/>
                <a:cs typeface="+mn-cs"/>
              </a:rPr>
              <a:t> </a:t>
            </a:r>
            <a:r>
              <a:rPr kumimoji="0" lang="en-GB" sz="2400" b="0" i="0" u="none" strike="noStrike" kern="1200" cap="none" spc="0" normalizeH="0" baseline="0" noProof="0" dirty="0" err="1">
                <a:ln>
                  <a:noFill/>
                </a:ln>
                <a:effectLst/>
                <a:uLnTx/>
                <a:uFillTx/>
                <a:latin typeface="Calibri" panose="020F0502020204030204"/>
                <a:ea typeface="+mn-ea"/>
                <a:cs typeface="+mn-cs"/>
              </a:rPr>
              <a:t>bach</a:t>
            </a:r>
            <a:r>
              <a:rPr kumimoji="0" lang="en-GB" sz="2400" b="0" i="0" u="none" strike="noStrike" kern="1200" cap="none" spc="0" normalizeH="0" baseline="0" noProof="0" dirty="0">
                <a:ln>
                  <a:noFill/>
                </a:ln>
                <a:effectLst/>
                <a:uLnTx/>
                <a:uFillTx/>
                <a:latin typeface="Calibri" panose="020F0502020204030204"/>
                <a:ea typeface="+mn-ea"/>
                <a:cs typeface="+mn-cs"/>
              </a:rPr>
              <a:t>;</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err="1">
                <a:ln>
                  <a:noFill/>
                </a:ln>
                <a:effectLst/>
                <a:uLnTx/>
                <a:uFillTx/>
                <a:latin typeface="Calibri" panose="020F0502020204030204"/>
                <a:ea typeface="+mn-ea"/>
                <a:cs typeface="+mn-cs"/>
              </a:rPr>
              <a:t>Defnyddiwch</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fodel</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adfyfyriol</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o'ch</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dewis</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i</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edrych</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yn</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ôl</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ar</a:t>
            </a:r>
            <a:r>
              <a:rPr kumimoji="0" lang="en-US" sz="2400" b="0" i="0" u="none" strike="noStrike" kern="1200" cap="none" spc="0" normalizeH="0" baseline="0" noProof="0" dirty="0">
                <a:ln>
                  <a:noFill/>
                </a:ln>
                <a:effectLst/>
                <a:uLnTx/>
                <a:uFillTx/>
                <a:latin typeface="Calibri" panose="020F0502020204030204"/>
                <a:ea typeface="+mn-ea"/>
                <a:cs typeface="+mn-cs"/>
              </a:rPr>
              <a:t> yr </a:t>
            </a:r>
            <a:r>
              <a:rPr kumimoji="0" lang="en-US" sz="2400" b="0" i="0" u="none" strike="noStrike" kern="1200" cap="none" spc="0" normalizeH="0" baseline="0" noProof="0" dirty="0" err="1">
                <a:ln>
                  <a:noFill/>
                </a:ln>
                <a:effectLst/>
                <a:uLnTx/>
                <a:uFillTx/>
                <a:latin typeface="Calibri" panose="020F0502020204030204"/>
                <a:ea typeface="+mn-ea"/>
                <a:cs typeface="+mn-cs"/>
              </a:rPr>
              <a:t>hyn</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rydych</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wedi'i</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gyflawni</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hyd</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yma</a:t>
            </a:r>
            <a:r>
              <a:rPr kumimoji="0" lang="en-US" sz="2400" b="0" i="0" u="none" strike="noStrike" kern="1200" cap="none" spc="0" normalizeH="0" baseline="0" noProof="0" dirty="0">
                <a:ln>
                  <a:noFill/>
                </a:ln>
                <a:effectLst/>
                <a:uLnTx/>
                <a:uFillTx/>
                <a:latin typeface="Calibri" panose="020F0502020204030204"/>
                <a:ea typeface="+mn-ea"/>
                <a:cs typeface="+mn-cs"/>
              </a:rPr>
              <a:t> o dan y </a:t>
            </a:r>
            <a:r>
              <a:rPr kumimoji="0" lang="en-US" sz="2400" b="0" i="0" u="none" strike="noStrike" kern="1200" cap="none" spc="0" normalizeH="0" baseline="0" noProof="0" dirty="0" err="1">
                <a:ln>
                  <a:noFill/>
                </a:ln>
                <a:effectLst/>
                <a:uLnTx/>
                <a:uFillTx/>
                <a:latin typeface="Calibri" panose="020F0502020204030204"/>
                <a:ea typeface="+mn-ea"/>
                <a:cs typeface="+mn-cs"/>
              </a:rPr>
              <a:t>canlyniad</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dysgu</a:t>
            </a:r>
            <a:r>
              <a:rPr lang="en-US" sz="2400" dirty="0">
                <a:latin typeface="Calibri" panose="020F0502020204030204"/>
              </a:rPr>
              <a:t>: c</a:t>
            </a:r>
            <a:r>
              <a:rPr kumimoji="0" lang="en-US" sz="2400" b="0" i="0" u="none" strike="noStrike" kern="1200" cap="none" spc="0" normalizeH="0" baseline="0" noProof="0" dirty="0" err="1">
                <a:ln>
                  <a:noFill/>
                </a:ln>
                <a:effectLst/>
                <a:uLnTx/>
                <a:uFillTx/>
                <a:latin typeface="Calibri" panose="020F0502020204030204"/>
                <a:ea typeface="+mn-ea"/>
                <a:cs typeface="+mn-cs"/>
              </a:rPr>
              <a:t>ymhwyso</a:t>
            </a:r>
            <a:r>
              <a:rPr kumimoji="0" lang="en-US" sz="2400" b="0" i="0" u="none" strike="noStrike" kern="1200" cap="none" spc="0" normalizeH="0" baseline="0" noProof="0" dirty="0">
                <a:ln>
                  <a:noFill/>
                </a:ln>
                <a:effectLst/>
                <a:uLnTx/>
                <a:uFillTx/>
                <a:latin typeface="Calibri" panose="020F0502020204030204"/>
                <a:ea typeface="+mn-ea"/>
                <a:cs typeface="+mn-cs"/>
              </a:rPr>
              <a:t> barn </a:t>
            </a:r>
            <a:r>
              <a:rPr kumimoji="0" lang="en-US" sz="2400" b="0" i="0" u="none" strike="noStrike" kern="1200" cap="none" spc="0" normalizeH="0" baseline="0" noProof="0" dirty="0" err="1">
                <a:ln>
                  <a:noFill/>
                </a:ln>
                <a:effectLst/>
                <a:uLnTx/>
                <a:uFillTx/>
                <a:latin typeface="Calibri" panose="020F0502020204030204"/>
                <a:ea typeface="+mn-ea"/>
                <a:cs typeface="+mn-cs"/>
              </a:rPr>
              <a:t>broffesiynol</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mewn</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sefyllfaoedd</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cynyddol</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gymhleth</a:t>
            </a:r>
            <a:r>
              <a:rPr kumimoji="0" lang="en-US" sz="2400" b="0" i="0" u="none" strike="noStrike" kern="1200" cap="none" spc="0" normalizeH="0" baseline="0" noProof="0" dirty="0">
                <a:ln>
                  <a:noFill/>
                </a:ln>
                <a:effectLst/>
                <a:uLnTx/>
                <a:uFillTx/>
                <a:latin typeface="Calibri" panose="020F0502020204030204"/>
                <a:ea typeface="+mn-ea"/>
                <a:cs typeface="+mn-cs"/>
              </a:rPr>
              <a:t>.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effectLst/>
                <a:uLnTx/>
                <a:uFillTx/>
                <a:latin typeface="Calibri" panose="020F0502020204030204"/>
                <a:ea typeface="+mn-ea"/>
                <a:cs typeface="+mn-cs"/>
              </a:rPr>
              <a:t>Yn </a:t>
            </a:r>
            <a:r>
              <a:rPr kumimoji="0" lang="en-US" sz="2400" b="0" i="0" u="none" strike="noStrike" kern="1200" cap="none" spc="0" normalizeH="0" baseline="0" noProof="0" dirty="0" err="1">
                <a:ln>
                  <a:noFill/>
                </a:ln>
                <a:effectLst/>
                <a:uLnTx/>
                <a:uFillTx/>
                <a:latin typeface="Calibri" panose="020F0502020204030204"/>
                <a:ea typeface="+mn-ea"/>
                <a:cs typeface="+mn-cs"/>
              </a:rPr>
              <a:t>seiliedig</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ar</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hyn</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ceisiwch</a:t>
            </a:r>
            <a:r>
              <a:rPr kumimoji="0" lang="en-US" sz="2400" b="0" i="0" u="none" strike="noStrike" kern="1200" cap="none" spc="0" normalizeH="0" baseline="0" noProof="0" dirty="0">
                <a:ln>
                  <a:noFill/>
                </a:ln>
                <a:effectLst/>
                <a:uLnTx/>
                <a:uFillTx/>
                <a:latin typeface="Calibri" panose="020F0502020204030204"/>
                <a:ea typeface="+mn-ea"/>
                <a:cs typeface="+mn-cs"/>
              </a:rPr>
              <a:t> nodi a </a:t>
            </a:r>
            <a:r>
              <a:rPr kumimoji="0" lang="en-US" sz="2400" b="0" i="0" u="none" strike="noStrike" kern="1200" cap="none" spc="0" normalizeH="0" baseline="0" noProof="0" dirty="0" err="1">
                <a:ln>
                  <a:noFill/>
                </a:ln>
                <a:effectLst/>
                <a:uLnTx/>
                <a:uFillTx/>
                <a:latin typeface="Calibri" panose="020F0502020204030204"/>
                <a:ea typeface="+mn-ea"/>
                <a:cs typeface="+mn-cs"/>
              </a:rPr>
              <a:t>chyfiawnhau</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eich</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anghenion</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dysgu</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dros</a:t>
            </a:r>
            <a:r>
              <a:rPr kumimoji="0" lang="en-US" sz="2400" b="0" i="0" u="none" strike="noStrike" kern="1200" cap="none" spc="0" normalizeH="0" baseline="0" noProof="0" dirty="0">
                <a:ln>
                  <a:noFill/>
                </a:ln>
                <a:effectLst/>
                <a:uLnTx/>
                <a:uFillTx/>
                <a:latin typeface="Calibri" panose="020F0502020204030204"/>
                <a:ea typeface="+mn-ea"/>
                <a:cs typeface="+mn-cs"/>
              </a:rPr>
              <a:t> y 12 mis </a:t>
            </a:r>
            <a:r>
              <a:rPr kumimoji="0" lang="en-US" sz="2400" b="0" i="0" u="none" strike="noStrike" kern="1200" cap="none" spc="0" normalizeH="0" baseline="0" noProof="0" dirty="0" err="1">
                <a:ln>
                  <a:noFill/>
                </a:ln>
                <a:effectLst/>
                <a:uLnTx/>
                <a:uFillTx/>
                <a:latin typeface="Calibri" panose="020F0502020204030204"/>
                <a:ea typeface="+mn-ea"/>
                <a:cs typeface="+mn-cs"/>
              </a:rPr>
              <a:t>nesaf</a:t>
            </a:r>
            <a:r>
              <a:rPr kumimoji="0" lang="en-US" sz="2400" b="0" i="0" u="none" strike="noStrike" kern="1200" cap="none" spc="0" normalizeH="0" baseline="0" noProof="0" dirty="0">
                <a:ln>
                  <a:noFill/>
                </a:ln>
                <a:effectLst/>
                <a:uLnTx/>
                <a:uFillTx/>
                <a:latin typeface="Calibri" panose="020F0502020204030204"/>
                <a:ea typeface="+mn-ea"/>
                <a:cs typeface="+mn-cs"/>
              </a:rPr>
              <a:t>.</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Ystyriwch</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Oruchwyliaeth</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dysgu</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hyfforddiant</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ymchwil</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sut</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mae'r</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rhain</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wedi</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cyfrannu</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eich</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datblygiad</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proffesiynol</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p>
          <a:p>
            <a:pPr marL="0" indent="0">
              <a:buNone/>
            </a:pPr>
            <a:endParaRPr lang="en-US" sz="1900" dirty="0"/>
          </a:p>
        </p:txBody>
      </p:sp>
      <p:pic>
        <p:nvPicPr>
          <p:cNvPr id="4" name="Graphic 3" descr="Customer Review">
            <a:extLst>
              <a:ext uri="{FF2B5EF4-FFF2-40B4-BE49-F238E27FC236}">
                <a16:creationId xmlns:a16="http://schemas.microsoft.com/office/drawing/2014/main" id="{D60510C6-6DAA-317B-8C63-8061DFF59FA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45506" y="1211283"/>
            <a:ext cx="3765176" cy="3765176"/>
          </a:xfrm>
          <a:prstGeom prst="rect">
            <a:avLst/>
          </a:prstGeom>
        </p:spPr>
      </p:pic>
      <p:sp>
        <p:nvSpPr>
          <p:cNvPr id="28" name="Rectangle 27">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a:xfrm>
            <a:off x="11704320" y="6455431"/>
            <a:ext cx="445913" cy="365125"/>
          </a:xfrm>
        </p:spPr>
        <p:txBody>
          <a:bodyPr>
            <a:normAutofit/>
          </a:bodyPr>
          <a:lstStyle/>
          <a:p>
            <a:pPr>
              <a:spcAft>
                <a:spcPts val="600"/>
              </a:spcAft>
            </a:pPr>
            <a:fld id="{35470E4D-CFB8-FE4B-A9A4-B32541D0D757}" type="slidenum">
              <a:rPr lang="en-US" sz="1100">
                <a:solidFill>
                  <a:srgbClr val="FFFFFF"/>
                </a:solidFill>
              </a:rPr>
              <a:pPr>
                <a:spcAft>
                  <a:spcPts val="600"/>
                </a:spcAft>
              </a:pPr>
              <a:t>35</a:t>
            </a:fld>
            <a:endParaRPr lang="en-US" sz="1100">
              <a:solidFill>
                <a:srgbClr val="FFFFFF"/>
              </a:solidFill>
            </a:endParaRPr>
          </a:p>
        </p:txBody>
      </p:sp>
    </p:spTree>
    <p:extLst>
      <p:ext uri="{BB962C8B-B14F-4D97-AF65-F5344CB8AC3E}">
        <p14:creationId xmlns:p14="http://schemas.microsoft.com/office/powerpoint/2010/main" val="25291586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Datblygu Ymarfer Adfyfyriol</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dirty="0"/>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1439398939"/>
              </p:ext>
            </p:extLst>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36</a:t>
            </a:fld>
            <a:endParaRPr lang="en-GB" dirty="0"/>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6786"/>
            <a:ext cx="10972800" cy="1143000"/>
          </a:xfrm>
        </p:spPr>
        <p:txBody>
          <a:bodyPr anchor="ctr">
            <a:normAutofit/>
          </a:bodyPr>
          <a:lstStyle/>
          <a:p>
            <a:r>
              <a:rPr lang="en-GB" b="1" dirty="0"/>
              <a:t>Cwestiynnau i Annog Adfyfyrio Beirniadol</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Beth mae fy nghyfrif o’r sefyllfa yn ei awgrymu am:</a:t>
            </a:r>
          </a:p>
          <a:p>
            <a:pPr marL="0" indent="0">
              <a:buNone/>
            </a:pPr>
            <a:r>
              <a:rPr lang="en-GB" sz="3200" dirty="0"/>
              <a:t>Fy nelfrydau neu werthoedd craidd?</a:t>
            </a:r>
          </a:p>
          <a:p>
            <a:pPr marL="0" indent="0">
              <a:buNone/>
            </a:pPr>
            <a:r>
              <a:rPr lang="en-GB" sz="3200" dirty="0"/>
              <a:t>Fy nghredoau?</a:t>
            </a:r>
          </a:p>
          <a:p>
            <a:pPr marL="0" indent="0">
              <a:buNone/>
            </a:pPr>
            <a:r>
              <a:rPr lang="en-GB" sz="3200" dirty="0"/>
              <a:t>Fy safbwynt amdanaf i fy hun ac eraill?</a:t>
            </a:r>
          </a:p>
          <a:p>
            <a:pPr marL="0" indent="0">
              <a:buNone/>
            </a:pPr>
            <a:r>
              <a:rPr lang="en-GB" sz="3200" dirty="0"/>
              <a:t>Yr hyn rwy'n ei gredu am broffesiynoldeb?</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37</a:t>
            </a:fld>
            <a:endParaRPr lang="en-GB" dirty="0"/>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3"/>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US" b="1" dirty="0"/>
              <a:t>Annog Adfyfrio Beirniadol</a:t>
            </a:r>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Y cyd-destun:</a:t>
            </a:r>
          </a:p>
          <a:p>
            <a:pPr>
              <a:spcAft>
                <a:spcPts val="500"/>
              </a:spcAft>
            </a:pPr>
            <a:r>
              <a:rPr lang="en-GB" sz="2400" dirty="0"/>
              <a:t>Risg, ansicrwydd, newid, cymhlethdod</a:t>
            </a:r>
          </a:p>
          <a:p>
            <a:pPr>
              <a:spcAft>
                <a:spcPts val="500"/>
              </a:spcAft>
            </a:pPr>
            <a:r>
              <a:rPr lang="en-GB" sz="2400" dirty="0"/>
              <a:t>Mae'n rhaid i ymarfer ddelio a sefyllfaoedd na ellir eu rhagweld </a:t>
            </a:r>
          </a:p>
          <a:p>
            <a:pPr>
              <a:spcAft>
                <a:spcPts val="500"/>
              </a:spcAft>
            </a:pPr>
            <a:r>
              <a:rPr lang="en-GB" sz="2400" dirty="0"/>
              <a:t>Damcaniaethau haniaethol sy'n annigonol ar gyfer ymarfer proffesiynol</a:t>
            </a:r>
          </a:p>
          <a:p>
            <a:pPr>
              <a:spcAft>
                <a:spcPts val="500"/>
              </a:spcAft>
            </a:pPr>
            <a:r>
              <a:rPr lang="en-GB" sz="2400" dirty="0"/>
              <a:t>Heriau a gyflwynir i werthoedd gwaith cymdeithasol drwy ystyriaeth o adnoddau economaidd ac ati</a:t>
            </a:r>
          </a:p>
          <a:p>
            <a:pPr>
              <a:spcAft>
                <a:spcPts val="500"/>
              </a:spcAft>
            </a:pPr>
            <a:r>
              <a:rPr lang="en-GB" sz="2400" dirty="0"/>
              <a:t>Rhaid ail-greu gwybodaeth am ymarfer mewn perthynas â chyd-destunau sy'n newid</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38</a:t>
            </a:fld>
            <a:endParaRPr lang="en-GB" altLang="en-US" sz="1000" dirty="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Lefelau Ysgrifennu Adfyfyriol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disgrifio digwyddiadau a’u hystyried yn ddyfnach</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Ymddiddanol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camu yn ôl o’r sefyllfa, edrych ar ei rôl ei hun a damcaniaethu ynghylch yr hyn y gellid bod wedi’i wneud yn wahanol. Dadansoddi’r sefyllfa gan wneud cysylltiadau ehangach ac edrych ar wahanol bersbectifau. </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lang="cy-GB" sz="2000" b="1" dirty="0">
                <a:solidFill>
                  <a:prstClr val="black"/>
                </a:solidFill>
                <a:latin typeface="Lucida Sans Unicode"/>
              </a:rPr>
              <a:t>A</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dfyfyriol</a:t>
            </a:r>
            <a:r>
              <a:rPr lang="cy-GB" sz="2000" b="1" dirty="0">
                <a:solidFill>
                  <a:prstClr val="black"/>
                </a:solidFill>
                <a:latin typeface="Lucida Sans Unicode"/>
              </a:rPr>
              <a:t> F</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eirniadol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fel yr uchod ond hefyd ystyried y cyd-destun cymdeithasol-wleidyddol (yn enwedig pŵer).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39</a:t>
            </a:fld>
            <a:endParaRPr lang="en-GB" dirty="0"/>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Awgrymiadau</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lnSpcReduction="10000"/>
          </a:bodyPr>
          <a:lstStyle/>
          <a:p>
            <a:r>
              <a:rPr lang="en-US" sz="2000" dirty="0"/>
              <a:t>Dechreuwch dasg 1 rhan a) cyn gynted ag y bo modd am ei fod yn adlewyrchu dechrau eich blwyddyn cadarnhau, mae’n anodd iawn felly ysgrifennu’r dasg yma tuag at ddiwedd y flwyddyn.</a:t>
            </a:r>
          </a:p>
          <a:p>
            <a:r>
              <a:rPr lang="en-US" sz="2000" dirty="0"/>
              <a:t>Atebwch y cwestiwn yn llawn.</a:t>
            </a:r>
          </a:p>
          <a:p>
            <a:r>
              <a:rPr lang="en-US" sz="2000" dirty="0"/>
              <a:t>Integreiddio a chyfeirio at fodel adfyfyriol yn rhan A a B.</a:t>
            </a:r>
          </a:p>
          <a:p>
            <a:r>
              <a:rPr lang="en-US" sz="2000" dirty="0"/>
              <a:t>Darparu cyfeiriad a dolen at dystiolaeth drwy gydol y dasg.</a:t>
            </a:r>
          </a:p>
          <a:p>
            <a:r>
              <a:rPr lang="en-US" sz="2000" dirty="0"/>
              <a:t>Gwnewch yn siŵr nad ydych yn canolbwyntio ar yr hyn rydych wedi'i wneud ers cymhwyso hyd yn hyn, dim ond tua 25% o'r dasg ddylai hyn fod, a 25% ar gyfer pob un o'r canlyniadau 3 dysgu wrth edrych ymlaen.</a:t>
            </a:r>
          </a:p>
          <a:p>
            <a:r>
              <a:rPr lang="en-US" sz="2000" dirty="0"/>
              <a:t>Sicrhewch eich bod yn cyfeirio'n glir at feysydd datblygu yn y dyfodol o dan bob un o'r 3 canlyniad dysgu drwy nodi a chyfiawnhau beth yw'r rhain a sut rydych yn bwriadu eu bodloni e.e. dysgu, hyfforddi, goruchwyliaeth ac ymchwil ac ati.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40</a:t>
            </a:fld>
            <a:endParaRPr lang="en-US" alt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AC2F1-F521-542A-EC22-5BACE1229FCB}"/>
              </a:ext>
            </a:extLst>
          </p:cNvPr>
          <p:cNvSpPr>
            <a:spLocks noGrp="1"/>
          </p:cNvSpPr>
          <p:nvPr>
            <p:ph type="title"/>
          </p:nvPr>
        </p:nvSpPr>
        <p:spPr>
          <a:xfrm>
            <a:off x="1171074" y="1396686"/>
            <a:ext cx="3240506" cy="4064628"/>
          </a:xfrm>
        </p:spPr>
        <p:txBody>
          <a:bodyPr>
            <a:normAutofit/>
          </a:bodyPr>
          <a:lstStyle/>
          <a:p>
            <a:r>
              <a:rPr lang="en-US">
                <a:solidFill>
                  <a:srgbClr val="FFFFFF"/>
                </a:solidFill>
              </a:rPr>
              <a:t>Paratowch ar gyfer gweithdy 2</a:t>
            </a:r>
          </a:p>
        </p:txBody>
      </p:sp>
      <p:sp>
        <p:nvSpPr>
          <p:cNvPr id="14" name="Arc 13">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045854A-8C5B-FD21-B373-158C2DEF7BE4}"/>
              </a:ext>
            </a:extLst>
          </p:cNvPr>
          <p:cNvSpPr>
            <a:spLocks noGrp="1"/>
          </p:cNvSpPr>
          <p:nvPr>
            <p:ph idx="1"/>
          </p:nvPr>
        </p:nvSpPr>
        <p:spPr>
          <a:xfrm>
            <a:off x="5402017" y="1896046"/>
            <a:ext cx="5536397" cy="3935281"/>
          </a:xfrm>
        </p:spPr>
        <p:txBody>
          <a:bodyPr>
            <a:normAutofit/>
          </a:bodyPr>
          <a:lstStyle/>
          <a:p>
            <a:pPr marL="0" indent="0">
              <a:buNone/>
            </a:pPr>
            <a:r>
              <a:rPr lang="en-US" dirty="0" err="1"/>
              <a:t>Ystyriwch</a:t>
            </a:r>
            <a:r>
              <a:rPr lang="en-US" dirty="0"/>
              <a:t> </a:t>
            </a:r>
            <a:r>
              <a:rPr lang="en-US" dirty="0" err="1"/>
              <a:t>achos</a:t>
            </a:r>
            <a:r>
              <a:rPr lang="en-US" dirty="0"/>
              <a:t> addas </a:t>
            </a:r>
            <a:r>
              <a:rPr lang="en-US" dirty="0" err="1"/>
              <a:t>gyda'ch</a:t>
            </a:r>
            <a:r>
              <a:rPr lang="en-US" dirty="0"/>
              <a:t> mentor o </a:t>
            </a:r>
            <a:r>
              <a:rPr lang="en-US" dirty="0" err="1"/>
              <a:t>flaen</a:t>
            </a:r>
            <a:r>
              <a:rPr lang="en-US" dirty="0"/>
              <a:t> </a:t>
            </a:r>
            <a:r>
              <a:rPr lang="en-US" dirty="0" err="1"/>
              <a:t>llaw</a:t>
            </a:r>
            <a:r>
              <a:rPr lang="en-US" dirty="0"/>
              <a:t> y </a:t>
            </a:r>
            <a:r>
              <a:rPr lang="en-US" dirty="0" err="1"/>
              <a:t>gallech</a:t>
            </a:r>
            <a:r>
              <a:rPr lang="en-US" dirty="0"/>
              <a:t> </a:t>
            </a:r>
            <a:r>
              <a:rPr lang="en-US" dirty="0" err="1"/>
              <a:t>ei</a:t>
            </a:r>
            <a:r>
              <a:rPr lang="en-US" dirty="0"/>
              <a:t> </a:t>
            </a:r>
            <a:r>
              <a:rPr lang="en-US" dirty="0" err="1"/>
              <a:t>ddefnyddio</a:t>
            </a:r>
            <a:r>
              <a:rPr lang="en-US" dirty="0"/>
              <a:t> </a:t>
            </a:r>
            <a:r>
              <a:rPr lang="en-US" dirty="0" err="1"/>
              <a:t>ar</a:t>
            </a:r>
            <a:r>
              <a:rPr lang="en-US" dirty="0"/>
              <a:t> </a:t>
            </a:r>
            <a:r>
              <a:rPr lang="en-US" dirty="0" err="1"/>
              <a:t>gyfer</a:t>
            </a:r>
            <a:r>
              <a:rPr lang="en-US" dirty="0"/>
              <a:t> </a:t>
            </a:r>
            <a:r>
              <a:rPr lang="en-US" dirty="0" err="1"/>
              <a:t>Arsylwad</a:t>
            </a:r>
            <a:r>
              <a:rPr lang="en-US" dirty="0"/>
              <a:t> </a:t>
            </a:r>
            <a:r>
              <a:rPr lang="en-US" dirty="0" err="1"/>
              <a:t>Tasg</a:t>
            </a:r>
            <a:r>
              <a:rPr lang="en-US" dirty="0"/>
              <a:t> 2. Gellir </a:t>
            </a:r>
            <a:r>
              <a:rPr lang="en-US" dirty="0" err="1"/>
              <a:t>dod</a:t>
            </a:r>
            <a:r>
              <a:rPr lang="en-US" dirty="0"/>
              <a:t> o </a:t>
            </a:r>
            <a:r>
              <a:rPr lang="en-US" dirty="0" err="1"/>
              <a:t>hyd</a:t>
            </a:r>
            <a:r>
              <a:rPr lang="en-US" dirty="0"/>
              <a:t> </a:t>
            </a:r>
            <a:r>
              <a:rPr lang="en-US" dirty="0" err="1"/>
              <a:t>i</a:t>
            </a:r>
            <a:r>
              <a:rPr lang="en-US" dirty="0"/>
              <a:t> </a:t>
            </a:r>
            <a:r>
              <a:rPr lang="en-US" dirty="0" err="1"/>
              <a:t>ganllawiau</a:t>
            </a:r>
            <a:r>
              <a:rPr lang="en-US" dirty="0"/>
              <a:t> </a:t>
            </a:r>
            <a:r>
              <a:rPr lang="en-US" dirty="0" err="1"/>
              <a:t>yn</a:t>
            </a:r>
            <a:r>
              <a:rPr lang="en-US" dirty="0"/>
              <a:t> y </a:t>
            </a:r>
            <a:r>
              <a:rPr lang="en-US" dirty="0" err="1"/>
              <a:t>portffolio</a:t>
            </a:r>
            <a:r>
              <a:rPr lang="en-US" dirty="0"/>
              <a:t> o dan Dasg2 </a:t>
            </a:r>
            <a:r>
              <a:rPr lang="en-US" dirty="0" err="1"/>
              <a:t>yn</a:t>
            </a:r>
            <a:r>
              <a:rPr lang="en-US" dirty="0"/>
              <a:t> </a:t>
            </a:r>
            <a:r>
              <a:rPr lang="en-US" dirty="0" err="1"/>
              <a:t>ogystal</a:t>
            </a:r>
            <a:r>
              <a:rPr lang="en-US" dirty="0"/>
              <a:t> </a:t>
            </a:r>
            <a:r>
              <a:rPr lang="en-US" dirty="0" err="1"/>
              <a:t>a’r</a:t>
            </a:r>
            <a:r>
              <a:rPr lang="en-US" dirty="0"/>
              <a:t> </a:t>
            </a:r>
            <a:r>
              <a:rPr lang="en-US" dirty="0" err="1"/>
              <a:t>Llawlyfr</a:t>
            </a:r>
            <a:r>
              <a:rPr lang="en-US" dirty="0"/>
              <a:t>. </a:t>
            </a:r>
          </a:p>
          <a:p>
            <a:endParaRPr lang="en-US" dirty="0"/>
          </a:p>
        </p:txBody>
      </p:sp>
      <p:sp>
        <p:nvSpPr>
          <p:cNvPr id="4" name="Footer Placeholder 3">
            <a:extLst>
              <a:ext uri="{FF2B5EF4-FFF2-40B4-BE49-F238E27FC236}">
                <a16:creationId xmlns:a16="http://schemas.microsoft.com/office/drawing/2014/main" id="{C3C53DF9-9614-D659-AC77-C27991073C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5" name="Slide Number Placeholder 4">
            <a:extLst>
              <a:ext uri="{FF2B5EF4-FFF2-40B4-BE49-F238E27FC236}">
                <a16:creationId xmlns:a16="http://schemas.microsoft.com/office/drawing/2014/main" id="{5BA08D34-26EE-4F37-DE0B-66DFE6C9D87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41</a:t>
            </a:fld>
            <a:endParaRPr lang="en-US"/>
          </a:p>
        </p:txBody>
      </p:sp>
    </p:spTree>
    <p:extLst>
      <p:ext uri="{BB962C8B-B14F-4D97-AF65-F5344CB8AC3E}">
        <p14:creationId xmlns:p14="http://schemas.microsoft.com/office/powerpoint/2010/main" val="33974738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Arc 2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588819" y="231699"/>
            <a:ext cx="5257800" cy="1325563"/>
          </a:xfrm>
        </p:spPr>
        <p:txBody>
          <a:bodyPr vert="horz" lIns="91440" tIns="45720" rIns="91440" bIns="45720" rtlCol="0" anchor="ctr">
            <a:normAutofit/>
          </a:bodyPr>
          <a:lstStyle/>
          <a:p>
            <a:r>
              <a:rPr lang="en-US" b="1" kern="1200" dirty="0" err="1">
                <a:solidFill>
                  <a:schemeClr val="tx1"/>
                </a:solidFill>
                <a:latin typeface="+mj-lt"/>
                <a:ea typeface="+mj-ea"/>
                <a:cs typeface="+mj-cs"/>
              </a:rPr>
              <a:t>Gwerthusiad</a:t>
            </a:r>
            <a:r>
              <a:rPr lang="en-US" kern="1200" dirty="0">
                <a:solidFill>
                  <a:schemeClr val="tx1"/>
                </a:solidFill>
                <a:latin typeface="+mj-lt"/>
                <a:ea typeface="+mj-ea"/>
                <a:cs typeface="+mj-cs"/>
              </a:rPr>
              <a:t> </a:t>
            </a:r>
          </a:p>
        </p:txBody>
      </p:sp>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588819" y="1280632"/>
            <a:ext cx="5507182" cy="4896331"/>
          </a:xfrm>
        </p:spPr>
        <p:txBody>
          <a:bodyPr vert="horz" lIns="91440" tIns="45720" rIns="91440" bIns="45720" rtlCol="0">
            <a:normAutofit/>
          </a:bodyPr>
          <a:lstStyle/>
          <a:p>
            <a:pPr>
              <a:spcAft>
                <a:spcPts val="600"/>
              </a:spcAft>
            </a:pPr>
            <a:r>
              <a:rPr lang="en-US" sz="2600" dirty="0" err="1"/>
              <a:t>Bydd</a:t>
            </a:r>
            <a:r>
              <a:rPr lang="en-US" sz="2600" dirty="0"/>
              <a:t> yr </a:t>
            </a:r>
            <a:r>
              <a:rPr lang="en-US" sz="2600" dirty="0" err="1"/>
              <a:t>hyfforddwyr</a:t>
            </a:r>
            <a:r>
              <a:rPr lang="en-US" sz="2600" dirty="0"/>
              <a:t> </a:t>
            </a:r>
            <a:r>
              <a:rPr lang="en-US" sz="2600" dirty="0" err="1"/>
              <a:t>yn</a:t>
            </a:r>
            <a:r>
              <a:rPr lang="en-US" sz="2600" dirty="0"/>
              <a:t> </a:t>
            </a:r>
            <a:r>
              <a:rPr lang="en-US" sz="2600" dirty="0" err="1"/>
              <a:t>eich</a:t>
            </a:r>
            <a:r>
              <a:rPr lang="en-US" sz="2600" dirty="0"/>
              <a:t> </a:t>
            </a:r>
            <a:r>
              <a:rPr lang="en-US" sz="2600" dirty="0" err="1"/>
              <a:t>gadael</a:t>
            </a:r>
            <a:r>
              <a:rPr lang="en-US" sz="2600" dirty="0"/>
              <a:t> am 5 </a:t>
            </a:r>
            <a:r>
              <a:rPr lang="en-US" sz="2600" dirty="0" err="1"/>
              <a:t>munud</a:t>
            </a:r>
            <a:r>
              <a:rPr lang="en-US" sz="2600" dirty="0"/>
              <a:t> </a:t>
            </a:r>
            <a:r>
              <a:rPr lang="en-US" sz="2600" dirty="0" err="1"/>
              <a:t>i</a:t>
            </a:r>
            <a:r>
              <a:rPr lang="en-US" sz="2600" dirty="0"/>
              <a:t> chi </a:t>
            </a:r>
            <a:r>
              <a:rPr lang="en-US" sz="2600" dirty="0" err="1"/>
              <a:t>werthuso’r</a:t>
            </a:r>
            <a:r>
              <a:rPr lang="en-US" sz="2600" dirty="0"/>
              <a:t> </a:t>
            </a:r>
            <a:r>
              <a:rPr lang="en-US" sz="2600" dirty="0" err="1"/>
              <a:t>diwrnod</a:t>
            </a:r>
            <a:endParaRPr lang="en-US" sz="2600" dirty="0"/>
          </a:p>
          <a:p>
            <a:pPr>
              <a:spcAft>
                <a:spcPts val="600"/>
              </a:spcAft>
            </a:pPr>
            <a:r>
              <a:rPr lang="en-US" sz="2600" dirty="0"/>
              <a:t>A </a:t>
            </a:r>
            <a:r>
              <a:rPr lang="en-US" sz="2600" dirty="0" err="1"/>
              <a:t>fyddai</a:t>
            </a:r>
            <a:r>
              <a:rPr lang="en-US" sz="2600" dirty="0"/>
              <a:t> </a:t>
            </a:r>
            <a:r>
              <a:rPr lang="en-US" sz="2600" dirty="0" err="1"/>
              <a:t>modd</a:t>
            </a:r>
            <a:r>
              <a:rPr lang="en-US" sz="2600" dirty="0"/>
              <a:t> </a:t>
            </a:r>
            <a:r>
              <a:rPr lang="en-US" sz="2600" dirty="0" err="1"/>
              <a:t>i</a:t>
            </a:r>
            <a:r>
              <a:rPr lang="en-US" sz="2600" dirty="0"/>
              <a:t> un </a:t>
            </a:r>
            <a:r>
              <a:rPr lang="en-US" sz="2600" dirty="0" err="1"/>
              <a:t>ohonoch</a:t>
            </a:r>
            <a:r>
              <a:rPr lang="en-US" sz="2600" dirty="0"/>
              <a:t> </a:t>
            </a:r>
            <a:r>
              <a:rPr lang="en-US" sz="2600" dirty="0" err="1"/>
              <a:t>gymryd</a:t>
            </a:r>
            <a:r>
              <a:rPr lang="en-US" sz="2600" dirty="0"/>
              <a:t> </a:t>
            </a:r>
            <a:r>
              <a:rPr lang="en-US" sz="2600" dirty="0" err="1"/>
              <a:t>nodiadau</a:t>
            </a:r>
            <a:r>
              <a:rPr lang="en-US" sz="2600" dirty="0"/>
              <a:t> </a:t>
            </a:r>
            <a:r>
              <a:rPr lang="en-US" sz="2600" dirty="0" err="1"/>
              <a:t>o'r</a:t>
            </a:r>
            <a:r>
              <a:rPr lang="en-US" sz="2600" dirty="0"/>
              <a:t> </a:t>
            </a:r>
            <a:r>
              <a:rPr lang="en-US" sz="2600" dirty="0" err="1"/>
              <a:t>adborth</a:t>
            </a:r>
            <a:r>
              <a:rPr lang="en-US" sz="2600" dirty="0"/>
              <a:t> </a:t>
            </a:r>
            <a:r>
              <a:rPr lang="en-US" sz="2600" dirty="0" err="1"/>
              <a:t>gan</a:t>
            </a:r>
            <a:r>
              <a:rPr lang="en-US" sz="2600" dirty="0"/>
              <a:t> y </a:t>
            </a:r>
            <a:r>
              <a:rPr lang="en-US" sz="2600" dirty="0" err="1"/>
              <a:t>grŵp</a:t>
            </a:r>
            <a:r>
              <a:rPr lang="en-US" sz="2600" dirty="0"/>
              <a:t> </a:t>
            </a:r>
            <a:r>
              <a:rPr lang="en-US" sz="2600" dirty="0" err="1"/>
              <a:t>a'i</a:t>
            </a:r>
            <a:r>
              <a:rPr lang="en-US" sz="2600" dirty="0"/>
              <a:t> </a:t>
            </a:r>
            <a:r>
              <a:rPr lang="en-US" sz="2600" dirty="0" err="1"/>
              <a:t>drosglwyddo</a:t>
            </a:r>
            <a:r>
              <a:rPr lang="en-US" sz="2600" dirty="0"/>
              <a:t> </a:t>
            </a:r>
            <a:r>
              <a:rPr lang="en-US" sz="2600" dirty="0" err="1"/>
              <a:t>i'r</a:t>
            </a:r>
            <a:r>
              <a:rPr lang="en-US" sz="2600" dirty="0"/>
              <a:t> </a:t>
            </a:r>
            <a:r>
              <a:rPr lang="en-US" sz="2600" dirty="0" err="1"/>
              <a:t>hyfforddwr</a:t>
            </a:r>
            <a:r>
              <a:rPr lang="en-US" sz="2600" dirty="0"/>
              <a:t> (</a:t>
            </a:r>
            <a:r>
              <a:rPr lang="en-US" sz="2600" dirty="0" err="1"/>
              <a:t>naill</a:t>
            </a:r>
            <a:r>
              <a:rPr lang="en-US" sz="2600" dirty="0"/>
              <a:t> ai </a:t>
            </a:r>
            <a:r>
              <a:rPr lang="en-US" sz="2600" dirty="0" err="1"/>
              <a:t>teipiwch</a:t>
            </a:r>
            <a:r>
              <a:rPr lang="en-US" sz="2600" dirty="0"/>
              <a:t> </a:t>
            </a:r>
            <a:r>
              <a:rPr lang="en-US" sz="2600" dirty="0" err="1"/>
              <a:t>yn</a:t>
            </a:r>
            <a:r>
              <a:rPr lang="en-US" sz="2600" dirty="0"/>
              <a:t> y </a:t>
            </a:r>
            <a:r>
              <a:rPr lang="en-US" sz="2600" dirty="0" err="1"/>
              <a:t>blwch</a:t>
            </a:r>
            <a:r>
              <a:rPr lang="en-US" sz="2600" dirty="0"/>
              <a:t> </a:t>
            </a:r>
            <a:r>
              <a:rPr lang="en-US" sz="2600" dirty="0" err="1"/>
              <a:t>trafod</a:t>
            </a:r>
            <a:r>
              <a:rPr lang="en-US" sz="2600" dirty="0"/>
              <a:t> </a:t>
            </a:r>
            <a:r>
              <a:rPr lang="en-US" sz="2600" dirty="0" err="1"/>
              <a:t>os</a:t>
            </a:r>
            <a:r>
              <a:rPr lang="en-US" sz="2600" dirty="0"/>
              <a:t> </a:t>
            </a:r>
            <a:r>
              <a:rPr lang="en-US" sz="2600" dirty="0" err="1"/>
              <a:t>yw</a:t>
            </a:r>
            <a:r>
              <a:rPr lang="en-US" sz="2600" dirty="0"/>
              <a:t> </a:t>
            </a:r>
            <a:r>
              <a:rPr lang="en-US" sz="2600" dirty="0" err="1"/>
              <a:t>ar-lein</a:t>
            </a:r>
            <a:r>
              <a:rPr lang="en-US" sz="2600" dirty="0"/>
              <a:t> neu </a:t>
            </a:r>
            <a:r>
              <a:rPr lang="en-US" sz="2600" dirty="0" err="1"/>
              <a:t>ar</a:t>
            </a:r>
            <a:r>
              <a:rPr lang="en-US" sz="2600" dirty="0"/>
              <a:t> </a:t>
            </a:r>
            <a:r>
              <a:rPr lang="en-US" sz="2600" dirty="0" err="1"/>
              <a:t>siart</a:t>
            </a:r>
            <a:r>
              <a:rPr lang="en-US" sz="2600" dirty="0"/>
              <a:t> </a:t>
            </a:r>
            <a:r>
              <a:rPr lang="en-US" sz="2600" dirty="0" err="1"/>
              <a:t>fflip</a:t>
            </a:r>
            <a:r>
              <a:rPr lang="en-US" sz="2600" dirty="0"/>
              <a:t> </a:t>
            </a:r>
            <a:r>
              <a:rPr lang="en-US" sz="2600" dirty="0" err="1"/>
              <a:t>os</a:t>
            </a:r>
            <a:r>
              <a:rPr lang="en-US" sz="2600" dirty="0"/>
              <a:t> </a:t>
            </a:r>
            <a:r>
              <a:rPr lang="en-US" sz="2600" dirty="0" err="1"/>
              <a:t>wyneb</a:t>
            </a:r>
            <a:r>
              <a:rPr lang="en-US" sz="2600" dirty="0"/>
              <a:t> </a:t>
            </a:r>
            <a:r>
              <a:rPr lang="en-US" sz="2600" dirty="0" err="1"/>
              <a:t>yn</a:t>
            </a:r>
            <a:r>
              <a:rPr lang="en-US" sz="2600" dirty="0"/>
              <a:t> </a:t>
            </a:r>
            <a:r>
              <a:rPr lang="en-US" sz="2600" dirty="0" err="1"/>
              <a:t>wyneb</a:t>
            </a:r>
            <a:r>
              <a:rPr lang="en-US" sz="2600" dirty="0"/>
              <a:t>)</a:t>
            </a:r>
          </a:p>
          <a:p>
            <a:pPr>
              <a:spcAft>
                <a:spcPts val="600"/>
              </a:spcAft>
            </a:pPr>
            <a:r>
              <a:rPr lang="en-US" sz="2600" dirty="0" err="1"/>
              <a:t>Diolch</a:t>
            </a:r>
            <a:endParaRPr lang="en-US" sz="2600" dirty="0"/>
          </a:p>
          <a:p>
            <a:pPr>
              <a:spcAft>
                <a:spcPts val="600"/>
              </a:spcAft>
            </a:pPr>
            <a:endParaRPr lang="en-US" sz="2600" dirty="0"/>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PORTH AGORED Consolidation of Social Work Practice</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42</a:t>
            </a:fld>
            <a:endParaRPr lang="en-US" altLang="en-US"/>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2651200823"/>
              </p:ext>
            </p:extLst>
          </p:nvPr>
        </p:nvGraphicFramePr>
        <p:xfrm>
          <a:off x="6541053" y="894481"/>
          <a:ext cx="4777381" cy="4896331"/>
        </p:xfrm>
        <a:graphic>
          <a:graphicData uri="http://schemas.openxmlformats.org/drawingml/2006/table">
            <a:tbl>
              <a:tblPr firstRow="1" firstCol="1" bandRow="1">
                <a:noFill/>
                <a:tableStyleId>{5C22544A-7EE6-4342-B048-85BDC9FD1C3A}</a:tableStyleId>
              </a:tblPr>
              <a:tblGrid>
                <a:gridCol w="4777381">
                  <a:extLst>
                    <a:ext uri="{9D8B030D-6E8A-4147-A177-3AD203B41FA5}">
                      <a16:colId xmlns:a16="http://schemas.microsoft.com/office/drawing/2014/main" val="3659162764"/>
                    </a:ext>
                  </a:extLst>
                </a:gridCol>
              </a:tblGrid>
              <a:tr h="1873919">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400" b="0" i="0" u="none" strike="noStrike" kern="1200" cap="none" spc="0" normalizeH="0" baseline="0" noProof="0">
                          <a:ln>
                            <a:noFill/>
                          </a:ln>
                          <a:solidFill>
                            <a:schemeClr val="bg1"/>
                          </a:solidFill>
                          <a:effectLst/>
                          <a:uLnTx/>
                          <a:uFillTx/>
                          <a:latin typeface="Lucida Sans Unicode"/>
                          <a:ea typeface="+mn-ea"/>
                          <a:cs typeface="+mn-cs"/>
                        </a:rPr>
                        <a:t>Beth weithiodd yn dda yn y gweithdy yn eich barn chi/beth oedd yn ddefnyddiol i chi heddiw?</a:t>
                      </a:r>
                    </a:p>
                  </a:txBody>
                  <a:tcPr marL="316284" marR="189770" marT="189770" marB="1897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148493">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400" b="0" i="0" u="none" strike="noStrike" kern="1200" cap="none" spc="0" normalizeH="0" baseline="0" noProof="0">
                          <a:ln>
                            <a:noFill/>
                          </a:ln>
                          <a:solidFill>
                            <a:schemeClr val="bg1"/>
                          </a:solidFill>
                          <a:effectLst/>
                          <a:uLnTx/>
                          <a:uFillTx/>
                          <a:latin typeface="Lucida Sans Unicode"/>
                          <a:ea typeface="+mn-ea"/>
                          <a:cs typeface="+mn-cs"/>
                        </a:rPr>
                        <a:t>A oedd unrhyw beth nad oedd yn gweithio cystal?</a:t>
                      </a:r>
                    </a:p>
                  </a:txBody>
                  <a:tcPr marL="316284" marR="189770" marT="189770" marB="1897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873919">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400" b="0" i="0" u="none" strike="noStrike" kern="1200" cap="none" spc="0" normalizeH="0" baseline="0" noProof="0">
                          <a:ln>
                            <a:noFill/>
                          </a:ln>
                          <a:solidFill>
                            <a:schemeClr val="bg1"/>
                          </a:solidFill>
                          <a:effectLst/>
                          <a:uLnTx/>
                          <a:uFillTx/>
                          <a:latin typeface="Lucida Sans Unicode"/>
                          <a:ea typeface="+mn-ea"/>
                          <a:cs typeface="+mn-cs"/>
                        </a:rPr>
                        <a:t>A oes gennych unrhyw awgrymiadau am ffyrdd y gallwn wella'r gweithdai hyn?</a:t>
                      </a:r>
                    </a:p>
                  </a:txBody>
                  <a:tcPr marL="316284" marR="189770" marT="189770" marB="1897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24767</TotalTime>
  <Words>3658</Words>
  <Application>Microsoft Macintosh PowerPoint</Application>
  <PresentationFormat>Widescreen</PresentationFormat>
  <Paragraphs>414</Paragraphs>
  <Slides>42</Slides>
  <Notes>39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42</vt:i4>
      </vt:variant>
    </vt:vector>
  </HeadingPairs>
  <TitlesOfParts>
    <vt:vector size="54" baseType="lpstr">
      <vt:lpstr>Arial</vt:lpstr>
      <vt:lpstr>ArialMT</vt:lpstr>
      <vt:lpstr>Calibri</vt:lpstr>
      <vt:lpstr>Calibri Light</vt:lpstr>
      <vt:lpstr>Helvetica</vt:lpstr>
      <vt:lpstr>Lucida Sans Unicode</vt:lpstr>
      <vt:lpstr>Symbol</vt:lpstr>
      <vt:lpstr>Times New Roman</vt:lpstr>
      <vt:lpstr>Wingdings</vt:lpstr>
      <vt:lpstr>Wingdings 3</vt:lpstr>
      <vt:lpstr>YouTube Sans</vt:lpstr>
      <vt:lpstr>Office Theme</vt:lpstr>
      <vt:lpstr>Porth Agored Tystysgrif i Raddedigion</vt:lpstr>
      <vt:lpstr> Disgwyliadau /Rheolau o fewn gweithdai</vt:lpstr>
      <vt:lpstr>Cyflwyniad</vt:lpstr>
      <vt:lpstr>Trefn y Gweithdai</vt:lpstr>
      <vt:lpstr>Dal i fyny </vt:lpstr>
      <vt:lpstr>Gofynion y Portffolio: Gweler y llawlyfr am fwy o fanylion</vt:lpstr>
      <vt:lpstr>Canlyniadau Dysgu Gofal Cymdeithasol Cymru</vt:lpstr>
      <vt:lpstr> Tasg 1 – Adolygiad Datblygiadol (Rhan a)</vt:lpstr>
      <vt:lpstr>Y Cwestiwn-Tasg 1 Rhan a</vt:lpstr>
      <vt:lpstr>Adfyfyrio </vt:lpstr>
      <vt:lpstr> Ymarfer Adfyfyriol o fewn Gwaith Cymdeithasol</vt:lpstr>
      <vt:lpstr>Agweddau Allweddol o Ymarfer Adfyfyriol-Feirniadol</vt:lpstr>
      <vt:lpstr>Canlyniadau Dysgu  Tasg 1 Rhan a</vt:lpstr>
      <vt:lpstr>Canlyniadau Dysgu Gofal Cymdeithasol Cymru (GCC)</vt:lpstr>
      <vt:lpstr>Deallusrwydd Emosiynol</vt:lpstr>
      <vt:lpstr> </vt:lpstr>
      <vt:lpstr>Theori Adfyfyriol </vt:lpstr>
      <vt:lpstr>Model Adfyfyrio Borton</vt:lpstr>
      <vt:lpstr>Mae Kolb yn darparu model o ddysg oedolion arbrofol sy’n addasu’n rhwydd fel model adfyfyrio</vt:lpstr>
      <vt:lpstr>Cylch Tri Cham Jasper (ERA),(2013)</vt:lpstr>
      <vt:lpstr>Cychwyn Arni</vt:lpstr>
      <vt:lpstr>Terminoleg</vt:lpstr>
      <vt:lpstr>Canlyniadau Dysgu Tasg 1 Rhan a  </vt:lpstr>
      <vt:lpstr>Dadansoddi wrth Asesu</vt:lpstr>
      <vt:lpstr>Dadansoddi wrth Asesu</vt:lpstr>
      <vt:lpstr>1. Dadansoddi wrth Asesu i Lywio Ymyriadau </vt:lpstr>
      <vt:lpstr>2. Cydweithio ag unigolion sydd angen gofal a chymorth, eu gofalwyr a gweithwyr proffesiynol eraill   </vt:lpstr>
      <vt:lpstr>Gwytnwch a Chydweithio</vt:lpstr>
      <vt:lpstr>PowerPoint Presentation</vt:lpstr>
      <vt:lpstr>2. Cydweithio ag unigolion sydd angen gofal a chymorth, eu gofalwyr a gweithwyr proffesiynol eraill</vt:lpstr>
      <vt:lpstr>  3 - Cymhwyso barn broffesiynol mewn sefyllfaoedd cynyddol gymhleth </vt:lpstr>
      <vt:lpstr>Atebolrwydd a Barn Broffesiynol</vt:lpstr>
      <vt:lpstr>Atebolrwydd a Barn Broffesiynol</vt:lpstr>
      <vt:lpstr>Diben a Swyddogaeth Goruchwyliaeth</vt:lpstr>
      <vt:lpstr>3-Cymhwyso barn broffesiynol mewn sefyllfaoedd cynyddol gymhleth  </vt:lpstr>
      <vt:lpstr>Datblygu Ymarfer Adfyfyriol</vt:lpstr>
      <vt:lpstr>Cwestiynnau i Annog Adfyfyrio Beirniadol</vt:lpstr>
      <vt:lpstr>Annog Adfyfrio Beirniadol</vt:lpstr>
      <vt:lpstr> Lefelau Ysgrifennu Adfyfyriol (Hatton and Smith 1995)</vt:lpstr>
      <vt:lpstr>Awgrymiadau</vt:lpstr>
      <vt:lpstr>Paratowch ar gyfer gweithdy 2</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43</cp:revision>
  <dcterms:created xsi:type="dcterms:W3CDTF">2023-10-08T14:52:49Z</dcterms:created>
  <dcterms:modified xsi:type="dcterms:W3CDTF">2025-11-17T15:57:59Z</dcterms:modified>
</cp:coreProperties>
</file>