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5289" autoAdjust="0"/>
  </p:normalViewPr>
  <p:slideViewPr>
    <p:cSldViewPr snapToGrid="0">
      <p:cViewPr>
        <p:scale>
          <a:sx n="40" d="100"/>
          <a:sy n="40" d="100"/>
        </p:scale>
        <p:origin x="2318" y="33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D88E5C-872D-406A-BA3A-045267E55215}"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21EC6F-8C9F-4D03-ACFE-2765EDC0DBBE}" type="slidenum">
              <a:rPr lang="en-GB" smtClean="0"/>
              <a:t>‹#›</a:t>
            </a:fld>
            <a:endParaRPr lang="en-GB"/>
          </a:p>
        </p:txBody>
      </p:sp>
    </p:spTree>
    <p:extLst>
      <p:ext uri="{BB962C8B-B14F-4D97-AF65-F5344CB8AC3E}">
        <p14:creationId xmlns:p14="http://schemas.microsoft.com/office/powerpoint/2010/main" val="2451542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Physiology is the scientific study of normal physical, mechanical and biochemical functions of living organisms (Peate and Evans, 2026). In this context, a care plan for a fictional person with COPD belonging to the wider category of health issues, chronic respiratory diseases in the UK  will be discussed. The presentation will outline the physiology and anatomy of the respiratory system affected by COPD. Moreover, the ways in which the functioning of the body is affected by the disease will be outlined here. A detailed care plan for the patient will be developed and made as well as further recommendations will also be provided.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3</a:t>
            </a:fld>
            <a:endParaRPr lang="en-GB"/>
          </a:p>
        </p:txBody>
      </p:sp>
    </p:spTree>
    <p:extLst>
      <p:ext uri="{BB962C8B-B14F-4D97-AF65-F5344CB8AC3E}">
        <p14:creationId xmlns:p14="http://schemas.microsoft.com/office/powerpoint/2010/main" val="1840840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 of the physiology and anatomy of the respiratory system affected by chronic respiratory diseases</a:t>
            </a:r>
          </a:p>
          <a:p>
            <a:r>
              <a:rPr lang="en-GB" sz="1200" b="1" i="1" kern="1200" dirty="0">
                <a:solidFill>
                  <a:schemeClr val="tx1"/>
                </a:solidFill>
                <a:effectLst/>
                <a:latin typeface="+mn-lt"/>
                <a:ea typeface="+mn-ea"/>
                <a:cs typeface="+mn-cs"/>
              </a:rPr>
              <a:t>Anatomy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lower and upper respiratory tract includes the large conducting airways (bronchi) which contain cilia, hair-like structures that normally sweep away inhaled irritants. The lower respiratory tract includes the respiratory bronchioles and the millions of microscopic alveoli (Corder and Henderson, 2025). Alveoli are surrounded by dense capillary networks and the interface between the alveolar and the capillary wall is the respiratory membrane where oxygen and carbon dioxide diffuse. </a:t>
            </a: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4</a:t>
            </a:fld>
            <a:endParaRPr lang="en-GB"/>
          </a:p>
        </p:txBody>
      </p:sp>
    </p:spTree>
    <p:extLst>
      <p:ext uri="{BB962C8B-B14F-4D97-AF65-F5344CB8AC3E}">
        <p14:creationId xmlns:p14="http://schemas.microsoft.com/office/powerpoint/2010/main" val="2189369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Physiology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Daily smoking paralyses and destroys cilia and without cilia to clear debris, the airways produce excess mucus to protect themselves, triggering the continuous cough described. Breathing in smoke for a long time causes lasting irritation and ongoing swelling in the lungs which makes the airway walls thicker and blocks the flow of air (Wheeldon, 2023). Protease-antiprotease imbalance often accelerated by smoke destroys the structural elasticity of the alveoli. This loss of elastic recoil prevents air from being fully exhaled, leading to air trapping and overinflated lungs (hyperinflation). The transfer of both carbon dioxide and oxygen is severely impaired as the alveolar surface area is reduced which affects SpO2 (hypoxemia) and intense shortness of breath (</a:t>
            </a:r>
            <a:r>
              <a:rPr lang="en-GB" sz="1200" kern="1200" dirty="0" err="1">
                <a:solidFill>
                  <a:schemeClr val="tx1"/>
                </a:solidFill>
                <a:effectLst/>
                <a:latin typeface="+mn-lt"/>
                <a:ea typeface="+mn-ea"/>
                <a:cs typeface="+mn-cs"/>
              </a:rPr>
              <a:t>dyspnea</a:t>
            </a:r>
            <a:r>
              <a:rPr lang="en-GB" sz="1200" kern="1200" dirty="0">
                <a:solidFill>
                  <a:schemeClr val="tx1"/>
                </a:solidFill>
                <a:effectLst/>
                <a:latin typeface="+mn-lt"/>
                <a:ea typeface="+mn-ea"/>
                <a:cs typeface="+mn-cs"/>
              </a:rPr>
              <a:t>). </a:t>
            </a:r>
          </a:p>
          <a:p>
            <a:br>
              <a:rPr lang="en-GB" sz="1200" b="1"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5</a:t>
            </a:fld>
            <a:endParaRPr lang="en-GB"/>
          </a:p>
        </p:txBody>
      </p:sp>
    </p:spTree>
    <p:extLst>
      <p:ext uri="{BB962C8B-B14F-4D97-AF65-F5344CB8AC3E}">
        <p14:creationId xmlns:p14="http://schemas.microsoft.com/office/powerpoint/2010/main" val="1104128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Ways through which body functioning system affected by chronic respiratory diseases </a:t>
            </a:r>
          </a:p>
          <a:p>
            <a:r>
              <a:rPr lang="en-IN" sz="1200" kern="1200" dirty="0">
                <a:solidFill>
                  <a:schemeClr val="tx1"/>
                </a:solidFill>
                <a:effectLst/>
                <a:latin typeface="+mn-lt"/>
                <a:ea typeface="+mn-ea"/>
                <a:cs typeface="+mn-cs"/>
              </a:rPr>
              <a:t>Chronic respiratory diseases degrade the respiratory system of the human body by causing inflammation, destruction of lung tissues, and narrowing of the airways. This structural damage limits the exchange of oxygen and CO2, which leads to low blood oxygen levels and breathing difficulties. Systemic inflammation and reduced oxygen levels force the heart to work harder, which increases the risk of heart failure, pulmonary hypertension, and ischemic heart disease. As breathing requires more physical effort, respiratory muscles become overworked and fatigued due to this disease (</a:t>
            </a:r>
            <a:r>
              <a:rPr lang="en-GB" sz="1200" kern="1200" dirty="0" err="1">
                <a:solidFill>
                  <a:schemeClr val="tx1"/>
                </a:solidFill>
                <a:effectLst/>
                <a:latin typeface="+mn-lt"/>
                <a:ea typeface="+mn-ea"/>
                <a:cs typeface="+mn-cs"/>
              </a:rPr>
              <a:t>Poddighe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a:t>
            </a:r>
            <a:r>
              <a:rPr lang="en-IN" sz="1200" kern="1200" dirty="0">
                <a:solidFill>
                  <a:schemeClr val="tx1"/>
                </a:solidFill>
                <a:effectLst/>
                <a:latin typeface="+mn-lt"/>
                <a:ea typeface="+mn-ea"/>
                <a:cs typeface="+mn-cs"/>
              </a:rPr>
              <a:t>. The damage to pulmonary capillaries and alveoli reduces the available surface area to remove carbon dioxide and transfer oxygen into the bloodstream.</a:t>
            </a:r>
            <a:endParaRPr lang="en-GB" sz="1200" kern="1200" dirty="0">
              <a:solidFill>
                <a:schemeClr val="tx1"/>
              </a:solidFill>
              <a:effectLst/>
              <a:latin typeface="+mn-lt"/>
              <a:ea typeface="+mn-ea"/>
              <a:cs typeface="+mn-cs"/>
            </a:endParaRPr>
          </a:p>
          <a:p>
            <a:br>
              <a:rPr lang="en-IN" sz="1200" kern="1200" dirty="0">
                <a:solidFill>
                  <a:schemeClr val="tx1"/>
                </a:solidFill>
                <a:effectLst/>
                <a:latin typeface="+mn-lt"/>
                <a:ea typeface="+mn-ea"/>
                <a:cs typeface="+mn-cs"/>
              </a:rPr>
            </a:br>
            <a:endParaRPr lang="en-GB" dirty="0">
              <a:effectLst/>
            </a:endParaRPr>
          </a:p>
          <a:p>
            <a:r>
              <a:rPr lang="en-IN"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6</a:t>
            </a:fld>
            <a:endParaRPr lang="en-GB"/>
          </a:p>
        </p:txBody>
      </p:sp>
    </p:spTree>
    <p:extLst>
      <p:ext uri="{BB962C8B-B14F-4D97-AF65-F5344CB8AC3E}">
        <p14:creationId xmlns:p14="http://schemas.microsoft.com/office/powerpoint/2010/main" val="3942349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Care Plan for an Elderly Person</a:t>
            </a:r>
          </a:p>
          <a:p>
            <a:r>
              <a:rPr lang="en-IN" sz="1200" b="1" i="1" kern="1200" dirty="0">
                <a:solidFill>
                  <a:schemeClr val="tx1"/>
                </a:solidFill>
                <a:effectLst/>
                <a:latin typeface="+mn-lt"/>
                <a:ea typeface="+mn-ea"/>
                <a:cs typeface="+mn-cs"/>
              </a:rPr>
              <a:t>Demographic information</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Andrew Boston is a 65-year-old, unemployed man who lives alone in an urban environment in London. His demographic profile reflects a highly vulnerable elderly population in that region, which is characterised by lower socio-economic status and urban isolation. Due to his limited physical activity and unemployment, he relies on his distant family members for financial support (</a:t>
            </a:r>
            <a:r>
              <a:rPr lang="en-GB" sz="1200" kern="1200" dirty="0">
                <a:solidFill>
                  <a:schemeClr val="tx1"/>
                </a:solidFill>
                <a:effectLst/>
                <a:latin typeface="+mn-lt"/>
                <a:ea typeface="+mn-ea"/>
                <a:cs typeface="+mn-cs"/>
              </a:rPr>
              <a:t>Maroto and </a:t>
            </a:r>
            <a:r>
              <a:rPr lang="en-GB" sz="1200" kern="1200" dirty="0" err="1">
                <a:solidFill>
                  <a:schemeClr val="tx1"/>
                </a:solidFill>
                <a:effectLst/>
                <a:latin typeface="+mn-lt"/>
                <a:ea typeface="+mn-ea"/>
                <a:cs typeface="+mn-cs"/>
              </a:rPr>
              <a:t>Pettinicchio</a:t>
            </a:r>
            <a:r>
              <a:rPr lang="en-GB" sz="1200" kern="1200" dirty="0">
                <a:solidFill>
                  <a:schemeClr val="tx1"/>
                </a:solidFill>
                <a:effectLst/>
                <a:latin typeface="+mn-lt"/>
                <a:ea typeface="+mn-ea"/>
                <a:cs typeface="+mn-cs"/>
              </a:rPr>
              <a:t>, 2023)</a:t>
            </a:r>
            <a:r>
              <a:rPr lang="en-IN" sz="1200" kern="1200" dirty="0">
                <a:solidFill>
                  <a:schemeClr val="tx1"/>
                </a:solidFill>
                <a:effectLst/>
                <a:latin typeface="+mn-lt"/>
                <a:ea typeface="+mn-ea"/>
                <a:cs typeface="+mn-cs"/>
              </a:rPr>
              <a:t>. His children reside in a different state and used to send him money, but do not provide him with physical and emotional support.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7</a:t>
            </a:fld>
            <a:endParaRPr lang="en-GB"/>
          </a:p>
        </p:txBody>
      </p:sp>
    </p:spTree>
    <p:extLst>
      <p:ext uri="{BB962C8B-B14F-4D97-AF65-F5344CB8AC3E}">
        <p14:creationId xmlns:p14="http://schemas.microsoft.com/office/powerpoint/2010/main" val="516108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Risk factors based on lifestyle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Daily smoking is one of the most crucial drivers of COPD, which causes ongoing airway inflammation </a:t>
            </a:r>
            <a:r>
              <a:rPr lang="en-US" sz="1200" kern="1200" dirty="0">
                <a:solidFill>
                  <a:schemeClr val="tx1"/>
                </a:solidFill>
                <a:effectLst/>
                <a:latin typeface="+mn-lt"/>
                <a:ea typeface="+mn-ea"/>
                <a:cs typeface="+mn-cs"/>
              </a:rPr>
              <a:t>(WHO, 2023)</a:t>
            </a:r>
            <a:r>
              <a:rPr lang="en-IN" sz="1200" kern="1200" dirty="0">
                <a:solidFill>
                  <a:schemeClr val="tx1"/>
                </a:solidFill>
                <a:effectLst/>
                <a:latin typeface="+mn-lt"/>
                <a:ea typeface="+mn-ea"/>
                <a:cs typeface="+mn-cs"/>
              </a:rPr>
              <a:t>. It enhances susceptibility to infections, damages lung cilia, and thickens mucus production for the progression of this disease. The sedentary behaviour of this old man contributes to generalised deconditioning, increased knee pain, and reduced lung capacity. Due to the lack of daily occupation and a lack of routine, he faces financial constraints, which reduces his mental well-being. Living alone and limited in-person family support delays the recognition of worsening symptoms, which leads to a medical emergency.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8</a:t>
            </a:fld>
            <a:endParaRPr lang="en-GB"/>
          </a:p>
        </p:txBody>
      </p:sp>
    </p:spTree>
    <p:extLst>
      <p:ext uri="{BB962C8B-B14F-4D97-AF65-F5344CB8AC3E}">
        <p14:creationId xmlns:p14="http://schemas.microsoft.com/office/powerpoint/2010/main" val="3719975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Risk factors based on the disease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diminished immune response and natural decline in lung capacity at 65 increase the severity and mortality risk associated with COPD. Additionally, recurrent respiratory infections and 102 F fevers indicate repeated flare-ups, which rapidly boost the lung function decline and hospitalisation risks. A history of breathing difficulties and low blood oxygen indicates long-term poor oxygen levels in the blood and an inability of the respiratory system to function adequately. Persistent inflammation leads to excess mucus and narrowed airways, which trap air in the lungs and worsen his health condition </a:t>
            </a:r>
            <a:r>
              <a:rPr lang="en-US" sz="1200" kern="1200" dirty="0">
                <a:solidFill>
                  <a:schemeClr val="tx1"/>
                </a:solidFill>
                <a:effectLst/>
                <a:latin typeface="+mn-lt"/>
                <a:ea typeface="+mn-ea"/>
                <a:cs typeface="+mn-cs"/>
              </a:rPr>
              <a:t>(HealthPartners, 2026)</a:t>
            </a:r>
            <a:r>
              <a:rPr lang="en-IN" sz="1200" kern="1200" dirty="0">
                <a:solidFill>
                  <a:schemeClr val="tx1"/>
                </a:solidFill>
                <a:effectLst/>
                <a:latin typeface="+mn-lt"/>
                <a:ea typeface="+mn-ea"/>
                <a:cs typeface="+mn-cs"/>
              </a:rPr>
              <a:t>. A sudden drop in blood oxygen levels along with high fever points to a serious respiratory infection like pneumonia.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9</a:t>
            </a:fld>
            <a:endParaRPr lang="en-GB"/>
          </a:p>
        </p:txBody>
      </p:sp>
    </p:spTree>
    <p:extLst>
      <p:ext uri="{BB962C8B-B14F-4D97-AF65-F5344CB8AC3E}">
        <p14:creationId xmlns:p14="http://schemas.microsoft.com/office/powerpoint/2010/main" val="2515315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Care Plan</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Assessment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Medical providers will assess his thick mucus production, persistent cough, and a recent history of hospitalisation for respiratory diseases (</a:t>
            </a:r>
            <a:r>
              <a:rPr lang="en-GB" sz="1200" kern="1200" dirty="0">
                <a:solidFill>
                  <a:schemeClr val="tx1"/>
                </a:solidFill>
                <a:effectLst/>
                <a:latin typeface="+mn-lt"/>
                <a:ea typeface="+mn-ea"/>
                <a:cs typeface="+mn-cs"/>
              </a:rPr>
              <a:t>Des Jardins and Burton, 2023)</a:t>
            </a:r>
            <a:r>
              <a:rPr lang="en-IN" sz="1200" kern="1200" dirty="0">
                <a:solidFill>
                  <a:schemeClr val="tx1"/>
                </a:solidFill>
                <a:effectLst/>
                <a:latin typeface="+mn-lt"/>
                <a:ea typeface="+mn-ea"/>
                <a:cs typeface="+mn-cs"/>
              </a:rPr>
              <a:t>. They will identify daily smoking, lack of physical exercise, and living alone as primary hurdles to recovery. </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Diagnosis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Impaired gas exchange and ineffective breathing pattern related to COPD and active smoking will be diagnosed </a:t>
            </a:r>
            <a:r>
              <a:rPr lang="en-US" sz="1200" kern="1200" dirty="0">
                <a:solidFill>
                  <a:schemeClr val="tx1"/>
                </a:solidFill>
                <a:effectLst/>
                <a:latin typeface="+mn-lt"/>
                <a:ea typeface="+mn-ea"/>
                <a:cs typeface="+mn-cs"/>
              </a:rPr>
              <a:t>(Wayne, 2024)</a:t>
            </a:r>
            <a:r>
              <a:rPr lang="en-IN" sz="1200" kern="1200" dirty="0">
                <a:solidFill>
                  <a:schemeClr val="tx1"/>
                </a:solidFill>
                <a:effectLst/>
                <a:latin typeface="+mn-lt"/>
                <a:ea typeface="+mn-ea"/>
                <a:cs typeface="+mn-cs"/>
              </a:rPr>
              <a:t>. Due to the distance from children, the risk of social isolation and lack of primary caregiving role will also be acknowledged here. </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Planning</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Clinical practitioners will stabilise the respiratory status of the person by clearing airways of mucus and restoring normal SpO2 (</a:t>
            </a:r>
            <a:r>
              <a:rPr lang="en-GB" sz="1200" kern="1200" dirty="0" err="1">
                <a:solidFill>
                  <a:schemeClr val="tx1"/>
                </a:solidFill>
                <a:effectLst/>
                <a:latin typeface="+mn-lt"/>
                <a:ea typeface="+mn-ea"/>
                <a:cs typeface="+mn-cs"/>
              </a:rPr>
              <a:t>Kydonaki</a:t>
            </a:r>
            <a:r>
              <a:rPr lang="en-GB" sz="1200" kern="1200" dirty="0">
                <a:solidFill>
                  <a:schemeClr val="tx1"/>
                </a:solidFill>
                <a:effectLst/>
                <a:latin typeface="+mn-lt"/>
                <a:ea typeface="+mn-ea"/>
                <a:cs typeface="+mn-cs"/>
              </a:rPr>
              <a:t> and Parke, 2023)</a:t>
            </a:r>
            <a:r>
              <a:rPr lang="en-IN" sz="1200" kern="1200" dirty="0">
                <a:solidFill>
                  <a:schemeClr val="tx1"/>
                </a:solidFill>
                <a:effectLst/>
                <a:latin typeface="+mn-lt"/>
                <a:ea typeface="+mn-ea"/>
                <a:cs typeface="+mn-cs"/>
              </a:rPr>
              <a:t>. Future hospital readmissions will be prevented through medication adherence, local support, and smoking cessation. </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Implementation</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Andrew will engage with community health workers and the local neighbourhood for daily check-ins. Care providers will enrol him in local smoking cessation programs to preserve his lung function </a:t>
            </a:r>
            <a:r>
              <a:rPr lang="en-US" sz="1200" kern="1200" dirty="0">
                <a:solidFill>
                  <a:schemeClr val="tx1"/>
                </a:solidFill>
                <a:effectLst/>
                <a:latin typeface="+mn-lt"/>
                <a:ea typeface="+mn-ea"/>
                <a:cs typeface="+mn-cs"/>
              </a:rPr>
              <a:t>(GOV.UK, 2025)</a:t>
            </a:r>
            <a:r>
              <a:rPr lang="en-IN"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Evaluation</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Medical practitioners will monitor his respiratory rate, fever resolution, and SpO2 levels regularly. They will track the frequency of exacerbation, daily peak flows, and adherence of the patient to his daily medication regimen </a:t>
            </a:r>
            <a:r>
              <a:rPr lang="en-US" sz="1200" kern="1200" dirty="0">
                <a:solidFill>
                  <a:schemeClr val="tx1"/>
                </a:solidFill>
                <a:effectLst/>
                <a:latin typeface="+mn-lt"/>
                <a:ea typeface="+mn-ea"/>
                <a:cs typeface="+mn-cs"/>
              </a:rPr>
              <a:t>(Medeiros, 2025)</a:t>
            </a:r>
            <a:r>
              <a:rPr lang="en-IN"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8E21EC6F-8C9F-4D03-ACFE-2765EDC0DBBE}" type="slidenum">
              <a:rPr lang="en-GB" smtClean="0"/>
              <a:t>10</a:t>
            </a:fld>
            <a:endParaRPr lang="en-GB"/>
          </a:p>
        </p:txBody>
      </p:sp>
    </p:spTree>
    <p:extLst>
      <p:ext uri="{BB962C8B-B14F-4D97-AF65-F5344CB8AC3E}">
        <p14:creationId xmlns:p14="http://schemas.microsoft.com/office/powerpoint/2010/main" val="658622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Outlining recommendations </a:t>
            </a:r>
          </a:p>
          <a:p>
            <a:r>
              <a:rPr lang="en-IN" sz="1200" b="1" i="1" kern="1200" dirty="0">
                <a:solidFill>
                  <a:schemeClr val="tx1"/>
                </a:solidFill>
                <a:effectLst/>
                <a:latin typeface="+mn-lt"/>
                <a:ea typeface="+mn-ea"/>
                <a:cs typeface="+mn-cs"/>
              </a:rPr>
              <a:t>Care routine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According to the case study, Andrew is a daily smoker thus addressing this is the single most important intervention to slow disease progression as per NHS COPD Treatment Guidelines </a:t>
            </a:r>
            <a:r>
              <a:rPr lang="en-US" sz="1200" kern="1200" dirty="0">
                <a:solidFill>
                  <a:schemeClr val="tx1"/>
                </a:solidFill>
                <a:effectLst/>
                <a:latin typeface="+mn-lt"/>
                <a:ea typeface="+mn-ea"/>
                <a:cs typeface="+mn-cs"/>
              </a:rPr>
              <a:t>(NHS, 2026a)</a:t>
            </a:r>
            <a:r>
              <a:rPr lang="en-IN" sz="1200" kern="1200" dirty="0">
                <a:solidFill>
                  <a:schemeClr val="tx1"/>
                </a:solidFill>
                <a:effectLst/>
                <a:latin typeface="+mn-lt"/>
                <a:ea typeface="+mn-ea"/>
                <a:cs typeface="+mn-cs"/>
              </a:rPr>
              <a:t>. Offering nicotine replacement therapy can help the patient to overcome the illness at a much faster rate. Also, they connect the patient with ongoing behavioural support from the national stop smoking service </a:t>
            </a:r>
            <a:r>
              <a:rPr lang="en-US" sz="1200" kern="1200" dirty="0">
                <a:solidFill>
                  <a:schemeClr val="tx1"/>
                </a:solidFill>
                <a:effectLst/>
                <a:latin typeface="+mn-lt"/>
                <a:ea typeface="+mn-ea"/>
                <a:cs typeface="+mn-cs"/>
              </a:rPr>
              <a:t>(NHS, 2026b)</a:t>
            </a:r>
            <a:r>
              <a:rPr lang="en-IN" sz="1200" kern="1200" dirty="0">
                <a:solidFill>
                  <a:schemeClr val="tx1"/>
                </a:solidFill>
                <a:effectLst/>
                <a:latin typeface="+mn-lt"/>
                <a:ea typeface="+mn-ea"/>
                <a:cs typeface="+mn-cs"/>
              </a:rPr>
              <a:t>. Moreover, addressing his sedentary lifestyle and knee pain with low-impact, seated pulmonary rehabilitation exercises which NICE COPD guidelines strongly recommend to improve daily living. Educate Andrew on his daily inhalers with his stage 1 hearing loss, utilising highly visible, easy-to-use devices. Besides this, providing large print or audio medication instructions can help him to overcome his illness. </a:t>
            </a:r>
          </a:p>
          <a:p>
            <a:r>
              <a:rPr lang="en-IN" sz="1200" b="1" i="1" kern="1200" dirty="0">
                <a:solidFill>
                  <a:schemeClr val="tx1"/>
                </a:solidFill>
                <a:effectLst/>
                <a:latin typeface="+mn-lt"/>
                <a:ea typeface="+mn-ea"/>
                <a:cs typeface="+mn-cs"/>
              </a:rPr>
              <a:t>Monitoring</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Andrew can be equipped with a thermometer and home pulse oximeter as he has a history of low SpO2. Moreover, scheduling annual clinical reviews in order to reassess BMI, spirometry and MRC </a:t>
            </a:r>
            <a:r>
              <a:rPr lang="en-IN" sz="1200" kern="1200" dirty="0" err="1">
                <a:solidFill>
                  <a:schemeClr val="tx1"/>
                </a:solidFill>
                <a:effectLst/>
                <a:latin typeface="+mn-lt"/>
                <a:ea typeface="+mn-ea"/>
                <a:cs typeface="+mn-cs"/>
              </a:rPr>
              <a:t>Dyspnea</a:t>
            </a:r>
            <a:r>
              <a:rPr lang="en-IN" sz="1200" kern="1200" dirty="0">
                <a:solidFill>
                  <a:schemeClr val="tx1"/>
                </a:solidFill>
                <a:effectLst/>
                <a:latin typeface="+mn-lt"/>
                <a:ea typeface="+mn-ea"/>
                <a:cs typeface="+mn-cs"/>
              </a:rPr>
              <a:t> scale in line with NICE quality standards can help him to recover from COPD.  Also, utilising post-</a:t>
            </a:r>
            <a:r>
              <a:rPr lang="en-IN" sz="1200" kern="1200" dirty="0" err="1">
                <a:solidFill>
                  <a:schemeClr val="tx1"/>
                </a:solidFill>
                <a:effectLst/>
                <a:latin typeface="+mn-lt"/>
                <a:ea typeface="+mn-ea"/>
                <a:cs typeface="+mn-cs"/>
              </a:rPr>
              <a:t>bronchodilatory</a:t>
            </a:r>
            <a:r>
              <a:rPr lang="en-IN" sz="1200" kern="1200" dirty="0">
                <a:solidFill>
                  <a:schemeClr val="tx1"/>
                </a:solidFill>
                <a:effectLst/>
                <a:latin typeface="+mn-lt"/>
                <a:ea typeface="+mn-ea"/>
                <a:cs typeface="+mn-cs"/>
              </a:rPr>
              <a:t> spirometry can help to confirm the disease severity of the patient. Also, using the COPD Assessment Test (CAT) and the MRC Dyspnoea scale at every routine review can help to track his breathlessness (</a:t>
            </a:r>
            <a:r>
              <a:rPr lang="en-IN" sz="1200" kern="1200" dirty="0" err="1">
                <a:solidFill>
                  <a:schemeClr val="tx1"/>
                </a:solidFill>
                <a:effectLst/>
                <a:latin typeface="+mn-lt"/>
                <a:ea typeface="+mn-ea"/>
                <a:cs typeface="+mn-cs"/>
              </a:rPr>
              <a:t>Pisi</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a:t>
            </a:r>
          </a:p>
          <a:p>
            <a:endParaRPr lang="en-IN" dirty="0"/>
          </a:p>
        </p:txBody>
      </p:sp>
      <p:sp>
        <p:nvSpPr>
          <p:cNvPr id="4" name="Slide Number Placeholder 3"/>
          <p:cNvSpPr>
            <a:spLocks noGrp="1"/>
          </p:cNvSpPr>
          <p:nvPr>
            <p:ph type="sldNum" sz="quarter" idx="5"/>
          </p:nvPr>
        </p:nvSpPr>
        <p:spPr/>
        <p:txBody>
          <a:bodyPr/>
          <a:lstStyle/>
          <a:p>
            <a:fld id="{8E21EC6F-8C9F-4D03-ACFE-2765EDC0DBBE}" type="slidenum">
              <a:rPr lang="en-GB" smtClean="0"/>
              <a:t>11</a:t>
            </a:fld>
            <a:endParaRPr lang="en-GB"/>
          </a:p>
        </p:txBody>
      </p:sp>
    </p:spTree>
    <p:extLst>
      <p:ext uri="{BB962C8B-B14F-4D97-AF65-F5344CB8AC3E}">
        <p14:creationId xmlns:p14="http://schemas.microsoft.com/office/powerpoint/2010/main" val="144964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Care planning</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Establishing a traffic light self-management plan detailing when to contact his GP and when to utilise emergency rescue packs </a:t>
            </a:r>
            <a:r>
              <a:rPr lang="en-US" sz="1200" kern="1200" dirty="0">
                <a:solidFill>
                  <a:schemeClr val="tx1"/>
                </a:solidFill>
                <a:effectLst/>
                <a:latin typeface="+mn-lt"/>
                <a:ea typeface="+mn-ea"/>
                <a:cs typeface="+mn-cs"/>
              </a:rPr>
              <a:t>(Nottsapc.nhs.uk, 2026)</a:t>
            </a:r>
            <a:r>
              <a:rPr lang="en-IN" sz="1200" kern="1200" dirty="0">
                <a:solidFill>
                  <a:schemeClr val="tx1"/>
                </a:solidFill>
                <a:effectLst/>
                <a:latin typeface="+mn-lt"/>
                <a:ea typeface="+mn-ea"/>
                <a:cs typeface="+mn-cs"/>
              </a:rPr>
              <a:t>. Also, arranging a hearing aid evaluation can assist him in daily living and communication. Considering gentle weight-bearing exercises can help him manage his knee pain.  Conducting an urgent inhaler technique review, based on his frequent exacerbations, NICE NG115 recommends a LAMA and LABA combination therapy. Providing an urgent referral to a local PR program can help Andrew improve his exercise capacity and manage the physical limitations of his COPD and knee pain (</a:t>
            </a:r>
            <a:r>
              <a:rPr lang="en-IN" sz="1200" kern="1200" dirty="0" err="1">
                <a:solidFill>
                  <a:schemeClr val="tx1"/>
                </a:solidFill>
                <a:effectLst/>
                <a:latin typeface="+mn-lt"/>
                <a:ea typeface="+mn-ea"/>
                <a:cs typeface="+mn-cs"/>
              </a:rPr>
              <a:t>Arpınar</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Yiğitbaş</a:t>
            </a:r>
            <a:r>
              <a:rPr lang="en-IN" sz="1200" kern="1200" dirty="0">
                <a:solidFill>
                  <a:schemeClr val="tx1"/>
                </a:solidFill>
                <a:effectLst/>
                <a:latin typeface="+mn-lt"/>
                <a:ea typeface="+mn-ea"/>
                <a:cs typeface="+mn-cs"/>
              </a:rPr>
              <a:t> and  Çetinkaya, 2026).</a:t>
            </a:r>
          </a:p>
          <a:p>
            <a:r>
              <a:rPr lang="en-IN" sz="1200" b="1" i="1" kern="1200" dirty="0">
                <a:solidFill>
                  <a:schemeClr val="tx1"/>
                </a:solidFill>
                <a:effectLst/>
                <a:latin typeface="+mn-lt"/>
                <a:ea typeface="+mn-ea"/>
                <a:cs typeface="+mn-cs"/>
              </a:rPr>
              <a:t>Communication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Setting up routine video check-ins and establishing a structured channel can help to periodically update his out-of-state children regarding his care plan and evolving needs. Moreover, connecting Andrew with the befriending programs and with local Age UK services can help to address his isolation and lack of personal family visits </a:t>
            </a:r>
            <a:r>
              <a:rPr lang="en-US" sz="1200" kern="1200" dirty="0">
                <a:solidFill>
                  <a:schemeClr val="tx1"/>
                </a:solidFill>
                <a:effectLst/>
                <a:latin typeface="+mn-lt"/>
                <a:ea typeface="+mn-ea"/>
                <a:cs typeface="+mn-cs"/>
              </a:rPr>
              <a:t>(Age UK, 2026)</a:t>
            </a:r>
            <a:r>
              <a:rPr lang="en-IN" sz="1200" kern="1200" dirty="0">
                <a:solidFill>
                  <a:schemeClr val="tx1"/>
                </a:solidFill>
                <a:effectLst/>
                <a:latin typeface="+mn-lt"/>
                <a:ea typeface="+mn-ea"/>
                <a:cs typeface="+mn-cs"/>
              </a:rPr>
              <a:t>. Since he lives alone, coordinating with his primary neighbour can help to act as a local emergency contact and assist with medication adherence or arranging GP transport. </a:t>
            </a:r>
          </a:p>
          <a:p>
            <a:r>
              <a:rPr lang="en-IN" sz="1200" b="1" i="1" kern="1200" dirty="0">
                <a:solidFill>
                  <a:schemeClr val="tx1"/>
                </a:solidFill>
                <a:effectLst/>
                <a:latin typeface="+mn-lt"/>
                <a:ea typeface="+mn-ea"/>
                <a:cs typeface="+mn-cs"/>
              </a:rPr>
              <a:t>Ethical considerations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Advising Andrew on the benefits of quitting smoking without being coercive can help to respect his autonomy and also to assess his mental capacity in order to safely manage his care. Also, respecting his autonomy to live alone and making independent life choices is necessary to ensure that Mr Boston possesses the mental capacity to make his own medical decisions (</a:t>
            </a:r>
            <a:r>
              <a:rPr lang="en-IN" sz="1200" kern="1200" dirty="0" err="1">
                <a:solidFill>
                  <a:schemeClr val="tx1"/>
                </a:solidFill>
                <a:effectLst/>
                <a:latin typeface="+mn-lt"/>
                <a:ea typeface="+mn-ea"/>
                <a:cs typeface="+mn-cs"/>
              </a:rPr>
              <a:t>Sigurgeirsdottir</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  Involving social workers if his health deteriorates can help to determine if he is safe to live alone while avoiding unnecessary institutionalisation. </a:t>
            </a:r>
          </a:p>
          <a:p>
            <a:br>
              <a:rPr lang="en-IN" sz="1200" kern="1200" dirty="0">
                <a:solidFill>
                  <a:schemeClr val="tx1"/>
                </a:solidFill>
                <a:effectLst/>
                <a:latin typeface="+mn-lt"/>
                <a:ea typeface="+mn-ea"/>
                <a:cs typeface="+mn-cs"/>
              </a:rPr>
            </a:br>
            <a:endParaRPr lang="en-IN" dirty="0">
              <a:effectLst/>
            </a:endParaRP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8E21EC6F-8C9F-4D03-ACFE-2765EDC0DBBE}" type="slidenum">
              <a:rPr lang="en-GB" smtClean="0"/>
              <a:t>12</a:t>
            </a:fld>
            <a:endParaRPr lang="en-GB"/>
          </a:p>
        </p:txBody>
      </p:sp>
    </p:spTree>
    <p:extLst>
      <p:ext uri="{BB962C8B-B14F-4D97-AF65-F5344CB8AC3E}">
        <p14:creationId xmlns:p14="http://schemas.microsoft.com/office/powerpoint/2010/main" val="8996717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Conclusion </a:t>
            </a:r>
          </a:p>
          <a:p>
            <a:r>
              <a:rPr lang="en-IN" sz="1200" kern="1200" dirty="0">
                <a:solidFill>
                  <a:schemeClr val="tx1"/>
                </a:solidFill>
                <a:effectLst/>
                <a:latin typeface="+mn-lt"/>
                <a:ea typeface="+mn-ea"/>
                <a:cs typeface="+mn-cs"/>
              </a:rPr>
              <a:t>A lack of oxygen causes lung arteries to narrow, which creates pressure on the right side of the heart to pump against heavy resistance. Permanent breathing obstruction traps old air in the lungs, which prevents fresh oxygen from entering the bloodstream and causes blood oxygen levels to drop. Based on the case study of an unemployed elderly British resident, a proper care plan for COPD has been illustrated here. Some evidence-based recommendations have also been provided in this study, considering NHS and NICE guidelines. </a:t>
            </a: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8E21EC6F-8C9F-4D03-ACFE-2765EDC0DBBE}" type="slidenum">
              <a:rPr lang="en-GB" smtClean="0"/>
              <a:t>13</a:t>
            </a:fld>
            <a:endParaRPr lang="en-GB"/>
          </a:p>
        </p:txBody>
      </p:sp>
    </p:spTree>
    <p:extLst>
      <p:ext uri="{BB962C8B-B14F-4D97-AF65-F5344CB8AC3E}">
        <p14:creationId xmlns:p14="http://schemas.microsoft.com/office/powerpoint/2010/main" val="2640446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References </a:t>
            </a:r>
          </a:p>
          <a:p>
            <a:r>
              <a:rPr lang="en-IN" sz="1200" kern="1200" dirty="0">
                <a:solidFill>
                  <a:schemeClr val="tx1"/>
                </a:solidFill>
                <a:effectLst/>
                <a:latin typeface="+mn-lt"/>
                <a:ea typeface="+mn-ea"/>
                <a:cs typeface="+mn-cs"/>
              </a:rPr>
              <a:t>Age UK. (2026) </a:t>
            </a:r>
            <a:r>
              <a:rPr lang="en-IN" sz="1200" i="1" kern="1200" dirty="0">
                <a:solidFill>
                  <a:schemeClr val="tx1"/>
                </a:solidFill>
                <a:effectLst/>
                <a:latin typeface="+mn-lt"/>
                <a:ea typeface="+mn-ea"/>
                <a:cs typeface="+mn-cs"/>
              </a:rPr>
              <a:t>Services</a:t>
            </a:r>
            <a:r>
              <a:rPr lang="en-IN" sz="1200" kern="1200" dirty="0">
                <a:solidFill>
                  <a:schemeClr val="tx1"/>
                </a:solidFill>
                <a:effectLst/>
                <a:latin typeface="+mn-lt"/>
                <a:ea typeface="+mn-ea"/>
                <a:cs typeface="+mn-cs"/>
              </a:rPr>
              <a:t>. [Online] Available at: https://www.ageuk.org.uk/services/ (Accessed 12 July 2026).</a:t>
            </a:r>
          </a:p>
          <a:p>
            <a:r>
              <a:rPr lang="en-IN" sz="1200" kern="1200" dirty="0" err="1">
                <a:solidFill>
                  <a:schemeClr val="tx1"/>
                </a:solidFill>
                <a:effectLst/>
                <a:latin typeface="+mn-lt"/>
                <a:ea typeface="+mn-ea"/>
                <a:cs typeface="+mn-cs"/>
              </a:rPr>
              <a:t>Arpınar</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Yiğitbaş</a:t>
            </a:r>
            <a:r>
              <a:rPr lang="en-IN" sz="1200" kern="1200" dirty="0">
                <a:solidFill>
                  <a:schemeClr val="tx1"/>
                </a:solidFill>
                <a:effectLst/>
                <a:latin typeface="+mn-lt"/>
                <a:ea typeface="+mn-ea"/>
                <a:cs typeface="+mn-cs"/>
              </a:rPr>
              <a:t>, B. and Çetinkaya, Z. (2026) ‘Evolution of definitions, classification, and treatment in chronic obstructive pulmonary disease: A comparative review of GOLD reports and international guidelines.’ </a:t>
            </a:r>
            <a:r>
              <a:rPr lang="en-IN" sz="1200" i="1" kern="1200" dirty="0">
                <a:solidFill>
                  <a:schemeClr val="tx1"/>
                </a:solidFill>
                <a:effectLst/>
                <a:latin typeface="+mn-lt"/>
                <a:ea typeface="+mn-ea"/>
                <a:cs typeface="+mn-cs"/>
              </a:rPr>
              <a:t>Eurasian Journal of Pulmonology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28</a:t>
            </a:r>
            <a:r>
              <a:rPr lang="en-IN" sz="1200" kern="1200" dirty="0">
                <a:solidFill>
                  <a:schemeClr val="tx1"/>
                </a:solidFill>
                <a:effectLst/>
                <a:latin typeface="+mn-lt"/>
                <a:ea typeface="+mn-ea"/>
                <a:cs typeface="+mn-cs"/>
              </a:rPr>
              <a:t>(1), p.1.</a:t>
            </a:r>
          </a:p>
          <a:p>
            <a:r>
              <a:rPr lang="en-IN" sz="1200" kern="1200" dirty="0">
                <a:solidFill>
                  <a:schemeClr val="tx1"/>
                </a:solidFill>
                <a:effectLst/>
                <a:latin typeface="+mn-lt"/>
                <a:ea typeface="+mn-ea"/>
                <a:cs typeface="+mn-cs"/>
              </a:rPr>
              <a:t>Corder, K. and Henderson, E. (2025) ‘The Anatomy and Physiology of the Respiratory System.’ </a:t>
            </a:r>
            <a:r>
              <a:rPr lang="en-IN" sz="1200" i="1" kern="1200" dirty="0">
                <a:solidFill>
                  <a:schemeClr val="tx1"/>
                </a:solidFill>
                <a:effectLst/>
                <a:latin typeface="+mn-lt"/>
                <a:ea typeface="+mn-ea"/>
                <a:cs typeface="+mn-cs"/>
              </a:rPr>
              <a:t>Fundamentals of Caring for the Older Person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Des Jardins, T. and Burton, G.G.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2023</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Clinical manifestations &amp; assessment of respiratory Disease-E-Book: clinical manifestations &amp; assessment of respiratory Disease-E-Book</a:t>
            </a:r>
            <a:r>
              <a:rPr lang="en-GB" sz="1200" kern="1200" dirty="0">
                <a:solidFill>
                  <a:schemeClr val="tx1"/>
                </a:solidFill>
                <a:effectLst/>
                <a:latin typeface="+mn-lt"/>
                <a:ea typeface="+mn-ea"/>
                <a:cs typeface="+mn-cs"/>
              </a:rPr>
              <a:t>. Elsevier Health Sciences.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GOV.UK. (2025) </a:t>
            </a:r>
            <a:r>
              <a:rPr lang="en-IN" sz="1200" i="1" kern="1200" dirty="0">
                <a:solidFill>
                  <a:schemeClr val="tx1"/>
                </a:solidFill>
                <a:effectLst/>
                <a:latin typeface="+mn-lt"/>
                <a:ea typeface="+mn-ea"/>
                <a:cs typeface="+mn-cs"/>
              </a:rPr>
              <a:t>Smoking and tobacco: applying All Our Health</a:t>
            </a:r>
            <a:r>
              <a:rPr lang="en-IN" sz="1200" kern="1200" dirty="0">
                <a:solidFill>
                  <a:schemeClr val="tx1"/>
                </a:solidFill>
                <a:effectLst/>
                <a:latin typeface="+mn-lt"/>
                <a:ea typeface="+mn-ea"/>
                <a:cs typeface="+mn-cs"/>
              </a:rPr>
              <a:t>. [Online] Available at: https://www.gov.uk/government/publications/smoking-and-tobacco-applying-all-our-health/smoking-and-tobacco-applying-all-our-health (Accessed 11 July 2026).</a:t>
            </a:r>
          </a:p>
          <a:p>
            <a:r>
              <a:rPr lang="en-IN" sz="1200" kern="1200" dirty="0">
                <a:solidFill>
                  <a:schemeClr val="tx1"/>
                </a:solidFill>
                <a:effectLst/>
                <a:latin typeface="+mn-lt"/>
                <a:ea typeface="+mn-ea"/>
                <a:cs typeface="+mn-cs"/>
              </a:rPr>
              <a:t>HealthPartners. (2026) </a:t>
            </a:r>
            <a:r>
              <a:rPr lang="en-IN" sz="1200" i="1" kern="1200" dirty="0">
                <a:solidFill>
                  <a:schemeClr val="tx1"/>
                </a:solidFill>
                <a:effectLst/>
                <a:latin typeface="+mn-lt"/>
                <a:ea typeface="+mn-ea"/>
                <a:cs typeface="+mn-cs"/>
              </a:rPr>
              <a:t>Cough that won’t go away? Persistent cough causes and when to see a doctor.</a:t>
            </a:r>
            <a:r>
              <a:rPr lang="en-IN" sz="1200" kern="1200" dirty="0">
                <a:solidFill>
                  <a:schemeClr val="tx1"/>
                </a:solidFill>
                <a:effectLst/>
                <a:latin typeface="+mn-lt"/>
                <a:ea typeface="+mn-ea"/>
                <a:cs typeface="+mn-cs"/>
              </a:rPr>
              <a:t> [Online] Available at: https://www.healthpartners.com/blog/chronic-cough-causes/ (Accessed 11 July 2026).</a:t>
            </a:r>
          </a:p>
          <a:p>
            <a:r>
              <a:rPr lang="en-GB" sz="1200" kern="1200" dirty="0" err="1">
                <a:solidFill>
                  <a:schemeClr val="tx1"/>
                </a:solidFill>
                <a:effectLst/>
                <a:latin typeface="+mn-lt"/>
                <a:ea typeface="+mn-ea"/>
                <a:cs typeface="+mn-cs"/>
              </a:rPr>
              <a:t>Kydonaki</a:t>
            </a:r>
            <a:r>
              <a:rPr lang="en-GB" sz="1200" kern="1200" dirty="0">
                <a:solidFill>
                  <a:schemeClr val="tx1"/>
                </a:solidFill>
                <a:effectLst/>
                <a:latin typeface="+mn-lt"/>
                <a:ea typeface="+mn-ea"/>
                <a:cs typeface="+mn-cs"/>
              </a:rPr>
              <a:t>, K. and Parke, R.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2023</a:t>
            </a:r>
            <a:r>
              <a:rPr lang="en-IN"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Respiratory assessment and monitoring.</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Critical Care Nursing</a:t>
            </a:r>
            <a:r>
              <a:rPr lang="en-GB" sz="1200" kern="1200" dirty="0">
                <a:solidFill>
                  <a:schemeClr val="tx1"/>
                </a:solidFill>
                <a:effectLst/>
                <a:latin typeface="+mn-lt"/>
                <a:ea typeface="+mn-ea"/>
                <a:cs typeface="+mn-cs"/>
              </a:rPr>
              <a:t>, p.439.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Maroto, M. and </a:t>
            </a:r>
            <a:r>
              <a:rPr lang="en-GB" sz="1200" kern="1200" dirty="0" err="1">
                <a:solidFill>
                  <a:schemeClr val="tx1"/>
                </a:solidFill>
                <a:effectLst/>
                <a:latin typeface="+mn-lt"/>
                <a:ea typeface="+mn-ea"/>
                <a:cs typeface="+mn-cs"/>
              </a:rPr>
              <a:t>Pettinicchio</a:t>
            </a:r>
            <a:r>
              <a:rPr lang="en-GB" sz="1200" kern="1200" dirty="0">
                <a:solidFill>
                  <a:schemeClr val="tx1"/>
                </a:solidFill>
                <a:effectLst/>
                <a:latin typeface="+mn-lt"/>
                <a:ea typeface="+mn-ea"/>
                <a:cs typeface="+mn-cs"/>
              </a:rPr>
              <a:t>, D.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2023</a:t>
            </a:r>
            <a:r>
              <a:rPr lang="en-IN"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Living on the edge: institutional supports and perceptions of economic insecurity among people with disabilities and chronic health conditions</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Sociological Inquiry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93</a:t>
            </a:r>
            <a:r>
              <a:rPr lang="en-GB" sz="1200" kern="1200" dirty="0">
                <a:solidFill>
                  <a:schemeClr val="tx1"/>
                </a:solidFill>
                <a:effectLst/>
                <a:latin typeface="+mn-lt"/>
                <a:ea typeface="+mn-ea"/>
                <a:cs typeface="+mn-cs"/>
              </a:rPr>
              <a:t>(3), pp.538-570.</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Medeiros, D. (2025) </a:t>
            </a:r>
            <a:r>
              <a:rPr lang="en-IN" sz="1200" i="1" kern="1200" dirty="0">
                <a:solidFill>
                  <a:schemeClr val="tx1"/>
                </a:solidFill>
                <a:effectLst/>
                <a:latin typeface="+mn-lt"/>
                <a:ea typeface="+mn-ea"/>
                <a:cs typeface="+mn-cs"/>
              </a:rPr>
              <a:t>Managing COPD with Remote Patient Monitoring: Harnessing the Power of Peak Flow Meters.</a:t>
            </a:r>
            <a:r>
              <a:rPr lang="en-IN" sz="1200" kern="1200" dirty="0">
                <a:solidFill>
                  <a:schemeClr val="tx1"/>
                </a:solidFill>
                <a:effectLst/>
                <a:latin typeface="+mn-lt"/>
                <a:ea typeface="+mn-ea"/>
                <a:cs typeface="+mn-cs"/>
              </a:rPr>
              <a:t> [Online] Available at: https://www.accuhealth.tech/blog/managing-copd-with-remote-patient-monitoring-harnessing-the-power-of-peak-flow-meters (Accessed 11 July 2026).</a:t>
            </a:r>
          </a:p>
          <a:p>
            <a:r>
              <a:rPr lang="en-IN" sz="1200" kern="1200" dirty="0">
                <a:solidFill>
                  <a:schemeClr val="tx1"/>
                </a:solidFill>
                <a:effectLst/>
                <a:latin typeface="+mn-lt"/>
                <a:ea typeface="+mn-ea"/>
                <a:cs typeface="+mn-cs"/>
              </a:rPr>
              <a:t>NHS. (2026a) </a:t>
            </a:r>
            <a:r>
              <a:rPr lang="en-IN" sz="1200" i="1" kern="1200" dirty="0">
                <a:solidFill>
                  <a:schemeClr val="tx1"/>
                </a:solidFill>
                <a:effectLst/>
                <a:latin typeface="+mn-lt"/>
                <a:ea typeface="+mn-ea"/>
                <a:cs typeface="+mn-cs"/>
              </a:rPr>
              <a:t>Treatment.</a:t>
            </a:r>
            <a:r>
              <a:rPr lang="en-IN" sz="1200" kern="1200" dirty="0">
                <a:solidFill>
                  <a:schemeClr val="tx1"/>
                </a:solidFill>
                <a:effectLst/>
                <a:latin typeface="+mn-lt"/>
                <a:ea typeface="+mn-ea"/>
                <a:cs typeface="+mn-cs"/>
              </a:rPr>
              <a:t> [Online] Available at: https://www.nhs.uk/conditions/chronic-obstructive-pulmonary-disease-copd/treatment/ (Accessed 12 July 2026).</a:t>
            </a:r>
          </a:p>
          <a:p>
            <a:r>
              <a:rPr lang="en-IN" sz="1200" kern="1200" dirty="0">
                <a:solidFill>
                  <a:schemeClr val="tx1"/>
                </a:solidFill>
                <a:effectLst/>
                <a:latin typeface="+mn-lt"/>
                <a:ea typeface="+mn-ea"/>
                <a:cs typeface="+mn-cs"/>
              </a:rPr>
              <a:t>NHS. (2026b) </a:t>
            </a:r>
            <a:r>
              <a:rPr lang="en-IN" sz="1200" i="1" kern="1200" dirty="0">
                <a:solidFill>
                  <a:schemeClr val="tx1"/>
                </a:solidFill>
                <a:effectLst/>
                <a:latin typeface="+mn-lt"/>
                <a:ea typeface="+mn-ea"/>
                <a:cs typeface="+mn-cs"/>
              </a:rPr>
              <a:t>NHS stop smoking services help you quit.</a:t>
            </a:r>
            <a:r>
              <a:rPr lang="en-IN" sz="1200" kern="1200" dirty="0">
                <a:solidFill>
                  <a:schemeClr val="tx1"/>
                </a:solidFill>
                <a:effectLst/>
                <a:latin typeface="+mn-lt"/>
                <a:ea typeface="+mn-ea"/>
                <a:cs typeface="+mn-cs"/>
              </a:rPr>
              <a:t> [Online] Available at: https://www.nhs.uk/live-well/quit-smoking/nhs-stop-smoking-services-help-you-quit/ (Accessed 12 July 2026).</a:t>
            </a:r>
          </a:p>
          <a:p>
            <a:r>
              <a:rPr lang="en-IN" sz="1200" kern="1200" dirty="0">
                <a:solidFill>
                  <a:schemeClr val="tx1"/>
                </a:solidFill>
                <a:effectLst/>
                <a:latin typeface="+mn-lt"/>
                <a:ea typeface="+mn-ea"/>
                <a:cs typeface="+mn-cs"/>
              </a:rPr>
              <a:t>Nottsapc.nhs.uk (2026) </a:t>
            </a:r>
            <a:r>
              <a:rPr lang="en-IN" sz="1200" i="1" kern="1200" dirty="0">
                <a:solidFill>
                  <a:schemeClr val="tx1"/>
                </a:solidFill>
                <a:effectLst/>
                <a:latin typeface="+mn-lt"/>
                <a:ea typeface="+mn-ea"/>
                <a:cs typeface="+mn-cs"/>
              </a:rPr>
              <a:t>COPD Chronic Obstructive Pulmonary Disease Self-management plan</a:t>
            </a:r>
            <a:r>
              <a:rPr lang="en-IN" sz="1200" kern="1200" dirty="0">
                <a:solidFill>
                  <a:schemeClr val="tx1"/>
                </a:solidFill>
                <a:effectLst/>
                <a:latin typeface="+mn-lt"/>
                <a:ea typeface="+mn-ea"/>
                <a:cs typeface="+mn-cs"/>
              </a:rPr>
              <a:t>. [Online] Available at: https://www.nottsapc.nhs.uk/media/drnfzk0u/copd-self-management-plan.pdf (Accessed 12 July 2026).</a:t>
            </a:r>
          </a:p>
          <a:p>
            <a:r>
              <a:rPr lang="en-IN" sz="1200" kern="1200" dirty="0">
                <a:solidFill>
                  <a:schemeClr val="tx1"/>
                </a:solidFill>
                <a:effectLst/>
                <a:latin typeface="+mn-lt"/>
                <a:ea typeface="+mn-ea"/>
                <a:cs typeface="+mn-cs"/>
              </a:rPr>
              <a:t>Peate, I. and Evans, S. eds. (2026) </a:t>
            </a:r>
            <a:r>
              <a:rPr lang="en-IN" sz="1200" i="1" kern="1200" dirty="0">
                <a:solidFill>
                  <a:schemeClr val="tx1"/>
                </a:solidFill>
                <a:effectLst/>
                <a:latin typeface="+mn-lt"/>
                <a:ea typeface="+mn-ea"/>
                <a:cs typeface="+mn-cs"/>
              </a:rPr>
              <a:t>Fundamentals of anatomy and physiology: For nursing and healthcare students</a:t>
            </a:r>
            <a:r>
              <a:rPr lang="en-IN" sz="1200" kern="1200" dirty="0">
                <a:solidFill>
                  <a:schemeClr val="tx1"/>
                </a:solidFill>
                <a:effectLst/>
                <a:latin typeface="+mn-lt"/>
                <a:ea typeface="+mn-ea"/>
                <a:cs typeface="+mn-cs"/>
              </a:rPr>
              <a:t>. John Wiley &amp; Sons.</a:t>
            </a:r>
          </a:p>
          <a:p>
            <a:r>
              <a:rPr lang="en-IN" sz="1200" kern="1200" dirty="0" err="1">
                <a:solidFill>
                  <a:schemeClr val="tx1"/>
                </a:solidFill>
                <a:effectLst/>
                <a:latin typeface="+mn-lt"/>
                <a:ea typeface="+mn-ea"/>
                <a:cs typeface="+mn-cs"/>
              </a:rPr>
              <a:t>Pisi</a:t>
            </a:r>
            <a:r>
              <a:rPr lang="en-IN" sz="1200" kern="1200" dirty="0">
                <a:solidFill>
                  <a:schemeClr val="tx1"/>
                </a:solidFill>
                <a:effectLst/>
                <a:latin typeface="+mn-lt"/>
                <a:ea typeface="+mn-ea"/>
                <a:cs typeface="+mn-cs"/>
              </a:rPr>
              <a:t>, R., Aiello, M., </a:t>
            </a:r>
            <a:r>
              <a:rPr lang="en-IN" sz="1200" kern="1200" dirty="0" err="1">
                <a:solidFill>
                  <a:schemeClr val="tx1"/>
                </a:solidFill>
                <a:effectLst/>
                <a:latin typeface="+mn-lt"/>
                <a:ea typeface="+mn-ea"/>
                <a:cs typeface="+mn-cs"/>
              </a:rPr>
              <a:t>Calzetta</a:t>
            </a:r>
            <a:r>
              <a:rPr lang="en-IN" sz="1200" kern="1200" dirty="0">
                <a:solidFill>
                  <a:schemeClr val="tx1"/>
                </a:solidFill>
                <a:effectLst/>
                <a:latin typeface="+mn-lt"/>
                <a:ea typeface="+mn-ea"/>
                <a:cs typeface="+mn-cs"/>
              </a:rPr>
              <a:t>, L., </a:t>
            </a:r>
            <a:r>
              <a:rPr lang="en-IN" sz="1200" kern="1200" dirty="0" err="1">
                <a:solidFill>
                  <a:schemeClr val="tx1"/>
                </a:solidFill>
                <a:effectLst/>
                <a:latin typeface="+mn-lt"/>
                <a:ea typeface="+mn-ea"/>
                <a:cs typeface="+mn-cs"/>
              </a:rPr>
              <a:t>Frizzelli</a:t>
            </a:r>
            <a:r>
              <a:rPr lang="en-IN" sz="1200" kern="1200" dirty="0">
                <a:solidFill>
                  <a:schemeClr val="tx1"/>
                </a:solidFill>
                <a:effectLst/>
                <a:latin typeface="+mn-lt"/>
                <a:ea typeface="+mn-ea"/>
                <a:cs typeface="+mn-cs"/>
              </a:rPr>
              <a:t>, A., </a:t>
            </a:r>
            <a:r>
              <a:rPr lang="en-IN" sz="1200" kern="1200" dirty="0" err="1">
                <a:solidFill>
                  <a:schemeClr val="tx1"/>
                </a:solidFill>
                <a:effectLst/>
                <a:latin typeface="+mn-lt"/>
                <a:ea typeface="+mn-ea"/>
                <a:cs typeface="+mn-cs"/>
              </a:rPr>
              <a:t>Tzani</a:t>
            </a:r>
            <a:r>
              <a:rPr lang="en-IN" sz="1200" kern="1200" dirty="0">
                <a:solidFill>
                  <a:schemeClr val="tx1"/>
                </a:solidFill>
                <a:effectLst/>
                <a:latin typeface="+mn-lt"/>
                <a:ea typeface="+mn-ea"/>
                <a:cs typeface="+mn-cs"/>
              </a:rPr>
              <a:t>, P., Bertorelli, G. and Chetta, A. (2023) ‘The COPD assessment test and the modified Medical Research Council scale are not equivalent when related to the maximal exercise capacity in COPD patients.’ </a:t>
            </a:r>
            <a:r>
              <a:rPr lang="en-IN" sz="1200" i="1" kern="1200" dirty="0">
                <a:solidFill>
                  <a:schemeClr val="tx1"/>
                </a:solidFill>
                <a:effectLst/>
                <a:latin typeface="+mn-lt"/>
                <a:ea typeface="+mn-ea"/>
                <a:cs typeface="+mn-cs"/>
              </a:rPr>
              <a:t>Pulmonology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29</a:t>
            </a:r>
            <a:r>
              <a:rPr lang="en-IN" sz="1200" kern="1200" dirty="0">
                <a:solidFill>
                  <a:schemeClr val="tx1"/>
                </a:solidFill>
                <a:effectLst/>
                <a:latin typeface="+mn-lt"/>
                <a:ea typeface="+mn-ea"/>
                <a:cs typeface="+mn-cs"/>
              </a:rPr>
              <a:t>(3), pp.194-199.</a:t>
            </a:r>
          </a:p>
          <a:p>
            <a:r>
              <a:rPr lang="en-GB" sz="1200" kern="1200" dirty="0" err="1">
                <a:solidFill>
                  <a:schemeClr val="tx1"/>
                </a:solidFill>
                <a:effectLst/>
                <a:latin typeface="+mn-lt"/>
                <a:ea typeface="+mn-ea"/>
                <a:cs typeface="+mn-cs"/>
              </a:rPr>
              <a:t>Poddighe</a:t>
            </a:r>
            <a:r>
              <a:rPr lang="en-GB" sz="1200" kern="1200" dirty="0">
                <a:solidFill>
                  <a:schemeClr val="tx1"/>
                </a:solidFill>
                <a:effectLst/>
                <a:latin typeface="+mn-lt"/>
                <a:ea typeface="+mn-ea"/>
                <a:cs typeface="+mn-cs"/>
              </a:rPr>
              <a:t>, D., Van </a:t>
            </a:r>
            <a:r>
              <a:rPr lang="en-GB" sz="1200" kern="1200" dirty="0" err="1">
                <a:solidFill>
                  <a:schemeClr val="tx1"/>
                </a:solidFill>
                <a:effectLst/>
                <a:latin typeface="+mn-lt"/>
                <a:ea typeface="+mn-ea"/>
                <a:cs typeface="+mn-cs"/>
              </a:rPr>
              <a:t>Hollebeke</a:t>
            </a:r>
            <a:r>
              <a:rPr lang="en-GB" sz="1200" kern="1200" dirty="0">
                <a:solidFill>
                  <a:schemeClr val="tx1"/>
                </a:solidFill>
                <a:effectLst/>
                <a:latin typeface="+mn-lt"/>
                <a:ea typeface="+mn-ea"/>
                <a:cs typeface="+mn-cs"/>
              </a:rPr>
              <a:t>, M., Rodrigues, A., Hermans, G., </a:t>
            </a:r>
            <a:r>
              <a:rPr lang="en-GB" sz="1200" kern="1200" dirty="0" err="1">
                <a:solidFill>
                  <a:schemeClr val="tx1"/>
                </a:solidFill>
                <a:effectLst/>
                <a:latin typeface="+mn-lt"/>
                <a:ea typeface="+mn-ea"/>
                <a:cs typeface="+mn-cs"/>
              </a:rPr>
              <a:t>Testelmans</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Kalkanis</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Clerckx</a:t>
            </a:r>
            <a:r>
              <a:rPr lang="en-GB" sz="1200" kern="1200" dirty="0">
                <a:solidFill>
                  <a:schemeClr val="tx1"/>
                </a:solidFill>
                <a:effectLst/>
                <a:latin typeface="+mn-lt"/>
                <a:ea typeface="+mn-ea"/>
                <a:cs typeface="+mn-cs"/>
              </a:rPr>
              <a:t>, B., Gayan-Ramirez, G., Gosselink, R. and Langer, D.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2024</a:t>
            </a:r>
            <a:r>
              <a:rPr lang="en-IN"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Respiratory muscle dysfunction in acute and chronic respiratory failure: how to diagnose and how to treat?</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European Respiratory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33</a:t>
            </a:r>
            <a:r>
              <a:rPr lang="en-GB" sz="1200" kern="1200" dirty="0">
                <a:solidFill>
                  <a:schemeClr val="tx1"/>
                </a:solidFill>
                <a:effectLst/>
                <a:latin typeface="+mn-lt"/>
                <a:ea typeface="+mn-ea"/>
                <a:cs typeface="+mn-cs"/>
              </a:rPr>
              <a:t>(174).</a:t>
            </a:r>
            <a:endParaRPr lang="en-IN"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Sigurgeirsdottir</a:t>
            </a:r>
            <a:r>
              <a:rPr lang="en-IN" sz="1200" kern="1200" dirty="0">
                <a:solidFill>
                  <a:schemeClr val="tx1"/>
                </a:solidFill>
                <a:effectLst/>
                <a:latin typeface="+mn-lt"/>
                <a:ea typeface="+mn-ea"/>
                <a:cs typeface="+mn-cs"/>
              </a:rPr>
              <a:t>, J., Halldorsdottir, S., Arnardottir, R.H., Gudmundsson, G. and Bjornsson, E.H. (2022) ‘Ethical dilemmas in physicians consultations with COPD patients.’ </a:t>
            </a:r>
            <a:r>
              <a:rPr lang="en-IN" sz="1200" i="1" kern="1200" dirty="0">
                <a:solidFill>
                  <a:schemeClr val="tx1"/>
                </a:solidFill>
                <a:effectLst/>
                <a:latin typeface="+mn-lt"/>
                <a:ea typeface="+mn-ea"/>
                <a:cs typeface="+mn-cs"/>
              </a:rPr>
              <a:t>International Journal of Chronic Obstructive Pulmonary Disease</a:t>
            </a:r>
            <a:r>
              <a:rPr lang="en-IN" sz="1200" kern="1200" dirty="0">
                <a:solidFill>
                  <a:schemeClr val="tx1"/>
                </a:solidFill>
                <a:effectLst/>
                <a:latin typeface="+mn-lt"/>
                <a:ea typeface="+mn-ea"/>
                <a:cs typeface="+mn-cs"/>
              </a:rPr>
              <a:t>, pp.977-991.</a:t>
            </a:r>
          </a:p>
          <a:p>
            <a:r>
              <a:rPr lang="en-IN" sz="1200" kern="1200" dirty="0">
                <a:solidFill>
                  <a:schemeClr val="tx1"/>
                </a:solidFill>
                <a:effectLst/>
                <a:latin typeface="+mn-lt"/>
                <a:ea typeface="+mn-ea"/>
                <a:cs typeface="+mn-cs"/>
              </a:rPr>
              <a:t>Wayne, G. (2024) </a:t>
            </a:r>
            <a:r>
              <a:rPr lang="en-IN" sz="1200" i="1" kern="1200" dirty="0">
                <a:solidFill>
                  <a:schemeClr val="tx1"/>
                </a:solidFill>
                <a:effectLst/>
                <a:latin typeface="+mn-lt"/>
                <a:ea typeface="+mn-ea"/>
                <a:cs typeface="+mn-cs"/>
              </a:rPr>
              <a:t>Impaired Gas Exchange Nursing Diagnosis &amp; Care Plan</a:t>
            </a:r>
            <a:r>
              <a:rPr lang="en-IN" sz="1200" kern="1200" dirty="0">
                <a:solidFill>
                  <a:schemeClr val="tx1"/>
                </a:solidFill>
                <a:effectLst/>
                <a:latin typeface="+mn-lt"/>
                <a:ea typeface="+mn-ea"/>
                <a:cs typeface="+mn-cs"/>
              </a:rPr>
              <a:t>. [Online] Available at: https://nurseslabs.com/impaired-gas-exchange/ (Accessed 11 July 2026).</a:t>
            </a:r>
          </a:p>
          <a:p>
            <a:r>
              <a:rPr lang="en-IN" sz="1200" kern="1200" dirty="0">
                <a:solidFill>
                  <a:schemeClr val="tx1"/>
                </a:solidFill>
                <a:effectLst/>
                <a:latin typeface="+mn-lt"/>
                <a:ea typeface="+mn-ea"/>
                <a:cs typeface="+mn-cs"/>
              </a:rPr>
              <a:t>Wheeldon, A. (2023) ‘The respiratory system and associated disorders.’ </a:t>
            </a:r>
            <a:r>
              <a:rPr lang="en-IN" sz="1200" i="1" kern="1200" dirty="0">
                <a:solidFill>
                  <a:schemeClr val="tx1"/>
                </a:solidFill>
                <a:effectLst/>
                <a:latin typeface="+mn-lt"/>
                <a:ea typeface="+mn-ea"/>
                <a:cs typeface="+mn-cs"/>
              </a:rPr>
              <a:t>British Journal of Nursing</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32</a:t>
            </a:r>
            <a:r>
              <a:rPr lang="en-IN" sz="1200" kern="1200" dirty="0">
                <a:solidFill>
                  <a:schemeClr val="tx1"/>
                </a:solidFill>
                <a:effectLst/>
                <a:latin typeface="+mn-lt"/>
                <a:ea typeface="+mn-ea"/>
                <a:cs typeface="+mn-cs"/>
              </a:rPr>
              <a:t>(13), pp.613-619.</a:t>
            </a:r>
          </a:p>
          <a:p>
            <a:r>
              <a:rPr lang="en-IN" sz="1200" kern="1200" dirty="0">
                <a:solidFill>
                  <a:schemeClr val="tx1"/>
                </a:solidFill>
                <a:effectLst/>
                <a:latin typeface="+mn-lt"/>
                <a:ea typeface="+mn-ea"/>
                <a:cs typeface="+mn-cs"/>
              </a:rPr>
              <a:t>WHO. (2023) </a:t>
            </a:r>
            <a:r>
              <a:rPr lang="en-IN" sz="1200" i="1" kern="1200" dirty="0">
                <a:solidFill>
                  <a:schemeClr val="tx1"/>
                </a:solidFill>
                <a:effectLst/>
                <a:latin typeface="+mn-lt"/>
                <a:ea typeface="+mn-ea"/>
                <a:cs typeface="+mn-cs"/>
              </a:rPr>
              <a:t>Smoking is the leading cause of chronic obstructive pulmonary disease</a:t>
            </a:r>
            <a:r>
              <a:rPr lang="en-IN" sz="1200" kern="1200" dirty="0">
                <a:solidFill>
                  <a:schemeClr val="tx1"/>
                </a:solidFill>
                <a:effectLst/>
                <a:latin typeface="+mn-lt"/>
                <a:ea typeface="+mn-ea"/>
                <a:cs typeface="+mn-cs"/>
              </a:rPr>
              <a:t>. [Online] Available at: https://www.who.int/news/item/15-11-2023-smoking-is-the-leading-cause-of-chronic-obstructive-pulmonary-disease (Accessed 11 July 2026). </a:t>
            </a:r>
          </a:p>
          <a:p>
            <a:endParaRPr lang="en-IN" dirty="0"/>
          </a:p>
        </p:txBody>
      </p:sp>
      <p:sp>
        <p:nvSpPr>
          <p:cNvPr id="4" name="Slide Number Placeholder 3"/>
          <p:cNvSpPr>
            <a:spLocks noGrp="1"/>
          </p:cNvSpPr>
          <p:nvPr>
            <p:ph type="sldNum" sz="quarter" idx="5"/>
          </p:nvPr>
        </p:nvSpPr>
        <p:spPr/>
        <p:txBody>
          <a:bodyPr/>
          <a:lstStyle/>
          <a:p>
            <a:fld id="{8E21EC6F-8C9F-4D03-ACFE-2765EDC0DBBE}" type="slidenum">
              <a:rPr lang="en-GB" smtClean="0"/>
              <a:t>14</a:t>
            </a:fld>
            <a:endParaRPr lang="en-GB"/>
          </a:p>
        </p:txBody>
      </p:sp>
    </p:spTree>
    <p:extLst>
      <p:ext uri="{BB962C8B-B14F-4D97-AF65-F5344CB8AC3E}">
        <p14:creationId xmlns:p14="http://schemas.microsoft.com/office/powerpoint/2010/main" val="2372242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0AB44-60D7-C24F-83EB-FAC9FF08AE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E221F-C069-73A6-612E-01458889C8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2F34C0-3CEF-6AC4-46F0-17C330DC438B}"/>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5" name="Footer Placeholder 4">
            <a:extLst>
              <a:ext uri="{FF2B5EF4-FFF2-40B4-BE49-F238E27FC236}">
                <a16:creationId xmlns:a16="http://schemas.microsoft.com/office/drawing/2014/main" id="{2BA8FFE2-1B5A-4334-AC05-2441A0D568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AAF7BE-61E7-3AD2-4DA9-284592071CEB}"/>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193178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E8DA1-C4BB-24F2-01A9-D5B9734DCB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3F6921-E5E7-BF67-B25F-E68135E4E8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958BCF-03A0-4C1A-E7FF-343EB1B0D84A}"/>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5" name="Footer Placeholder 4">
            <a:extLst>
              <a:ext uri="{FF2B5EF4-FFF2-40B4-BE49-F238E27FC236}">
                <a16:creationId xmlns:a16="http://schemas.microsoft.com/office/drawing/2014/main" id="{8600D4F5-EF4E-BD76-6542-7DFACF42D1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084441-F77C-E203-8E65-67FC6BEB8B17}"/>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3624206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05EB9-2A1A-D13E-9350-8E76900F58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2634FE-5180-FF17-DBA5-BCA203A704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648AF5-DBAF-17FD-9A68-1F6EE96BF81A}"/>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5" name="Footer Placeholder 4">
            <a:extLst>
              <a:ext uri="{FF2B5EF4-FFF2-40B4-BE49-F238E27FC236}">
                <a16:creationId xmlns:a16="http://schemas.microsoft.com/office/drawing/2014/main" id="{BBB0FD45-4F78-1798-9E7A-65135B0EC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A6C3F-9723-7C2F-D086-AF8EC9327ECB}"/>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4076386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36090-078F-20EB-6DC7-587902D081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FD82AA-3CF2-8979-1E63-7540D604EB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845ABF-4DB8-03C8-88F9-57505F2984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F1AC88-471B-E655-AB62-AF2B4564020F}"/>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6" name="Footer Placeholder 5">
            <a:extLst>
              <a:ext uri="{FF2B5EF4-FFF2-40B4-BE49-F238E27FC236}">
                <a16:creationId xmlns:a16="http://schemas.microsoft.com/office/drawing/2014/main" id="{4BAAFE6B-B18A-4ACD-E028-AB3A5AD916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B6B2F2-4142-8634-BF13-729715C393DB}"/>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1829166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F26A4-0184-B5C0-5DE1-C55DCEBE32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FFFACD-C6A0-F467-921A-CBBD23B344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2C5CCE-6DDE-7BBF-2E41-87125FC968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2648F0-A10D-90BD-3C92-068B5840F4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0BBDD6-9688-EE37-D376-7918D92400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08886E-E080-3D05-E77B-0225BC512A1F}"/>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8" name="Footer Placeholder 7">
            <a:extLst>
              <a:ext uri="{FF2B5EF4-FFF2-40B4-BE49-F238E27FC236}">
                <a16:creationId xmlns:a16="http://schemas.microsoft.com/office/drawing/2014/main" id="{9016C019-CCD4-240E-F1FA-70BF17D6B3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9ADF5B-348E-484A-86AC-BEE60B74F4C3}"/>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976527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13C32-B3E2-6175-C650-9EF8EFAA07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9287CE-BDE3-7171-0F67-D22E19563D63}"/>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4" name="Footer Placeholder 3">
            <a:extLst>
              <a:ext uri="{FF2B5EF4-FFF2-40B4-BE49-F238E27FC236}">
                <a16:creationId xmlns:a16="http://schemas.microsoft.com/office/drawing/2014/main" id="{BEA20051-E95E-50D0-50E7-D330A778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BC931B-1E51-1AC1-9CE9-50C7053142AF}"/>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3305214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8A5E12-AF0D-3429-9B07-DFD32CA78923}"/>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3" name="Footer Placeholder 2">
            <a:extLst>
              <a:ext uri="{FF2B5EF4-FFF2-40B4-BE49-F238E27FC236}">
                <a16:creationId xmlns:a16="http://schemas.microsoft.com/office/drawing/2014/main" id="{F01D420E-680D-0D6D-17AF-F6B1416AE2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B4C5E1-37B8-C12F-BBBC-E498FA39DEDA}"/>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3151982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72C3-CF31-6C70-3079-07CD3F53AB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5BA05-E350-8E4D-EB28-9F0AD14780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0CDDC9-97B3-B742-285A-17E45A0041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94D6F5-7E2E-5DF7-FCDF-B11074B5CE95}"/>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6" name="Footer Placeholder 5">
            <a:extLst>
              <a:ext uri="{FF2B5EF4-FFF2-40B4-BE49-F238E27FC236}">
                <a16:creationId xmlns:a16="http://schemas.microsoft.com/office/drawing/2014/main" id="{E1804945-D686-7B82-0117-C1DCF04DE7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ADCD8C-38C3-0F3C-2C90-F26F123B62EA}"/>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3826173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3ECE4-F9FB-06BE-2AF1-F495464A18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95D1BC-3AF3-FD04-D241-9D940C6674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9539F7-4412-B11D-3B59-62A8C0EEB7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70AB12-623D-8DE9-A9D2-8C1162DB2F03}"/>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6" name="Footer Placeholder 5">
            <a:extLst>
              <a:ext uri="{FF2B5EF4-FFF2-40B4-BE49-F238E27FC236}">
                <a16:creationId xmlns:a16="http://schemas.microsoft.com/office/drawing/2014/main" id="{F10B34C0-6429-7ABA-841B-CA268E096B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336199-D9BF-AE01-3670-CA80AAD049BB}"/>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845969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DF597-D292-0597-9B46-4ED4085FC6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872A69-4D78-020B-2C8A-AAE578A101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CB79B-D06E-AD84-7D61-76DA03975DD4}"/>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5" name="Footer Placeholder 4">
            <a:extLst>
              <a:ext uri="{FF2B5EF4-FFF2-40B4-BE49-F238E27FC236}">
                <a16:creationId xmlns:a16="http://schemas.microsoft.com/office/drawing/2014/main" id="{C30F0FA9-72E8-BF20-1CFA-706723194A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957C3-BD01-C715-9204-E263FB322FBA}"/>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3777740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302231-B3E9-0F4D-CCC0-81B1E5AF91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DB1370-CBE0-D60C-A2AE-824FC88232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09DBF-FC5D-A5ED-4191-0F79C01EE80D}"/>
              </a:ext>
            </a:extLst>
          </p:cNvPr>
          <p:cNvSpPr>
            <a:spLocks noGrp="1"/>
          </p:cNvSpPr>
          <p:nvPr>
            <p:ph type="dt" sz="half" idx="10"/>
          </p:nvPr>
        </p:nvSpPr>
        <p:spPr/>
        <p:txBody>
          <a:bodyPr/>
          <a:lstStyle/>
          <a:p>
            <a:fld id="{1D54BCD4-F88A-4A9F-AAD3-33E7BFDE0D85}" type="datetimeFigureOut">
              <a:rPr lang="en-GB" smtClean="0"/>
              <a:t>17/07/2026</a:t>
            </a:fld>
            <a:endParaRPr lang="en-GB"/>
          </a:p>
        </p:txBody>
      </p:sp>
      <p:sp>
        <p:nvSpPr>
          <p:cNvPr id="5" name="Footer Placeholder 4">
            <a:extLst>
              <a:ext uri="{FF2B5EF4-FFF2-40B4-BE49-F238E27FC236}">
                <a16:creationId xmlns:a16="http://schemas.microsoft.com/office/drawing/2014/main" id="{3136D1FF-75A3-63BA-C45E-252A941249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7FB37A-BEF9-1D7E-7583-4E9C1C35FF4B}"/>
              </a:ext>
            </a:extLst>
          </p:cNvPr>
          <p:cNvSpPr>
            <a:spLocks noGrp="1"/>
          </p:cNvSpPr>
          <p:nvPr>
            <p:ph type="sldNum" sz="quarter" idx="12"/>
          </p:nvPr>
        </p:nvSpPr>
        <p:spPr/>
        <p:txBody>
          <a:bodyPr/>
          <a:lstStyle/>
          <a:p>
            <a:fld id="{D6B9EA63-5AAD-415E-A28A-9A9D32B8CB8A}" type="slidenum">
              <a:rPr lang="en-GB" smtClean="0"/>
              <a:t>‹#›</a:t>
            </a:fld>
            <a:endParaRPr lang="en-GB"/>
          </a:p>
        </p:txBody>
      </p:sp>
    </p:spTree>
    <p:extLst>
      <p:ext uri="{BB962C8B-B14F-4D97-AF65-F5344CB8AC3E}">
        <p14:creationId xmlns:p14="http://schemas.microsoft.com/office/powerpoint/2010/main" val="2623694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A8564C-1400-90D3-0BF7-51C691CE8F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0BC4AD-0084-80C3-724C-CF5F392F5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7E9529-BD7A-9A74-AB60-6E0CA90D05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54BCD4-F88A-4A9F-AAD3-33E7BFDE0D85}" type="datetimeFigureOut">
              <a:rPr lang="en-GB" smtClean="0"/>
              <a:t>17/07/2026</a:t>
            </a:fld>
            <a:endParaRPr lang="en-GB"/>
          </a:p>
        </p:txBody>
      </p:sp>
      <p:sp>
        <p:nvSpPr>
          <p:cNvPr id="5" name="Footer Placeholder 4">
            <a:extLst>
              <a:ext uri="{FF2B5EF4-FFF2-40B4-BE49-F238E27FC236}">
                <a16:creationId xmlns:a16="http://schemas.microsoft.com/office/drawing/2014/main" id="{21F5961F-BFD5-D547-69F9-59B1D70710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764329-902F-7689-E35B-C4D8D735FD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9EA63-5AAD-415E-A28A-9A9D32B8CB8A}" type="slidenum">
              <a:rPr lang="en-GB" smtClean="0"/>
              <a:t>‹#›</a:t>
            </a:fld>
            <a:endParaRPr lang="en-GB"/>
          </a:p>
        </p:txBody>
      </p:sp>
    </p:spTree>
    <p:extLst>
      <p:ext uri="{BB962C8B-B14F-4D97-AF65-F5344CB8AC3E}">
        <p14:creationId xmlns:p14="http://schemas.microsoft.com/office/powerpoint/2010/main" val="1725043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40000" b="2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033399-8D9D-BD98-8542-7D79A8D7778A}"/>
              </a:ext>
            </a:extLst>
          </p:cNvPr>
          <p:cNvSpPr txBox="1"/>
          <p:nvPr/>
        </p:nvSpPr>
        <p:spPr>
          <a:xfrm>
            <a:off x="252248" y="2253293"/>
            <a:ext cx="4445876" cy="4243278"/>
          </a:xfrm>
          <a:prstGeom prst="rect">
            <a:avLst/>
          </a:prstGeom>
          <a:solidFill>
            <a:schemeClr val="accent6">
              <a:lumMod val="20000"/>
              <a:lumOff val="80000"/>
            </a:schemeClr>
          </a:solidFill>
        </p:spPr>
        <p:txBody>
          <a:bodyPr wrap="square">
            <a:spAutoFit/>
          </a:bodyPr>
          <a:lstStyle/>
          <a:p>
            <a:pPr algn="ctr">
              <a:lnSpc>
                <a:spcPct val="200000"/>
              </a:lnSpc>
              <a:buNone/>
            </a:pPr>
            <a:r>
              <a:rPr lang="en-GB" sz="1800" b="1" dirty="0">
                <a:effectLst/>
                <a:latin typeface="Times New Roman" panose="02020603050405020304" pitchFamily="18" charset="0"/>
                <a:ea typeface="Times New Roman" panose="02020603050405020304" pitchFamily="18" charset="0"/>
              </a:rPr>
              <a:t>Module code: BMHP5023</a:t>
            </a:r>
            <a:endParaRPr lang="en-GB" sz="1200" dirty="0">
              <a:effectLst/>
              <a:latin typeface="Times New Roman" panose="02020603050405020304" pitchFamily="18" charset="0"/>
              <a:ea typeface="Times New Roman" panose="02020603050405020304" pitchFamily="18" charset="0"/>
            </a:endParaRPr>
          </a:p>
          <a:p>
            <a:pPr algn="ctr">
              <a:lnSpc>
                <a:spcPct val="200000"/>
              </a:lnSpc>
              <a:buNone/>
            </a:pPr>
            <a:r>
              <a:rPr lang="en-GB" sz="1800" b="1" dirty="0">
                <a:effectLst/>
                <a:latin typeface="Times New Roman" panose="02020603050405020304" pitchFamily="18" charset="0"/>
                <a:ea typeface="Times New Roman" panose="02020603050405020304" pitchFamily="18" charset="0"/>
              </a:rPr>
              <a:t>Module Title: Introduction to Physiology</a:t>
            </a:r>
            <a:endParaRPr lang="en-GB" sz="1200" dirty="0">
              <a:effectLst/>
              <a:latin typeface="Times New Roman" panose="02020603050405020304" pitchFamily="18" charset="0"/>
              <a:ea typeface="Times New Roman" panose="02020603050405020304" pitchFamily="18" charset="0"/>
            </a:endParaRPr>
          </a:p>
          <a:p>
            <a:pPr algn="ctr">
              <a:lnSpc>
                <a:spcPct val="200000"/>
              </a:lnSpc>
              <a:buNone/>
            </a:pPr>
            <a:r>
              <a:rPr lang="en-GB" sz="1800" b="1" dirty="0">
                <a:effectLst/>
                <a:latin typeface="Times New Roman" panose="02020603050405020304" pitchFamily="18" charset="0"/>
                <a:ea typeface="Times New Roman" panose="02020603050405020304" pitchFamily="18" charset="0"/>
              </a:rPr>
              <a:t>Assignment Number: Component 2</a:t>
            </a:r>
            <a:endParaRPr lang="en-GB" sz="1200" dirty="0">
              <a:effectLst/>
              <a:latin typeface="Times New Roman" panose="02020603050405020304" pitchFamily="18" charset="0"/>
              <a:ea typeface="Times New Roman" panose="02020603050405020304" pitchFamily="18" charset="0"/>
            </a:endParaRPr>
          </a:p>
          <a:p>
            <a:pPr algn="ctr">
              <a:lnSpc>
                <a:spcPct val="200000"/>
              </a:lnSpc>
              <a:buNone/>
            </a:pPr>
            <a:r>
              <a:rPr lang="en-GB" sz="1800" b="1" dirty="0">
                <a:effectLst/>
                <a:latin typeface="Times New Roman" panose="02020603050405020304" pitchFamily="18" charset="0"/>
                <a:ea typeface="Times New Roman" panose="02020603050405020304" pitchFamily="18" charset="0"/>
              </a:rPr>
              <a:t>Assignment Type: Presentation</a:t>
            </a:r>
            <a:endParaRPr lang="en-GB" sz="1200" dirty="0">
              <a:effectLst/>
              <a:latin typeface="Times New Roman" panose="02020603050405020304" pitchFamily="18" charset="0"/>
              <a:ea typeface="Times New Roman" panose="02020603050405020304" pitchFamily="18" charset="0"/>
            </a:endParaRPr>
          </a:p>
          <a:p>
            <a:pPr algn="ctr">
              <a:lnSpc>
                <a:spcPct val="200000"/>
              </a:lnSpc>
              <a:buNone/>
            </a:pPr>
            <a:r>
              <a:rPr lang="en-GB" sz="1800" b="1" dirty="0">
                <a:effectLst/>
                <a:latin typeface="Times New Roman" panose="02020603050405020304" pitchFamily="18" charset="0"/>
                <a:ea typeface="Times New Roman" panose="02020603050405020304" pitchFamily="18" charset="0"/>
              </a:rPr>
              <a:t>Student Name:</a:t>
            </a:r>
            <a:endParaRPr lang="en-GB" sz="1200" dirty="0">
              <a:effectLst/>
              <a:latin typeface="Times New Roman" panose="02020603050405020304" pitchFamily="18" charset="0"/>
              <a:ea typeface="Times New Roman" panose="02020603050405020304" pitchFamily="18" charset="0"/>
            </a:endParaRPr>
          </a:p>
          <a:p>
            <a:pPr algn="ctr">
              <a:lnSpc>
                <a:spcPct val="200000"/>
              </a:lnSpc>
              <a:buNone/>
            </a:pPr>
            <a:r>
              <a:rPr lang="en-GB" sz="1800" b="1" dirty="0">
                <a:effectLst/>
                <a:latin typeface="Times New Roman" panose="02020603050405020304" pitchFamily="18" charset="0"/>
                <a:ea typeface="Times New Roman" panose="02020603050405020304" pitchFamily="18" charset="0"/>
              </a:rPr>
              <a:t>Student ID:</a:t>
            </a:r>
            <a:endParaRPr lang="en-GB" sz="1200" dirty="0">
              <a:effectLst/>
              <a:latin typeface="Times New Roman" panose="02020603050405020304" pitchFamily="18" charset="0"/>
              <a:ea typeface="Times New Roman" panose="02020603050405020304" pitchFamily="18" charset="0"/>
            </a:endParaRPr>
          </a:p>
          <a:p>
            <a:pPr>
              <a:buNone/>
            </a:pPr>
            <a:br>
              <a:rPr lang="en-GB" sz="1200" dirty="0">
                <a:effectLst/>
                <a:latin typeface="Times New Roman" panose="02020603050405020304" pitchFamily="18" charset="0"/>
                <a:ea typeface="Times New Roman" panose="02020603050405020304" pitchFamily="18" charset="0"/>
              </a:rPr>
            </a:br>
            <a:endParaRPr lang="en-GB" dirty="0">
              <a:effectLst/>
            </a:endParaRPr>
          </a:p>
          <a:p>
            <a:pPr algn="just">
              <a:lnSpc>
                <a:spcPct val="200000"/>
              </a:lnSpc>
              <a:buNone/>
            </a:pPr>
            <a:r>
              <a:rPr lang="en-GB" sz="1400" b="1"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3B777D78-9A67-6CF4-0508-5ABE89A3922D}"/>
              </a:ext>
            </a:extLst>
          </p:cNvPr>
          <p:cNvPicPr>
            <a:picLocks noChangeAspect="1"/>
          </p:cNvPicPr>
          <p:nvPr/>
        </p:nvPicPr>
        <p:blipFill>
          <a:blip r:embed="rId5"/>
          <a:stretch>
            <a:fillRect/>
          </a:stretch>
        </p:blipFill>
        <p:spPr>
          <a:xfrm>
            <a:off x="918012" y="615676"/>
            <a:ext cx="2000250" cy="676275"/>
          </a:xfrm>
          <a:prstGeom prst="rect">
            <a:avLst/>
          </a:prstGeom>
        </p:spPr>
      </p:pic>
      <p:pic>
        <p:nvPicPr>
          <p:cNvPr id="19" name="Video 18">
            <a:hlinkClick r:id="" action="ppaction://media"/>
            <a:extLst>
              <a:ext uri="{FF2B5EF4-FFF2-40B4-BE49-F238E27FC236}">
                <a16:creationId xmlns:a16="http://schemas.microsoft.com/office/drawing/2014/main" id="{3B3095C0-1864-E6D9-1D73-5959E775754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82352" y="4800600"/>
            <a:ext cx="2057400" cy="2057400"/>
          </a:xfrm>
          <a:prstGeom prst="ellipse">
            <a:avLst/>
          </a:prstGeom>
        </p:spPr>
      </p:pic>
    </p:spTree>
    <p:extLst>
      <p:ext uri="{BB962C8B-B14F-4D97-AF65-F5344CB8AC3E}">
        <p14:creationId xmlns:p14="http://schemas.microsoft.com/office/powerpoint/2010/main" val="1001464144"/>
      </p:ext>
    </p:extLst>
  </p:cSld>
  <p:clrMapOvr>
    <a:masterClrMapping/>
  </p:clrMapOvr>
  <mc:AlternateContent xmlns:mc="http://schemas.openxmlformats.org/markup-compatibility/2006" xmlns:p14="http://schemas.microsoft.com/office/powerpoint/2010/main">
    <mc:Choice Requires="p14">
      <p:transition spd="slow" p14:dur="2000" advTm="20593"/>
    </mc:Choice>
    <mc:Fallback xmlns="">
      <p:transition spd="slow" advTm="2059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8D7832-5153-648C-D89C-3A4D9C662601}"/>
              </a:ext>
            </a:extLst>
          </p:cNvPr>
          <p:cNvSpPr txBox="1"/>
          <p:nvPr/>
        </p:nvSpPr>
        <p:spPr>
          <a:xfrm>
            <a:off x="524204" y="1695849"/>
            <a:ext cx="11667796" cy="3675109"/>
          </a:xfrm>
          <a:prstGeom prst="rect">
            <a:avLst/>
          </a:prstGeom>
          <a:noFill/>
        </p:spPr>
        <p:txBody>
          <a:bodyPr wrap="square">
            <a:spAutoFit/>
          </a:bodyPr>
          <a:lstStyle/>
          <a:p>
            <a:pPr marL="285750" indent="-285750" algn="just">
              <a:lnSpc>
                <a:spcPct val="200000"/>
              </a:lnSpc>
              <a:buFont typeface="Wingdings" panose="05000000000000000000" pitchFamily="2" charset="2"/>
              <a:buChar char="v"/>
            </a:pPr>
            <a:r>
              <a:rPr lang="en-GB" sz="1700" b="1" dirty="0">
                <a:solidFill>
                  <a:srgbClr val="222222"/>
                </a:solidFill>
                <a:effectLst/>
                <a:latin typeface="Times New Roman" panose="02020603050405020304" pitchFamily="18" charset="0"/>
                <a:ea typeface="Times New Roman" panose="02020603050405020304" pitchFamily="18" charset="0"/>
              </a:rPr>
              <a:t>Introduction……………………………………………………………………………………………………………….3</a:t>
            </a:r>
            <a:endParaRPr lang="en-GB" sz="1700" b="1" dirty="0">
              <a:effectLst/>
              <a:latin typeface="Times New Roman" panose="02020603050405020304" pitchFamily="18" charset="0"/>
              <a:ea typeface="Times New Roman" panose="02020603050405020304" pitchFamily="18" charset="0"/>
            </a:endParaRPr>
          </a:p>
          <a:p>
            <a:pPr marL="285750" indent="-285750" algn="just">
              <a:lnSpc>
                <a:spcPct val="200000"/>
              </a:lnSpc>
              <a:buFont typeface="Wingdings" panose="05000000000000000000" pitchFamily="2" charset="2"/>
              <a:buChar char="v"/>
            </a:pPr>
            <a:r>
              <a:rPr lang="en-GB" sz="1700" b="1" kern="0" dirty="0">
                <a:solidFill>
                  <a:srgbClr val="000000"/>
                </a:solidFill>
                <a:effectLst/>
                <a:latin typeface="Times New Roman" panose="02020603050405020304" pitchFamily="18" charset="0"/>
              </a:rPr>
              <a:t>Analysis of the physiology and anatomy of the respiratory system affected by chronic respiratory diseases………4-5</a:t>
            </a:r>
            <a:endParaRPr lang="en-GB" sz="1700" b="1" kern="0" dirty="0">
              <a:effectLst/>
              <a:latin typeface="Times New Roman" panose="02020603050405020304" pitchFamily="18" charset="0"/>
            </a:endParaRPr>
          </a:p>
          <a:p>
            <a:pPr marL="285750" indent="-285750" algn="just">
              <a:lnSpc>
                <a:spcPct val="200000"/>
              </a:lnSpc>
              <a:buFont typeface="Wingdings" panose="05000000000000000000" pitchFamily="2" charset="2"/>
              <a:buChar char="v"/>
            </a:pPr>
            <a:r>
              <a:rPr lang="en-GB" sz="1700" b="1" kern="0" dirty="0">
                <a:solidFill>
                  <a:srgbClr val="000000"/>
                </a:solidFill>
                <a:effectLst/>
                <a:latin typeface="Times New Roman" panose="02020603050405020304" pitchFamily="18" charset="0"/>
              </a:rPr>
              <a:t>Ways through which body functioning system affected by chronic respiratory diseases .............................................6</a:t>
            </a:r>
          </a:p>
          <a:p>
            <a:pPr marL="285750" indent="-285750" algn="just">
              <a:lnSpc>
                <a:spcPct val="200000"/>
              </a:lnSpc>
              <a:buFont typeface="Wingdings" panose="05000000000000000000" pitchFamily="2" charset="2"/>
              <a:buChar char="v"/>
            </a:pPr>
            <a:r>
              <a:rPr lang="en-GB" sz="1700" b="1" kern="0" dirty="0">
                <a:effectLst/>
                <a:latin typeface="Times New Roman" panose="02020603050405020304" pitchFamily="18" charset="0"/>
              </a:rPr>
              <a:t>Care Plan for an Elderly Person…………………………………………………………………………………………..7-10</a:t>
            </a:r>
          </a:p>
          <a:p>
            <a:pPr marL="285750" indent="-285750" algn="just">
              <a:lnSpc>
                <a:spcPct val="200000"/>
              </a:lnSpc>
              <a:buFont typeface="Wingdings" panose="05000000000000000000" pitchFamily="2" charset="2"/>
              <a:buChar char="v"/>
            </a:pPr>
            <a:r>
              <a:rPr lang="en-GB" sz="1700" b="1" dirty="0">
                <a:effectLst/>
                <a:latin typeface="Times New Roman" panose="02020603050405020304" pitchFamily="18" charset="0"/>
                <a:ea typeface="Times New Roman" panose="02020603050405020304" pitchFamily="18" charset="0"/>
              </a:rPr>
              <a:t>Outlining recommendations …………………………………………………………………………………………...…11-12</a:t>
            </a:r>
          </a:p>
          <a:p>
            <a:pPr marL="285750" indent="-285750" algn="just">
              <a:lnSpc>
                <a:spcPct val="200000"/>
              </a:lnSpc>
              <a:buFont typeface="Wingdings" panose="05000000000000000000" pitchFamily="2" charset="2"/>
              <a:buChar char="v"/>
            </a:pPr>
            <a:r>
              <a:rPr lang="en-GB" sz="1700" b="1" kern="0" dirty="0">
                <a:effectLst/>
                <a:latin typeface="Times New Roman" panose="02020603050405020304" pitchFamily="18" charset="0"/>
              </a:rPr>
              <a:t>Conclusion ………………………………………………………………………………………………………………….13</a:t>
            </a:r>
          </a:p>
          <a:p>
            <a:pPr marL="285750" indent="-285750" algn="just">
              <a:lnSpc>
                <a:spcPct val="200000"/>
              </a:lnSpc>
              <a:buFont typeface="Wingdings" panose="05000000000000000000" pitchFamily="2" charset="2"/>
              <a:buChar char="v"/>
            </a:pPr>
            <a:r>
              <a:rPr lang="en-GB" sz="1700" b="1" kern="0" dirty="0">
                <a:effectLst/>
                <a:latin typeface="Times New Roman" panose="02020603050405020304" pitchFamily="18" charset="0"/>
              </a:rPr>
              <a:t>References …………………………………………………………………………………………………………………..14</a:t>
            </a:r>
          </a:p>
        </p:txBody>
      </p:sp>
      <p:sp>
        <p:nvSpPr>
          <p:cNvPr id="17" name="TextBox 16">
            <a:extLst>
              <a:ext uri="{FF2B5EF4-FFF2-40B4-BE49-F238E27FC236}">
                <a16:creationId xmlns:a16="http://schemas.microsoft.com/office/drawing/2014/main" id="{8EB63C9B-8339-B8BF-0B67-06D5EABAE0A5}"/>
              </a:ext>
            </a:extLst>
          </p:cNvPr>
          <p:cNvSpPr txBox="1"/>
          <p:nvPr/>
        </p:nvSpPr>
        <p:spPr>
          <a:xfrm>
            <a:off x="5081095" y="22514"/>
            <a:ext cx="2554014" cy="718466"/>
          </a:xfrm>
          <a:prstGeom prst="rect">
            <a:avLst/>
          </a:prstGeom>
          <a:solidFill>
            <a:schemeClr val="accent4">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just">
              <a:lnSpc>
                <a:spcPct val="200000"/>
              </a:lnSpc>
              <a:buNone/>
            </a:pPr>
            <a:r>
              <a:rPr lang="en-GB" sz="2400" b="1" dirty="0">
                <a:effectLst/>
                <a:latin typeface="Times New Roman" panose="02020603050405020304" pitchFamily="18" charset="0"/>
                <a:ea typeface="Times New Roman" panose="02020603050405020304" pitchFamily="18" charset="0"/>
              </a:rPr>
              <a:t>Table of Content</a:t>
            </a:r>
            <a:endParaRPr lang="en-IN" sz="2400" b="1" dirty="0">
              <a:effectLst/>
              <a:latin typeface="Times New Roman" panose="02020603050405020304" pitchFamily="18" charset="0"/>
              <a:ea typeface="Times New Roman" panose="02020603050405020304" pitchFamily="18" charset="0"/>
            </a:endParaRPr>
          </a:p>
        </p:txBody>
      </p:sp>
      <p:pic>
        <p:nvPicPr>
          <p:cNvPr id="14" name="Video 13">
            <a:hlinkClick r:id="" action="ppaction://media"/>
            <a:extLst>
              <a:ext uri="{FF2B5EF4-FFF2-40B4-BE49-F238E27FC236}">
                <a16:creationId xmlns:a16="http://schemas.microsoft.com/office/drawing/2014/main" id="{86052617-D39B-E7B4-5FFE-3E0CC60AFD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9970008" y="4718304"/>
            <a:ext cx="2139696" cy="2139696"/>
          </a:xfrm>
          <a:prstGeom prst="ellipse">
            <a:avLst/>
          </a:prstGeom>
        </p:spPr>
      </p:pic>
    </p:spTree>
    <p:extLst>
      <p:ext uri="{BB962C8B-B14F-4D97-AF65-F5344CB8AC3E}">
        <p14:creationId xmlns:p14="http://schemas.microsoft.com/office/powerpoint/2010/main" val="3165427108"/>
      </p:ext>
    </p:extLst>
  </p:cSld>
  <p:clrMapOvr>
    <a:masterClrMapping/>
  </p:clrMapOvr>
  <mc:AlternateContent xmlns:mc="http://schemas.openxmlformats.org/markup-compatibility/2006" xmlns:p14="http://schemas.microsoft.com/office/powerpoint/2010/main">
    <mc:Choice Requires="p14">
      <p:transition spd="slow" p14:dur="2000" advTm="31829"/>
    </mc:Choice>
    <mc:Fallback xmlns="">
      <p:transition spd="slow" advTm="3182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r="51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CB5556-1063-06C7-E2BC-3A23BF714453}"/>
              </a:ext>
            </a:extLst>
          </p:cNvPr>
          <p:cNvSpPr txBox="1"/>
          <p:nvPr/>
        </p:nvSpPr>
        <p:spPr>
          <a:xfrm>
            <a:off x="3049314" y="0"/>
            <a:ext cx="6093372" cy="461665"/>
          </a:xfrm>
          <a:prstGeom prst="rect">
            <a:avLst/>
          </a:prstGeom>
          <a:solidFill>
            <a:schemeClr val="accent6">
              <a:lumMod val="20000"/>
              <a:lumOff val="80000"/>
            </a:schemeClr>
          </a:solidFill>
        </p:spPr>
        <p:txBody>
          <a:bodyPr wrap="square">
            <a:spAutoFit/>
          </a:bodyPr>
          <a:lstStyle/>
          <a:p>
            <a:pPr algn="ctr"/>
            <a:r>
              <a:rPr lang="en-GB" sz="2400" b="1" dirty="0">
                <a:solidFill>
                  <a:srgbClr val="222222"/>
                </a:solidFill>
                <a:effectLst/>
                <a:latin typeface="Times New Roman" panose="02020603050405020304" pitchFamily="18" charset="0"/>
                <a:ea typeface="Times New Roman" panose="02020603050405020304" pitchFamily="18" charset="0"/>
              </a:rPr>
              <a:t>Introduction</a:t>
            </a:r>
            <a:endParaRPr lang="en-GB" sz="3600" b="1" dirty="0"/>
          </a:p>
        </p:txBody>
      </p:sp>
      <p:sp>
        <p:nvSpPr>
          <p:cNvPr id="5" name="TextBox 4">
            <a:extLst>
              <a:ext uri="{FF2B5EF4-FFF2-40B4-BE49-F238E27FC236}">
                <a16:creationId xmlns:a16="http://schemas.microsoft.com/office/drawing/2014/main" id="{BBA3B583-8E48-DD41-02F1-D621CA923AE9}"/>
              </a:ext>
            </a:extLst>
          </p:cNvPr>
          <p:cNvSpPr txBox="1"/>
          <p:nvPr/>
        </p:nvSpPr>
        <p:spPr>
          <a:xfrm>
            <a:off x="6096000" y="2690336"/>
            <a:ext cx="5980386" cy="2031325"/>
          </a:xfrm>
          <a:prstGeom prst="rect">
            <a:avLst/>
          </a:prstGeom>
          <a:noFill/>
        </p:spPr>
        <p:txBody>
          <a:bodyPr wrap="square">
            <a:spAutoFit/>
          </a:bodyPr>
          <a:lstStyle/>
          <a:p>
            <a:pPr marL="285750" indent="-285750" algn="just">
              <a:buFont typeface="Wingdings" panose="05000000000000000000" pitchFamily="2" charset="2"/>
              <a:buChar char="Ø"/>
            </a:pPr>
            <a:r>
              <a:rPr lang="en-GB" dirty="0">
                <a:solidFill>
                  <a:srgbClr val="222222"/>
                </a:solidFill>
                <a:effectLst/>
                <a:latin typeface="Times New Roman" panose="02020603050405020304" pitchFamily="18" charset="0"/>
                <a:ea typeface="Times New Roman" panose="02020603050405020304" pitchFamily="18" charset="0"/>
              </a:rPr>
              <a:t>Physiology is the study of the chemical and physical functions of living organisms and their parts (Peate and Evans, 2026). </a:t>
            </a:r>
          </a:p>
          <a:p>
            <a:pPr marL="285750" indent="-285750" algn="just">
              <a:buFont typeface="Wingdings" panose="05000000000000000000" pitchFamily="2" charset="2"/>
              <a:buChar char="Ø"/>
            </a:pPr>
            <a:endParaRPr lang="en-GB" dirty="0">
              <a:solidFill>
                <a:srgbClr val="222222"/>
              </a:solidFill>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dirty="0">
                <a:solidFill>
                  <a:srgbClr val="222222"/>
                </a:solidFill>
                <a:effectLst/>
                <a:latin typeface="Times New Roman" panose="02020603050405020304" pitchFamily="18" charset="0"/>
                <a:ea typeface="Times New Roman" panose="02020603050405020304" pitchFamily="18" charset="0"/>
              </a:rPr>
              <a:t>In relation to this,  a personalised care management plan for a fictional patient with COPD, a prevalent chronic respiratory condition, will be discussed in the presentation.</a:t>
            </a:r>
            <a:endParaRPr lang="en-GB" dirty="0">
              <a:effectLst/>
              <a:latin typeface="Times New Roman" panose="02020603050405020304" pitchFamily="18" charset="0"/>
              <a:ea typeface="Times New Roman" panose="02020603050405020304" pitchFamily="18" charset="0"/>
            </a:endParaRPr>
          </a:p>
        </p:txBody>
      </p:sp>
      <p:pic>
        <p:nvPicPr>
          <p:cNvPr id="10" name="Video 9">
            <a:hlinkClick r:id="" action="ppaction://media"/>
            <a:extLst>
              <a:ext uri="{FF2B5EF4-FFF2-40B4-BE49-F238E27FC236}">
                <a16:creationId xmlns:a16="http://schemas.microsoft.com/office/drawing/2014/main" id="{2DF73806-A914-D7C7-059F-6649A789C3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8680516"/>
      </p:ext>
    </p:extLst>
  </p:cSld>
  <p:clrMapOvr>
    <a:masterClrMapping/>
  </p:clrMapOvr>
  <mc:AlternateContent xmlns:mc="http://schemas.openxmlformats.org/markup-compatibility/2006" xmlns:p14="http://schemas.microsoft.com/office/powerpoint/2010/main">
    <mc:Choice Requires="p14">
      <p:transition spd="slow" p14:dur="2000" advTm="32252"/>
    </mc:Choice>
    <mc:Fallback xmlns="">
      <p:transition spd="slow" advTm="3225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l="53000" t="17000" r="1000" b="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9B4256-8793-C8F4-8513-080962247736}"/>
              </a:ext>
            </a:extLst>
          </p:cNvPr>
          <p:cNvSpPr txBox="1"/>
          <p:nvPr/>
        </p:nvSpPr>
        <p:spPr>
          <a:xfrm>
            <a:off x="0" y="0"/>
            <a:ext cx="12192000" cy="830997"/>
          </a:xfrm>
          <a:prstGeom prst="rect">
            <a:avLst/>
          </a:prstGeom>
          <a:solidFill>
            <a:schemeClr val="accent5">
              <a:lumMod val="20000"/>
              <a:lumOff val="80000"/>
            </a:schemeClr>
          </a:solidFill>
        </p:spPr>
        <p:txBody>
          <a:bodyPr wrap="square">
            <a:spAutoFit/>
          </a:bodyPr>
          <a:lstStyle/>
          <a:p>
            <a:pPr algn="ctr">
              <a:buNone/>
            </a:pPr>
            <a:r>
              <a:rPr lang="en-GB" sz="2400" b="1" kern="0" dirty="0">
                <a:solidFill>
                  <a:srgbClr val="000000"/>
                </a:solidFill>
                <a:effectLst/>
                <a:latin typeface="Times New Roman" panose="02020603050405020304" pitchFamily="18" charset="0"/>
              </a:rPr>
              <a:t>Analysis of the physiology and anatomy of the respiratory system affected by chronic respiratory diseases</a:t>
            </a:r>
            <a:endParaRPr lang="en-GB" sz="24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A0A75216-6E01-FCF5-6725-EBBB64C94DA4}"/>
              </a:ext>
            </a:extLst>
          </p:cNvPr>
          <p:cNvSpPr txBox="1"/>
          <p:nvPr/>
        </p:nvSpPr>
        <p:spPr>
          <a:xfrm>
            <a:off x="105103" y="2885154"/>
            <a:ext cx="5782005" cy="2308324"/>
          </a:xfrm>
          <a:prstGeom prst="rect">
            <a:avLst/>
          </a:prstGeom>
          <a:noFill/>
        </p:spPr>
        <p:txBody>
          <a:bodyPr wrap="square">
            <a:spAutoFit/>
          </a:bodyPr>
          <a:lstStyle/>
          <a:p>
            <a:pPr marL="285750" indent="-285750" algn="just">
              <a:buFont typeface="Wingdings" panose="05000000000000000000" pitchFamily="2" charset="2"/>
              <a:buChar char="Ø"/>
            </a:pPr>
            <a:r>
              <a:rPr lang="en-GB" dirty="0">
                <a:solidFill>
                  <a:srgbClr val="222222"/>
                </a:solidFill>
                <a:effectLst/>
                <a:latin typeface="Times New Roman" panose="02020603050405020304" pitchFamily="18" charset="0"/>
                <a:ea typeface="Times New Roman" panose="02020603050405020304" pitchFamily="18" charset="0"/>
              </a:rPr>
              <a:t>The trachea branches into bronchi and smaller bronchioles and alveoli, which are tiny, elastic-like air sacs present at the ends of the bronchioles (Corder and Henderson, 2025). </a:t>
            </a:r>
          </a:p>
          <a:p>
            <a:pPr algn="just"/>
            <a:endParaRPr lang="en-GB" dirty="0">
              <a:solidFill>
                <a:srgbClr val="222222"/>
              </a:solidFill>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dirty="0">
                <a:solidFill>
                  <a:srgbClr val="222222"/>
                </a:solidFill>
                <a:effectLst/>
                <a:latin typeface="Times New Roman" panose="02020603050405020304" pitchFamily="18" charset="0"/>
                <a:ea typeface="Times New Roman" panose="02020603050405020304" pitchFamily="18" charset="0"/>
              </a:rPr>
              <a:t>These are responsible for exchanging oxygen and carbon dioxide with the blood, which are key parts which are affected by COPD. </a:t>
            </a:r>
            <a:endParaRPr lang="en-GB" dirty="0">
              <a:effectLst/>
              <a:latin typeface="Times New Roman" panose="02020603050405020304" pitchFamily="18" charset="0"/>
              <a:ea typeface="Times New Roman" panose="02020603050405020304" pitchFamily="18" charset="0"/>
            </a:endParaRPr>
          </a:p>
        </p:txBody>
      </p:sp>
      <p:pic>
        <p:nvPicPr>
          <p:cNvPr id="13" name="Video 12">
            <a:hlinkClick r:id="" action="ppaction://media"/>
            <a:extLst>
              <a:ext uri="{FF2B5EF4-FFF2-40B4-BE49-F238E27FC236}">
                <a16:creationId xmlns:a16="http://schemas.microsoft.com/office/drawing/2014/main" id="{CD0A3714-0025-1491-2956-B24B58450C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8115200"/>
      </p:ext>
    </p:extLst>
  </p:cSld>
  <p:clrMapOvr>
    <a:masterClrMapping/>
  </p:clrMapOvr>
  <mc:AlternateContent xmlns:mc="http://schemas.openxmlformats.org/markup-compatibility/2006" xmlns:p14="http://schemas.microsoft.com/office/powerpoint/2010/main">
    <mc:Choice Requires="p14">
      <p:transition spd="slow" p14:dur="2000" advTm="58177"/>
    </mc:Choice>
    <mc:Fallback xmlns="">
      <p:transition spd="slow" advTm="5817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l="2000" t="10000" r="1000" b="23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9CC59A-46EC-42B1-CB94-C6F62A20DFD8}"/>
              </a:ext>
            </a:extLst>
          </p:cNvPr>
          <p:cNvSpPr txBox="1"/>
          <p:nvPr/>
        </p:nvSpPr>
        <p:spPr>
          <a:xfrm>
            <a:off x="236483" y="362607"/>
            <a:ext cx="135583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Contd…</a:t>
            </a: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E7CB4F6-97E9-9174-1B54-C093286E4EA3}"/>
              </a:ext>
            </a:extLst>
          </p:cNvPr>
          <p:cNvSpPr txBox="1"/>
          <p:nvPr/>
        </p:nvSpPr>
        <p:spPr>
          <a:xfrm>
            <a:off x="0" y="5380672"/>
            <a:ext cx="12192000" cy="1477328"/>
          </a:xfrm>
          <a:prstGeom prst="rect">
            <a:avLst/>
          </a:prstGeom>
          <a:solidFill>
            <a:schemeClr val="accent3">
              <a:lumMod val="20000"/>
              <a:lumOff val="80000"/>
            </a:schemeClr>
          </a:solidFill>
        </p:spPr>
        <p:txBody>
          <a:bodyPr wrap="square">
            <a:spAutoFit/>
          </a:bodyPr>
          <a:lstStyle/>
          <a:p>
            <a:pPr algn="just">
              <a:buNone/>
            </a:pPr>
            <a:r>
              <a:rPr lang="en-GB" b="1" i="1" dirty="0">
                <a:solidFill>
                  <a:srgbClr val="222222"/>
                </a:solidFill>
                <a:effectLst/>
                <a:latin typeface="Times New Roman" panose="02020603050405020304" pitchFamily="18" charset="0"/>
                <a:ea typeface="Times New Roman" panose="02020603050405020304" pitchFamily="18" charset="0"/>
              </a:rPr>
              <a:t>Physiology </a:t>
            </a:r>
            <a:endParaRPr lang="en-GB"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dirty="0">
                <a:solidFill>
                  <a:srgbClr val="222222"/>
                </a:solidFill>
                <a:effectLst/>
                <a:latin typeface="Times New Roman" panose="02020603050405020304" pitchFamily="18" charset="0"/>
                <a:ea typeface="Times New Roman" panose="02020603050405020304" pitchFamily="18" charset="0"/>
              </a:rPr>
              <a:t>Chronic inflammation within COPD causes airway narrowing and mucus overproduction which is termed chronic bronchitis (Wheeldon, 2023). </a:t>
            </a:r>
          </a:p>
          <a:p>
            <a:pPr marL="285750" indent="-285750" algn="just">
              <a:buFont typeface="Wingdings" panose="05000000000000000000" pitchFamily="2" charset="2"/>
              <a:buChar char="Ø"/>
            </a:pPr>
            <a:r>
              <a:rPr lang="en-GB" dirty="0">
                <a:solidFill>
                  <a:srgbClr val="222222"/>
                </a:solidFill>
                <a:effectLst/>
                <a:latin typeface="Times New Roman" panose="02020603050405020304" pitchFamily="18" charset="0"/>
                <a:ea typeface="Times New Roman" panose="02020603050405020304" pitchFamily="18" charset="0"/>
              </a:rPr>
              <a:t>The destruction of alveolar walls (Emphysema) reduces the surface area required for oxygen to enter the bloodstream causing a dangerous drop in SpO2.</a:t>
            </a:r>
            <a:endParaRPr lang="en-GB" dirty="0">
              <a:effectLst/>
              <a:latin typeface="Times New Roman" panose="02020603050405020304" pitchFamily="18" charset="0"/>
              <a:ea typeface="Times New Roman" panose="02020603050405020304" pitchFamily="18" charset="0"/>
            </a:endParaRPr>
          </a:p>
        </p:txBody>
      </p:sp>
      <p:pic>
        <p:nvPicPr>
          <p:cNvPr id="16" name="Video 15">
            <a:hlinkClick r:id="" action="ppaction://media"/>
            <a:extLst>
              <a:ext uri="{FF2B5EF4-FFF2-40B4-BE49-F238E27FC236}">
                <a16:creationId xmlns:a16="http://schemas.microsoft.com/office/drawing/2014/main" id="{8FA8C9E7-D14E-FF5D-1737-6D0F557EB28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093283"/>
      </p:ext>
    </p:extLst>
  </p:cSld>
  <p:clrMapOvr>
    <a:masterClrMapping/>
  </p:clrMapOvr>
  <mc:AlternateContent xmlns:mc="http://schemas.openxmlformats.org/markup-compatibility/2006" xmlns:p14="http://schemas.microsoft.com/office/powerpoint/2010/main">
    <mc:Choice Requires="p14">
      <p:transition spd="slow" p14:dur="2000" advTm="81144"/>
    </mc:Choice>
    <mc:Fallback xmlns="">
      <p:transition spd="slow" advTm="811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239AA0-A425-70E7-DAE4-DA1660B16069}"/>
              </a:ext>
            </a:extLst>
          </p:cNvPr>
          <p:cNvSpPr txBox="1"/>
          <p:nvPr/>
        </p:nvSpPr>
        <p:spPr>
          <a:xfrm>
            <a:off x="0" y="0"/>
            <a:ext cx="12192000" cy="461665"/>
          </a:xfrm>
          <a:prstGeom prst="rect">
            <a:avLst/>
          </a:prstGeom>
          <a:solidFill>
            <a:schemeClr val="accent6">
              <a:lumMod val="20000"/>
              <a:lumOff val="80000"/>
            </a:schemeClr>
          </a:solidFill>
        </p:spPr>
        <p:txBody>
          <a:bodyPr wrap="square">
            <a:spAutoFit/>
          </a:bodyPr>
          <a:lstStyle/>
          <a:p>
            <a:pPr algn="ctr">
              <a:buNone/>
            </a:pPr>
            <a:r>
              <a:rPr lang="en-GB" sz="2400" b="1" kern="0" dirty="0">
                <a:solidFill>
                  <a:srgbClr val="000000"/>
                </a:solidFill>
                <a:effectLst/>
                <a:latin typeface="Times New Roman" panose="02020603050405020304" pitchFamily="18" charset="0"/>
              </a:rPr>
              <a:t>Ways through which body functioning system affected by chronic respiratory diseases </a:t>
            </a:r>
            <a:endParaRPr lang="en-GB" sz="2400" b="1" kern="0" dirty="0">
              <a:effectLst/>
              <a:latin typeface="Times New Roman" panose="02020603050405020304" pitchFamily="18" charset="0"/>
            </a:endParaRPr>
          </a:p>
        </p:txBody>
      </p:sp>
      <p:pic>
        <p:nvPicPr>
          <p:cNvPr id="5" name="Picture 4">
            <a:extLst>
              <a:ext uri="{FF2B5EF4-FFF2-40B4-BE49-F238E27FC236}">
                <a16:creationId xmlns:a16="http://schemas.microsoft.com/office/drawing/2014/main" id="{47A74DF0-DCB7-22CF-5BDF-E5551913601A}"/>
              </a:ext>
            </a:extLst>
          </p:cNvPr>
          <p:cNvPicPr>
            <a:picLocks noChangeAspect="1"/>
          </p:cNvPicPr>
          <p:nvPr/>
        </p:nvPicPr>
        <p:blipFill>
          <a:blip r:embed="rId5"/>
          <a:stretch>
            <a:fillRect/>
          </a:stretch>
        </p:blipFill>
        <p:spPr>
          <a:xfrm>
            <a:off x="204284" y="2478567"/>
            <a:ext cx="5710141" cy="1900866"/>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F4E91FAD-F005-0C52-B6D1-C2A186A448BA}"/>
              </a:ext>
            </a:extLst>
          </p:cNvPr>
          <p:cNvSpPr txBox="1"/>
          <p:nvPr/>
        </p:nvSpPr>
        <p:spPr>
          <a:xfrm>
            <a:off x="204284" y="4676850"/>
            <a:ext cx="6098458" cy="276999"/>
          </a:xfrm>
          <a:prstGeom prst="rect">
            <a:avLst/>
          </a:prstGeom>
          <a:noFill/>
        </p:spPr>
        <p:txBody>
          <a:bodyPr wrap="square">
            <a:spAutoFit/>
          </a:bodyPr>
          <a:lstStyle/>
          <a:p>
            <a:pPr algn="ctr"/>
            <a:r>
              <a:rPr lang="en-IN" sz="1200" dirty="0">
                <a:effectLst/>
                <a:latin typeface="Times New Roman" panose="02020603050405020304" pitchFamily="18" charset="0"/>
                <a:ea typeface="Times New Roman" panose="02020603050405020304" pitchFamily="18" charset="0"/>
              </a:rPr>
              <a:t>(</a:t>
            </a:r>
            <a:r>
              <a:rPr lang="en-GB" sz="1200" dirty="0" err="1">
                <a:effectLst/>
                <a:latin typeface="Times New Roman" panose="02020603050405020304" pitchFamily="18" charset="0"/>
                <a:ea typeface="Times New Roman" panose="02020603050405020304" pitchFamily="18" charset="0"/>
              </a:rPr>
              <a:t>Poddighe</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et al</a:t>
            </a:r>
            <a:r>
              <a:rPr lang="en-GB" sz="1200" dirty="0">
                <a:effectLst/>
                <a:latin typeface="Times New Roman" panose="02020603050405020304" pitchFamily="18" charset="0"/>
                <a:ea typeface="Times New Roman" panose="02020603050405020304" pitchFamily="18" charset="0"/>
              </a:rPr>
              <a:t>., 2024)</a:t>
            </a:r>
            <a:endParaRPr lang="en-GB" dirty="0"/>
          </a:p>
        </p:txBody>
      </p:sp>
      <p:sp>
        <p:nvSpPr>
          <p:cNvPr id="9" name="TextBox 8">
            <a:extLst>
              <a:ext uri="{FF2B5EF4-FFF2-40B4-BE49-F238E27FC236}">
                <a16:creationId xmlns:a16="http://schemas.microsoft.com/office/drawing/2014/main" id="{DE7B7E81-5EC9-CF0A-7E07-73F76C92462E}"/>
              </a:ext>
            </a:extLst>
          </p:cNvPr>
          <p:cNvSpPr txBox="1"/>
          <p:nvPr/>
        </p:nvSpPr>
        <p:spPr>
          <a:xfrm>
            <a:off x="6093542" y="2274838"/>
            <a:ext cx="6098458" cy="2308324"/>
          </a:xfrm>
          <a:prstGeom prst="rect">
            <a:avLst/>
          </a:prstGeom>
          <a:noFill/>
        </p:spPr>
        <p:txBody>
          <a:bodyPr wrap="square">
            <a:spAutoFit/>
          </a:bodyPr>
          <a:lstStyle/>
          <a:p>
            <a:pPr marL="285750" indent="-285750" algn="jus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Chronic respiratory diseases structurally degrade the lungs, which leads to poor gas exchange and low blood oxygen. </a:t>
            </a:r>
          </a:p>
          <a:p>
            <a:pPr marL="285750" indent="-285750" algn="just">
              <a:buFont typeface="Wingdings" panose="05000000000000000000" pitchFamily="2" charset="2"/>
              <a:buChar char="Ø"/>
            </a:pPr>
            <a:endParaRPr lang="en-GB"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GB" dirty="0">
                <a:effectLst/>
                <a:latin typeface="Times New Roman" panose="02020603050405020304" pitchFamily="18" charset="0"/>
                <a:ea typeface="Times New Roman" panose="02020603050405020304" pitchFamily="18" charset="0"/>
              </a:rPr>
              <a:t>This generally forces the heart and the respiratory muscles into dangerous overwork to maintain bodily functions creating a cascading cycle of systemic inflammation, pulmonary hypertension and heart failure (</a:t>
            </a:r>
            <a:r>
              <a:rPr lang="en-GB" dirty="0" err="1">
                <a:effectLst/>
                <a:latin typeface="Times New Roman" panose="02020603050405020304" pitchFamily="18" charset="0"/>
                <a:ea typeface="Times New Roman" panose="02020603050405020304" pitchFamily="18" charset="0"/>
              </a:rPr>
              <a:t>Poddighe</a:t>
            </a:r>
            <a:r>
              <a:rPr lang="en-GB" dirty="0">
                <a:effectLst/>
                <a:latin typeface="Times New Roman" panose="02020603050405020304" pitchFamily="18" charset="0"/>
                <a:ea typeface="Times New Roman" panose="02020603050405020304" pitchFamily="18" charset="0"/>
              </a:rPr>
              <a:t> </a:t>
            </a:r>
            <a:r>
              <a:rPr lang="en-GB" i="1" dirty="0">
                <a:effectLst/>
                <a:latin typeface="Times New Roman" panose="02020603050405020304" pitchFamily="18" charset="0"/>
                <a:ea typeface="Times New Roman" panose="02020603050405020304" pitchFamily="18" charset="0"/>
              </a:rPr>
              <a:t>et al.,</a:t>
            </a:r>
            <a:r>
              <a:rPr lang="en-GB" dirty="0">
                <a:effectLst/>
                <a:latin typeface="Times New Roman" panose="02020603050405020304" pitchFamily="18" charset="0"/>
                <a:ea typeface="Times New Roman" panose="02020603050405020304" pitchFamily="18" charset="0"/>
              </a:rPr>
              <a:t> 2024).</a:t>
            </a:r>
          </a:p>
        </p:txBody>
      </p:sp>
      <p:pic>
        <p:nvPicPr>
          <p:cNvPr id="8" name="Video 7">
            <a:hlinkClick r:id="" action="ppaction://media"/>
            <a:extLst>
              <a:ext uri="{FF2B5EF4-FFF2-40B4-BE49-F238E27FC236}">
                <a16:creationId xmlns:a16="http://schemas.microsoft.com/office/drawing/2014/main" id="{63948194-E234-8F26-05CE-5CFAB355513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6885793"/>
      </p:ext>
    </p:extLst>
  </p:cSld>
  <p:clrMapOvr>
    <a:masterClrMapping/>
  </p:clrMapOvr>
  <mc:AlternateContent xmlns:mc="http://schemas.openxmlformats.org/markup-compatibility/2006" xmlns:p14="http://schemas.microsoft.com/office/powerpoint/2010/main">
    <mc:Choice Requires="p14">
      <p:transition spd="slow" p14:dur="2000" advTm="57590"/>
    </mc:Choice>
    <mc:Fallback xmlns="">
      <p:transition spd="slow" advTm="5759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b="-4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4C24B0-8CBE-D7F9-AEAB-9C3191ED177E}"/>
              </a:ext>
            </a:extLst>
          </p:cNvPr>
          <p:cNvSpPr txBox="1"/>
          <p:nvPr/>
        </p:nvSpPr>
        <p:spPr>
          <a:xfrm>
            <a:off x="2754261" y="0"/>
            <a:ext cx="6098458" cy="461665"/>
          </a:xfrm>
          <a:prstGeom prst="rect">
            <a:avLst/>
          </a:prstGeom>
          <a:solidFill>
            <a:schemeClr val="accent5">
              <a:lumMod val="20000"/>
              <a:lumOff val="80000"/>
            </a:schemeClr>
          </a:solidFill>
        </p:spPr>
        <p:txBody>
          <a:bodyPr wrap="square">
            <a:spAutoFit/>
          </a:bodyPr>
          <a:lstStyle/>
          <a:p>
            <a:pPr algn="ctr">
              <a:buNone/>
            </a:pPr>
            <a:r>
              <a:rPr lang="en-GB" sz="2400" b="1" kern="0" dirty="0">
                <a:effectLst/>
                <a:latin typeface="Times New Roman" panose="02020603050405020304" pitchFamily="18" charset="0"/>
              </a:rPr>
              <a:t>Care Plan for an Elderly Person</a:t>
            </a:r>
          </a:p>
        </p:txBody>
      </p:sp>
      <p:sp>
        <p:nvSpPr>
          <p:cNvPr id="5" name="TextBox 4">
            <a:extLst>
              <a:ext uri="{FF2B5EF4-FFF2-40B4-BE49-F238E27FC236}">
                <a16:creationId xmlns:a16="http://schemas.microsoft.com/office/drawing/2014/main" id="{108F37AC-AB9D-8EA3-79A7-ABA40FF694F1}"/>
              </a:ext>
            </a:extLst>
          </p:cNvPr>
          <p:cNvSpPr txBox="1"/>
          <p:nvPr/>
        </p:nvSpPr>
        <p:spPr>
          <a:xfrm>
            <a:off x="0" y="5380672"/>
            <a:ext cx="12189372" cy="1477328"/>
          </a:xfrm>
          <a:prstGeom prst="rect">
            <a:avLst/>
          </a:prstGeom>
          <a:solidFill>
            <a:schemeClr val="accent2">
              <a:lumMod val="20000"/>
              <a:lumOff val="80000"/>
            </a:schemeClr>
          </a:solidFill>
        </p:spPr>
        <p:txBody>
          <a:bodyPr wrap="square">
            <a:spAutoFit/>
          </a:bodyPr>
          <a:lstStyle/>
          <a:p>
            <a:pPr algn="just">
              <a:buNone/>
            </a:pPr>
            <a:r>
              <a:rPr lang="en-IN" b="1" i="1" dirty="0">
                <a:effectLst/>
                <a:latin typeface="Times New Roman" panose="02020603050405020304" pitchFamily="18" charset="0"/>
                <a:ea typeface="Times New Roman" panose="02020603050405020304" pitchFamily="18" charset="0"/>
              </a:rPr>
              <a:t>Demographic information</a:t>
            </a:r>
            <a:endParaRPr lang="en-GB"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A 65-year-old man, Andrew Boston, lives in social isolation and suffers from chronic obstructive pulmonary disease.</a:t>
            </a:r>
          </a:p>
          <a:p>
            <a:pPr algn="just"/>
            <a:endParaRPr lang="en-IN"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Unemployment, an urban environment, and a lack of social support increase his vulnerability during acute health events (</a:t>
            </a:r>
            <a:r>
              <a:rPr lang="en-GB" dirty="0">
                <a:effectLst/>
                <a:latin typeface="Times New Roman" panose="02020603050405020304" pitchFamily="18" charset="0"/>
                <a:ea typeface="Times New Roman" panose="02020603050405020304" pitchFamily="18" charset="0"/>
              </a:rPr>
              <a:t>Maroto and </a:t>
            </a:r>
            <a:r>
              <a:rPr lang="en-GB" dirty="0" err="1">
                <a:effectLst/>
                <a:latin typeface="Times New Roman" panose="02020603050405020304" pitchFamily="18" charset="0"/>
                <a:ea typeface="Times New Roman" panose="02020603050405020304" pitchFamily="18" charset="0"/>
              </a:rPr>
              <a:t>Pettinicchio</a:t>
            </a:r>
            <a:r>
              <a:rPr lang="en-GB" dirty="0">
                <a:effectLst/>
                <a:latin typeface="Times New Roman" panose="02020603050405020304" pitchFamily="18" charset="0"/>
                <a:ea typeface="Times New Roman" panose="02020603050405020304" pitchFamily="18" charset="0"/>
              </a:rPr>
              <a:t>, 2023)</a:t>
            </a:r>
            <a:r>
              <a:rPr lang="en-IN" dirty="0">
                <a:effectLst/>
                <a:latin typeface="Times New Roman" panose="02020603050405020304" pitchFamily="18"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p:txBody>
      </p:sp>
      <p:pic>
        <p:nvPicPr>
          <p:cNvPr id="4" name="Video 3">
            <a:hlinkClick r:id="" action="ppaction://media"/>
            <a:extLst>
              <a:ext uri="{FF2B5EF4-FFF2-40B4-BE49-F238E27FC236}">
                <a16:creationId xmlns:a16="http://schemas.microsoft.com/office/drawing/2014/main" id="{24C26F76-224C-4C41-5C88-411BB79D84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620796"/>
      </p:ext>
    </p:extLst>
  </p:cSld>
  <p:clrMapOvr>
    <a:masterClrMapping/>
  </p:clrMapOvr>
  <mc:AlternateContent xmlns:mc="http://schemas.openxmlformats.org/markup-compatibility/2006" xmlns:p14="http://schemas.microsoft.com/office/powerpoint/2010/main">
    <mc:Choice Requires="p14">
      <p:transition spd="slow" p14:dur="2000" advTm="35863"/>
    </mc:Choice>
    <mc:Fallback xmlns="">
      <p:transition spd="slow" advTm="3586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557CFE-67B1-AF60-B570-B521AFB4CBD3}"/>
              </a:ext>
            </a:extLst>
          </p:cNvPr>
          <p:cNvSpPr txBox="1"/>
          <p:nvPr/>
        </p:nvSpPr>
        <p:spPr>
          <a:xfrm>
            <a:off x="161597" y="122762"/>
            <a:ext cx="6093372" cy="369332"/>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Contd…</a:t>
            </a:r>
            <a:endParaRPr lang="en-GB" sz="18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E22A4F8-CABA-F863-9268-961825D00FB0}"/>
              </a:ext>
            </a:extLst>
          </p:cNvPr>
          <p:cNvSpPr txBox="1"/>
          <p:nvPr/>
        </p:nvSpPr>
        <p:spPr>
          <a:xfrm>
            <a:off x="161597" y="3086743"/>
            <a:ext cx="6633341" cy="2031325"/>
          </a:xfrm>
          <a:prstGeom prst="rect">
            <a:avLst/>
          </a:prstGeom>
          <a:solidFill>
            <a:schemeClr val="accent5">
              <a:lumMod val="20000"/>
              <a:lumOff val="80000"/>
            </a:schemeClr>
          </a:solidFill>
        </p:spPr>
        <p:txBody>
          <a:bodyPr wrap="square">
            <a:spAutoFit/>
          </a:bodyPr>
          <a:lstStyle/>
          <a:p>
            <a:pPr algn="just">
              <a:buNone/>
            </a:pPr>
            <a:r>
              <a:rPr lang="en-IN" b="1" i="1" dirty="0">
                <a:effectLst/>
                <a:latin typeface="Times New Roman" panose="02020603050405020304" pitchFamily="18" charset="0"/>
                <a:ea typeface="Times New Roman" panose="02020603050405020304" pitchFamily="18" charset="0"/>
              </a:rPr>
              <a:t>Risk factors based on lifestyle</a:t>
            </a:r>
            <a:endParaRPr lang="en-GB"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The lack of physical exercise and regular smoking make him more susceptible to breathlessness and diminish the effectiveness of his rehabilitation efforts </a:t>
            </a:r>
            <a:r>
              <a:rPr lang="en-US" dirty="0">
                <a:effectLst/>
                <a:latin typeface="Times New Roman" panose="02020603050405020304" pitchFamily="18" charset="0"/>
                <a:ea typeface="Cambria" panose="02040503050406030204" pitchFamily="18" charset="0"/>
              </a:rPr>
              <a:t>(WHO, 2023)</a:t>
            </a:r>
            <a:r>
              <a:rPr lang="en-IN" dirty="0">
                <a:effectLst/>
                <a:latin typeface="Times New Roman" panose="02020603050405020304" pitchFamily="18" charset="0"/>
                <a:ea typeface="Times New Roman" panose="02020603050405020304" pitchFamily="18" charset="0"/>
              </a:rPr>
              <a:t>. </a:t>
            </a:r>
          </a:p>
          <a:p>
            <a:pPr marL="285750" indent="-285750" algn="just">
              <a:buFont typeface="Wingdings" panose="05000000000000000000" pitchFamily="2" charset="2"/>
              <a:buChar char="Ø"/>
            </a:pPr>
            <a:endParaRPr lang="en-IN"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Without a supportive social network, he fails to recognise his symptoms earlier and seek help until an emergency occurs. </a:t>
            </a:r>
            <a:endParaRPr lang="en-GB" dirty="0">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5CFCD3B4-F734-AF4A-9589-AE352CA08F07}"/>
              </a:ext>
            </a:extLst>
          </p:cNvPr>
          <p:cNvPicPr>
            <a:picLocks noChangeAspect="1"/>
          </p:cNvPicPr>
          <p:nvPr/>
        </p:nvPicPr>
        <p:blipFill>
          <a:blip r:embed="rId5"/>
          <a:stretch>
            <a:fillRect/>
          </a:stretch>
        </p:blipFill>
        <p:spPr>
          <a:xfrm>
            <a:off x="7078717" y="2933331"/>
            <a:ext cx="4540469" cy="2027082"/>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4DA67233-ED9B-67A1-EB0F-3DA0DF0D7568}"/>
              </a:ext>
            </a:extLst>
          </p:cNvPr>
          <p:cNvSpPr txBox="1"/>
          <p:nvPr/>
        </p:nvSpPr>
        <p:spPr>
          <a:xfrm>
            <a:off x="6641224" y="5276957"/>
            <a:ext cx="6093372" cy="276999"/>
          </a:xfrm>
          <a:prstGeom prst="rect">
            <a:avLst/>
          </a:prstGeom>
          <a:noFill/>
        </p:spPr>
        <p:txBody>
          <a:bodyPr wrap="square">
            <a:spAutoFit/>
          </a:bodyPr>
          <a:lstStyle/>
          <a:p>
            <a:pPr algn="ctr"/>
            <a:r>
              <a:rPr lang="en-US" sz="1200" dirty="0">
                <a:effectLst/>
                <a:latin typeface="Times New Roman" panose="02020603050405020304" pitchFamily="18" charset="0"/>
                <a:ea typeface="Cambria" panose="02040503050406030204" pitchFamily="18" charset="0"/>
              </a:rPr>
              <a:t>(WHO, 2023)</a:t>
            </a:r>
            <a:endParaRPr lang="en-GB" dirty="0"/>
          </a:p>
        </p:txBody>
      </p:sp>
      <p:pic>
        <p:nvPicPr>
          <p:cNvPr id="4" name="Video 3">
            <a:hlinkClick r:id="" action="ppaction://media"/>
            <a:extLst>
              <a:ext uri="{FF2B5EF4-FFF2-40B4-BE49-F238E27FC236}">
                <a16:creationId xmlns:a16="http://schemas.microsoft.com/office/drawing/2014/main" id="{D4CF72BB-54FA-C03E-9C3F-88F50065C9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024615"/>
      </p:ext>
    </p:extLst>
  </p:cSld>
  <p:clrMapOvr>
    <a:masterClrMapping/>
  </p:clrMapOvr>
  <mc:AlternateContent xmlns:mc="http://schemas.openxmlformats.org/markup-compatibility/2006" xmlns:p14="http://schemas.microsoft.com/office/powerpoint/2010/main">
    <mc:Choice Requires="p14">
      <p:transition spd="slow" p14:dur="2000" advTm="61883"/>
    </mc:Choice>
    <mc:Fallback xmlns="">
      <p:transition spd="slow" advTm="6188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D25659-2B8B-301E-AE50-71E2B3F7373E}"/>
              </a:ext>
            </a:extLst>
          </p:cNvPr>
          <p:cNvSpPr txBox="1"/>
          <p:nvPr/>
        </p:nvSpPr>
        <p:spPr>
          <a:xfrm>
            <a:off x="177362" y="154292"/>
            <a:ext cx="6093372" cy="369332"/>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Contd…</a:t>
            </a:r>
            <a:endParaRPr lang="en-GB" sz="18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1593475-FB31-6F54-8973-4764F5E31DFE}"/>
              </a:ext>
            </a:extLst>
          </p:cNvPr>
          <p:cNvSpPr txBox="1"/>
          <p:nvPr/>
        </p:nvSpPr>
        <p:spPr>
          <a:xfrm>
            <a:off x="6270734" y="2161098"/>
            <a:ext cx="5921265" cy="3416320"/>
          </a:xfrm>
          <a:prstGeom prst="rect">
            <a:avLst/>
          </a:prstGeom>
          <a:solidFill>
            <a:schemeClr val="accent3">
              <a:lumMod val="20000"/>
              <a:lumOff val="80000"/>
            </a:schemeClr>
          </a:solidFill>
        </p:spPr>
        <p:txBody>
          <a:bodyPr wrap="square">
            <a:spAutoFit/>
          </a:bodyPr>
          <a:lstStyle/>
          <a:p>
            <a:pPr algn="just">
              <a:buNone/>
            </a:pPr>
            <a:r>
              <a:rPr lang="en-IN" b="1" i="1" dirty="0">
                <a:effectLst/>
                <a:latin typeface="Times New Roman" panose="02020603050405020304" pitchFamily="18" charset="0"/>
                <a:ea typeface="Times New Roman" panose="02020603050405020304" pitchFamily="18" charset="0"/>
              </a:rPr>
              <a:t>Risk factors based on the disease</a:t>
            </a:r>
            <a:endParaRPr lang="en-GB"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Continuous cough and fever in the old man, Andrew Boston, indicate ongoing infection and uncontrolled airway inflammation. </a:t>
            </a:r>
          </a:p>
          <a:p>
            <a:pPr marL="285750" indent="-285750" algn="just">
              <a:buFont typeface="Wingdings" panose="05000000000000000000" pitchFamily="2" charset="2"/>
              <a:buChar char="Ø"/>
            </a:pPr>
            <a:endParaRPr lang="en-IN"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Knee pain limits his mobility, and hearing loss causes communication difficulties as well as accelerates social isolation. </a:t>
            </a:r>
          </a:p>
          <a:p>
            <a:pPr marL="285750" indent="-285750" algn="just">
              <a:buFont typeface="Wingdings" panose="05000000000000000000" pitchFamily="2" charset="2"/>
              <a:buChar char="Ø"/>
            </a:pPr>
            <a:endParaRPr lang="en-IN"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A history of frequent respiratory infections and chronic bronchitis makes his lungs highly vulnerable to permanent tissue damage </a:t>
            </a:r>
            <a:r>
              <a:rPr lang="en-US" dirty="0">
                <a:effectLst/>
                <a:latin typeface="Times New Roman" panose="02020603050405020304" pitchFamily="18" charset="0"/>
                <a:ea typeface="Cambria" panose="02040503050406030204" pitchFamily="18" charset="0"/>
              </a:rPr>
              <a:t>(HealthPartners, 2026)</a:t>
            </a:r>
            <a:r>
              <a:rPr lang="en-IN" dirty="0">
                <a:effectLst/>
                <a:latin typeface="Times New Roman" panose="02020603050405020304" pitchFamily="18"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8F24753D-ADF4-99FB-15E3-C67C838F8AB6}"/>
              </a:ext>
            </a:extLst>
          </p:cNvPr>
          <p:cNvPicPr>
            <a:picLocks noChangeAspect="1"/>
          </p:cNvPicPr>
          <p:nvPr/>
        </p:nvPicPr>
        <p:blipFill>
          <a:blip r:embed="rId5"/>
          <a:stretch>
            <a:fillRect/>
          </a:stretch>
        </p:blipFill>
        <p:spPr>
          <a:xfrm>
            <a:off x="264272" y="2049517"/>
            <a:ext cx="5831728" cy="3121571"/>
          </a:xfrm>
          <a:prstGeom prst="rect">
            <a:avLst/>
          </a:prstGeom>
        </p:spPr>
      </p:pic>
      <p:sp>
        <p:nvSpPr>
          <p:cNvPr id="9" name="TextBox 8">
            <a:extLst>
              <a:ext uri="{FF2B5EF4-FFF2-40B4-BE49-F238E27FC236}">
                <a16:creationId xmlns:a16="http://schemas.microsoft.com/office/drawing/2014/main" id="{5D214B5A-EE14-802E-B41D-D626787BF902}"/>
              </a:ext>
            </a:extLst>
          </p:cNvPr>
          <p:cNvSpPr txBox="1"/>
          <p:nvPr/>
        </p:nvSpPr>
        <p:spPr>
          <a:xfrm>
            <a:off x="-21020" y="5344510"/>
            <a:ext cx="6117020" cy="276999"/>
          </a:xfrm>
          <a:prstGeom prst="rect">
            <a:avLst/>
          </a:prstGeom>
          <a:noFill/>
        </p:spPr>
        <p:txBody>
          <a:bodyPr wrap="square">
            <a:spAutoFit/>
          </a:bodyPr>
          <a:lstStyle/>
          <a:p>
            <a:pPr algn="ctr"/>
            <a:r>
              <a:rPr lang="en-US" sz="1200" dirty="0">
                <a:effectLst/>
                <a:latin typeface="Times New Roman" panose="02020603050405020304" pitchFamily="18" charset="0"/>
                <a:ea typeface="Cambria" panose="02040503050406030204" pitchFamily="18" charset="0"/>
              </a:rPr>
              <a:t>(HealthPartners, 2026)</a:t>
            </a:r>
            <a:endParaRPr lang="en-GB" dirty="0"/>
          </a:p>
        </p:txBody>
      </p:sp>
      <p:pic>
        <p:nvPicPr>
          <p:cNvPr id="13" name="Video 12">
            <a:hlinkClick r:id="" action="ppaction://media"/>
            <a:extLst>
              <a:ext uri="{FF2B5EF4-FFF2-40B4-BE49-F238E27FC236}">
                <a16:creationId xmlns:a16="http://schemas.microsoft.com/office/drawing/2014/main" id="{A9EC85A2-BA82-2E61-D7F7-180CE01B34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2593203"/>
      </p:ext>
    </p:extLst>
  </p:cSld>
  <p:clrMapOvr>
    <a:masterClrMapping/>
  </p:clrMapOvr>
  <mc:AlternateContent xmlns:mc="http://schemas.openxmlformats.org/markup-compatibility/2006" xmlns:p14="http://schemas.microsoft.com/office/powerpoint/2010/main">
    <mc:Choice Requires="p14">
      <p:transition spd="slow" p14:dur="2000" advTm="136803"/>
    </mc:Choice>
    <mc:Fallback xmlns="">
      <p:transition spd="slow" advTm="13680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A50B5A-0A3E-F84F-94CC-0C67C547DFE7}"/>
              </a:ext>
            </a:extLst>
          </p:cNvPr>
          <p:cNvSpPr txBox="1"/>
          <p:nvPr/>
        </p:nvSpPr>
        <p:spPr>
          <a:xfrm>
            <a:off x="2628" y="201589"/>
            <a:ext cx="6093372" cy="369332"/>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Contd…</a:t>
            </a:r>
            <a:endParaRPr lang="en-GB" sz="18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C882D5BB-8462-51AA-D3B4-FD11CC9FE658}"/>
              </a:ext>
            </a:extLst>
          </p:cNvPr>
          <p:cNvGraphicFramePr>
            <a:graphicFrameLocks noGrp="1"/>
          </p:cNvGraphicFramePr>
          <p:nvPr>
            <p:extLst>
              <p:ext uri="{D42A27DB-BD31-4B8C-83A1-F6EECF244321}">
                <p14:modId xmlns:p14="http://schemas.microsoft.com/office/powerpoint/2010/main" val="3068074751"/>
              </p:ext>
            </p:extLst>
          </p:nvPr>
        </p:nvGraphicFramePr>
        <p:xfrm>
          <a:off x="349468" y="1632291"/>
          <a:ext cx="11648092" cy="4749800"/>
        </p:xfrm>
        <a:graphic>
          <a:graphicData uri="http://schemas.openxmlformats.org/drawingml/2006/table">
            <a:tbl>
              <a:tblPr firstRow="1" firstCol="1" bandRow="1">
                <a:tableStyleId>{68D230F3-CF80-4859-8CE7-A43EE81993B5}</a:tableStyleId>
              </a:tblPr>
              <a:tblGrid>
                <a:gridCol w="5824046">
                  <a:extLst>
                    <a:ext uri="{9D8B030D-6E8A-4147-A177-3AD203B41FA5}">
                      <a16:colId xmlns:a16="http://schemas.microsoft.com/office/drawing/2014/main" val="2192162639"/>
                    </a:ext>
                  </a:extLst>
                </a:gridCol>
                <a:gridCol w="5824046">
                  <a:extLst>
                    <a:ext uri="{9D8B030D-6E8A-4147-A177-3AD203B41FA5}">
                      <a16:colId xmlns:a16="http://schemas.microsoft.com/office/drawing/2014/main" val="2203838123"/>
                    </a:ext>
                  </a:extLst>
                </a:gridCol>
              </a:tblGrid>
              <a:tr h="0">
                <a:tc>
                  <a:txBody>
                    <a:bodyPr/>
                    <a:lstStyle/>
                    <a:p>
                      <a:pPr algn="just">
                        <a:lnSpc>
                          <a:spcPct val="100000"/>
                        </a:lnSpc>
                        <a:buNone/>
                      </a:pPr>
                      <a:r>
                        <a:rPr lang="en-IN" sz="1800" dirty="0">
                          <a:effectLst/>
                          <a:latin typeface="Times New Roman" panose="02020603050405020304" pitchFamily="18" charset="0"/>
                          <a:cs typeface="Times New Roman" panose="02020603050405020304" pitchFamily="18" charset="0"/>
                        </a:rPr>
                        <a:t>Assessment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00000"/>
                        </a:lnSpc>
                        <a:buNone/>
                      </a:pPr>
                      <a:r>
                        <a:rPr lang="en-IN" sz="1800" b="0" dirty="0">
                          <a:effectLst/>
                          <a:latin typeface="Times New Roman" panose="02020603050405020304" pitchFamily="18" charset="0"/>
                          <a:cs typeface="Times New Roman" panose="02020603050405020304" pitchFamily="18" charset="0"/>
                        </a:rPr>
                        <a:t>Care practitioners will assess social isolation, mental health, sputum production, and cough of the patient (</a:t>
                      </a:r>
                      <a:r>
                        <a:rPr lang="en-GB" sz="1800" b="0" dirty="0">
                          <a:effectLst/>
                          <a:latin typeface="Times New Roman" panose="02020603050405020304" pitchFamily="18" charset="0"/>
                          <a:cs typeface="Times New Roman" panose="02020603050405020304" pitchFamily="18" charset="0"/>
                        </a:rPr>
                        <a:t>Des Jardins and Burton, 2023)</a:t>
                      </a:r>
                      <a:r>
                        <a:rPr lang="en-IN" sz="1800" b="0" dirty="0">
                          <a:effectLst/>
                          <a:latin typeface="Times New Roman" panose="02020603050405020304" pitchFamily="18" charset="0"/>
                          <a:cs typeface="Times New Roman" panose="02020603050405020304" pitchFamily="18" charset="0"/>
                        </a:rPr>
                        <a:t>. </a:t>
                      </a:r>
                      <a:endPar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053373350"/>
                  </a:ext>
                </a:extLst>
              </a:tr>
              <a:tr h="0">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Diagnosis</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Impaired gas exchange related to alveolar damage and ineffective airway clearance associated with chronic cough and inflammation will be diagnosed </a:t>
                      </a:r>
                      <a:r>
                        <a:rPr lang="en-US" sz="1800">
                          <a:effectLst/>
                          <a:latin typeface="Times New Roman" panose="02020603050405020304" pitchFamily="18" charset="0"/>
                          <a:cs typeface="Times New Roman" panose="02020603050405020304" pitchFamily="18" charset="0"/>
                        </a:rPr>
                        <a:t>(Wayne, 2024)</a:t>
                      </a:r>
                      <a:r>
                        <a:rPr lang="en-IN"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848221647"/>
                  </a:ext>
                </a:extLst>
              </a:tr>
              <a:tr h="0">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Planning</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A routine local support system needs to be established to ensure medication adherence and reduce his isolation (</a:t>
                      </a:r>
                      <a:r>
                        <a:rPr lang="en-GB" sz="1800">
                          <a:effectLst/>
                          <a:latin typeface="Times New Roman" panose="02020603050405020304" pitchFamily="18" charset="0"/>
                          <a:cs typeface="Times New Roman" panose="02020603050405020304" pitchFamily="18" charset="0"/>
                        </a:rPr>
                        <a:t>Kydonaki and Parke, 2023)</a:t>
                      </a:r>
                      <a:r>
                        <a:rPr lang="en-IN"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336408125"/>
                  </a:ext>
                </a:extLst>
              </a:tr>
              <a:tr h="0">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Implementation</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Caregivers will encourage daily low-impact movement of Andrew and provide him with essential resources for smoking cessation </a:t>
                      </a:r>
                      <a:r>
                        <a:rPr lang="en-US" sz="1800">
                          <a:effectLst/>
                          <a:latin typeface="Times New Roman" panose="02020603050405020304" pitchFamily="18" charset="0"/>
                          <a:cs typeface="Times New Roman" panose="02020603050405020304" pitchFamily="18" charset="0"/>
                        </a:rPr>
                        <a:t>(GOV.UK, 2025)</a:t>
                      </a:r>
                      <a:r>
                        <a:rPr lang="en-IN" sz="1800">
                          <a:effectLst/>
                          <a:latin typeface="Times New Roman" panose="02020603050405020304" pitchFamily="18" charset="0"/>
                          <a:cs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22783358"/>
                  </a:ext>
                </a:extLst>
              </a:tr>
              <a:tr h="0">
                <a:tc>
                  <a:txBody>
                    <a:bodyPr/>
                    <a:lstStyle/>
                    <a:p>
                      <a:pPr algn="just">
                        <a:lnSpc>
                          <a:spcPct val="100000"/>
                        </a:lnSpc>
                        <a:buNone/>
                      </a:pPr>
                      <a:r>
                        <a:rPr lang="en-IN" sz="1800">
                          <a:effectLst/>
                          <a:latin typeface="Times New Roman" panose="02020603050405020304" pitchFamily="18" charset="0"/>
                          <a:cs typeface="Times New Roman" panose="02020603050405020304" pitchFamily="18" charset="0"/>
                        </a:rPr>
                        <a:t>Evaluation</a:t>
                      </a:r>
                      <a:endParaRPr lang="en-GB"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just">
                        <a:lnSpc>
                          <a:spcPct val="100000"/>
                        </a:lnSpc>
                        <a:buNone/>
                      </a:pPr>
                      <a:r>
                        <a:rPr lang="en-IN" sz="1800" dirty="0">
                          <a:effectLst/>
                          <a:latin typeface="Times New Roman" panose="02020603050405020304" pitchFamily="18" charset="0"/>
                          <a:cs typeface="Times New Roman" panose="02020603050405020304" pitchFamily="18" charset="0"/>
                        </a:rPr>
                        <a:t>Professionals will evaluate the frequency of hospitalisation and confirm the ability of the patient to demonstrate breathing exercises </a:t>
                      </a:r>
                      <a:r>
                        <a:rPr lang="en-US" sz="1800" dirty="0">
                          <a:effectLst/>
                          <a:latin typeface="Times New Roman" panose="02020603050405020304" pitchFamily="18" charset="0"/>
                          <a:cs typeface="Times New Roman" panose="02020603050405020304" pitchFamily="18" charset="0"/>
                        </a:rPr>
                        <a:t>(Medeiros, 2025)</a:t>
                      </a:r>
                      <a:r>
                        <a:rPr lang="en-IN" sz="1800" dirty="0">
                          <a:effectLst/>
                          <a:latin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12894554"/>
                  </a:ext>
                </a:extLst>
              </a:tr>
            </a:tbl>
          </a:graphicData>
        </a:graphic>
      </p:graphicFrame>
      <p:sp>
        <p:nvSpPr>
          <p:cNvPr id="6" name="TextBox 5">
            <a:extLst>
              <a:ext uri="{FF2B5EF4-FFF2-40B4-BE49-F238E27FC236}">
                <a16:creationId xmlns:a16="http://schemas.microsoft.com/office/drawing/2014/main" id="{062AA89C-889B-2438-E229-AA29EBFABE2A}"/>
              </a:ext>
            </a:extLst>
          </p:cNvPr>
          <p:cNvSpPr txBox="1"/>
          <p:nvPr/>
        </p:nvSpPr>
        <p:spPr>
          <a:xfrm>
            <a:off x="3037490" y="1099094"/>
            <a:ext cx="6117020" cy="369332"/>
          </a:xfrm>
          <a:prstGeom prst="rect">
            <a:avLst/>
          </a:prstGeom>
          <a:noFill/>
        </p:spPr>
        <p:txBody>
          <a:bodyPr wrap="square">
            <a:spAutoFit/>
          </a:bodyPr>
          <a:lstStyle/>
          <a:p>
            <a:pPr algn="ctr"/>
            <a:r>
              <a:rPr lang="en-IN" b="1" i="1" dirty="0">
                <a:effectLst/>
                <a:latin typeface="Times New Roman" panose="02020603050405020304" pitchFamily="18" charset="0"/>
                <a:ea typeface="Times New Roman" panose="02020603050405020304" pitchFamily="18" charset="0"/>
              </a:rPr>
              <a:t>Care Plan</a:t>
            </a:r>
            <a:endParaRPr lang="en-GB" sz="2800" dirty="0"/>
          </a:p>
        </p:txBody>
      </p:sp>
      <p:pic>
        <p:nvPicPr>
          <p:cNvPr id="11" name="Video 10">
            <a:hlinkClick r:id="" action="ppaction://media"/>
            <a:extLst>
              <a:ext uri="{FF2B5EF4-FFF2-40B4-BE49-F238E27FC236}">
                <a16:creationId xmlns:a16="http://schemas.microsoft.com/office/drawing/2014/main" id="{8F344932-FA72-49C3-DA87-FBB839E4170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7472645"/>
      </p:ext>
    </p:extLst>
  </p:cSld>
  <p:clrMapOvr>
    <a:masterClrMapping/>
  </p:clrMapOvr>
  <mc:AlternateContent xmlns:mc="http://schemas.openxmlformats.org/markup-compatibility/2006" xmlns:p14="http://schemas.microsoft.com/office/powerpoint/2010/main">
    <mc:Choice Requires="p14">
      <p:transition spd="slow" p14:dur="2000" advTm="140494"/>
    </mc:Choice>
    <mc:Fallback xmlns="">
      <p:transition spd="slow" advTm="14049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l="40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87D550-4005-86AF-1745-1AEAED9446B7}"/>
              </a:ext>
            </a:extLst>
          </p:cNvPr>
          <p:cNvSpPr txBox="1"/>
          <p:nvPr/>
        </p:nvSpPr>
        <p:spPr>
          <a:xfrm>
            <a:off x="0" y="0"/>
            <a:ext cx="12192000" cy="461665"/>
          </a:xfrm>
          <a:prstGeom prst="rect">
            <a:avLst/>
          </a:prstGeom>
          <a:solidFill>
            <a:schemeClr val="accent2">
              <a:lumMod val="60000"/>
              <a:lumOff val="40000"/>
            </a:schemeClr>
          </a:solidFill>
        </p:spPr>
        <p:txBody>
          <a:bodyPr wrap="square">
            <a:spAutoFit/>
          </a:bodyPr>
          <a:lstStyle/>
          <a:p>
            <a:pPr algn="ctr">
              <a:buNone/>
            </a:pPr>
            <a:r>
              <a:rPr lang="en-IN" sz="2400" b="1" kern="0" dirty="0">
                <a:effectLst/>
                <a:latin typeface="Times New Roman" panose="02020603050405020304" pitchFamily="18" charset="0"/>
              </a:rPr>
              <a:t>Outlining recommendations   </a:t>
            </a:r>
          </a:p>
        </p:txBody>
      </p:sp>
      <p:sp>
        <p:nvSpPr>
          <p:cNvPr id="5" name="TextBox 4">
            <a:extLst>
              <a:ext uri="{FF2B5EF4-FFF2-40B4-BE49-F238E27FC236}">
                <a16:creationId xmlns:a16="http://schemas.microsoft.com/office/drawing/2014/main" id="{73FB47CF-19E0-1AFD-E9E1-DBCFBDF5EE06}"/>
              </a:ext>
            </a:extLst>
          </p:cNvPr>
          <p:cNvSpPr txBox="1"/>
          <p:nvPr/>
        </p:nvSpPr>
        <p:spPr>
          <a:xfrm>
            <a:off x="0" y="2665585"/>
            <a:ext cx="6096000" cy="2862322"/>
          </a:xfrm>
          <a:prstGeom prst="rect">
            <a:avLst/>
          </a:prstGeom>
          <a:solidFill>
            <a:schemeClr val="accent5">
              <a:lumMod val="40000"/>
              <a:lumOff val="60000"/>
            </a:schemeClr>
          </a:solidFill>
        </p:spPr>
        <p:txBody>
          <a:bodyPr wrap="square">
            <a:spAutoFit/>
          </a:bodyPr>
          <a:lstStyle/>
          <a:p>
            <a:pPr algn="just">
              <a:buNone/>
            </a:pPr>
            <a:r>
              <a:rPr lang="en-IN" b="1" i="1" dirty="0">
                <a:effectLst/>
                <a:latin typeface="Times New Roman" panose="02020603050405020304" pitchFamily="18" charset="0"/>
                <a:ea typeface="Times New Roman" panose="02020603050405020304" pitchFamily="18" charset="0"/>
              </a:rPr>
              <a:t>Care routine and clinical monitoring</a:t>
            </a:r>
          </a:p>
          <a:p>
            <a:pPr algn="just">
              <a:buNone/>
            </a:pPr>
            <a:endParaRPr lang="en-IN"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Implementing daily pursed lip breathing, a home-based exercise routine adapted for knee pain as well as offering nicotine replacement therapy to Andrew to quit smoking </a:t>
            </a:r>
            <a:r>
              <a:rPr lang="en-US" dirty="0">
                <a:solidFill>
                  <a:srgbClr val="222222"/>
                </a:solidFill>
                <a:effectLst/>
                <a:latin typeface="Times New Roman" panose="02020603050405020304" pitchFamily="18" charset="0"/>
                <a:ea typeface="Times New Roman" panose="02020603050405020304" pitchFamily="18" charset="0"/>
              </a:rPr>
              <a:t>(NHS, 2026b)</a:t>
            </a:r>
            <a:r>
              <a:rPr lang="en-IN" dirty="0">
                <a:effectLst/>
                <a:latin typeface="Times New Roman" panose="02020603050405020304" pitchFamily="18" charset="0"/>
                <a:ea typeface="Times New Roman" panose="02020603050405020304" pitchFamily="18" charset="0"/>
              </a:rPr>
              <a:t>. </a:t>
            </a:r>
          </a:p>
          <a:p>
            <a:pPr marL="285750" indent="-285750" algn="just">
              <a:buFont typeface="Wingdings" panose="05000000000000000000" pitchFamily="2" charset="2"/>
              <a:buChar char="Ø"/>
            </a:pPr>
            <a:endParaRPr lang="en-IN"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Moreover, utilising pulse oximetry for SpO2 for daily measurement followed by a monthly chest X-ray will be helpful for reviewing the lung condition. </a:t>
            </a:r>
          </a:p>
        </p:txBody>
      </p:sp>
      <p:pic>
        <p:nvPicPr>
          <p:cNvPr id="8" name="Video 7">
            <a:hlinkClick r:id="" action="ppaction://media"/>
            <a:extLst>
              <a:ext uri="{FF2B5EF4-FFF2-40B4-BE49-F238E27FC236}">
                <a16:creationId xmlns:a16="http://schemas.microsoft.com/office/drawing/2014/main" id="{3F8199B5-D043-532C-2C55-D967C1CCAA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767387"/>
      </p:ext>
    </p:extLst>
  </p:cSld>
  <p:clrMapOvr>
    <a:masterClrMapping/>
  </p:clrMapOvr>
  <mc:AlternateContent xmlns:mc="http://schemas.openxmlformats.org/markup-compatibility/2006" xmlns:p14="http://schemas.microsoft.com/office/powerpoint/2010/main">
    <mc:Choice Requires="p14">
      <p:transition spd="slow" p14:dur="2000" advTm="163265"/>
    </mc:Choice>
    <mc:Fallback xmlns="">
      <p:transition spd="slow" advTm="16326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l="-4000" t="-28000" b="-28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DD1B1C-32A8-112D-0889-42E444665A0C}"/>
              </a:ext>
            </a:extLst>
          </p:cNvPr>
          <p:cNvSpPr txBox="1"/>
          <p:nvPr/>
        </p:nvSpPr>
        <p:spPr>
          <a:xfrm>
            <a:off x="0" y="4272677"/>
            <a:ext cx="9033641" cy="2585323"/>
          </a:xfrm>
          <a:prstGeom prst="rect">
            <a:avLst/>
          </a:prstGeom>
          <a:solidFill>
            <a:schemeClr val="accent2">
              <a:lumMod val="40000"/>
              <a:lumOff val="60000"/>
            </a:schemeClr>
          </a:solidFill>
        </p:spPr>
        <p:txBody>
          <a:bodyPr wrap="square">
            <a:spAutoFit/>
          </a:bodyPr>
          <a:lstStyle/>
          <a:p>
            <a:pPr algn="just">
              <a:buNone/>
            </a:pPr>
            <a:r>
              <a:rPr lang="en-IN" b="1" i="1" dirty="0">
                <a:effectLst/>
                <a:latin typeface="Times New Roman" panose="02020603050405020304" pitchFamily="18" charset="0"/>
                <a:ea typeface="Times New Roman" panose="02020603050405020304" pitchFamily="18" charset="0"/>
              </a:rPr>
              <a:t>Care planning, communication and ethics </a:t>
            </a:r>
          </a:p>
          <a:p>
            <a:pPr algn="just">
              <a:buNone/>
            </a:pPr>
            <a:endParaRPr lang="en-IN" dirty="0">
              <a:effectLs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Implementation of a traffic light exacerbation action plan with emergency rescue packs as well as considering weight-bearing exercises can be done to manage knee pain </a:t>
            </a:r>
            <a:r>
              <a:rPr lang="en-IN" dirty="0">
                <a:solidFill>
                  <a:srgbClr val="222222"/>
                </a:solidFill>
                <a:effectLst/>
                <a:latin typeface="Times New Roman" panose="02020603050405020304" pitchFamily="18" charset="0"/>
                <a:ea typeface="Times New Roman" panose="02020603050405020304" pitchFamily="18" charset="0"/>
              </a:rPr>
              <a:t> </a:t>
            </a:r>
            <a:r>
              <a:rPr lang="en-US" dirty="0">
                <a:solidFill>
                  <a:srgbClr val="222222"/>
                </a:solidFill>
                <a:effectLst/>
                <a:latin typeface="Times New Roman" panose="02020603050405020304" pitchFamily="18" charset="0"/>
                <a:ea typeface="Times New Roman" panose="02020603050405020304" pitchFamily="18" charset="0"/>
              </a:rPr>
              <a:t>(Nottsapc.nhs.uk, 2026)</a:t>
            </a:r>
            <a:r>
              <a:rPr lang="en-IN" dirty="0">
                <a:effectLst/>
                <a:latin typeface="Times New Roman" panose="02020603050405020304" pitchFamily="18" charset="0"/>
                <a:ea typeface="Times New Roman" panose="02020603050405020304" pitchFamily="18" charset="0"/>
              </a:rPr>
              <a:t>. </a:t>
            </a:r>
          </a:p>
          <a:p>
            <a:pPr marL="285750" indent="-285750" algn="just">
              <a:buFont typeface="Wingdings" panose="05000000000000000000" pitchFamily="2" charset="2"/>
              <a:buChar char="Ø"/>
            </a:pPr>
            <a:endParaRPr lang="en-IN"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Engaging primary care and local social services via telehealth, digital check-ins, </a:t>
            </a:r>
            <a:r>
              <a:rPr lang="en-IN" dirty="0" err="1">
                <a:effectLst/>
                <a:latin typeface="Times New Roman" panose="02020603050405020304" pitchFamily="18" charset="0"/>
                <a:ea typeface="Times New Roman" panose="02020603050405020304" pitchFamily="18" charset="0"/>
              </a:rPr>
              <a:t>honoring</a:t>
            </a:r>
            <a:r>
              <a:rPr lang="en-IN" dirty="0">
                <a:effectLst/>
                <a:latin typeface="Times New Roman" panose="02020603050405020304" pitchFamily="18" charset="0"/>
                <a:ea typeface="Times New Roman" panose="02020603050405020304" pitchFamily="18" charset="0"/>
              </a:rPr>
              <a:t> the patient autonomy regarding smoking while maximising clinical safety and maintaining ongoing contact with out-of-state family members.</a:t>
            </a:r>
          </a:p>
        </p:txBody>
      </p:sp>
      <p:sp>
        <p:nvSpPr>
          <p:cNvPr id="5" name="TextBox 4">
            <a:extLst>
              <a:ext uri="{FF2B5EF4-FFF2-40B4-BE49-F238E27FC236}">
                <a16:creationId xmlns:a16="http://schemas.microsoft.com/office/drawing/2014/main" id="{92595138-04B7-023C-75AB-43334BC79168}"/>
              </a:ext>
            </a:extLst>
          </p:cNvPr>
          <p:cNvSpPr txBox="1"/>
          <p:nvPr/>
        </p:nvSpPr>
        <p:spPr>
          <a:xfrm>
            <a:off x="2628" y="201589"/>
            <a:ext cx="6093372" cy="369332"/>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Contd…</a:t>
            </a:r>
            <a:endParaRPr lang="en-GB" sz="1800" dirty="0">
              <a:latin typeface="Times New Roman" panose="02020603050405020304" pitchFamily="18" charset="0"/>
              <a:cs typeface="Times New Roman" panose="02020603050405020304" pitchFamily="18" charset="0"/>
            </a:endParaRPr>
          </a:p>
        </p:txBody>
      </p:sp>
      <p:pic>
        <p:nvPicPr>
          <p:cNvPr id="7" name="Video 6">
            <a:hlinkClick r:id="" action="ppaction://media"/>
            <a:extLst>
              <a:ext uri="{FF2B5EF4-FFF2-40B4-BE49-F238E27FC236}">
                <a16:creationId xmlns:a16="http://schemas.microsoft.com/office/drawing/2014/main" id="{F1707F7C-65DC-4714-6E6C-144C2B50783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3453482"/>
      </p:ext>
    </p:extLst>
  </p:cSld>
  <p:clrMapOvr>
    <a:masterClrMapping/>
  </p:clrMapOvr>
  <mc:AlternateContent xmlns:mc="http://schemas.openxmlformats.org/markup-compatibility/2006" xmlns:p14="http://schemas.microsoft.com/office/powerpoint/2010/main">
    <mc:Choice Requires="p14">
      <p:transition spd="slow" p14:dur="2000" advTm="116541"/>
    </mc:Choice>
    <mc:Fallback xmlns="">
      <p:transition spd="slow" advTm="116541"/>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5">
            <a:lum/>
          </a:blip>
          <a:srcRect/>
          <a:stretch>
            <a:fillRect t="5000" r="-1000" b="-1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CC3E25-3627-AD03-FAE1-D76C3E4D9A5E}"/>
              </a:ext>
            </a:extLst>
          </p:cNvPr>
          <p:cNvSpPr txBox="1"/>
          <p:nvPr/>
        </p:nvSpPr>
        <p:spPr>
          <a:xfrm>
            <a:off x="0" y="0"/>
            <a:ext cx="12192000" cy="461665"/>
          </a:xfrm>
          <a:prstGeom prst="rect">
            <a:avLst/>
          </a:prstGeom>
          <a:solidFill>
            <a:schemeClr val="accent1">
              <a:lumMod val="40000"/>
              <a:lumOff val="60000"/>
            </a:schemeClr>
          </a:solidFill>
        </p:spPr>
        <p:txBody>
          <a:bodyPr wrap="square">
            <a:spAutoFit/>
          </a:bodyPr>
          <a:lstStyle/>
          <a:p>
            <a:pPr algn="ctr">
              <a:buNone/>
            </a:pPr>
            <a:r>
              <a:rPr lang="en-IN" sz="2400" b="1" kern="0" dirty="0">
                <a:effectLst/>
                <a:latin typeface="Times New Roman" panose="02020603050405020304" pitchFamily="18" charset="0"/>
              </a:rPr>
              <a:t>Conclusion </a:t>
            </a:r>
          </a:p>
        </p:txBody>
      </p:sp>
      <p:sp>
        <p:nvSpPr>
          <p:cNvPr id="5" name="TextBox 4">
            <a:extLst>
              <a:ext uri="{FF2B5EF4-FFF2-40B4-BE49-F238E27FC236}">
                <a16:creationId xmlns:a16="http://schemas.microsoft.com/office/drawing/2014/main" id="{2194B41A-3521-3382-EB20-CDB637D555F3}"/>
              </a:ext>
            </a:extLst>
          </p:cNvPr>
          <p:cNvSpPr txBox="1"/>
          <p:nvPr/>
        </p:nvSpPr>
        <p:spPr>
          <a:xfrm>
            <a:off x="3439511" y="5103674"/>
            <a:ext cx="8752489" cy="1754326"/>
          </a:xfrm>
          <a:prstGeom prst="rect">
            <a:avLst/>
          </a:prstGeom>
          <a:solidFill>
            <a:schemeClr val="accent3">
              <a:lumMod val="40000"/>
              <a:lumOff val="60000"/>
            </a:schemeClr>
          </a:solidFill>
        </p:spPr>
        <p:txBody>
          <a:bodyPr wrap="square">
            <a:spAutoFit/>
          </a:bodyPr>
          <a:lstStyle/>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This study has provided an in-depth insight into body functioning by illustrating relevant physiology and anatomy. </a:t>
            </a:r>
          </a:p>
          <a:p>
            <a:pPr marL="285750" indent="-285750" algn="just">
              <a:buFont typeface="Wingdings" panose="05000000000000000000" pitchFamily="2" charset="2"/>
              <a:buChar char="Ø"/>
            </a:pPr>
            <a:endParaRPr lang="en-IN" dirty="0">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Ø"/>
            </a:pPr>
            <a:r>
              <a:rPr lang="en-IN" dirty="0">
                <a:effectLst/>
                <a:latin typeface="Times New Roman" panose="02020603050405020304" pitchFamily="18" charset="0"/>
                <a:ea typeface="Times New Roman" panose="02020603050405020304" pitchFamily="18" charset="0"/>
              </a:rPr>
              <a:t>The ways chronic respiratory disease disrupts the smooth functions of the lungs have also been depicted here. A care plan has been described here based on the demographic information and lifestyle of Andrew Boston. </a:t>
            </a:r>
          </a:p>
        </p:txBody>
      </p:sp>
      <p:pic>
        <p:nvPicPr>
          <p:cNvPr id="7" name="Video 6">
            <a:hlinkClick r:id="" action="ppaction://media"/>
            <a:extLst>
              <a:ext uri="{FF2B5EF4-FFF2-40B4-BE49-F238E27FC236}">
                <a16:creationId xmlns:a16="http://schemas.microsoft.com/office/drawing/2014/main" id="{C7F25B76-6E61-D934-3250-4469B2BA84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9273046"/>
      </p:ext>
    </p:extLst>
  </p:cSld>
  <p:clrMapOvr>
    <a:masterClrMapping/>
  </p:clrMapOvr>
  <mc:AlternateContent xmlns:mc="http://schemas.openxmlformats.org/markup-compatibility/2006" xmlns:p14="http://schemas.microsoft.com/office/powerpoint/2010/main">
    <mc:Choice Requires="p14">
      <p:transition spd="slow" p14:dur="2000" advTm="55947"/>
    </mc:Choice>
    <mc:Fallback xmlns="">
      <p:transition spd="slow" advTm="55947"/>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27000"/>
            <a:lum/>
          </a:blip>
          <a:srcRect/>
          <a:stretch>
            <a:fillRect t="-3000" b="-3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4853EF-703D-D216-B11D-469510ED4A23}"/>
              </a:ext>
            </a:extLst>
          </p:cNvPr>
          <p:cNvSpPr txBox="1"/>
          <p:nvPr/>
        </p:nvSpPr>
        <p:spPr>
          <a:xfrm>
            <a:off x="0" y="0"/>
            <a:ext cx="12192000" cy="718466"/>
          </a:xfrm>
          <a:prstGeom prst="rect">
            <a:avLst/>
          </a:prstGeom>
          <a:solidFill>
            <a:schemeClr val="accent4">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gn="ctr">
              <a:lnSpc>
                <a:spcPct val="200000"/>
              </a:lnSpc>
              <a:buNone/>
            </a:pPr>
            <a:r>
              <a:rPr lang="en-IN" sz="2400" b="1" kern="0" dirty="0">
                <a:effectLst/>
                <a:latin typeface="Times New Roman" panose="02020603050405020304" pitchFamily="18" charset="0"/>
              </a:rPr>
              <a:t>References </a:t>
            </a:r>
          </a:p>
        </p:txBody>
      </p:sp>
      <p:sp>
        <p:nvSpPr>
          <p:cNvPr id="5" name="TextBox 4">
            <a:extLst>
              <a:ext uri="{FF2B5EF4-FFF2-40B4-BE49-F238E27FC236}">
                <a16:creationId xmlns:a16="http://schemas.microsoft.com/office/drawing/2014/main" id="{D8A1977A-D03B-AE50-0B0D-021A6F9467A0}"/>
              </a:ext>
            </a:extLst>
          </p:cNvPr>
          <p:cNvSpPr txBox="1"/>
          <p:nvPr/>
        </p:nvSpPr>
        <p:spPr>
          <a:xfrm>
            <a:off x="93279" y="836071"/>
            <a:ext cx="12005442" cy="5816977"/>
          </a:xfrm>
          <a:prstGeom prst="rect">
            <a:avLst/>
          </a:prstGeom>
          <a:noFill/>
        </p:spPr>
        <p:txBody>
          <a:bodyPr wrap="square">
            <a:spAutoFit/>
          </a:bodyPr>
          <a:lstStyle/>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Age UK. (2026) </a:t>
            </a:r>
            <a:r>
              <a:rPr lang="en-IN" sz="1200" i="1" dirty="0">
                <a:solidFill>
                  <a:srgbClr val="222222"/>
                </a:solidFill>
                <a:effectLst/>
                <a:latin typeface="Times New Roman" panose="02020603050405020304" pitchFamily="18" charset="0"/>
                <a:ea typeface="Times New Roman" panose="02020603050405020304" pitchFamily="18" charset="0"/>
              </a:rPr>
              <a:t>Services</a:t>
            </a:r>
            <a:r>
              <a:rPr lang="en-IN" sz="1200" dirty="0">
                <a:solidFill>
                  <a:srgbClr val="222222"/>
                </a:solidFill>
                <a:effectLst/>
                <a:latin typeface="Times New Roman" panose="02020603050405020304" pitchFamily="18" charset="0"/>
                <a:ea typeface="Times New Roman" panose="02020603050405020304" pitchFamily="18" charset="0"/>
              </a:rPr>
              <a:t>. [Online] Available at: https://www.ageuk.org.uk/services/ (Accessed 12 July 2026).</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err="1">
                <a:solidFill>
                  <a:srgbClr val="222222"/>
                </a:solidFill>
                <a:effectLst/>
                <a:latin typeface="Times New Roman" panose="02020603050405020304" pitchFamily="18" charset="0"/>
                <a:ea typeface="Times New Roman" panose="02020603050405020304" pitchFamily="18" charset="0"/>
              </a:rPr>
              <a:t>Arpınar</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dirty="0" err="1">
                <a:solidFill>
                  <a:srgbClr val="222222"/>
                </a:solidFill>
                <a:effectLst/>
                <a:latin typeface="Times New Roman" panose="02020603050405020304" pitchFamily="18" charset="0"/>
                <a:ea typeface="Times New Roman" panose="02020603050405020304" pitchFamily="18" charset="0"/>
              </a:rPr>
              <a:t>Yiğitbaş</a:t>
            </a:r>
            <a:r>
              <a:rPr lang="en-IN" sz="1200" dirty="0">
                <a:solidFill>
                  <a:srgbClr val="222222"/>
                </a:solidFill>
                <a:effectLst/>
                <a:latin typeface="Times New Roman" panose="02020603050405020304" pitchFamily="18" charset="0"/>
                <a:ea typeface="Times New Roman" panose="02020603050405020304" pitchFamily="18" charset="0"/>
              </a:rPr>
              <a:t>, B. and Çetinkaya, Z. (2026) ‘Evolution of definitions, classification, and treatment in chronic obstructive pulmonary disease: A comparative review of GOLD reports and international guidelines.’ </a:t>
            </a:r>
            <a:r>
              <a:rPr lang="en-IN" sz="1200" i="1" dirty="0">
                <a:solidFill>
                  <a:srgbClr val="222222"/>
                </a:solidFill>
                <a:effectLst/>
                <a:latin typeface="Times New Roman" panose="02020603050405020304" pitchFamily="18" charset="0"/>
                <a:ea typeface="Times New Roman" panose="02020603050405020304" pitchFamily="18" charset="0"/>
              </a:rPr>
              <a:t>Eurasian Journal of Pulmonology</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28</a:t>
            </a:r>
            <a:r>
              <a:rPr lang="en-IN" sz="1200" dirty="0">
                <a:solidFill>
                  <a:srgbClr val="222222"/>
                </a:solidFill>
                <a:effectLst/>
                <a:latin typeface="Times New Roman" panose="02020603050405020304" pitchFamily="18" charset="0"/>
                <a:ea typeface="Times New Roman" panose="02020603050405020304" pitchFamily="18" charset="0"/>
              </a:rPr>
              <a:t>(1), p.1.</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Corder, K. and Henderson, E. (2025) ‘The Anatomy and Physiology of the Respiratory System.’ </a:t>
            </a:r>
            <a:r>
              <a:rPr lang="en-IN" sz="1200" i="1" dirty="0">
                <a:solidFill>
                  <a:srgbClr val="222222"/>
                </a:solidFill>
                <a:effectLst/>
                <a:latin typeface="Times New Roman" panose="02020603050405020304" pitchFamily="18" charset="0"/>
                <a:ea typeface="Times New Roman" panose="02020603050405020304" pitchFamily="18" charset="0"/>
              </a:rPr>
              <a:t>Fundamentals of Caring for the Older Person</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GB" sz="1200" dirty="0">
                <a:effectLst/>
                <a:latin typeface="Times New Roman" panose="02020603050405020304" pitchFamily="18" charset="0"/>
                <a:ea typeface="Times New Roman" panose="02020603050405020304" pitchFamily="18" charset="0"/>
              </a:rPr>
              <a:t>Des Jardins, T. and Burton, G.G. </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2023</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Clinical manifestations &amp; assessment of respiratory Disease-E-Book: clinical manifestations &amp; assessment of respiratory Disease-E-Book</a:t>
            </a:r>
            <a:r>
              <a:rPr lang="en-GB" sz="1200" dirty="0">
                <a:effectLst/>
                <a:latin typeface="Times New Roman" panose="02020603050405020304" pitchFamily="18" charset="0"/>
                <a:ea typeface="Times New Roman" panose="02020603050405020304" pitchFamily="18" charset="0"/>
              </a:rPr>
              <a:t>. Elsevier Health Sciences.</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effectLst/>
                <a:latin typeface="Times New Roman" panose="02020603050405020304" pitchFamily="18" charset="0"/>
                <a:ea typeface="Times New Roman" panose="02020603050405020304" pitchFamily="18" charset="0"/>
              </a:rPr>
              <a:t>GOV.UK. (2025) </a:t>
            </a:r>
            <a:r>
              <a:rPr lang="en-IN" sz="1200" i="1" dirty="0">
                <a:effectLst/>
                <a:latin typeface="Times New Roman" panose="02020603050405020304" pitchFamily="18" charset="0"/>
                <a:ea typeface="Times New Roman" panose="02020603050405020304" pitchFamily="18" charset="0"/>
              </a:rPr>
              <a:t>Smoking and tobacco: applying All Our Health</a:t>
            </a:r>
            <a:r>
              <a:rPr lang="en-IN" sz="1200" dirty="0">
                <a:effectLst/>
                <a:latin typeface="Times New Roman" panose="02020603050405020304" pitchFamily="18" charset="0"/>
                <a:ea typeface="Times New Roman" panose="02020603050405020304" pitchFamily="18" charset="0"/>
              </a:rPr>
              <a:t>. [Online] Available at: https://www.gov.uk/government/publications/smoking-and-tobacco-applying-all-our-health/smoking-and-tobacco-applying-all-our-health (Accessed 11 July 2026).</a:t>
            </a:r>
          </a:p>
          <a:p>
            <a:pPr marL="171450" indent="-171450" algn="just">
              <a:buFont typeface="Wingdings" panose="05000000000000000000" pitchFamily="2" charset="2"/>
              <a:buChar char="Ø"/>
            </a:pPr>
            <a:r>
              <a:rPr lang="en-IN" sz="1200" dirty="0">
                <a:effectLst/>
                <a:latin typeface="Times New Roman" panose="02020603050405020304" pitchFamily="18" charset="0"/>
                <a:ea typeface="Times New Roman" panose="02020603050405020304" pitchFamily="18" charset="0"/>
              </a:rPr>
              <a:t>HealthPartners. (2026) </a:t>
            </a:r>
            <a:r>
              <a:rPr lang="en-IN" sz="1200" i="1" dirty="0">
                <a:effectLst/>
                <a:latin typeface="Times New Roman" panose="02020603050405020304" pitchFamily="18" charset="0"/>
                <a:ea typeface="Times New Roman" panose="02020603050405020304" pitchFamily="18" charset="0"/>
              </a:rPr>
              <a:t>Cough that won’t go away? Persistent cough causes and when to see a doctor.</a:t>
            </a:r>
            <a:r>
              <a:rPr lang="en-IN" sz="1200" dirty="0">
                <a:effectLst/>
                <a:latin typeface="Times New Roman" panose="02020603050405020304" pitchFamily="18" charset="0"/>
                <a:ea typeface="Times New Roman" panose="02020603050405020304" pitchFamily="18" charset="0"/>
              </a:rPr>
              <a:t> [Online] Available at: https://www.healthpartners.com/blog/chronic-cough-causes/ (Accessed 11 July 2026).</a:t>
            </a:r>
          </a:p>
          <a:p>
            <a:pPr marL="171450" indent="-171450" algn="just">
              <a:buFont typeface="Wingdings" panose="05000000000000000000" pitchFamily="2" charset="2"/>
              <a:buChar char="Ø"/>
            </a:pPr>
            <a:r>
              <a:rPr lang="en-GB" sz="1200" dirty="0" err="1">
                <a:effectLst/>
                <a:latin typeface="Times New Roman" panose="02020603050405020304" pitchFamily="18" charset="0"/>
                <a:ea typeface="Times New Roman" panose="02020603050405020304" pitchFamily="18" charset="0"/>
              </a:rPr>
              <a:t>Kydonaki</a:t>
            </a:r>
            <a:r>
              <a:rPr lang="en-GB" sz="1200" dirty="0">
                <a:effectLst/>
                <a:latin typeface="Times New Roman" panose="02020603050405020304" pitchFamily="18" charset="0"/>
                <a:ea typeface="Times New Roman" panose="02020603050405020304" pitchFamily="18" charset="0"/>
              </a:rPr>
              <a:t>, K. and Parke, R. </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2023</a:t>
            </a:r>
            <a:r>
              <a:rPr lang="en-IN" sz="1200"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Respiratory assessment and monitoring.</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Critical Care Nursing</a:t>
            </a:r>
            <a:r>
              <a:rPr lang="en-GB" sz="1200" dirty="0">
                <a:effectLst/>
                <a:latin typeface="Times New Roman" panose="02020603050405020304" pitchFamily="18" charset="0"/>
                <a:ea typeface="Times New Roman" panose="02020603050405020304" pitchFamily="18" charset="0"/>
              </a:rPr>
              <a:t>, p.439.</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GB" sz="1200" dirty="0">
                <a:effectLst/>
                <a:latin typeface="Times New Roman" panose="02020603050405020304" pitchFamily="18" charset="0"/>
                <a:ea typeface="Times New Roman" panose="02020603050405020304" pitchFamily="18" charset="0"/>
              </a:rPr>
              <a:t>Maroto, M. and </a:t>
            </a:r>
            <a:r>
              <a:rPr lang="en-GB" sz="1200" dirty="0" err="1">
                <a:effectLst/>
                <a:latin typeface="Times New Roman" panose="02020603050405020304" pitchFamily="18" charset="0"/>
                <a:ea typeface="Times New Roman" panose="02020603050405020304" pitchFamily="18" charset="0"/>
              </a:rPr>
              <a:t>Pettinicchio</a:t>
            </a:r>
            <a:r>
              <a:rPr lang="en-GB" sz="1200" dirty="0">
                <a:effectLst/>
                <a:latin typeface="Times New Roman" panose="02020603050405020304" pitchFamily="18" charset="0"/>
                <a:ea typeface="Times New Roman" panose="02020603050405020304" pitchFamily="18" charset="0"/>
              </a:rPr>
              <a:t>, D. </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2023</a:t>
            </a:r>
            <a:r>
              <a:rPr lang="en-IN" sz="1200"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Living on the edge: institutional supports and perceptions of economic insecurity among people with disabilities and chronic health conditions</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Sociological Inquiry</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93</a:t>
            </a:r>
            <a:r>
              <a:rPr lang="en-GB" sz="1200" dirty="0">
                <a:effectLst/>
                <a:latin typeface="Times New Roman" panose="02020603050405020304" pitchFamily="18" charset="0"/>
                <a:ea typeface="Times New Roman" panose="02020603050405020304" pitchFamily="18" charset="0"/>
              </a:rPr>
              <a:t>(3), pp.538-570.</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effectLst/>
                <a:latin typeface="Times New Roman" panose="02020603050405020304" pitchFamily="18" charset="0"/>
                <a:ea typeface="Times New Roman" panose="02020603050405020304" pitchFamily="18" charset="0"/>
              </a:rPr>
              <a:t>Medeiros, D. (2025) </a:t>
            </a:r>
            <a:r>
              <a:rPr lang="en-IN" sz="1200" i="1" dirty="0">
                <a:effectLst/>
                <a:latin typeface="Times New Roman" panose="02020603050405020304" pitchFamily="18" charset="0"/>
                <a:ea typeface="Times New Roman" panose="02020603050405020304" pitchFamily="18" charset="0"/>
              </a:rPr>
              <a:t>Managing COPD with Remote Patient Monitoring: Harnessing the Power of Peak Flow Meters.</a:t>
            </a:r>
            <a:r>
              <a:rPr lang="en-IN" sz="1200" dirty="0">
                <a:effectLst/>
                <a:latin typeface="Times New Roman" panose="02020603050405020304" pitchFamily="18" charset="0"/>
                <a:ea typeface="Times New Roman" panose="02020603050405020304" pitchFamily="18" charset="0"/>
              </a:rPr>
              <a:t> [Online] Available at: https://www.accuhealth.tech/blog/managing-copd-with-remote-patient-monitoring-harnessing-the-power-of-peak-flow-meters (Accessed 11 July 2026).</a:t>
            </a:r>
          </a:p>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NHS. (2026a) </a:t>
            </a:r>
            <a:r>
              <a:rPr lang="en-IN" sz="1200" i="1" dirty="0">
                <a:solidFill>
                  <a:srgbClr val="222222"/>
                </a:solidFill>
                <a:effectLst/>
                <a:latin typeface="Times New Roman" panose="02020603050405020304" pitchFamily="18" charset="0"/>
                <a:ea typeface="Times New Roman" panose="02020603050405020304" pitchFamily="18" charset="0"/>
              </a:rPr>
              <a:t>Treatment.</a:t>
            </a:r>
            <a:r>
              <a:rPr lang="en-IN" sz="1200" dirty="0">
                <a:solidFill>
                  <a:srgbClr val="222222"/>
                </a:solidFill>
                <a:effectLst/>
                <a:latin typeface="Times New Roman" panose="02020603050405020304" pitchFamily="18" charset="0"/>
                <a:ea typeface="Times New Roman" panose="02020603050405020304" pitchFamily="18" charset="0"/>
              </a:rPr>
              <a:t> [Online] Available at: https://www.nhs.uk/conditions/chronic-obstructive-pulmonary-disease-copd/treatment/ (Accessed 12 July 2026).</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NHS. (2026b) </a:t>
            </a:r>
            <a:r>
              <a:rPr lang="en-IN" sz="1200" i="1" dirty="0">
                <a:solidFill>
                  <a:srgbClr val="222222"/>
                </a:solidFill>
                <a:effectLst/>
                <a:latin typeface="Times New Roman" panose="02020603050405020304" pitchFamily="18" charset="0"/>
                <a:ea typeface="Times New Roman" panose="02020603050405020304" pitchFamily="18" charset="0"/>
              </a:rPr>
              <a:t>NHS stop smoking services help you quit.</a:t>
            </a:r>
            <a:r>
              <a:rPr lang="en-IN" sz="1200" dirty="0">
                <a:solidFill>
                  <a:srgbClr val="222222"/>
                </a:solidFill>
                <a:effectLst/>
                <a:latin typeface="Times New Roman" panose="02020603050405020304" pitchFamily="18" charset="0"/>
                <a:ea typeface="Times New Roman" panose="02020603050405020304" pitchFamily="18" charset="0"/>
              </a:rPr>
              <a:t> [Online] Available at: https://www.nhs.uk/live-well/quit-smoking/nhs-stop-smoking-services-help-you-quit/ (Accessed 12 July 2026).</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Nottsapc.nhs.uk (2026) </a:t>
            </a:r>
            <a:r>
              <a:rPr lang="en-IN" sz="1200" i="1" dirty="0">
                <a:solidFill>
                  <a:srgbClr val="222222"/>
                </a:solidFill>
                <a:effectLst/>
                <a:latin typeface="Times New Roman" panose="02020603050405020304" pitchFamily="18" charset="0"/>
                <a:ea typeface="Times New Roman" panose="02020603050405020304" pitchFamily="18" charset="0"/>
              </a:rPr>
              <a:t>COPD Chronic Obstructive Pulmonary Disease Self-management plan</a:t>
            </a:r>
            <a:r>
              <a:rPr lang="en-IN" sz="1200" dirty="0">
                <a:solidFill>
                  <a:srgbClr val="222222"/>
                </a:solidFill>
                <a:effectLst/>
                <a:latin typeface="Times New Roman" panose="02020603050405020304" pitchFamily="18" charset="0"/>
                <a:ea typeface="Times New Roman" panose="02020603050405020304" pitchFamily="18" charset="0"/>
              </a:rPr>
              <a:t>. [Online] Available at: https://www.nottsapc.nhs.uk/media/drnfzk0u/copd-self-management-plan.pdf (Accessed 12 July 2026).</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Peate, I. and Evans, S. eds. (2026) </a:t>
            </a:r>
            <a:r>
              <a:rPr lang="en-IN" sz="1200" i="1" dirty="0">
                <a:solidFill>
                  <a:srgbClr val="222222"/>
                </a:solidFill>
                <a:effectLst/>
                <a:latin typeface="Times New Roman" panose="02020603050405020304" pitchFamily="18" charset="0"/>
                <a:ea typeface="Times New Roman" panose="02020603050405020304" pitchFamily="18" charset="0"/>
              </a:rPr>
              <a:t>Fundamentals of anatomy and physiology: For nursing and healthcare students</a:t>
            </a:r>
            <a:r>
              <a:rPr lang="en-IN" sz="1200" dirty="0">
                <a:solidFill>
                  <a:srgbClr val="222222"/>
                </a:solidFill>
                <a:effectLst/>
                <a:latin typeface="Times New Roman" panose="02020603050405020304" pitchFamily="18" charset="0"/>
                <a:ea typeface="Times New Roman" panose="02020603050405020304" pitchFamily="18" charset="0"/>
              </a:rPr>
              <a:t>. John Wiley &amp; Sons.</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err="1">
                <a:solidFill>
                  <a:srgbClr val="222222"/>
                </a:solidFill>
                <a:effectLst/>
                <a:latin typeface="Times New Roman" panose="02020603050405020304" pitchFamily="18" charset="0"/>
                <a:ea typeface="Times New Roman" panose="02020603050405020304" pitchFamily="18" charset="0"/>
              </a:rPr>
              <a:t>Pisi</a:t>
            </a:r>
            <a:r>
              <a:rPr lang="en-IN" sz="1200" dirty="0">
                <a:solidFill>
                  <a:srgbClr val="222222"/>
                </a:solidFill>
                <a:effectLst/>
                <a:latin typeface="Times New Roman" panose="02020603050405020304" pitchFamily="18" charset="0"/>
                <a:ea typeface="Times New Roman" panose="02020603050405020304" pitchFamily="18" charset="0"/>
              </a:rPr>
              <a:t>, R., Aiello, M., </a:t>
            </a:r>
            <a:r>
              <a:rPr lang="en-IN" sz="1200" dirty="0" err="1">
                <a:solidFill>
                  <a:srgbClr val="222222"/>
                </a:solidFill>
                <a:effectLst/>
                <a:latin typeface="Times New Roman" panose="02020603050405020304" pitchFamily="18" charset="0"/>
                <a:ea typeface="Times New Roman" panose="02020603050405020304" pitchFamily="18" charset="0"/>
              </a:rPr>
              <a:t>Calzetta</a:t>
            </a:r>
            <a:r>
              <a:rPr lang="en-IN" sz="1200" dirty="0">
                <a:solidFill>
                  <a:srgbClr val="222222"/>
                </a:solidFill>
                <a:effectLst/>
                <a:latin typeface="Times New Roman" panose="02020603050405020304" pitchFamily="18" charset="0"/>
                <a:ea typeface="Times New Roman" panose="02020603050405020304" pitchFamily="18" charset="0"/>
              </a:rPr>
              <a:t>, L., </a:t>
            </a:r>
            <a:r>
              <a:rPr lang="en-IN" sz="1200" dirty="0" err="1">
                <a:solidFill>
                  <a:srgbClr val="222222"/>
                </a:solidFill>
                <a:effectLst/>
                <a:latin typeface="Times New Roman" panose="02020603050405020304" pitchFamily="18" charset="0"/>
                <a:ea typeface="Times New Roman" panose="02020603050405020304" pitchFamily="18" charset="0"/>
              </a:rPr>
              <a:t>Frizzelli</a:t>
            </a:r>
            <a:r>
              <a:rPr lang="en-IN" sz="1200" dirty="0">
                <a:solidFill>
                  <a:srgbClr val="222222"/>
                </a:solidFill>
                <a:effectLst/>
                <a:latin typeface="Times New Roman" panose="02020603050405020304" pitchFamily="18" charset="0"/>
                <a:ea typeface="Times New Roman" panose="02020603050405020304" pitchFamily="18" charset="0"/>
              </a:rPr>
              <a:t>, A., </a:t>
            </a:r>
            <a:r>
              <a:rPr lang="en-IN" sz="1200" dirty="0" err="1">
                <a:solidFill>
                  <a:srgbClr val="222222"/>
                </a:solidFill>
                <a:effectLst/>
                <a:latin typeface="Times New Roman" panose="02020603050405020304" pitchFamily="18" charset="0"/>
                <a:ea typeface="Times New Roman" panose="02020603050405020304" pitchFamily="18" charset="0"/>
              </a:rPr>
              <a:t>Tzani</a:t>
            </a:r>
            <a:r>
              <a:rPr lang="en-IN" sz="1200" dirty="0">
                <a:solidFill>
                  <a:srgbClr val="222222"/>
                </a:solidFill>
                <a:effectLst/>
                <a:latin typeface="Times New Roman" panose="02020603050405020304" pitchFamily="18" charset="0"/>
                <a:ea typeface="Times New Roman" panose="02020603050405020304" pitchFamily="18" charset="0"/>
              </a:rPr>
              <a:t>, P., Bertorelli, G. and Chetta, A. (2023) ‘The COPD assessment test and the modified Medical Research Council scale are not equivalent when related to the maximal exercise capacity in COPD patients.’ </a:t>
            </a:r>
            <a:r>
              <a:rPr lang="en-IN" sz="1200" i="1" dirty="0">
                <a:solidFill>
                  <a:srgbClr val="222222"/>
                </a:solidFill>
                <a:effectLst/>
                <a:latin typeface="Times New Roman" panose="02020603050405020304" pitchFamily="18" charset="0"/>
                <a:ea typeface="Times New Roman" panose="02020603050405020304" pitchFamily="18" charset="0"/>
              </a:rPr>
              <a:t>Pulmonology</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29</a:t>
            </a:r>
            <a:r>
              <a:rPr lang="en-IN" sz="1200" dirty="0">
                <a:solidFill>
                  <a:srgbClr val="222222"/>
                </a:solidFill>
                <a:effectLst/>
                <a:latin typeface="Times New Roman" panose="02020603050405020304" pitchFamily="18" charset="0"/>
                <a:ea typeface="Times New Roman" panose="02020603050405020304" pitchFamily="18" charset="0"/>
              </a:rPr>
              <a:t>(3), pp.194-199.</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GB" sz="1200" dirty="0" err="1">
                <a:effectLst/>
                <a:latin typeface="Times New Roman" panose="02020603050405020304" pitchFamily="18" charset="0"/>
                <a:ea typeface="Times New Roman" panose="02020603050405020304" pitchFamily="18" charset="0"/>
              </a:rPr>
              <a:t>Poddighe</a:t>
            </a:r>
            <a:r>
              <a:rPr lang="en-GB" sz="1200" dirty="0">
                <a:effectLst/>
                <a:latin typeface="Times New Roman" panose="02020603050405020304" pitchFamily="18" charset="0"/>
                <a:ea typeface="Times New Roman" panose="02020603050405020304" pitchFamily="18" charset="0"/>
              </a:rPr>
              <a:t>, D., Van </a:t>
            </a:r>
            <a:r>
              <a:rPr lang="en-GB" sz="1200" dirty="0" err="1">
                <a:effectLst/>
                <a:latin typeface="Times New Roman" panose="02020603050405020304" pitchFamily="18" charset="0"/>
                <a:ea typeface="Times New Roman" panose="02020603050405020304" pitchFamily="18" charset="0"/>
              </a:rPr>
              <a:t>Hollebeke</a:t>
            </a:r>
            <a:r>
              <a:rPr lang="en-GB" sz="1200" dirty="0">
                <a:effectLst/>
                <a:latin typeface="Times New Roman" panose="02020603050405020304" pitchFamily="18" charset="0"/>
                <a:ea typeface="Times New Roman" panose="02020603050405020304" pitchFamily="18" charset="0"/>
              </a:rPr>
              <a:t>, M., Rodrigues, A., Hermans, G., </a:t>
            </a:r>
            <a:r>
              <a:rPr lang="en-GB" sz="1200" dirty="0" err="1">
                <a:effectLst/>
                <a:latin typeface="Times New Roman" panose="02020603050405020304" pitchFamily="18" charset="0"/>
                <a:ea typeface="Times New Roman" panose="02020603050405020304" pitchFamily="18" charset="0"/>
              </a:rPr>
              <a:t>Testelmans</a:t>
            </a:r>
            <a:r>
              <a:rPr lang="en-GB" sz="1200" dirty="0">
                <a:effectLst/>
                <a:latin typeface="Times New Roman" panose="02020603050405020304" pitchFamily="18" charset="0"/>
                <a:ea typeface="Times New Roman" panose="02020603050405020304" pitchFamily="18" charset="0"/>
              </a:rPr>
              <a:t>, D., </a:t>
            </a:r>
            <a:r>
              <a:rPr lang="en-GB" sz="1200" dirty="0" err="1">
                <a:effectLst/>
                <a:latin typeface="Times New Roman" panose="02020603050405020304" pitchFamily="18" charset="0"/>
                <a:ea typeface="Times New Roman" panose="02020603050405020304" pitchFamily="18" charset="0"/>
              </a:rPr>
              <a:t>Kalkanis</a:t>
            </a:r>
            <a:r>
              <a:rPr lang="en-GB" sz="1200" dirty="0">
                <a:effectLst/>
                <a:latin typeface="Times New Roman" panose="02020603050405020304" pitchFamily="18" charset="0"/>
                <a:ea typeface="Times New Roman" panose="02020603050405020304" pitchFamily="18" charset="0"/>
              </a:rPr>
              <a:t>, A., </a:t>
            </a:r>
            <a:r>
              <a:rPr lang="en-GB" sz="1200" dirty="0" err="1">
                <a:effectLst/>
                <a:latin typeface="Times New Roman" panose="02020603050405020304" pitchFamily="18" charset="0"/>
                <a:ea typeface="Times New Roman" panose="02020603050405020304" pitchFamily="18" charset="0"/>
              </a:rPr>
              <a:t>Clerckx</a:t>
            </a:r>
            <a:r>
              <a:rPr lang="en-GB" sz="1200" dirty="0">
                <a:effectLst/>
                <a:latin typeface="Times New Roman" panose="02020603050405020304" pitchFamily="18" charset="0"/>
                <a:ea typeface="Times New Roman" panose="02020603050405020304" pitchFamily="18" charset="0"/>
              </a:rPr>
              <a:t>, B., Gayan-Ramirez, G., Gosselink, R. and Langer, D. </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2024</a:t>
            </a:r>
            <a:r>
              <a:rPr lang="en-IN" sz="1200" dirty="0">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Respiratory muscle dysfunction in acute and chronic respiratory failure: how to diagnose and how to treat?</a:t>
            </a:r>
            <a:r>
              <a:rPr lang="en-IN" sz="1200" dirty="0">
                <a:effectLst/>
                <a:latin typeface="Times New Roman" panose="02020603050405020304" pitchFamily="18" charset="0"/>
                <a:ea typeface="Times New Roman" panose="02020603050405020304" pitchFamily="18" charset="0"/>
              </a:rPr>
              <a:t>’</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European Respiratory Review</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33</a:t>
            </a:r>
            <a:r>
              <a:rPr lang="en-GB" sz="1200" dirty="0">
                <a:effectLst/>
                <a:latin typeface="Times New Roman" panose="02020603050405020304" pitchFamily="18" charset="0"/>
                <a:ea typeface="Times New Roman" panose="02020603050405020304" pitchFamily="18" charset="0"/>
              </a:rPr>
              <a:t>(174).</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err="1">
                <a:solidFill>
                  <a:srgbClr val="222222"/>
                </a:solidFill>
                <a:effectLst/>
                <a:latin typeface="Times New Roman" panose="02020603050405020304" pitchFamily="18" charset="0"/>
                <a:ea typeface="Times New Roman" panose="02020603050405020304" pitchFamily="18" charset="0"/>
              </a:rPr>
              <a:t>Sigurgeirsdottir</a:t>
            </a:r>
            <a:r>
              <a:rPr lang="en-IN" sz="1200" dirty="0">
                <a:solidFill>
                  <a:srgbClr val="222222"/>
                </a:solidFill>
                <a:effectLst/>
                <a:latin typeface="Times New Roman" panose="02020603050405020304" pitchFamily="18" charset="0"/>
                <a:ea typeface="Times New Roman" panose="02020603050405020304" pitchFamily="18" charset="0"/>
              </a:rPr>
              <a:t>, J., Halldorsdottir, S., Arnardottir, R.H., Gudmundsson, G. and Bjornsson, E.H. (2022) ‘Ethical dilemmas in physicians consultations with COPD patients.’ </a:t>
            </a:r>
            <a:r>
              <a:rPr lang="en-IN" sz="1200" i="1" dirty="0">
                <a:solidFill>
                  <a:srgbClr val="222222"/>
                </a:solidFill>
                <a:effectLst/>
                <a:latin typeface="Times New Roman" panose="02020603050405020304" pitchFamily="18" charset="0"/>
                <a:ea typeface="Times New Roman" panose="02020603050405020304" pitchFamily="18" charset="0"/>
              </a:rPr>
              <a:t>International Journal of Chronic Obstructive Pulmonary Disease</a:t>
            </a:r>
            <a:r>
              <a:rPr lang="en-IN" sz="1200" dirty="0">
                <a:solidFill>
                  <a:srgbClr val="222222"/>
                </a:solidFill>
                <a:effectLst/>
                <a:latin typeface="Times New Roman" panose="02020603050405020304" pitchFamily="18" charset="0"/>
                <a:ea typeface="Times New Roman" panose="02020603050405020304" pitchFamily="18" charset="0"/>
              </a:rPr>
              <a:t>, pp.977-991.</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effectLst/>
                <a:latin typeface="Times New Roman" panose="02020603050405020304" pitchFamily="18" charset="0"/>
                <a:ea typeface="Times New Roman" panose="02020603050405020304" pitchFamily="18" charset="0"/>
              </a:rPr>
              <a:t>Wayne, G. (2024) </a:t>
            </a:r>
            <a:r>
              <a:rPr lang="en-IN" sz="1200" i="1" dirty="0">
                <a:effectLst/>
                <a:latin typeface="Times New Roman" panose="02020603050405020304" pitchFamily="18" charset="0"/>
                <a:ea typeface="Times New Roman" panose="02020603050405020304" pitchFamily="18" charset="0"/>
              </a:rPr>
              <a:t>Impaired Gas Exchange Nursing Diagnosis &amp; Care Plan</a:t>
            </a:r>
            <a:r>
              <a:rPr lang="en-IN" sz="1200" dirty="0">
                <a:effectLst/>
                <a:latin typeface="Times New Roman" panose="02020603050405020304" pitchFamily="18" charset="0"/>
                <a:ea typeface="Times New Roman" panose="02020603050405020304" pitchFamily="18" charset="0"/>
              </a:rPr>
              <a:t>. [Online] Available at: https://nurseslabs.com/impaired-gas-exchange/ (Accessed 11 July 2026).</a:t>
            </a:r>
          </a:p>
          <a:p>
            <a:pPr marL="171450" indent="-171450" algn="just">
              <a:buFont typeface="Wingdings" panose="05000000000000000000" pitchFamily="2" charset="2"/>
              <a:buChar char="Ø"/>
            </a:pPr>
            <a:r>
              <a:rPr lang="en-IN" sz="1200" dirty="0">
                <a:solidFill>
                  <a:srgbClr val="222222"/>
                </a:solidFill>
                <a:effectLst/>
                <a:latin typeface="Times New Roman" panose="02020603050405020304" pitchFamily="18" charset="0"/>
                <a:ea typeface="Times New Roman" panose="02020603050405020304" pitchFamily="18" charset="0"/>
              </a:rPr>
              <a:t>Wheeldon, A. (2023) ‘The respiratory system and associated disorders.’ </a:t>
            </a:r>
            <a:r>
              <a:rPr lang="en-IN" sz="1200" i="1" dirty="0">
                <a:solidFill>
                  <a:srgbClr val="222222"/>
                </a:solidFill>
                <a:effectLst/>
                <a:latin typeface="Times New Roman" panose="02020603050405020304" pitchFamily="18" charset="0"/>
                <a:ea typeface="Times New Roman" panose="02020603050405020304" pitchFamily="18" charset="0"/>
              </a:rPr>
              <a:t>British Journal of Nursing</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32</a:t>
            </a:r>
            <a:r>
              <a:rPr lang="en-IN" sz="1200" dirty="0">
                <a:solidFill>
                  <a:srgbClr val="222222"/>
                </a:solidFill>
                <a:effectLst/>
                <a:latin typeface="Times New Roman" panose="02020603050405020304" pitchFamily="18" charset="0"/>
                <a:ea typeface="Times New Roman" panose="02020603050405020304" pitchFamily="18" charset="0"/>
              </a:rPr>
              <a:t>(13), pp.613-619.</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Ø"/>
            </a:pPr>
            <a:r>
              <a:rPr lang="en-IN" sz="1200" dirty="0">
                <a:effectLst/>
                <a:latin typeface="Times New Roman" panose="02020603050405020304" pitchFamily="18" charset="0"/>
                <a:ea typeface="Times New Roman" panose="02020603050405020304" pitchFamily="18" charset="0"/>
              </a:rPr>
              <a:t>WHO. (2023) </a:t>
            </a:r>
            <a:r>
              <a:rPr lang="en-IN" sz="1200" i="1" dirty="0">
                <a:effectLst/>
                <a:latin typeface="Times New Roman" panose="02020603050405020304" pitchFamily="18" charset="0"/>
                <a:ea typeface="Times New Roman" panose="02020603050405020304" pitchFamily="18" charset="0"/>
              </a:rPr>
              <a:t>Smoking is the leading cause of chronic obstructive pulmonary disease</a:t>
            </a:r>
            <a:r>
              <a:rPr lang="en-IN" sz="1200" dirty="0">
                <a:effectLst/>
                <a:latin typeface="Times New Roman" panose="02020603050405020304" pitchFamily="18" charset="0"/>
                <a:ea typeface="Times New Roman" panose="02020603050405020304" pitchFamily="18" charset="0"/>
              </a:rPr>
              <a:t>. [Online] Available at: https://www.who.int/news/item/15-11-2023-smoking-is-the-leading-cause-of-chronic-obstructive-pulmonary-disease (Accessed 11 July 2026). </a:t>
            </a:r>
          </a:p>
        </p:txBody>
      </p:sp>
      <p:pic>
        <p:nvPicPr>
          <p:cNvPr id="6" name="Video 5">
            <a:hlinkClick r:id="" action="ppaction://media"/>
            <a:extLst>
              <a:ext uri="{FF2B5EF4-FFF2-40B4-BE49-F238E27FC236}">
                <a16:creationId xmlns:a16="http://schemas.microsoft.com/office/drawing/2014/main" id="{E5A7D6BC-F8D9-6B2F-ABD5-1DBC009753E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4516601"/>
      </p:ext>
    </p:extLst>
  </p:cSld>
  <p:clrMapOvr>
    <a:masterClrMapping/>
  </p:clrMapOvr>
  <mc:AlternateContent xmlns:mc="http://schemas.openxmlformats.org/markup-compatibility/2006" xmlns:p14="http://schemas.microsoft.com/office/powerpoint/2010/main">
    <mc:Choice Requires="p14">
      <p:transition spd="slow" p14:dur="2000" advTm="29819"/>
    </mc:Choice>
    <mc:Fallback xmlns="">
      <p:transition spd="slow" advTm="29819"/>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4131</Words>
  <Application>Microsoft Office PowerPoint</Application>
  <PresentationFormat>Widescreen</PresentationFormat>
  <Paragraphs>182</Paragraphs>
  <Slides>14</Slides>
  <Notes>12</Notes>
  <HiddenSlides>0</HiddenSlides>
  <MMClips>14</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Daniela Apetrei</cp:lastModifiedBy>
  <cp:revision>4</cp:revision>
  <dcterms:created xsi:type="dcterms:W3CDTF">2026-07-13T11:20:35Z</dcterms:created>
  <dcterms:modified xsi:type="dcterms:W3CDTF">2026-07-17T18:08:42Z</dcterms:modified>
</cp:coreProperties>
</file>