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9"/>
  </p:notesMasterIdLst>
  <p:sldIdLst>
    <p:sldId id="256" r:id="rId2"/>
    <p:sldId id="257" r:id="rId3"/>
    <p:sldId id="258" r:id="rId4"/>
    <p:sldId id="259" r:id="rId5"/>
    <p:sldId id="262" r:id="rId6"/>
    <p:sldId id="263" r:id="rId7"/>
    <p:sldId id="264"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8372" autoAdjust="0"/>
  </p:normalViewPr>
  <p:slideViewPr>
    <p:cSldViewPr snapToGrid="0">
      <p:cViewPr varScale="1">
        <p:scale>
          <a:sx n="42" d="100"/>
          <a:sy n="42" d="100"/>
        </p:scale>
        <p:origin x="72" y="2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06240E-2A54-453E-A3D2-16A9792533DD}" type="datetimeFigureOut">
              <a:rPr lang="en-GB" smtClean="0"/>
              <a:t>06/11/2018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C04EE8-7502-4A17-8594-A67526F2D133}" type="slidenum">
              <a:rPr lang="en-GB" smtClean="0"/>
              <a:t>‹#›</a:t>
            </a:fld>
            <a:endParaRPr lang="en-GB"/>
          </a:p>
        </p:txBody>
      </p:sp>
    </p:spTree>
    <p:extLst>
      <p:ext uri="{BB962C8B-B14F-4D97-AF65-F5344CB8AC3E}">
        <p14:creationId xmlns:p14="http://schemas.microsoft.com/office/powerpoint/2010/main" val="3642303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handout administers the involvement into Facebook’s contribution to understanding sustainability and the work that led to this.</a:t>
            </a:r>
          </a:p>
          <a:p>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What is Facebook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History of Facebook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How Facebook contributed to sustainability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How Facebooks work matches sustainability principles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References</a:t>
            </a:r>
          </a:p>
          <a:p>
            <a:endParaRPr lang="en-GB" dirty="0"/>
          </a:p>
        </p:txBody>
      </p:sp>
      <p:sp>
        <p:nvSpPr>
          <p:cNvPr id="4" name="Slide Number Placeholder 3"/>
          <p:cNvSpPr>
            <a:spLocks noGrp="1"/>
          </p:cNvSpPr>
          <p:nvPr>
            <p:ph type="sldNum" sz="quarter" idx="10"/>
          </p:nvPr>
        </p:nvSpPr>
        <p:spPr/>
        <p:txBody>
          <a:bodyPr/>
          <a:lstStyle/>
          <a:p>
            <a:fld id="{4DC04EE8-7502-4A17-8594-A67526F2D133}" type="slidenum">
              <a:rPr lang="en-GB" smtClean="0"/>
              <a:t>2</a:t>
            </a:fld>
            <a:endParaRPr lang="en-GB"/>
          </a:p>
        </p:txBody>
      </p:sp>
    </p:spTree>
    <p:extLst>
      <p:ext uri="{BB962C8B-B14F-4D97-AF65-F5344CB8AC3E}">
        <p14:creationId xmlns:p14="http://schemas.microsoft.com/office/powerpoint/2010/main" val="32829803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this presentation I am going to tell you what Facebook is and what they do?</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Facebook is a social networking website that is worldwide for everyone to use and they currently have 25, 105 employees. (The Statistics Portal, 2018)</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Users of Facebook post onto Facebook and all other users can look at other people’s posts. A post is a piece of in information or a piece of data onto Facebook.  You can also post links to a news site or other interesting sites that are on the web, a live video or you can even download and watch short videos and use that as a post on your own Facebook page. (Nations, 2018)</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You can message your friends and family through Facebook messenger that are local to you and you can also message people that are further away from you.  For example if you go on holiday and you want to message saying  something instead of sending a postcard you can and it is easier and less time consuming doing it on Facebook than doing via a postcard.  Also on messenger you can do group chats where you can talk to each other at the same time.  For example the people that have Facebook in our my university class has a made a group chat where we can contact each other and it is efficient as the group chat is very active. You can also send emoji’s, stickers and funny giphs.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You can also input you own photos and videos onto Facebook. However, the photos must be appropriate for users as any inappropriate photos or videos can be reported to the police.  Also, if you do have any inappropriate photos or videos it is not good because when you go to apply for a job the employer could check you out on Facebook and see the inappropriate things you post and then you will not get the job.</a:t>
            </a:r>
          </a:p>
          <a:p>
            <a:endParaRPr lang="en-GB" dirty="0"/>
          </a:p>
        </p:txBody>
      </p:sp>
      <p:sp>
        <p:nvSpPr>
          <p:cNvPr id="4" name="Slide Number Placeholder 3"/>
          <p:cNvSpPr>
            <a:spLocks noGrp="1"/>
          </p:cNvSpPr>
          <p:nvPr>
            <p:ph type="sldNum" sz="quarter" idx="10"/>
          </p:nvPr>
        </p:nvSpPr>
        <p:spPr/>
        <p:txBody>
          <a:bodyPr/>
          <a:lstStyle/>
          <a:p>
            <a:fld id="{4DC04EE8-7502-4A17-8594-A67526F2D133}" type="slidenum">
              <a:rPr lang="en-GB" smtClean="0"/>
              <a:t>3</a:t>
            </a:fld>
            <a:endParaRPr lang="en-GB"/>
          </a:p>
        </p:txBody>
      </p:sp>
    </p:spTree>
    <p:extLst>
      <p:ext uri="{BB962C8B-B14F-4D97-AF65-F5344CB8AC3E}">
        <p14:creationId xmlns:p14="http://schemas.microsoft.com/office/powerpoint/2010/main" val="33941502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Facebook begun in USA as way for the students to communicate to one another when they had left university.  The founder of Facebook is Mark Zuckerberg who was 19 years old studying in Harvard University on the 4</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of February 2004 (Carlson, 2010), he created Facebook with Eduardo Saverin, Dustin Moskovitz and Chris Hughes who was also studying at the university (Hall, 2017).  Within the first 24 hours it had 1,200 Harvard students signed up, after a month over half of the undergraduate population was signed up and had a profile. (Phillips, 2007)</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Facebook logo came about due to the founder’s state of colour blindness.  The cool blue colour is a colour that stands out to him the most so that is how the logo came about. (Mastrioianni, 2016)</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Before it was made an app on the phone the only way you access Facebook was by going onto its actual official website called “thefacebook.com”, and this site is what made a burning point in history by becoming one of the largest websites of the world, with a frequent amount of people visiting the website at around 400 million people a month. (Carlson, 2010)</a:t>
            </a:r>
            <a:endParaRPr lang="en-GB" dirty="0"/>
          </a:p>
        </p:txBody>
      </p:sp>
      <p:sp>
        <p:nvSpPr>
          <p:cNvPr id="4" name="Slide Number Placeholder 3"/>
          <p:cNvSpPr>
            <a:spLocks noGrp="1"/>
          </p:cNvSpPr>
          <p:nvPr>
            <p:ph type="sldNum" sz="quarter" idx="10"/>
          </p:nvPr>
        </p:nvSpPr>
        <p:spPr/>
        <p:txBody>
          <a:bodyPr/>
          <a:lstStyle/>
          <a:p>
            <a:fld id="{4DC04EE8-7502-4A17-8594-A67526F2D133}" type="slidenum">
              <a:rPr lang="en-GB" smtClean="0"/>
              <a:t>4</a:t>
            </a:fld>
            <a:endParaRPr lang="en-GB"/>
          </a:p>
        </p:txBody>
      </p:sp>
    </p:spTree>
    <p:extLst>
      <p:ext uri="{BB962C8B-B14F-4D97-AF65-F5344CB8AC3E}">
        <p14:creationId xmlns:p14="http://schemas.microsoft.com/office/powerpoint/2010/main" val="21077790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Sustainability is an environmental science.  This means that the work that is being put towards the goals towards sustainability has to be at a quality of not being harmful to the environment or decreasing natural resources, so therefore this can be a supporting long-term ecological balance. (Dictionary.com, 2018)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key principles that Facebook need to become sustainable is to become renewable energy efficient, contribute to building a sustainable society for the present and future generations, use resources efficiently and effectively and manage risk to decrease the conflicting impact to people or the environment. (Bogle, 2010)</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Facebook have become sustainable by adding clean and renewable energy to the grid and Facebook have done this by becoming devoted to powering their operations with 100% clean and renewable energy.  Facebook have reached their target by achieving 50% clean and renewable energy in 2017 a year earlier than they expected to.  To make sure that they are going to keep increasing on their success, they are now aiming to have 100% clean and renewable energy across all facilities, which includes their offices and data centres.  Facebook are now trying to reach this aim by using 100% renewable energy in their companywide energy mix and their deadline to achieve this goal is at the end of 2020.  In Europe they have contracted for the biggest wind energy acquirement so that they can support their other data centres such as Sweden, Odense and Denmark. (Facebook Newsroom, 2018)</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Facebook want to share their training in sustainability by communicating to other companies by using a project that they founded and this project is called the Open Commute Project (OCP), which includes a community of engineers who look to nurture more openness and more innovation so that they can increase their focal point on energy efficiency in computing technologies.  In present time they are near about 200 companies are now part of the OCP community. (Open Commute Project, 2011)</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Facebook are also looking to make their buildings that they have purchased and upgraded also ones that they built from scratch.  These include their offices and their leased facilities to be sustainable by meeting concrete sustainable goals.  To achieve these goals they have implemented global sustainability standards to help all their offices around the globe to purchase clean and renewable energy, to reduce waste and engage in green building certification programs.  In their buildings they use energy efficient equipment, lighting controls, water saving fixtures and very sophisticated management systems to lower heating, ventilation and air conditioning loads to optimize indoor air quality.</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 good example for a building that they have built from scratch would be the building at Menlo Park headquarters which is sustainable by helping the environment by having a possible lower impact on its natural surroundings.  Facebook have done this by having this building to have a design which includes a nine-acre green roof that insists of hundreds of mature trees and native plant and grasses which administers habitats for pollinators and migrating birds and Facebook would usually use the roof for meetings, exercise and to get inspiration. (Sweezy, 2018)</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4DC04EE8-7502-4A17-8594-A67526F2D133}" type="slidenum">
              <a:rPr lang="en-GB" smtClean="0"/>
              <a:t>5</a:t>
            </a:fld>
            <a:endParaRPr lang="en-GB"/>
          </a:p>
        </p:txBody>
      </p:sp>
    </p:spTree>
    <p:extLst>
      <p:ext uri="{BB962C8B-B14F-4D97-AF65-F5344CB8AC3E}">
        <p14:creationId xmlns:p14="http://schemas.microsoft.com/office/powerpoint/2010/main" val="36764494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Facebook have matched the sustainability principles by becoming renewable energy efficient and they have done this by achieving 50% clean and renewable energy in the year 2017 which was a year earlier than they expected to.  Facebook have contributed to building a sustainable society for the present and future generations by sharing and innovating their ideas by creating the Open Commute Project. Lastly Facebook have used their resources efficiently and effectively and managed risk to decrease the conflicting impact to people or the environment by making their buildings sustainable for the people and the environment by using energy efficient equipment and they have become environmental friendly by the example shown Menlo Park headquarters.</a:t>
            </a:r>
          </a:p>
          <a:p>
            <a:endParaRPr lang="en-GB" dirty="0"/>
          </a:p>
        </p:txBody>
      </p:sp>
      <p:sp>
        <p:nvSpPr>
          <p:cNvPr id="4" name="Slide Number Placeholder 3"/>
          <p:cNvSpPr>
            <a:spLocks noGrp="1"/>
          </p:cNvSpPr>
          <p:nvPr>
            <p:ph type="sldNum" sz="quarter" idx="10"/>
          </p:nvPr>
        </p:nvSpPr>
        <p:spPr/>
        <p:txBody>
          <a:bodyPr/>
          <a:lstStyle/>
          <a:p>
            <a:fld id="{4DC04EE8-7502-4A17-8594-A67526F2D133}" type="slidenum">
              <a:rPr lang="en-GB" smtClean="0"/>
              <a:t>6</a:t>
            </a:fld>
            <a:endParaRPr lang="en-GB"/>
          </a:p>
        </p:txBody>
      </p:sp>
    </p:spTree>
    <p:extLst>
      <p:ext uri="{BB962C8B-B14F-4D97-AF65-F5344CB8AC3E}">
        <p14:creationId xmlns:p14="http://schemas.microsoft.com/office/powerpoint/2010/main" val="24004057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64AC19C-2872-42C5-AFA9-29F9C404AE29}" type="datetimeFigureOut">
              <a:rPr lang="en-GB" smtClean="0"/>
              <a:t>06/11/2018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24DC55-D2B0-4165-8AA7-BBB045AFB100}"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026863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64AC19C-2872-42C5-AFA9-29F9C404AE29}" type="datetimeFigureOut">
              <a:rPr lang="en-GB" smtClean="0"/>
              <a:t>06/11/2018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24DC55-D2B0-4165-8AA7-BBB045AFB100}" type="slidenum">
              <a:rPr lang="en-GB" smtClean="0"/>
              <a:t>‹#›</a:t>
            </a:fld>
            <a:endParaRPr lang="en-GB"/>
          </a:p>
        </p:txBody>
      </p:sp>
      <p:pic>
        <p:nvPicPr>
          <p:cNvPr id="7" name="Picture 6"/>
          <p:cNvPicPr>
            <a:picLocks noChangeAspect="1"/>
          </p:cNvPicPr>
          <p:nvPr userDrawn="1"/>
        </p:nvPicPr>
        <p:blipFill>
          <a:blip r:embed="rId2" cstate="hqprint">
            <a:extLst>
              <a:ext uri="{28A0092B-C50C-407E-A947-70E740481C1C}">
                <a14:useLocalDpi xmlns:a14="http://schemas.microsoft.com/office/drawing/2010/main" val="0"/>
              </a:ext>
            </a:extLst>
          </a:blip>
          <a:stretch>
            <a:fillRect/>
          </a:stretch>
        </p:blipFill>
        <p:spPr>
          <a:xfrm>
            <a:off x="247916" y="240800"/>
            <a:ext cx="1180568" cy="1405438"/>
          </a:xfrm>
          <a:prstGeom prst="rect">
            <a:avLst/>
          </a:prstGeom>
        </p:spPr>
      </p:pic>
      <p:pic>
        <p:nvPicPr>
          <p:cNvPr id="8" name="Picture 7"/>
          <p:cNvPicPr>
            <a:picLocks noChangeAspect="1"/>
          </p:cNvPicPr>
          <p:nvPr userDrawn="1"/>
        </p:nvPicPr>
        <p:blipFill>
          <a:blip r:embed="rId2" cstate="hqprint">
            <a:extLst>
              <a:ext uri="{28A0092B-C50C-407E-A947-70E740481C1C}">
                <a14:useLocalDpi xmlns:a14="http://schemas.microsoft.com/office/drawing/2010/main" val="0"/>
              </a:ext>
            </a:extLst>
          </a:blip>
          <a:stretch>
            <a:fillRect/>
          </a:stretch>
        </p:blipFill>
        <p:spPr>
          <a:xfrm>
            <a:off x="10731431" y="285250"/>
            <a:ext cx="1180568" cy="1405438"/>
          </a:xfrm>
          <a:prstGeom prst="rect">
            <a:avLst/>
          </a:prstGeom>
        </p:spPr>
      </p:pic>
    </p:spTree>
    <p:extLst>
      <p:ext uri="{BB962C8B-B14F-4D97-AF65-F5344CB8AC3E}">
        <p14:creationId xmlns:p14="http://schemas.microsoft.com/office/powerpoint/2010/main" val="12651777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64AC19C-2872-42C5-AFA9-29F9C404AE29}" type="datetimeFigureOut">
              <a:rPr lang="en-GB" smtClean="0"/>
              <a:t>06/11/2018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24DC55-D2B0-4165-8AA7-BBB045AFB100}" type="slidenum">
              <a:rPr lang="en-GB" smtClean="0"/>
              <a:t>‹#›</a:t>
            </a:fld>
            <a:endParaRPr lang="en-GB"/>
          </a:p>
        </p:txBody>
      </p:sp>
    </p:spTree>
    <p:extLst>
      <p:ext uri="{BB962C8B-B14F-4D97-AF65-F5344CB8AC3E}">
        <p14:creationId xmlns:p14="http://schemas.microsoft.com/office/powerpoint/2010/main" val="5118433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64AC19C-2872-42C5-AFA9-29F9C404AE29}" type="datetimeFigureOut">
              <a:rPr lang="en-GB" smtClean="0"/>
              <a:t>06/11/2018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24DC55-D2B0-4165-8AA7-BBB045AFB100}" type="slidenum">
              <a:rPr lang="en-GB" smtClean="0"/>
              <a:t>‹#›</a:t>
            </a:fld>
            <a:endParaRPr lang="en-GB"/>
          </a:p>
        </p:txBody>
      </p:sp>
    </p:spTree>
    <p:extLst>
      <p:ext uri="{BB962C8B-B14F-4D97-AF65-F5344CB8AC3E}">
        <p14:creationId xmlns:p14="http://schemas.microsoft.com/office/powerpoint/2010/main" val="22237809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64AC19C-2872-42C5-AFA9-29F9C404AE29}" type="datetimeFigureOut">
              <a:rPr lang="en-GB" smtClean="0"/>
              <a:t>06/11/2018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624DC55-D2B0-4165-8AA7-BBB045AFB100}" type="slidenum">
              <a:rPr lang="en-GB" smtClean="0"/>
              <a:t>‹#›</a:t>
            </a:fld>
            <a:endParaRPr lang="en-GB"/>
          </a:p>
        </p:txBody>
      </p:sp>
    </p:spTree>
    <p:extLst>
      <p:ext uri="{BB962C8B-B14F-4D97-AF65-F5344CB8AC3E}">
        <p14:creationId xmlns:p14="http://schemas.microsoft.com/office/powerpoint/2010/main" val="42169201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64AC19C-2872-42C5-AFA9-29F9C404AE29}" type="datetimeFigureOut">
              <a:rPr lang="en-GB" smtClean="0"/>
              <a:t>06/11/2018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624DC55-D2B0-4165-8AA7-BBB045AFB100}" type="slidenum">
              <a:rPr lang="en-GB" smtClean="0"/>
              <a:t>‹#›</a:t>
            </a:fld>
            <a:endParaRPr lang="en-GB"/>
          </a:p>
        </p:txBody>
      </p:sp>
    </p:spTree>
    <p:extLst>
      <p:ext uri="{BB962C8B-B14F-4D97-AF65-F5344CB8AC3E}">
        <p14:creationId xmlns:p14="http://schemas.microsoft.com/office/powerpoint/2010/main" val="18888729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64AC19C-2872-42C5-AFA9-29F9C404AE29}" type="datetimeFigureOut">
              <a:rPr lang="en-GB" smtClean="0"/>
              <a:t>06/11/2018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624DC55-D2B0-4165-8AA7-BBB045AFB100}" type="slidenum">
              <a:rPr lang="en-GB" smtClean="0"/>
              <a:t>‹#›</a:t>
            </a:fld>
            <a:endParaRPr lang="en-GB"/>
          </a:p>
        </p:txBody>
      </p:sp>
    </p:spTree>
    <p:extLst>
      <p:ext uri="{BB962C8B-B14F-4D97-AF65-F5344CB8AC3E}">
        <p14:creationId xmlns:p14="http://schemas.microsoft.com/office/powerpoint/2010/main" val="3239590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64AC19C-2872-42C5-AFA9-29F9C404AE29}" type="datetimeFigureOut">
              <a:rPr lang="en-GB" smtClean="0"/>
              <a:t>06/11/2018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24DC55-D2B0-4165-8AA7-BBB045AFB100}" type="slidenum">
              <a:rPr lang="en-GB" smtClean="0"/>
              <a:t>‹#›</a:t>
            </a:fld>
            <a:endParaRPr lang="en-GB"/>
          </a:p>
        </p:txBody>
      </p:sp>
    </p:spTree>
    <p:extLst>
      <p:ext uri="{BB962C8B-B14F-4D97-AF65-F5344CB8AC3E}">
        <p14:creationId xmlns:p14="http://schemas.microsoft.com/office/powerpoint/2010/main" val="1477688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64AC19C-2872-42C5-AFA9-29F9C404AE29}" type="datetimeFigureOut">
              <a:rPr lang="en-GB" smtClean="0"/>
              <a:t>06/11/2018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24DC55-D2B0-4165-8AA7-BBB045AFB100}" type="slidenum">
              <a:rPr lang="en-GB" smtClean="0"/>
              <a:t>‹#›</a:t>
            </a:fld>
            <a:endParaRPr lang="en-GB"/>
          </a:p>
        </p:txBody>
      </p:sp>
    </p:spTree>
    <p:extLst>
      <p:ext uri="{BB962C8B-B14F-4D97-AF65-F5344CB8AC3E}">
        <p14:creationId xmlns:p14="http://schemas.microsoft.com/office/powerpoint/2010/main" val="22237623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Date Placeholder 2"/>
          <p:cNvSpPr>
            <a:spLocks noGrp="1"/>
          </p:cNvSpPr>
          <p:nvPr>
            <p:ph type="dt" sz="half" idx="10"/>
          </p:nvPr>
        </p:nvSpPr>
        <p:spPr/>
        <p:txBody>
          <a:bodyPr/>
          <a:lstStyle/>
          <a:p>
            <a:fld id="{A64AC19C-2872-42C5-AFA9-29F9C404AE29}" type="datetimeFigureOut">
              <a:rPr lang="en-GB" smtClean="0"/>
              <a:t>06/11/2018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624DC55-D2B0-4165-8AA7-BBB045AFB100}" type="slidenum">
              <a:rPr lang="en-GB" smtClean="0"/>
              <a:t>‹#›</a:t>
            </a:fld>
            <a:endParaRPr lang="en-GB"/>
          </a:p>
        </p:txBody>
      </p:sp>
    </p:spTree>
    <p:extLst>
      <p:ext uri="{BB962C8B-B14F-4D97-AF65-F5344CB8AC3E}">
        <p14:creationId xmlns:p14="http://schemas.microsoft.com/office/powerpoint/2010/main" val="20175897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64AC19C-2872-42C5-AFA9-29F9C404AE29}" type="datetimeFigureOut">
              <a:rPr lang="en-GB" smtClean="0"/>
              <a:t>06/11/2018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24DC55-D2B0-4165-8AA7-BBB045AFB100}" type="slidenum">
              <a:rPr lang="en-GB" smtClean="0"/>
              <a:t>‹#›</a:t>
            </a:fld>
            <a:endParaRPr lang="en-GB"/>
          </a:p>
        </p:txBody>
      </p:sp>
    </p:spTree>
    <p:extLst>
      <p:ext uri="{BB962C8B-B14F-4D97-AF65-F5344CB8AC3E}">
        <p14:creationId xmlns:p14="http://schemas.microsoft.com/office/powerpoint/2010/main" val="36850354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64AC19C-2872-42C5-AFA9-29F9C404AE29}" type="datetimeFigureOut">
              <a:rPr lang="en-GB" smtClean="0"/>
              <a:t>06/11/2018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24DC55-D2B0-4165-8AA7-BBB045AFB100}"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5504384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64AC19C-2872-42C5-AFA9-29F9C404AE29}" type="datetimeFigureOut">
              <a:rPr lang="en-GB" smtClean="0"/>
              <a:t>06/11/2018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24DC55-D2B0-4165-8AA7-BBB045AFB100}" type="slidenum">
              <a:rPr lang="en-GB" smtClean="0"/>
              <a:t>‹#›</a:t>
            </a:fld>
            <a:endParaRPr lang="en-GB"/>
          </a:p>
        </p:txBody>
      </p:sp>
    </p:spTree>
    <p:extLst>
      <p:ext uri="{BB962C8B-B14F-4D97-AF65-F5344CB8AC3E}">
        <p14:creationId xmlns:p14="http://schemas.microsoft.com/office/powerpoint/2010/main" val="914619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64AC19C-2872-42C5-AFA9-29F9C404AE29}" type="datetimeFigureOut">
              <a:rPr lang="en-GB" smtClean="0"/>
              <a:t>06/11/2018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24DC55-D2B0-4165-8AA7-BBB045AFB100}"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711366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64AC19C-2872-42C5-AFA9-29F9C404AE29}" type="datetimeFigureOut">
              <a:rPr lang="en-GB" smtClean="0"/>
              <a:t>06/11/2018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24DC55-D2B0-4165-8AA7-BBB045AFB100}" type="slidenum">
              <a:rPr lang="en-GB" smtClean="0"/>
              <a:t>‹#›</a:t>
            </a:fld>
            <a:endParaRPr lang="en-GB"/>
          </a:p>
        </p:txBody>
      </p:sp>
    </p:spTree>
    <p:extLst>
      <p:ext uri="{BB962C8B-B14F-4D97-AF65-F5344CB8AC3E}">
        <p14:creationId xmlns:p14="http://schemas.microsoft.com/office/powerpoint/2010/main" val="27933319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64AC19C-2872-42C5-AFA9-29F9C404AE29}" type="datetimeFigureOut">
              <a:rPr lang="en-GB" smtClean="0"/>
              <a:t>06/11/2018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24DC55-D2B0-4165-8AA7-BBB045AFB100}" type="slidenum">
              <a:rPr lang="en-GB" smtClean="0"/>
              <a:t>‹#›</a:t>
            </a:fld>
            <a:endParaRPr lang="en-GB"/>
          </a:p>
        </p:txBody>
      </p:sp>
    </p:spTree>
    <p:extLst>
      <p:ext uri="{BB962C8B-B14F-4D97-AF65-F5344CB8AC3E}">
        <p14:creationId xmlns:p14="http://schemas.microsoft.com/office/powerpoint/2010/main" val="41267399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64AC19C-2872-42C5-AFA9-29F9C404AE29}" type="datetimeFigureOut">
              <a:rPr lang="en-GB" smtClean="0"/>
              <a:t>06/11/2018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24DC55-D2B0-4165-8AA7-BBB045AFB100}" type="slidenum">
              <a:rPr lang="en-GB" smtClean="0"/>
              <a:t>‹#›</a:t>
            </a:fld>
            <a:endParaRPr lang="en-GB"/>
          </a:p>
        </p:txBody>
      </p:sp>
    </p:spTree>
    <p:extLst>
      <p:ext uri="{BB962C8B-B14F-4D97-AF65-F5344CB8AC3E}">
        <p14:creationId xmlns:p14="http://schemas.microsoft.com/office/powerpoint/2010/main" val="24197416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A64AC19C-2872-42C5-AFA9-29F9C404AE29}" type="datetimeFigureOut">
              <a:rPr lang="en-GB" smtClean="0"/>
              <a:t>06/11/2018</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E624DC55-D2B0-4165-8AA7-BBB045AFB100}" type="slidenum">
              <a:rPr lang="en-GB" smtClean="0"/>
              <a:t>‹#›</a:t>
            </a:fld>
            <a:endParaRPr lang="en-GB"/>
          </a:p>
        </p:txBody>
      </p:sp>
    </p:spTree>
    <p:extLst>
      <p:ext uri="{BB962C8B-B14F-4D97-AF65-F5344CB8AC3E}">
        <p14:creationId xmlns:p14="http://schemas.microsoft.com/office/powerpoint/2010/main" val="1074096293"/>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jpg"/></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2" Type="http://schemas.openxmlformats.org/officeDocument/2006/relationships/hyperlink" Target="https://sustainability.fb.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66163B-54F1-402C-8F68-D2B5217EB374}"/>
              </a:ext>
            </a:extLst>
          </p:cNvPr>
          <p:cNvSpPr>
            <a:spLocks noGrp="1"/>
          </p:cNvSpPr>
          <p:nvPr>
            <p:ph type="ctrTitle"/>
          </p:nvPr>
        </p:nvSpPr>
        <p:spPr>
          <a:xfrm>
            <a:off x="1233054" y="442883"/>
            <a:ext cx="9144000" cy="2387600"/>
          </a:xfrm>
        </p:spPr>
        <p:txBody>
          <a:bodyPr>
            <a:normAutofit/>
          </a:bodyPr>
          <a:lstStyle/>
          <a:p>
            <a:pPr algn="ctr"/>
            <a:r>
              <a:rPr lang="en-GB" sz="1600" b="1" dirty="0">
                <a:latin typeface="Times New Roman" panose="02020603050405020304" pitchFamily="18" charset="0"/>
                <a:cs typeface="Times New Roman" panose="02020603050405020304" pitchFamily="18" charset="0"/>
              </a:rPr>
              <a:t>Contribution to Sustainability</a:t>
            </a:r>
            <a:br>
              <a:rPr lang="en-GB" sz="1600" b="1" dirty="0">
                <a:latin typeface="Times New Roman" panose="02020603050405020304" pitchFamily="18" charset="0"/>
                <a:cs typeface="Times New Roman" panose="02020603050405020304" pitchFamily="18" charset="0"/>
              </a:rPr>
            </a:br>
            <a:r>
              <a:rPr lang="en-GB" sz="1600" b="1" dirty="0">
                <a:latin typeface="Times New Roman" panose="02020603050405020304" pitchFamily="18" charset="0"/>
                <a:cs typeface="Times New Roman" panose="02020603050405020304" pitchFamily="18" charset="0"/>
              </a:rPr>
              <a:t>Alex Bell</a:t>
            </a:r>
            <a:br>
              <a:rPr lang="en-GB" sz="1600" b="1" dirty="0">
                <a:latin typeface="Times New Roman" panose="02020603050405020304" pitchFamily="18" charset="0"/>
                <a:cs typeface="Times New Roman" panose="02020603050405020304" pitchFamily="18" charset="0"/>
              </a:rPr>
            </a:br>
            <a:r>
              <a:rPr lang="en-GB" sz="1600" b="1" dirty="0">
                <a:latin typeface="Times New Roman" panose="02020603050405020304" pitchFamily="18" charset="0"/>
                <a:cs typeface="Times New Roman" panose="02020603050405020304" pitchFamily="18" charset="0"/>
              </a:rPr>
              <a:t>Learning and Collaboration for Global Citizenship (BMSP4003)</a:t>
            </a:r>
            <a:br>
              <a:rPr lang="en-GB" sz="1600" b="1" dirty="0">
                <a:latin typeface="Times New Roman" panose="02020603050405020304" pitchFamily="18" charset="0"/>
                <a:cs typeface="Times New Roman" panose="02020603050405020304" pitchFamily="18" charset="0"/>
              </a:rPr>
            </a:br>
            <a:r>
              <a:rPr lang="en-GB" sz="1600" b="1" dirty="0">
                <a:latin typeface="Times New Roman" panose="02020603050405020304" pitchFamily="18" charset="0"/>
                <a:cs typeface="Times New Roman" panose="02020603050405020304" pitchFamily="18" charset="0"/>
              </a:rPr>
              <a:t>Joaquim Anthony Fernandes (1805865)</a:t>
            </a:r>
          </a:p>
        </p:txBody>
      </p:sp>
    </p:spTree>
    <p:extLst>
      <p:ext uri="{BB962C8B-B14F-4D97-AF65-F5344CB8AC3E}">
        <p14:creationId xmlns:p14="http://schemas.microsoft.com/office/powerpoint/2010/main" val="408779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07B3C-2E54-426D-96BC-2A461123EAF2}"/>
              </a:ext>
            </a:extLst>
          </p:cNvPr>
          <p:cNvSpPr>
            <a:spLocks noGrp="1"/>
          </p:cNvSpPr>
          <p:nvPr>
            <p:ph type="title"/>
          </p:nvPr>
        </p:nvSpPr>
        <p:spPr>
          <a:xfrm>
            <a:off x="1665114" y="318558"/>
            <a:ext cx="8534400" cy="1507067"/>
          </a:xfrm>
        </p:spPr>
        <p:txBody>
          <a:bodyPr/>
          <a:lstStyle/>
          <a:p>
            <a:pPr algn="ctr"/>
            <a:r>
              <a:rPr lang="en-GB" b="1" dirty="0"/>
              <a:t>Introduction</a:t>
            </a:r>
          </a:p>
        </p:txBody>
      </p:sp>
      <p:sp>
        <p:nvSpPr>
          <p:cNvPr id="3" name="Content Placeholder 2">
            <a:extLst>
              <a:ext uri="{FF2B5EF4-FFF2-40B4-BE49-F238E27FC236}">
                <a16:creationId xmlns:a16="http://schemas.microsoft.com/office/drawing/2014/main" id="{D19501E7-816B-48DE-A739-1001303CB422}"/>
              </a:ext>
            </a:extLst>
          </p:cNvPr>
          <p:cNvSpPr>
            <a:spLocks noGrp="1"/>
          </p:cNvSpPr>
          <p:nvPr>
            <p:ph idx="1"/>
          </p:nvPr>
        </p:nvSpPr>
        <p:spPr>
          <a:xfrm>
            <a:off x="247121" y="1825625"/>
            <a:ext cx="6314100" cy="2361364"/>
          </a:xfrm>
        </p:spPr>
        <p:txBody>
          <a:bodyPr>
            <a:normAutofit fontScale="92500" lnSpcReduction="10000"/>
          </a:bodyPr>
          <a:lstStyle/>
          <a:p>
            <a:r>
              <a:rPr lang="en-GB" dirty="0">
                <a:solidFill>
                  <a:schemeClr val="tx1"/>
                </a:solidFill>
              </a:rPr>
              <a:t>What Facebook is about</a:t>
            </a:r>
          </a:p>
          <a:p>
            <a:r>
              <a:rPr lang="en-GB" dirty="0">
                <a:solidFill>
                  <a:schemeClr val="tx1"/>
                </a:solidFill>
              </a:rPr>
              <a:t>History of Facebook</a:t>
            </a:r>
          </a:p>
          <a:p>
            <a:r>
              <a:rPr lang="en-GB" dirty="0">
                <a:solidFill>
                  <a:schemeClr val="tx1"/>
                </a:solidFill>
              </a:rPr>
              <a:t>How </a:t>
            </a:r>
            <a:r>
              <a:rPr lang="en-GB">
                <a:solidFill>
                  <a:schemeClr val="tx1"/>
                </a:solidFill>
              </a:rPr>
              <a:t>Facebook is </a:t>
            </a:r>
            <a:r>
              <a:rPr lang="en-GB" dirty="0">
                <a:solidFill>
                  <a:schemeClr val="tx1"/>
                </a:solidFill>
              </a:rPr>
              <a:t>becoming sustainable</a:t>
            </a:r>
          </a:p>
          <a:p>
            <a:r>
              <a:rPr lang="en-GB" dirty="0">
                <a:solidFill>
                  <a:schemeClr val="tx1"/>
                </a:solidFill>
              </a:rPr>
              <a:t>How Facebooks work matches sustainability principles</a:t>
            </a:r>
          </a:p>
          <a:p>
            <a:r>
              <a:rPr lang="en-GB" dirty="0">
                <a:solidFill>
                  <a:schemeClr val="tx1"/>
                </a:solidFill>
              </a:rPr>
              <a:t>References</a:t>
            </a:r>
          </a:p>
        </p:txBody>
      </p:sp>
    </p:spTree>
    <p:extLst>
      <p:ext uri="{BB962C8B-B14F-4D97-AF65-F5344CB8AC3E}">
        <p14:creationId xmlns:p14="http://schemas.microsoft.com/office/powerpoint/2010/main" val="42698027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31615" y="318558"/>
            <a:ext cx="8534400" cy="1507067"/>
          </a:xfrm>
        </p:spPr>
        <p:txBody>
          <a:bodyPr/>
          <a:lstStyle/>
          <a:p>
            <a:pPr algn="ctr"/>
            <a:r>
              <a:rPr lang="en-GB" b="1" dirty="0"/>
              <a:t>Facebook</a:t>
            </a:r>
          </a:p>
        </p:txBody>
      </p:sp>
      <p:sp>
        <p:nvSpPr>
          <p:cNvPr id="3" name="Content Placeholder 2"/>
          <p:cNvSpPr>
            <a:spLocks noGrp="1"/>
          </p:cNvSpPr>
          <p:nvPr>
            <p:ph idx="1"/>
          </p:nvPr>
        </p:nvSpPr>
        <p:spPr>
          <a:xfrm>
            <a:off x="256309" y="1822450"/>
            <a:ext cx="8771313" cy="2496993"/>
          </a:xfrm>
        </p:spPr>
        <p:txBody>
          <a:bodyPr/>
          <a:lstStyle/>
          <a:p>
            <a:r>
              <a:rPr lang="en-GB" dirty="0">
                <a:solidFill>
                  <a:schemeClr val="tx1"/>
                </a:solidFill>
              </a:rPr>
              <a:t>Facebook is a social networking website</a:t>
            </a:r>
          </a:p>
          <a:p>
            <a:r>
              <a:rPr lang="en-GB" dirty="0">
                <a:solidFill>
                  <a:schemeClr val="tx1"/>
                </a:solidFill>
              </a:rPr>
              <a:t>They have 25,105 employees</a:t>
            </a:r>
          </a:p>
          <a:p>
            <a:r>
              <a:rPr lang="en-GB" dirty="0">
                <a:solidFill>
                  <a:schemeClr val="tx1"/>
                </a:solidFill>
              </a:rPr>
              <a:t>You can put posts onto Facebook</a:t>
            </a:r>
          </a:p>
          <a:p>
            <a:r>
              <a:rPr lang="en-GB" dirty="0">
                <a:solidFill>
                  <a:schemeClr val="tx1"/>
                </a:solidFill>
              </a:rPr>
              <a:t>You can message your friends and family via Facebook Messenger</a:t>
            </a:r>
          </a:p>
          <a:p>
            <a:r>
              <a:rPr lang="en-GB" dirty="0">
                <a:solidFill>
                  <a:schemeClr val="tx1"/>
                </a:solidFill>
              </a:rPr>
              <a:t>You can input pictures and videos on Facebook</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372" y="4317653"/>
            <a:ext cx="4106315" cy="2230582"/>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87141" y="4317653"/>
            <a:ext cx="3991668" cy="2230582"/>
          </a:xfrm>
          <a:prstGeom prst="rect">
            <a:avLst/>
          </a:prstGeom>
        </p:spPr>
      </p:pic>
    </p:spTree>
    <p:extLst>
      <p:ext uri="{BB962C8B-B14F-4D97-AF65-F5344CB8AC3E}">
        <p14:creationId xmlns:p14="http://schemas.microsoft.com/office/powerpoint/2010/main" val="40067131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81986" y="392391"/>
            <a:ext cx="8534400" cy="1507067"/>
          </a:xfrm>
        </p:spPr>
        <p:txBody>
          <a:bodyPr/>
          <a:lstStyle/>
          <a:p>
            <a:pPr algn="ctr"/>
            <a:r>
              <a:rPr lang="en-GB" b="1" dirty="0"/>
              <a:t>History</a:t>
            </a:r>
          </a:p>
        </p:txBody>
      </p:sp>
      <p:sp>
        <p:nvSpPr>
          <p:cNvPr id="3" name="Content Placeholder 2"/>
          <p:cNvSpPr>
            <a:spLocks noGrp="1"/>
          </p:cNvSpPr>
          <p:nvPr>
            <p:ph idx="1"/>
          </p:nvPr>
        </p:nvSpPr>
        <p:spPr>
          <a:xfrm>
            <a:off x="235324" y="1899458"/>
            <a:ext cx="5999221" cy="2140528"/>
          </a:xfrm>
        </p:spPr>
        <p:txBody>
          <a:bodyPr/>
          <a:lstStyle/>
          <a:p>
            <a:r>
              <a:rPr lang="en-GB" dirty="0">
                <a:solidFill>
                  <a:schemeClr val="tx1"/>
                </a:solidFill>
              </a:rPr>
              <a:t>Founder of Facebook is Mark Zuckerberg</a:t>
            </a:r>
          </a:p>
          <a:p>
            <a:r>
              <a:rPr lang="en-GB" dirty="0">
                <a:solidFill>
                  <a:schemeClr val="tx1"/>
                </a:solidFill>
              </a:rPr>
              <a:t>Facebook first started in USA</a:t>
            </a:r>
          </a:p>
          <a:p>
            <a:r>
              <a:rPr lang="en-GB" dirty="0">
                <a:solidFill>
                  <a:schemeClr val="tx1"/>
                </a:solidFill>
              </a:rPr>
              <a:t>It was originally called “thefacebook.com”</a:t>
            </a:r>
          </a:p>
          <a:p>
            <a:r>
              <a:rPr lang="en-GB" dirty="0">
                <a:solidFill>
                  <a:schemeClr val="tx1"/>
                </a:solidFill>
              </a:rPr>
              <a:t>Logo was created due to colour blindness</a:t>
            </a:r>
            <a:endParaRPr lang="en-GB" dirty="0"/>
          </a:p>
        </p:txBody>
      </p:sp>
      <p:pic>
        <p:nvPicPr>
          <p:cNvPr id="4" name="Picture 3"/>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6854305" y="1741517"/>
            <a:ext cx="3827550" cy="2082338"/>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02378" y="4039986"/>
            <a:ext cx="5935287" cy="2385752"/>
          </a:xfrm>
          <a:prstGeom prst="rect">
            <a:avLst/>
          </a:prstGeom>
        </p:spPr>
      </p:pic>
    </p:spTree>
    <p:extLst>
      <p:ext uri="{BB962C8B-B14F-4D97-AF65-F5344CB8AC3E}">
        <p14:creationId xmlns:p14="http://schemas.microsoft.com/office/powerpoint/2010/main" val="34536154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48241" y="276013"/>
            <a:ext cx="8534400" cy="1507067"/>
          </a:xfrm>
        </p:spPr>
        <p:txBody>
          <a:bodyPr/>
          <a:lstStyle/>
          <a:p>
            <a:pPr algn="ctr"/>
            <a:r>
              <a:rPr lang="en-GB" b="1" dirty="0"/>
              <a:t>Facebook’s sustainability</a:t>
            </a:r>
          </a:p>
        </p:txBody>
      </p:sp>
      <p:sp>
        <p:nvSpPr>
          <p:cNvPr id="3" name="Content Placeholder 2"/>
          <p:cNvSpPr>
            <a:spLocks noGrp="1"/>
          </p:cNvSpPr>
          <p:nvPr>
            <p:ph idx="1"/>
          </p:nvPr>
        </p:nvSpPr>
        <p:spPr>
          <a:xfrm>
            <a:off x="251950" y="1783081"/>
            <a:ext cx="7902835" cy="2356657"/>
          </a:xfrm>
        </p:spPr>
        <p:txBody>
          <a:bodyPr/>
          <a:lstStyle/>
          <a:p>
            <a:r>
              <a:rPr lang="en-GB" dirty="0">
                <a:solidFill>
                  <a:schemeClr val="tx1"/>
                </a:solidFill>
              </a:rPr>
              <a:t>Facebook are using renewable energy</a:t>
            </a:r>
          </a:p>
          <a:p>
            <a:r>
              <a:rPr lang="en-GB" dirty="0">
                <a:solidFill>
                  <a:schemeClr val="tx1"/>
                </a:solidFill>
              </a:rPr>
              <a:t>Facebook also want to become sustainable by sharing their training in sustainability</a:t>
            </a:r>
          </a:p>
          <a:p>
            <a:r>
              <a:rPr lang="en-GB" dirty="0">
                <a:solidFill>
                  <a:schemeClr val="tx1"/>
                </a:solidFill>
              </a:rPr>
              <a:t>They want to make their offices sustainable</a:t>
            </a:r>
          </a:p>
          <a:p>
            <a:r>
              <a:rPr lang="en-GB" dirty="0">
                <a:solidFill>
                  <a:schemeClr val="tx1"/>
                </a:solidFill>
              </a:rPr>
              <a:t>They are also helping the environment</a:t>
            </a:r>
            <a:endParaRPr lang="en-GB" dirty="0"/>
          </a:p>
        </p:txBody>
      </p:sp>
      <p:pic>
        <p:nvPicPr>
          <p:cNvPr id="4" name="Picture 3"/>
          <p:cNvPicPr>
            <a:picLocks noChangeAspect="1"/>
          </p:cNvPicPr>
          <p:nvPr/>
        </p:nvPicPr>
        <p:blipFill>
          <a:blip r:embed="rId3"/>
          <a:stretch>
            <a:fillRect/>
          </a:stretch>
        </p:blipFill>
        <p:spPr>
          <a:xfrm>
            <a:off x="251951" y="4139738"/>
            <a:ext cx="4278486" cy="2502131"/>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96691" y="4139738"/>
            <a:ext cx="5261956" cy="2502131"/>
          </a:xfrm>
          <a:prstGeom prst="rect">
            <a:avLst/>
          </a:prstGeom>
        </p:spPr>
      </p:pic>
      <p:pic>
        <p:nvPicPr>
          <p:cNvPr id="6" name="Picture 5"/>
          <p:cNvPicPr>
            <a:picLocks noChangeAspect="1"/>
          </p:cNvPicPr>
          <p:nvPr/>
        </p:nvPicPr>
        <p:blipFill>
          <a:blip r:embed="rId5" cstate="hqprint">
            <a:extLst>
              <a:ext uri="{28A0092B-C50C-407E-A947-70E740481C1C}">
                <a14:useLocalDpi xmlns:a14="http://schemas.microsoft.com/office/drawing/2010/main" val="0"/>
              </a:ext>
            </a:extLst>
          </a:blip>
          <a:stretch>
            <a:fillRect/>
          </a:stretch>
        </p:blipFill>
        <p:spPr>
          <a:xfrm flipH="1">
            <a:off x="8386157" y="1783080"/>
            <a:ext cx="3193472" cy="1986742"/>
          </a:xfrm>
          <a:prstGeom prst="rect">
            <a:avLst/>
          </a:prstGeom>
        </p:spPr>
      </p:pic>
    </p:spTree>
    <p:extLst>
      <p:ext uri="{BB962C8B-B14F-4D97-AF65-F5344CB8AC3E}">
        <p14:creationId xmlns:p14="http://schemas.microsoft.com/office/powerpoint/2010/main" val="8177759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48241" y="359140"/>
            <a:ext cx="8534400" cy="1507067"/>
          </a:xfrm>
        </p:spPr>
        <p:txBody>
          <a:bodyPr/>
          <a:lstStyle/>
          <a:p>
            <a:pPr algn="ctr"/>
            <a:r>
              <a:rPr lang="en-GB" b="1" dirty="0"/>
              <a:t>How Facebooks work matches Sustainability Principles</a:t>
            </a:r>
          </a:p>
        </p:txBody>
      </p:sp>
      <p:sp>
        <p:nvSpPr>
          <p:cNvPr id="3" name="Content Placeholder 2"/>
          <p:cNvSpPr>
            <a:spLocks noGrp="1"/>
          </p:cNvSpPr>
          <p:nvPr>
            <p:ph idx="1"/>
          </p:nvPr>
        </p:nvSpPr>
        <p:spPr>
          <a:xfrm>
            <a:off x="243637" y="1866207"/>
            <a:ext cx="8185468" cy="2256906"/>
          </a:xfrm>
        </p:spPr>
        <p:txBody>
          <a:bodyPr/>
          <a:lstStyle/>
          <a:p>
            <a:r>
              <a:rPr lang="en-GB" dirty="0">
                <a:solidFill>
                  <a:schemeClr val="tx1"/>
                </a:solidFill>
              </a:rPr>
              <a:t>They have become renewable energy efficient</a:t>
            </a:r>
          </a:p>
          <a:p>
            <a:r>
              <a:rPr lang="en-GB" dirty="0">
                <a:solidFill>
                  <a:schemeClr val="tx1"/>
                </a:solidFill>
              </a:rPr>
              <a:t>They have also contributed to building a sustainable society of present and future generations</a:t>
            </a:r>
          </a:p>
          <a:p>
            <a:r>
              <a:rPr lang="en-GB" dirty="0">
                <a:solidFill>
                  <a:schemeClr val="tx1"/>
                </a:solidFill>
              </a:rPr>
              <a:t>They have used their resources efficiently and effective to decrease the impact on the environment and people</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3637" y="4123113"/>
            <a:ext cx="4411490" cy="2549236"/>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81451" y="4123113"/>
            <a:ext cx="4702629" cy="2549236"/>
          </a:xfrm>
          <a:prstGeom prst="rect">
            <a:avLst/>
          </a:prstGeom>
        </p:spPr>
      </p:pic>
    </p:spTree>
    <p:extLst>
      <p:ext uri="{BB962C8B-B14F-4D97-AF65-F5344CB8AC3E}">
        <p14:creationId xmlns:p14="http://schemas.microsoft.com/office/powerpoint/2010/main" val="9108302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2260" y="202340"/>
            <a:ext cx="8534400" cy="1507067"/>
          </a:xfrm>
        </p:spPr>
        <p:txBody>
          <a:bodyPr/>
          <a:lstStyle/>
          <a:p>
            <a:pPr algn="ctr"/>
            <a:r>
              <a:rPr lang="en-GB" dirty="0"/>
              <a:t>REFERENCES</a:t>
            </a:r>
          </a:p>
        </p:txBody>
      </p:sp>
      <p:sp>
        <p:nvSpPr>
          <p:cNvPr id="3" name="Content Placeholder 2"/>
          <p:cNvSpPr>
            <a:spLocks noGrp="1"/>
          </p:cNvSpPr>
          <p:nvPr>
            <p:ph idx="1"/>
          </p:nvPr>
        </p:nvSpPr>
        <p:spPr>
          <a:xfrm>
            <a:off x="170427" y="1892969"/>
            <a:ext cx="11538065" cy="4378912"/>
          </a:xfrm>
        </p:spPr>
        <p:txBody>
          <a:bodyPr>
            <a:normAutofit fontScale="62500" lnSpcReduction="20000"/>
          </a:bodyPr>
          <a:lstStyle/>
          <a:p>
            <a:r>
              <a:rPr lang="en-US" dirty="0">
                <a:solidFill>
                  <a:schemeClr val="tx1"/>
                </a:solidFill>
              </a:rPr>
              <a:t>Bogle, D. (2010, March). </a:t>
            </a:r>
            <a:r>
              <a:rPr lang="en-US" i="1" dirty="0">
                <a:solidFill>
                  <a:schemeClr val="tx1"/>
                </a:solidFill>
              </a:rPr>
              <a:t>tce article on sustainability.</a:t>
            </a:r>
            <a:r>
              <a:rPr lang="en-US" dirty="0">
                <a:solidFill>
                  <a:schemeClr val="tx1"/>
                </a:solidFill>
              </a:rPr>
              <a:t> Retrieved from https://www.engc.org.uk: https://www.engc.org.uk/engcdocuments/internet/website/tce%20article%20on%20sustainability%20March%202010.pdf</a:t>
            </a:r>
            <a:endParaRPr lang="en-GB" dirty="0">
              <a:solidFill>
                <a:schemeClr val="tx1"/>
              </a:solidFill>
            </a:endParaRPr>
          </a:p>
          <a:p>
            <a:r>
              <a:rPr lang="en-US" dirty="0">
                <a:solidFill>
                  <a:schemeClr val="tx1"/>
                </a:solidFill>
              </a:rPr>
              <a:t>Carlson, N. (2010, March 5). </a:t>
            </a:r>
            <a:r>
              <a:rPr lang="en-US" i="1" dirty="0">
                <a:solidFill>
                  <a:schemeClr val="tx1"/>
                </a:solidFill>
              </a:rPr>
              <a:t>How Facebook was founded.</a:t>
            </a:r>
            <a:r>
              <a:rPr lang="en-US" dirty="0">
                <a:solidFill>
                  <a:schemeClr val="tx1"/>
                </a:solidFill>
              </a:rPr>
              <a:t> Retrieved from http://uk.businessinsider.com: http://uk.businessinsider.com/how-facebook-was-founded-2010-3</a:t>
            </a:r>
            <a:endParaRPr lang="en-GB" dirty="0">
              <a:solidFill>
                <a:schemeClr val="tx1"/>
              </a:solidFill>
            </a:endParaRPr>
          </a:p>
          <a:p>
            <a:r>
              <a:rPr lang="en-US" dirty="0">
                <a:solidFill>
                  <a:schemeClr val="tx1"/>
                </a:solidFill>
              </a:rPr>
              <a:t>Dictionary.com. (2018). </a:t>
            </a:r>
            <a:r>
              <a:rPr lang="en-US" i="1" dirty="0">
                <a:solidFill>
                  <a:schemeClr val="tx1"/>
                </a:solidFill>
              </a:rPr>
              <a:t>Definition of sustainability</a:t>
            </a:r>
            <a:r>
              <a:rPr lang="en-US" dirty="0">
                <a:solidFill>
                  <a:schemeClr val="tx1"/>
                </a:solidFill>
              </a:rPr>
              <a:t>. Retrieved from https://www.dictionary.com: https://www.dictionary.com/browse/sustainability</a:t>
            </a:r>
            <a:endParaRPr lang="en-GB" dirty="0">
              <a:solidFill>
                <a:schemeClr val="tx1"/>
              </a:solidFill>
            </a:endParaRPr>
          </a:p>
          <a:p>
            <a:r>
              <a:rPr lang="en-US" dirty="0">
                <a:solidFill>
                  <a:schemeClr val="tx1"/>
                </a:solidFill>
              </a:rPr>
              <a:t>Facebook Newsroom. (2018, August 28). </a:t>
            </a:r>
            <a:r>
              <a:rPr lang="en-US" i="1" dirty="0">
                <a:solidFill>
                  <a:schemeClr val="tx1"/>
                </a:solidFill>
              </a:rPr>
              <a:t>Powered by clean and renewable energy</a:t>
            </a:r>
            <a:r>
              <a:rPr lang="en-US" dirty="0">
                <a:solidFill>
                  <a:schemeClr val="tx1"/>
                </a:solidFill>
              </a:rPr>
              <a:t>. Retrieved from https://newsroom.fb.com: https://newsroom.fb.com/news/2018/08/renewable-energy/</a:t>
            </a:r>
            <a:endParaRPr lang="en-GB" dirty="0">
              <a:solidFill>
                <a:schemeClr val="tx1"/>
              </a:solidFill>
            </a:endParaRPr>
          </a:p>
          <a:p>
            <a:r>
              <a:rPr lang="en-US" dirty="0">
                <a:solidFill>
                  <a:schemeClr val="tx1"/>
                </a:solidFill>
              </a:rPr>
              <a:t>Hall, M. (2017, December 15). </a:t>
            </a:r>
            <a:r>
              <a:rPr lang="en-US" i="1" dirty="0">
                <a:solidFill>
                  <a:schemeClr val="tx1"/>
                </a:solidFill>
              </a:rPr>
              <a:t>Encyclopedia Britannica</a:t>
            </a:r>
            <a:r>
              <a:rPr lang="en-US" dirty="0">
                <a:solidFill>
                  <a:schemeClr val="tx1"/>
                </a:solidFill>
              </a:rPr>
              <a:t>. Retrieved from www.britannica.com: https://www.britannica.com/topic/Facebook</a:t>
            </a:r>
            <a:endParaRPr lang="en-GB" dirty="0">
              <a:solidFill>
                <a:schemeClr val="tx1"/>
              </a:solidFill>
            </a:endParaRPr>
          </a:p>
          <a:p>
            <a:r>
              <a:rPr lang="en-US" dirty="0">
                <a:solidFill>
                  <a:schemeClr val="tx1"/>
                </a:solidFill>
              </a:rPr>
              <a:t>Mastrioianni, B. (2016, February 4). </a:t>
            </a:r>
            <a:r>
              <a:rPr lang="en-US" i="1" dirty="0">
                <a:solidFill>
                  <a:schemeClr val="tx1"/>
                </a:solidFill>
              </a:rPr>
              <a:t>12 fun facts about Facebook on its 12th Birthday</a:t>
            </a:r>
            <a:r>
              <a:rPr lang="en-US" dirty="0">
                <a:solidFill>
                  <a:schemeClr val="tx1"/>
                </a:solidFill>
              </a:rPr>
              <a:t>. Retrieved from www.cbsnews.com: https://www.cbsnews.com/media/12-fun-facts-about-facebook-on-its-12th-birthday/12/</a:t>
            </a:r>
            <a:endParaRPr lang="en-GB" dirty="0">
              <a:solidFill>
                <a:schemeClr val="tx1"/>
              </a:solidFill>
            </a:endParaRPr>
          </a:p>
          <a:p>
            <a:r>
              <a:rPr lang="en-US" dirty="0">
                <a:solidFill>
                  <a:schemeClr val="tx1"/>
                </a:solidFill>
              </a:rPr>
              <a:t>Nations, D. (2018, October 10). </a:t>
            </a:r>
            <a:r>
              <a:rPr lang="en-US" i="1" dirty="0">
                <a:solidFill>
                  <a:schemeClr val="tx1"/>
                </a:solidFill>
              </a:rPr>
              <a:t>Lifewire</a:t>
            </a:r>
            <a:r>
              <a:rPr lang="en-US" dirty="0">
                <a:solidFill>
                  <a:schemeClr val="tx1"/>
                </a:solidFill>
              </a:rPr>
              <a:t>. Retrieved from www.lifewire.com: https://www.lifewire.com/what-is-facebook-3486391</a:t>
            </a:r>
            <a:endParaRPr lang="en-GB" dirty="0">
              <a:solidFill>
                <a:schemeClr val="tx1"/>
              </a:solidFill>
            </a:endParaRPr>
          </a:p>
          <a:p>
            <a:r>
              <a:rPr lang="en-US" dirty="0">
                <a:solidFill>
                  <a:schemeClr val="tx1"/>
                </a:solidFill>
              </a:rPr>
              <a:t>Open Commute Project. (2011). </a:t>
            </a:r>
            <a:r>
              <a:rPr lang="en-US" i="1" dirty="0">
                <a:solidFill>
                  <a:schemeClr val="tx1"/>
                </a:solidFill>
              </a:rPr>
              <a:t>Facebook's Open Commute Project</a:t>
            </a:r>
            <a:r>
              <a:rPr lang="en-US" dirty="0">
                <a:solidFill>
                  <a:schemeClr val="tx1"/>
                </a:solidFill>
              </a:rPr>
              <a:t>. Retrieved from https://www.opencompute.org: https://www.opencompute.org/about</a:t>
            </a:r>
            <a:endParaRPr lang="en-GB" dirty="0">
              <a:solidFill>
                <a:schemeClr val="tx1"/>
              </a:solidFill>
            </a:endParaRPr>
          </a:p>
          <a:p>
            <a:r>
              <a:rPr lang="en-US" dirty="0">
                <a:solidFill>
                  <a:schemeClr val="tx1"/>
                </a:solidFill>
              </a:rPr>
              <a:t>Phillips, S. (2007, July 25). </a:t>
            </a:r>
            <a:r>
              <a:rPr lang="en-US" i="1" dirty="0">
                <a:solidFill>
                  <a:schemeClr val="tx1"/>
                </a:solidFill>
              </a:rPr>
              <a:t>The Guardian</a:t>
            </a:r>
            <a:r>
              <a:rPr lang="en-US" dirty="0">
                <a:solidFill>
                  <a:schemeClr val="tx1"/>
                </a:solidFill>
              </a:rPr>
              <a:t>. Retrieved from www.theguardian.com: https://www.theguardian.com/technology/2007/jul/25/media.newmedia</a:t>
            </a:r>
            <a:endParaRPr lang="en-GB" dirty="0">
              <a:solidFill>
                <a:schemeClr val="tx1"/>
              </a:solidFill>
            </a:endParaRPr>
          </a:p>
          <a:p>
            <a:r>
              <a:rPr lang="en-US" dirty="0">
                <a:solidFill>
                  <a:schemeClr val="tx1"/>
                </a:solidFill>
              </a:rPr>
              <a:t>Sweezy, L. (2018). </a:t>
            </a:r>
            <a:r>
              <a:rPr lang="en-US" i="1" dirty="0">
                <a:solidFill>
                  <a:schemeClr val="tx1"/>
                </a:solidFill>
              </a:rPr>
              <a:t>Facebook Sustainability</a:t>
            </a:r>
            <a:r>
              <a:rPr lang="en-US" dirty="0">
                <a:solidFill>
                  <a:schemeClr val="tx1"/>
                </a:solidFill>
              </a:rPr>
              <a:t>. Retrieved from https://sustainability.fb.com/: </a:t>
            </a:r>
            <a:r>
              <a:rPr lang="en-US" dirty="0">
                <a:solidFill>
                  <a:schemeClr val="tx1"/>
                </a:solidFill>
                <a:hlinkClick r:id="rId2"/>
              </a:rPr>
              <a:t>https://sustainability.fb.com/</a:t>
            </a:r>
            <a:endParaRPr lang="en-US" dirty="0">
              <a:solidFill>
                <a:schemeClr val="tx1"/>
              </a:solidFill>
            </a:endParaRPr>
          </a:p>
          <a:p>
            <a:r>
              <a:rPr lang="en-US" dirty="0">
                <a:solidFill>
                  <a:schemeClr val="tx1"/>
                </a:solidFill>
              </a:rPr>
              <a:t>The Statistics Portal. (2018). Retrieved from https://www.statista.com/statistics/273563/number-of-facebook-employees/</a:t>
            </a:r>
            <a:endParaRPr lang="en-GB" dirty="0">
              <a:solidFill>
                <a:schemeClr val="tx1"/>
              </a:solidFill>
            </a:endParaRPr>
          </a:p>
          <a:p>
            <a:endParaRPr lang="en-GB" dirty="0">
              <a:solidFill>
                <a:schemeClr val="tx1"/>
              </a:solidFill>
            </a:endParaRPr>
          </a:p>
          <a:p>
            <a:pPr marL="0" indent="0">
              <a:buNone/>
            </a:pPr>
            <a:endParaRPr lang="en-GB" dirty="0"/>
          </a:p>
        </p:txBody>
      </p:sp>
    </p:spTree>
    <p:extLst>
      <p:ext uri="{BB962C8B-B14F-4D97-AF65-F5344CB8AC3E}">
        <p14:creationId xmlns:p14="http://schemas.microsoft.com/office/powerpoint/2010/main" val="1388068652"/>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549</TotalTime>
  <Words>886</Words>
  <Application>Microsoft Office PowerPoint</Application>
  <PresentationFormat>Widescreen</PresentationFormat>
  <Paragraphs>77</Paragraphs>
  <Slides>7</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Calibri</vt:lpstr>
      <vt:lpstr>Century Gothic</vt:lpstr>
      <vt:lpstr>Times New Roman</vt:lpstr>
      <vt:lpstr>Wingdings 3</vt:lpstr>
      <vt:lpstr>Slice</vt:lpstr>
      <vt:lpstr>Contribution to Sustainability Alex Bell Learning and Collaboration for Global Citizenship (BMSP4003) Joaquim Anthony Fernandes (1805865)</vt:lpstr>
      <vt:lpstr>Introduction</vt:lpstr>
      <vt:lpstr>Facebook</vt:lpstr>
      <vt:lpstr>History</vt:lpstr>
      <vt:lpstr>Facebook’s sustainability</vt:lpstr>
      <vt:lpstr>How Facebooks work matches Sustainability Principles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Daniel Fernandes</dc:creator>
  <cp:lastModifiedBy>Daniel Fernandes</cp:lastModifiedBy>
  <cp:revision>65</cp:revision>
  <dcterms:created xsi:type="dcterms:W3CDTF">2018-10-22T14:17:15Z</dcterms:created>
  <dcterms:modified xsi:type="dcterms:W3CDTF">2018-11-06T22:05:04Z</dcterms:modified>
</cp:coreProperties>
</file>