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74" r:id="rId6"/>
    <p:sldId id="269" r:id="rId7"/>
    <p:sldId id="276" r:id="rId8"/>
    <p:sldId id="261" r:id="rId9"/>
    <p:sldId id="270" r:id="rId10"/>
    <p:sldId id="263" r:id="rId11"/>
    <p:sldId id="273" r:id="rId12"/>
    <p:sldId id="271" r:id="rId13"/>
    <p:sldId id="275" r:id="rId14"/>
    <p:sldId id="264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51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75779B43-CA7A-455C-ABA1-8379DC736556}" type="datetimeFigureOut">
              <a:rPr lang="en-GB" smtClean="0"/>
              <a:t>11/09/2018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CC935741-5D89-4008-8F08-26031587A36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SJEU6006/C</a:t>
            </a:r>
            <a:br>
              <a:rPr lang="en-GB" dirty="0" smtClean="0"/>
            </a:br>
            <a:r>
              <a:rPr lang="en-GB" dirty="0" smtClean="0"/>
              <a:t>Person Centred Planning/</a:t>
            </a:r>
            <a:br>
              <a:rPr lang="en-GB" dirty="0" smtClean="0"/>
            </a:br>
            <a:r>
              <a:rPr lang="en-GB" dirty="0" err="1" smtClean="0"/>
              <a:t>Cynllunio</a:t>
            </a:r>
            <a:r>
              <a:rPr lang="en-GB" dirty="0" smtClean="0"/>
              <a:t> Person </a:t>
            </a:r>
            <a:r>
              <a:rPr lang="en-GB" dirty="0" err="1" smtClean="0"/>
              <a:t>Ganolog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 smtClean="0"/>
              <a:t>Sesiwn</a:t>
            </a:r>
            <a:r>
              <a:rPr lang="en-GB" dirty="0" smtClean="0"/>
              <a:t> 1/ Session 1</a:t>
            </a:r>
          </a:p>
        </p:txBody>
      </p:sp>
    </p:spTree>
    <p:extLst>
      <p:ext uri="{BB962C8B-B14F-4D97-AF65-F5344CB8AC3E}">
        <p14:creationId xmlns:p14="http://schemas.microsoft.com/office/powerpoint/2010/main" val="3848929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Overview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Asesiadau</a:t>
            </a:r>
            <a:endParaRPr lang="en-GB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2514600"/>
            <a:ext cx="3822192" cy="3611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Overview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Module Timetable</a:t>
            </a:r>
          </a:p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Assignments</a:t>
            </a:r>
          </a:p>
        </p:txBody>
      </p:sp>
    </p:spTree>
    <p:extLst>
      <p:ext uri="{BB962C8B-B14F-4D97-AF65-F5344CB8AC3E}">
        <p14:creationId xmlns:p14="http://schemas.microsoft.com/office/powerpoint/2010/main" val="2864122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Nod y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Module Aim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arferion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cyllunio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canolbwyntio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unigolion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828800"/>
            <a:ext cx="3822192" cy="4297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i="1" dirty="0" smtClean="0">
                <a:latin typeface="Arial" panose="020B0604020202020204" pitchFamily="34" charset="0"/>
                <a:cs typeface="Arial" panose="020B0604020202020204" pitchFamily="34" charset="0"/>
              </a:rPr>
              <a:t>To provide a critical understanding of the principles and practice of person –centred planning</a:t>
            </a:r>
            <a:endParaRPr lang="en-GB" sz="32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283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36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 1/ </a:t>
            </a:r>
            <a:b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 1</a:t>
            </a:r>
            <a:endParaRPr lang="en-GB" sz="3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76655" y="2133600"/>
            <a:ext cx="3822192" cy="3992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3200" dirty="0" err="1" smtClean="0"/>
              <a:t>Adfyfyrio’n</a:t>
            </a:r>
            <a:r>
              <a:rPr lang="en-GB" sz="3200" dirty="0" smtClean="0"/>
              <a:t> </a:t>
            </a:r>
            <a:r>
              <a:rPr lang="en-GB" sz="3200" dirty="0" err="1" smtClean="0"/>
              <a:t>feirniadol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yr</a:t>
            </a:r>
            <a:r>
              <a:rPr lang="en-GB" sz="3200" dirty="0" smtClean="0"/>
              <a:t> </a:t>
            </a:r>
            <a:r>
              <a:rPr lang="en-GB" sz="3200" dirty="0" err="1" smtClean="0"/>
              <a:t>ideoleg</a:t>
            </a:r>
            <a:r>
              <a:rPr lang="en-GB" sz="3200" dirty="0" smtClean="0"/>
              <a:t> </a:t>
            </a:r>
            <a:r>
              <a:rPr lang="en-GB" sz="3200" dirty="0" err="1" smtClean="0"/>
              <a:t>sy’n</a:t>
            </a:r>
            <a:r>
              <a:rPr lang="en-GB" sz="3200" dirty="0" smtClean="0"/>
              <a:t> </a:t>
            </a:r>
            <a:r>
              <a:rPr lang="en-GB" sz="3200" dirty="0" err="1" smtClean="0"/>
              <a:t>ymwneud</a:t>
            </a:r>
            <a:r>
              <a:rPr lang="en-GB" sz="3200" dirty="0" smtClean="0"/>
              <a:t> â </a:t>
            </a:r>
            <a:r>
              <a:rPr lang="en-GB" sz="3200" dirty="0" err="1" smtClean="0"/>
              <a:t>chynllunio</a:t>
            </a:r>
            <a:r>
              <a:rPr lang="en-GB" sz="3200" dirty="0" smtClean="0"/>
              <a:t> </a:t>
            </a:r>
            <a:r>
              <a:rPr lang="en-GB" sz="3200" dirty="0" err="1" smtClean="0"/>
              <a:t>sy’n</a:t>
            </a:r>
            <a:r>
              <a:rPr lang="en-GB" sz="3200" dirty="0" smtClean="0"/>
              <a:t> </a:t>
            </a:r>
            <a:r>
              <a:rPr lang="en-GB" sz="3200" dirty="0" err="1" smtClean="0"/>
              <a:t>canolbwyntio</a:t>
            </a:r>
            <a:r>
              <a:rPr lang="en-GB" sz="3200" dirty="0" smtClean="0"/>
              <a:t> </a:t>
            </a:r>
            <a:r>
              <a:rPr lang="en-GB" sz="3200" dirty="0" err="1" smtClean="0"/>
              <a:t>ar</a:t>
            </a:r>
            <a:r>
              <a:rPr lang="en-GB" sz="3200" dirty="0" smtClean="0"/>
              <a:t> </a:t>
            </a:r>
            <a:r>
              <a:rPr lang="en-GB" sz="3200" dirty="0" err="1" smtClean="0"/>
              <a:t>unigolion</a:t>
            </a:r>
            <a:endParaRPr lang="en-GB" sz="32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45152" y="1676400"/>
            <a:ext cx="3822192" cy="445008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64008" indent="0">
              <a:buNone/>
            </a:pPr>
            <a:endParaRPr lang="en-GB" dirty="0"/>
          </a:p>
          <a:p>
            <a:r>
              <a:rPr lang="en-GB" sz="3200" i="1" dirty="0" smtClean="0"/>
              <a:t>Critically reflect on the ideology relating to person-centred planning</a:t>
            </a:r>
            <a:endParaRPr lang="en-GB" sz="32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591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2/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Outcome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Dadansoddi’n</a:t>
            </a:r>
            <a:r>
              <a:rPr lang="en-GB" sz="2800" dirty="0" smtClean="0"/>
              <a:t> </a:t>
            </a:r>
            <a:r>
              <a:rPr lang="en-GB" sz="2800" dirty="0" err="1" smtClean="0"/>
              <a:t>feirniadol</a:t>
            </a:r>
            <a:r>
              <a:rPr lang="en-GB" sz="2800" dirty="0" smtClean="0"/>
              <a:t> </a:t>
            </a:r>
            <a:r>
              <a:rPr lang="en-GB" sz="2800" dirty="0" err="1" smtClean="0"/>
              <a:t>rôl</a:t>
            </a:r>
            <a:r>
              <a:rPr lang="en-GB" sz="2800" dirty="0" smtClean="0"/>
              <a:t> </a:t>
            </a:r>
            <a:r>
              <a:rPr lang="en-GB" sz="2800" dirty="0" err="1" smtClean="0"/>
              <a:t>cynllunio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canolbwyntio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unigolion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arfer</a:t>
            </a:r>
            <a:r>
              <a:rPr lang="en-GB" sz="2800" dirty="0" smtClean="0"/>
              <a:t> </a:t>
            </a:r>
            <a:r>
              <a:rPr lang="en-GB" sz="2800" dirty="0" err="1" smtClean="0"/>
              <a:t>cymdeithasol</a:t>
            </a:r>
            <a:r>
              <a:rPr lang="en-GB" sz="2800" dirty="0" smtClean="0"/>
              <a:t> </a:t>
            </a:r>
            <a:r>
              <a:rPr lang="en-GB" sz="2800" dirty="0" err="1" smtClean="0"/>
              <a:t>gynhwysol</a:t>
            </a:r>
            <a:r>
              <a:rPr lang="en-GB" sz="2800" dirty="0" smtClean="0"/>
              <a:t>, </a:t>
            </a:r>
            <a:r>
              <a:rPr lang="en-GB" sz="2800" dirty="0" err="1" smtClean="0"/>
              <a:t>yn</a:t>
            </a:r>
            <a:r>
              <a:rPr lang="en-GB" sz="2800" dirty="0" smtClean="0"/>
              <a:t> </a:t>
            </a:r>
            <a:r>
              <a:rPr lang="en-GB" sz="2800" dirty="0" err="1" smtClean="0"/>
              <a:t>cynnwys</a:t>
            </a:r>
            <a:r>
              <a:rPr lang="en-GB" sz="2800" dirty="0" smtClean="0"/>
              <a:t> y </a:t>
            </a:r>
            <a:r>
              <a:rPr lang="en-GB" sz="2800" dirty="0" err="1" smtClean="0"/>
              <a:t>defnydd</a:t>
            </a:r>
            <a:r>
              <a:rPr lang="en-GB" sz="2800" dirty="0" smtClean="0"/>
              <a:t> o </a:t>
            </a:r>
            <a:r>
              <a:rPr lang="en-GB" sz="2800" dirty="0" err="1" smtClean="0"/>
              <a:t>DGCh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3200" i="1" dirty="0" smtClean="0"/>
              <a:t>Critically analyse the role of person centred planning in socially inclusive practice</a:t>
            </a:r>
            <a:endParaRPr lang="cy-GB" sz="3200" i="1" dirty="0"/>
          </a:p>
        </p:txBody>
      </p:sp>
    </p:spTree>
    <p:extLst>
      <p:ext uri="{BB962C8B-B14F-4D97-AF65-F5344CB8AC3E}">
        <p14:creationId xmlns:p14="http://schemas.microsoft.com/office/powerpoint/2010/main" val="531710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3/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Outcome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10000"/>
          </a:bodyPr>
          <a:lstStyle/>
          <a:p>
            <a:pPr lvl="0"/>
            <a:endParaRPr lang="en-GB" dirty="0"/>
          </a:p>
          <a:p>
            <a:r>
              <a:rPr lang="en-GB" sz="2800" dirty="0" err="1" smtClean="0"/>
              <a:t>Cymharu’n</a:t>
            </a:r>
            <a:r>
              <a:rPr lang="en-GB" sz="2800" dirty="0" smtClean="0"/>
              <a:t> </a:t>
            </a:r>
            <a:r>
              <a:rPr lang="en-GB" sz="2800" dirty="0" err="1" smtClean="0"/>
              <a:t>feirniadol</a:t>
            </a:r>
            <a:r>
              <a:rPr lang="en-GB" sz="2800" dirty="0" smtClean="0"/>
              <a:t> y </a:t>
            </a:r>
            <a:r>
              <a:rPr lang="en-GB" sz="2800" dirty="0" err="1" smtClean="0"/>
              <a:t>gwahanol</a:t>
            </a:r>
            <a:r>
              <a:rPr lang="en-GB" sz="2800" dirty="0" smtClean="0"/>
              <a:t> </a:t>
            </a:r>
            <a:r>
              <a:rPr lang="en-GB" sz="2800" dirty="0" err="1" smtClean="0"/>
              <a:t>fathau</a:t>
            </a:r>
            <a:r>
              <a:rPr lang="en-GB" sz="2800" dirty="0" smtClean="0"/>
              <a:t> o </a:t>
            </a:r>
            <a:r>
              <a:rPr lang="en-GB" sz="2800" dirty="0" err="1" smtClean="0"/>
              <a:t>gynllunio</a:t>
            </a:r>
            <a:r>
              <a:rPr lang="en-GB" sz="2800" dirty="0" smtClean="0"/>
              <a:t> </a:t>
            </a:r>
            <a:r>
              <a:rPr lang="en-GB" sz="2800" dirty="0" err="1" smtClean="0"/>
              <a:t>sy’n</a:t>
            </a:r>
            <a:r>
              <a:rPr lang="en-GB" sz="2800" dirty="0" smtClean="0"/>
              <a:t> </a:t>
            </a:r>
            <a:r>
              <a:rPr lang="en-GB" sz="2800" dirty="0" err="1" smtClean="0"/>
              <a:t>canolbwyntio</a:t>
            </a:r>
            <a:r>
              <a:rPr lang="en-GB" sz="2800" dirty="0" smtClean="0"/>
              <a:t> </a:t>
            </a:r>
            <a:r>
              <a:rPr lang="en-GB" sz="2800" dirty="0" err="1" smtClean="0"/>
              <a:t>ar</a:t>
            </a:r>
            <a:r>
              <a:rPr lang="en-GB" sz="2800" dirty="0" smtClean="0"/>
              <a:t> </a:t>
            </a:r>
            <a:r>
              <a:rPr lang="en-GB" sz="2800" dirty="0" err="1" smtClean="0"/>
              <a:t>unigolion</a:t>
            </a:r>
            <a:r>
              <a:rPr lang="en-GB" sz="2800" dirty="0" smtClean="0"/>
              <a:t> </a:t>
            </a:r>
            <a:r>
              <a:rPr lang="en-GB" sz="2800" dirty="0" err="1" smtClean="0"/>
              <a:t>a’r</a:t>
            </a:r>
            <a:r>
              <a:rPr lang="en-GB" sz="2800" dirty="0" smtClean="0"/>
              <a:t> </a:t>
            </a:r>
            <a:r>
              <a:rPr lang="en-GB" sz="2800" dirty="0" err="1" smtClean="0"/>
              <a:t>dulliau</a:t>
            </a:r>
            <a:r>
              <a:rPr lang="en-GB" sz="2800" dirty="0" smtClean="0"/>
              <a:t> </a:t>
            </a:r>
            <a:r>
              <a:rPr lang="en-GB" sz="2800" dirty="0" err="1" smtClean="0"/>
              <a:t>o’u</a:t>
            </a:r>
            <a:r>
              <a:rPr lang="en-GB" sz="2800" dirty="0" smtClean="0"/>
              <a:t> </a:t>
            </a:r>
            <a:r>
              <a:rPr lang="en-GB" sz="2800" dirty="0" err="1" smtClean="0"/>
              <a:t>cymhwyso</a:t>
            </a:r>
            <a:r>
              <a:rPr lang="en-GB" sz="2800" dirty="0" smtClean="0"/>
              <a:t> </a:t>
            </a:r>
            <a:r>
              <a:rPr lang="en-GB" sz="2800" dirty="0" err="1" smtClean="0"/>
              <a:t>mewn</a:t>
            </a:r>
            <a:r>
              <a:rPr lang="en-GB" sz="2800" dirty="0" smtClean="0"/>
              <a:t> </a:t>
            </a:r>
            <a:r>
              <a:rPr lang="en-GB" sz="2800" dirty="0" err="1" smtClean="0"/>
              <a:t>lleoliadau</a:t>
            </a:r>
            <a:r>
              <a:rPr lang="en-GB" sz="2800" dirty="0" smtClean="0"/>
              <a:t> </a:t>
            </a:r>
            <a:r>
              <a:rPr lang="en-GB" sz="2800" dirty="0" err="1" smtClean="0"/>
              <a:t>gwasanaethau</a:t>
            </a:r>
            <a:r>
              <a:rPr lang="en-GB" sz="2800" dirty="0" smtClean="0"/>
              <a:t> </a:t>
            </a:r>
            <a:r>
              <a:rPr lang="en-GB" sz="2800" dirty="0" err="1" smtClean="0"/>
              <a:t>gwahanol</a:t>
            </a:r>
            <a:r>
              <a:rPr lang="en-GB" sz="2800" dirty="0" smtClean="0"/>
              <a:t> </a:t>
            </a:r>
            <a:r>
              <a:rPr lang="en-GB" sz="2800" dirty="0" err="1" smtClean="0"/>
              <a:t>gyda</a:t>
            </a:r>
            <a:r>
              <a:rPr lang="en-GB" sz="2800" dirty="0" smtClean="0"/>
              <a:t> </a:t>
            </a:r>
            <a:r>
              <a:rPr lang="en-GB" sz="2800" dirty="0" err="1" smtClean="0"/>
              <a:t>grwpiau</a:t>
            </a:r>
            <a:r>
              <a:rPr lang="en-GB" sz="2800" dirty="0" smtClean="0"/>
              <a:t> </a:t>
            </a:r>
            <a:r>
              <a:rPr lang="en-GB" sz="2800" dirty="0" err="1" smtClean="0"/>
              <a:t>cleientiaid</a:t>
            </a:r>
            <a:r>
              <a:rPr lang="en-GB" sz="2800" dirty="0" smtClean="0"/>
              <a:t> </a:t>
            </a:r>
            <a:r>
              <a:rPr lang="en-GB" sz="2800" dirty="0" err="1" smtClean="0"/>
              <a:t>gwahanol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800600" y="1905000"/>
            <a:ext cx="3657600" cy="350824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Critically compare the different types of person-centred planning and their applications in different service settings with different client groups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08580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.roberts\AppData\Local\Microsoft\Windows\Temporary Internet Files\Content.IE5\6IDJCSBB\vector___pencil_by_misteraibo-d4y9lvp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0"/>
            <a:ext cx="685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4/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Learning Outcome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lvl="0"/>
            <a:r>
              <a:rPr lang="cy-GB" sz="2800" dirty="0"/>
              <a:t>Trefnu eu gwybodaeth a’r hyn y maent wedi’i ddysgu drwy ddefnyddio amrywiaeth o adnoddau gwybodaeth, yn cynnwys </a:t>
            </a:r>
            <a:r>
              <a:rPr lang="cy-GB" sz="2800" dirty="0" err="1"/>
              <a:t>TGCh</a:t>
            </a:r>
            <a:r>
              <a:rPr lang="cy-GB" sz="2800" dirty="0"/>
              <a:t>, a chyflwyno’u gwaith ar y lefel briodol</a:t>
            </a:r>
            <a:endParaRPr lang="en-GB" sz="2800" dirty="0"/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lvl="0" hangingPunct="0"/>
            <a:r>
              <a:rPr lang="en-GB" sz="2800" i="1" dirty="0"/>
              <a:t>Organise their knowledge and learning through use of a range of information resources, including ICT and present their work at the appropriate level</a:t>
            </a:r>
          </a:p>
          <a:p>
            <a:pPr marL="64008" indent="0" fontAlgn="base" hangingPunct="0">
              <a:buNone/>
            </a:pPr>
            <a:r>
              <a:rPr lang="en-GB" sz="2800" i="1" dirty="0"/>
              <a:t> 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705668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Amserlen</a:t>
            </a:r>
            <a:r>
              <a:rPr lang="en-GB" dirty="0" smtClean="0"/>
              <a:t> / Timetable</a:t>
            </a:r>
            <a:endParaRPr lang="en-GB" dirty="0"/>
          </a:p>
        </p:txBody>
      </p:sp>
      <p:graphicFrame>
        <p:nvGraphicFramePr>
          <p:cNvPr id="7" name="Content Placeholder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8698887"/>
              </p:ext>
            </p:extLst>
          </p:nvPr>
        </p:nvGraphicFramePr>
        <p:xfrm>
          <a:off x="457200" y="1447800"/>
          <a:ext cx="8153401" cy="4207083"/>
        </p:xfrm>
        <a:graphic>
          <a:graphicData uri="http://schemas.openxmlformats.org/drawingml/2006/table">
            <a:tbl>
              <a:tblPr firstRow="1" firstCol="1" bandRow="1"/>
              <a:tblGrid>
                <a:gridCol w="1305033"/>
                <a:gridCol w="3055560"/>
                <a:gridCol w="3792808"/>
              </a:tblGrid>
              <a:tr h="7620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Sesiwn</a:t>
                      </a:r>
                      <a:r>
                        <a:rPr lang="en-GB" sz="20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 /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99447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1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Gorolwg</a:t>
                      </a: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o’r</a:t>
                      </a: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modiwl</a:t>
                      </a: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&amp; </a:t>
                      </a:r>
                      <a:r>
                        <a:rPr lang="en-GB" sz="2000" dirty="0" err="1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asesiadau</a:t>
                      </a: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endParaRPr lang="en-GB" sz="20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i="1" dirty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Overview of module &amp; assignments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19753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2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Siaradwyr</a:t>
                      </a:r>
                      <a:r>
                        <a:rPr lang="en-GB" sz="20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gwâdd</a:t>
                      </a:r>
                      <a:endParaRPr lang="en-GB" sz="20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Guest speakers</a:t>
                      </a:r>
                      <a:endParaRPr lang="en-GB" sz="20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99585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3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Ideoleg</a:t>
                      </a:r>
                      <a:endParaRPr lang="en-GB" sz="20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Ideology </a:t>
                      </a:r>
                      <a:endParaRPr lang="en-GB" sz="20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785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4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Rôl</a:t>
                      </a: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CPG</a:t>
                      </a:r>
                      <a:r>
                        <a:rPr lang="en-GB" sz="20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mewn</a:t>
                      </a: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ymrymuso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Role of PCP in</a:t>
                      </a:r>
                      <a:r>
                        <a:rPr lang="en-GB" sz="20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empowerment</a:t>
                      </a:r>
                      <a:endParaRPr lang="en-GB" sz="20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2525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5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Cymharu</a:t>
                      </a: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a </a:t>
                      </a:r>
                      <a:r>
                        <a:rPr lang="en-GB" sz="20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chyferbynnu</a:t>
                      </a:r>
                      <a:r>
                        <a:rPr lang="en-GB" sz="2000" dirty="0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Arial"/>
                          <a:ea typeface="Calibri"/>
                          <a:cs typeface="Times New Roman"/>
                        </a:rPr>
                        <a:t>ymagweddau</a:t>
                      </a:r>
                      <a:endParaRPr lang="en-GB" sz="2000" dirty="0" smtClean="0">
                        <a:effectLst/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Compare</a:t>
                      </a:r>
                      <a:r>
                        <a:rPr lang="en-GB" sz="20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and contrast approaches</a:t>
                      </a:r>
                      <a:endParaRPr lang="en-GB" sz="20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669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5042097"/>
              </p:ext>
            </p:extLst>
          </p:nvPr>
        </p:nvGraphicFramePr>
        <p:xfrm>
          <a:off x="533400" y="1524000"/>
          <a:ext cx="7924800" cy="4510453"/>
        </p:xfrm>
        <a:graphic>
          <a:graphicData uri="http://schemas.openxmlformats.org/drawingml/2006/table">
            <a:tbl>
              <a:tblPr firstRow="1" firstCol="1" bandRow="1"/>
              <a:tblGrid>
                <a:gridCol w="1185862"/>
                <a:gridCol w="2776538"/>
                <a:gridCol w="3962400"/>
              </a:tblGrid>
              <a:tr h="65236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Sesiwn</a:t>
                      </a:r>
                      <a:r>
                        <a:rPr lang="en-GB" sz="20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 /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20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865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endParaRPr lang="en-GB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Defnydd</a:t>
                      </a: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- </a:t>
                      </a: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datblygiadau</a:t>
                      </a: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cyfredol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Applications- current developments</a:t>
                      </a:r>
                      <a:endParaRPr lang="en-GB" sz="20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865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7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Rôl</a:t>
                      </a:r>
                      <a:r>
                        <a:rPr lang="en-GB" sz="20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GB" sz="20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gweithiwr</a:t>
                      </a:r>
                      <a:r>
                        <a:rPr lang="en-GB" sz="2000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aseline="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allweddol</a:t>
                      </a:r>
                      <a:endParaRPr lang="en-GB" sz="20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Role of key</a:t>
                      </a:r>
                      <a:r>
                        <a:rPr lang="en-GB" sz="20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worker</a:t>
                      </a:r>
                      <a:endParaRPr lang="en-GB" sz="20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3885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8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Datblygu</a:t>
                      </a: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deunyddiau</a:t>
                      </a: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hyrwyddo</a:t>
                      </a:r>
                      <a:endParaRPr lang="en-GB" sz="20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Developing</a:t>
                      </a:r>
                      <a:r>
                        <a:rPr lang="en-GB" sz="2000" i="1" baseline="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promotional materials </a:t>
                      </a:r>
                      <a:endParaRPr lang="en-GB" sz="2000" i="1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620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9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Persbectif</a:t>
                      </a: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rhyngwladol</a:t>
                      </a:r>
                      <a:endParaRPr lang="en-GB" sz="20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International perspective</a:t>
                      </a:r>
                      <a:endParaRPr lang="en-GB" sz="20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365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000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10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err="1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Tiwtorials</a:t>
                      </a:r>
                      <a:endParaRPr lang="en-GB" sz="2000" dirty="0" smtClean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i="1" dirty="0" smtClean="0">
                          <a:effectLst/>
                          <a:latin typeface="Arial" panose="020B0604020202020204" pitchFamily="34" charset="0"/>
                          <a:ea typeface="Calibri"/>
                          <a:cs typeface="Arial" panose="020B0604020202020204" pitchFamily="34" charset="0"/>
                        </a:rPr>
                        <a:t>Tutorials</a:t>
                      </a:r>
                    </a:p>
                    <a:p>
                      <a:pPr marL="0" marR="0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GB" sz="2000" i="1" dirty="0">
                        <a:effectLst/>
                        <a:latin typeface="Arial" panose="020B0604020202020204" pitchFamily="34" charset="0"/>
                        <a:ea typeface="Calibri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1268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Assignments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1981200"/>
            <a:ext cx="3822192" cy="487680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en-GB" sz="3100" b="1" dirty="0" err="1" smtClean="0"/>
              <a:t>Aseiniad</a:t>
            </a:r>
            <a:r>
              <a:rPr lang="en-GB" sz="3100" b="1" dirty="0" smtClean="0"/>
              <a:t> </a:t>
            </a:r>
            <a:r>
              <a:rPr lang="en-GB" sz="3100" b="1" dirty="0"/>
              <a:t>1 </a:t>
            </a:r>
            <a:r>
              <a:rPr lang="cy-GB" sz="3100" b="1" dirty="0" smtClean="0"/>
              <a:t>(60</a:t>
            </a:r>
            <a:r>
              <a:rPr lang="cy-GB" sz="3100" b="1" dirty="0"/>
              <a:t>%) </a:t>
            </a:r>
            <a:endParaRPr lang="cy-GB" sz="3100" b="1" dirty="0" smtClean="0"/>
          </a:p>
          <a:p>
            <a:r>
              <a:rPr lang="cy-GB" sz="3600" dirty="0" smtClean="0"/>
              <a:t>3000 </a:t>
            </a:r>
            <a:r>
              <a:rPr lang="cy-GB" sz="3600" dirty="0"/>
              <a:t>o </a:t>
            </a:r>
            <a:r>
              <a:rPr lang="cy-GB" sz="3600" dirty="0" smtClean="0"/>
              <a:t>eiriau</a:t>
            </a:r>
          </a:p>
          <a:p>
            <a:r>
              <a:rPr lang="en-GB" sz="3600" b="1" dirty="0" smtClean="0">
                <a:solidFill>
                  <a:srgbClr val="FF0000"/>
                </a:solidFill>
              </a:rPr>
              <a:t>10/05/19</a:t>
            </a:r>
            <a:endParaRPr lang="en-GB" sz="3600" b="1" dirty="0" smtClean="0">
              <a:solidFill>
                <a:srgbClr val="FF0000"/>
              </a:solidFill>
            </a:endParaRPr>
          </a:p>
          <a:p>
            <a:r>
              <a:rPr lang="en-GB" sz="3600" dirty="0" err="1"/>
              <a:t>Dyluniwch</a:t>
            </a:r>
            <a:r>
              <a:rPr lang="en-GB" sz="3600" dirty="0"/>
              <a:t> </a:t>
            </a:r>
            <a:r>
              <a:rPr lang="en-GB" sz="3600" dirty="0" err="1"/>
              <a:t>wasanaeth</a:t>
            </a:r>
            <a:r>
              <a:rPr lang="en-GB" sz="3600" dirty="0"/>
              <a:t> person-</a:t>
            </a:r>
            <a:r>
              <a:rPr lang="en-GB" sz="3600" dirty="0" err="1"/>
              <a:t>ganolog</a:t>
            </a:r>
            <a:r>
              <a:rPr lang="en-GB" sz="3600" dirty="0"/>
              <a:t> </a:t>
            </a:r>
            <a:r>
              <a:rPr lang="en-GB" sz="3600" dirty="0" err="1"/>
              <a:t>i</a:t>
            </a:r>
            <a:r>
              <a:rPr lang="en-GB" sz="3600" dirty="0"/>
              <a:t> </a:t>
            </a:r>
            <a:r>
              <a:rPr lang="en-GB" sz="3600" dirty="0" err="1"/>
              <a:t>blant</a:t>
            </a:r>
            <a:r>
              <a:rPr lang="en-GB" sz="3600" dirty="0"/>
              <a:t> </a:t>
            </a:r>
            <a:r>
              <a:rPr lang="en-GB" sz="3600" dirty="0" err="1"/>
              <a:t>bregus</a:t>
            </a:r>
            <a:r>
              <a:rPr lang="en-GB" sz="3600" dirty="0"/>
              <a:t>. </a:t>
            </a:r>
            <a:r>
              <a:rPr lang="en-GB" sz="3600" dirty="0" err="1"/>
              <a:t>Cynhwyswch</a:t>
            </a:r>
            <a:r>
              <a:rPr lang="en-GB" sz="3600" dirty="0"/>
              <a:t> </a:t>
            </a:r>
            <a:r>
              <a:rPr lang="en-GB" sz="3600" dirty="0" err="1"/>
              <a:t>werthusiad</a:t>
            </a:r>
            <a:r>
              <a:rPr lang="en-GB" sz="3600" dirty="0"/>
              <a:t> </a:t>
            </a:r>
            <a:r>
              <a:rPr lang="en-GB" sz="3600" dirty="0" err="1"/>
              <a:t>beirniadol</a:t>
            </a:r>
            <a:r>
              <a:rPr lang="en-GB" sz="3600" dirty="0"/>
              <a:t> o </a:t>
            </a:r>
            <a:r>
              <a:rPr lang="en-GB" sz="3600" dirty="0" err="1"/>
              <a:t>wahanol</a:t>
            </a:r>
            <a:r>
              <a:rPr lang="en-GB" sz="3600" dirty="0"/>
              <a:t> </a:t>
            </a:r>
            <a:r>
              <a:rPr lang="en-GB" sz="3600" dirty="0" err="1"/>
              <a:t>fathau</a:t>
            </a:r>
            <a:r>
              <a:rPr lang="en-GB" sz="3600" dirty="0"/>
              <a:t> o </a:t>
            </a:r>
            <a:r>
              <a:rPr lang="en-GB" sz="3600" dirty="0" err="1"/>
              <a:t>gynllunio</a:t>
            </a:r>
            <a:r>
              <a:rPr lang="en-GB" sz="3600" dirty="0"/>
              <a:t> person - </a:t>
            </a:r>
            <a:r>
              <a:rPr lang="en-GB" sz="3600" dirty="0" err="1"/>
              <a:t>ganolog</a:t>
            </a:r>
            <a:r>
              <a:rPr lang="en-GB" sz="3600" dirty="0"/>
              <a:t>.</a:t>
            </a:r>
            <a:endParaRPr lang="en-GB" sz="3600" dirty="0" smtClean="0"/>
          </a:p>
          <a:p>
            <a:pPr marL="68580" indent="0">
              <a:buNone/>
            </a:pPr>
            <a:endParaRPr lang="en-GB" sz="3100" dirty="0" smtClean="0"/>
          </a:p>
          <a:p>
            <a:pPr marL="64008" indent="0">
              <a:buNone/>
            </a:pPr>
            <a:endParaRPr lang="en-GB" sz="3100" dirty="0"/>
          </a:p>
          <a:p>
            <a:pPr marL="64008" indent="0">
              <a:buNone/>
            </a:pPr>
            <a:r>
              <a:rPr lang="cy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1981200"/>
            <a:ext cx="3822192" cy="4572000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r>
              <a:rPr lang="en-GB" sz="2800" b="1" i="1" dirty="0"/>
              <a:t>Assignment 1 </a:t>
            </a:r>
            <a:r>
              <a:rPr lang="en-GB" sz="2800" b="1" i="1" dirty="0" smtClean="0"/>
              <a:t>(60</a:t>
            </a:r>
            <a:r>
              <a:rPr lang="en-GB" sz="2800" b="1" i="1" dirty="0"/>
              <a:t>%) </a:t>
            </a:r>
            <a:endParaRPr lang="en-GB" sz="2800" b="1" i="1" dirty="0" smtClean="0"/>
          </a:p>
          <a:p>
            <a:r>
              <a:rPr lang="en-GB" sz="2800" i="1" dirty="0" smtClean="0"/>
              <a:t>3000 words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10/05/19</a:t>
            </a:r>
          </a:p>
          <a:p>
            <a:r>
              <a:rPr lang="en-GB" sz="2800" dirty="0" smtClean="0"/>
              <a:t>Design </a:t>
            </a:r>
            <a:r>
              <a:rPr lang="en-GB" sz="2800" dirty="0"/>
              <a:t>a person-centred service for vulnerable children.  Include a critical evaluation of different types of person-centred planning. </a:t>
            </a:r>
            <a:endParaRPr lang="en-US" sz="2800" dirty="0"/>
          </a:p>
          <a:p>
            <a:endParaRPr lang="en-GB" sz="3000" i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6817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Task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76655" y="1600200"/>
            <a:ext cx="3822192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ynglyn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aneglur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724400" y="1752600"/>
            <a:ext cx="3822192" cy="428548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 with a partner</a:t>
            </a:r>
          </a:p>
          <a:p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Discuss  assignment 1</a:t>
            </a:r>
          </a:p>
          <a:p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Construct 3 questions about any issues that are unclear</a:t>
            </a:r>
          </a:p>
          <a:p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Feedback with tutor</a:t>
            </a: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5" name="Picture 3" descr="C:\Users\l.roberts\AppData\Local\Microsoft\Windows\Temporary Internet Files\Content.IE5\VGH11Z05\talking[1]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6600" y="4724400"/>
            <a:ext cx="1905000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01365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Aseiniadau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Assignments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676655" y="1371600"/>
            <a:ext cx="3822192" cy="47548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dirty="0" err="1" smtClean="0"/>
              <a:t>Aseiniad</a:t>
            </a:r>
            <a:r>
              <a:rPr lang="en-GB" sz="2800" b="1" dirty="0" smtClean="0"/>
              <a:t> 2  </a:t>
            </a:r>
            <a:r>
              <a:rPr lang="cy-GB" sz="2800" b="1" dirty="0" smtClean="0"/>
              <a:t>(50%)</a:t>
            </a:r>
          </a:p>
          <a:p>
            <a:r>
              <a:rPr lang="cy-GB" sz="2800" b="1" dirty="0" smtClean="0"/>
              <a:t>Pecyn ( 2000 o eiriau)</a:t>
            </a:r>
          </a:p>
          <a:p>
            <a:r>
              <a:rPr lang="en-GB" sz="2800" b="1" dirty="0" smtClean="0">
                <a:solidFill>
                  <a:srgbClr val="FF0000"/>
                </a:solidFill>
              </a:rPr>
              <a:t>04/04/19</a:t>
            </a:r>
            <a:endParaRPr lang="en-GB" sz="2800" b="1" dirty="0" smtClean="0">
              <a:solidFill>
                <a:srgbClr val="FF0000"/>
              </a:solidFill>
            </a:endParaRPr>
          </a:p>
          <a:p>
            <a:r>
              <a:rPr lang="cy-GB" sz="3200" dirty="0"/>
              <a:t>Cynlluniwch ddeunyddiau hyrwyddo sy'n annog defnyddio’ch gwasanaeth</a:t>
            </a:r>
            <a:endParaRPr lang="en-US" sz="3200" dirty="0"/>
          </a:p>
          <a:p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4"/>
          </p:nvPr>
        </p:nvSpPr>
        <p:spPr>
          <a:xfrm>
            <a:off x="4645152" y="1447800"/>
            <a:ext cx="3822192" cy="46786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800" b="1" i="1" dirty="0" smtClean="0"/>
              <a:t>Assignment 2 (50</a:t>
            </a:r>
            <a:r>
              <a:rPr lang="en-GB" sz="2800" b="1" i="1" dirty="0"/>
              <a:t>%) </a:t>
            </a:r>
            <a:endParaRPr lang="en-GB" sz="2800" b="1" i="1" dirty="0" smtClean="0"/>
          </a:p>
          <a:p>
            <a:r>
              <a:rPr lang="en-GB" sz="2800" b="1" i="1" dirty="0" smtClean="0"/>
              <a:t>Pack ( 2000 words)</a:t>
            </a:r>
          </a:p>
          <a:p>
            <a:pPr fontAlgn="base" hangingPunct="0"/>
            <a:r>
              <a:rPr lang="en-GB" sz="2800" b="1" i="1" dirty="0" smtClean="0">
                <a:solidFill>
                  <a:srgbClr val="FF0000"/>
                </a:solidFill>
              </a:rPr>
              <a:t>04/04/19</a:t>
            </a:r>
            <a:endParaRPr lang="en-GB" sz="2800" b="1" i="1" dirty="0">
              <a:solidFill>
                <a:srgbClr val="FF0000"/>
              </a:solidFill>
            </a:endParaRPr>
          </a:p>
          <a:p>
            <a:pPr fontAlgn="base" hangingPunct="0"/>
            <a:r>
              <a:rPr lang="en-GB" sz="3200" dirty="0"/>
              <a:t>Design promotional materials encouraging the use of your service.</a:t>
            </a:r>
            <a:endParaRPr lang="en-US" sz="3200" dirty="0"/>
          </a:p>
          <a:p>
            <a:pPr fontAlgn="base" hangingPunct="0"/>
            <a:endParaRPr lang="en-GB" sz="3200" i="1" dirty="0" smtClean="0"/>
          </a:p>
          <a:p>
            <a:pPr marL="64008" indent="0">
              <a:buNone/>
            </a:pPr>
            <a:endParaRPr lang="en-GB" sz="2800" dirty="0"/>
          </a:p>
          <a:p>
            <a:endParaRPr lang="en-GB" sz="2800" dirty="0" smtClean="0"/>
          </a:p>
          <a:p>
            <a:endParaRPr lang="en-GB" sz="3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5790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Geiriau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 / </a:t>
            </a:r>
            <a:r>
              <a:rPr lang="en-GB" dirty="0"/>
              <a:t>K</a:t>
            </a:r>
            <a:r>
              <a:rPr lang="en-GB" dirty="0" smtClean="0"/>
              <a:t>ey words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Deunyddiau</a:t>
            </a:r>
            <a:r>
              <a:rPr lang="en-GB" sz="2800" dirty="0" smtClean="0"/>
              <a:t> </a:t>
            </a:r>
            <a:r>
              <a:rPr lang="en-GB" sz="2800" dirty="0" err="1" smtClean="0"/>
              <a:t>hyrwyddo</a:t>
            </a:r>
            <a:endParaRPr lang="en-GB" sz="2800" dirty="0" smtClean="0"/>
          </a:p>
          <a:p>
            <a:r>
              <a:rPr lang="en-GB" sz="2800" dirty="0" err="1" smtClean="0"/>
              <a:t>Defnyddwyr</a:t>
            </a:r>
            <a:endParaRPr lang="en-GB" sz="2800" dirty="0" smtClean="0"/>
          </a:p>
          <a:p>
            <a:r>
              <a:rPr lang="en-GB" sz="2800" dirty="0" err="1" smtClean="0"/>
              <a:t>Darparwyr</a:t>
            </a:r>
            <a:r>
              <a:rPr lang="en-GB" sz="2800" dirty="0" smtClean="0"/>
              <a:t> </a:t>
            </a:r>
            <a:r>
              <a:rPr lang="en-GB" sz="2800" dirty="0" err="1" smtClean="0"/>
              <a:t>gwasanaethau</a:t>
            </a:r>
            <a:endParaRPr lang="cy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Promotional materials</a:t>
            </a:r>
          </a:p>
          <a:p>
            <a:r>
              <a:rPr lang="en-GB" sz="2800" dirty="0" smtClean="0"/>
              <a:t>Service users</a:t>
            </a:r>
          </a:p>
          <a:p>
            <a:r>
              <a:rPr lang="en-GB" sz="2800" dirty="0" smtClean="0"/>
              <a:t>Providers</a:t>
            </a:r>
            <a:endParaRPr lang="cy-GB" sz="2800" dirty="0"/>
          </a:p>
        </p:txBody>
      </p:sp>
      <p:pic>
        <p:nvPicPr>
          <p:cNvPr id="4098" name="Picture 2" descr="C:\Users\l.roberts\AppData\Local\Microsoft\Windows\Temporary Internet Files\Content.IE5\EME09GLO\leaflet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3886200"/>
            <a:ext cx="41910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1211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Tasg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/ Task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676655" y="1600200"/>
            <a:ext cx="3822192" cy="4526280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Gweithiwch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phartner</a:t>
            </a: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Trafodwch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2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Lluniwch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chwestiwn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ynglyn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aneglur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  <a:p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Adborth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gyda’r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darlithydd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724400" y="1752600"/>
            <a:ext cx="3822192" cy="4285488"/>
          </a:xfrm>
          <a:prstGeom prst="rect">
            <a:avLst/>
          </a:prstGeom>
        </p:spPr>
        <p:txBody>
          <a:bodyPr>
            <a:normAutofit/>
          </a:bodyPr>
          <a:lstStyle/>
          <a:p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Work with a partner</a:t>
            </a:r>
          </a:p>
          <a:p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Discuss  assignment 2</a:t>
            </a:r>
          </a:p>
          <a:p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Construct 3 questions about any issues that are unclear</a:t>
            </a:r>
          </a:p>
          <a:p>
            <a:r>
              <a:rPr lang="en-GB" sz="2400" i="1" dirty="0" smtClean="0">
                <a:latin typeface="Arial" panose="020B0604020202020204" pitchFamily="34" charset="0"/>
                <a:cs typeface="Arial" panose="020B0604020202020204" pitchFamily="34" charset="0"/>
              </a:rPr>
              <a:t>Feedback with tutor</a:t>
            </a:r>
            <a:endParaRPr lang="en-GB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C:\Users\l.roberts\AppData\Local\Microsoft\Windows\Temporary Internet Files\Content.IE5\6IDJCSBB\53_PublicDiscussion_iStock_node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4200" y="4724400"/>
            <a:ext cx="297180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078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 Pop</Template>
  <TotalTime>324</TotalTime>
  <Words>498</Words>
  <Application>Microsoft Office PowerPoint</Application>
  <PresentationFormat>On-screen Show (4:3)</PresentationFormat>
  <Paragraphs>117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Gill Sans MT</vt:lpstr>
      <vt:lpstr>Times New Roman</vt:lpstr>
      <vt:lpstr>Wingdings 3</vt:lpstr>
      <vt:lpstr>Urban Pop</vt:lpstr>
      <vt:lpstr>SJEU6006/C Person Centred Planning/ Cynllunio Person Ganolog</vt:lpstr>
      <vt:lpstr>Gorolwg / Overview</vt:lpstr>
      <vt:lpstr>Nod y Modiwl / Module Aim</vt:lpstr>
      <vt:lpstr>Deilliant  Dysgu 1/  Learning Outcome 1</vt:lpstr>
      <vt:lpstr>Deilliant  Dysgu 2/  Learning Outcome 2</vt:lpstr>
      <vt:lpstr>Deilliant  Dysgu 3/  Learning Outcome 3</vt:lpstr>
      <vt:lpstr>Deilliant  Dysgu 4/  Learning Outcome 4</vt:lpstr>
      <vt:lpstr>Amserlen / Timetable</vt:lpstr>
      <vt:lpstr>PowerPoint Presentation</vt:lpstr>
      <vt:lpstr>Aseiniadau / Assignments</vt:lpstr>
      <vt:lpstr>Tasg / Task</vt:lpstr>
      <vt:lpstr>Aseiniadau / Assignments</vt:lpstr>
      <vt:lpstr>Geiriau allweddol / Key words</vt:lpstr>
      <vt:lpstr>Tasg / Task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SJPE6011/C Dimensions of Collaboration/ Agweddau ar Gydweithio</dc:title>
  <dc:creator>Administrator</dc:creator>
  <cp:lastModifiedBy>Lynwen Roberts</cp:lastModifiedBy>
  <cp:revision>29</cp:revision>
  <dcterms:created xsi:type="dcterms:W3CDTF">2014-08-18T08:44:16Z</dcterms:created>
  <dcterms:modified xsi:type="dcterms:W3CDTF">2018-09-11T10:42:49Z</dcterms:modified>
</cp:coreProperties>
</file>