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Lst>
  <p:notesMasterIdLst>
    <p:notesMasterId r:id="rId26"/>
  </p:notesMasterIdLst>
  <p:handoutMasterIdLst>
    <p:handoutMasterId r:id="rId27"/>
  </p:handoutMasterIdLst>
  <p:sldIdLst>
    <p:sldId id="321" r:id="rId2"/>
    <p:sldId id="291" r:id="rId3"/>
    <p:sldId id="322" r:id="rId4"/>
    <p:sldId id="323" r:id="rId5"/>
    <p:sldId id="315" r:id="rId6"/>
    <p:sldId id="311" r:id="rId7"/>
    <p:sldId id="327" r:id="rId8"/>
    <p:sldId id="326" r:id="rId9"/>
    <p:sldId id="329" r:id="rId10"/>
    <p:sldId id="316" r:id="rId11"/>
    <p:sldId id="328" r:id="rId12"/>
    <p:sldId id="305" r:id="rId13"/>
    <p:sldId id="306" r:id="rId14"/>
    <p:sldId id="307" r:id="rId15"/>
    <p:sldId id="309" r:id="rId16"/>
    <p:sldId id="325" r:id="rId17"/>
    <p:sldId id="310" r:id="rId18"/>
    <p:sldId id="324" r:id="rId19"/>
    <p:sldId id="320" r:id="rId20"/>
    <p:sldId id="308" r:id="rId21"/>
    <p:sldId id="317" r:id="rId22"/>
    <p:sldId id="318" r:id="rId23"/>
    <p:sldId id="319" r:id="rId24"/>
    <p:sldId id="330" r:id="rId2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DFBD"/>
    <a:srgbClr val="EBF9A5"/>
    <a:srgbClr val="008000"/>
    <a:srgbClr val="004C00"/>
    <a:srgbClr val="76B531"/>
    <a:srgbClr val="F3ABE7"/>
    <a:srgbClr val="C6C1DD"/>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7" autoAdjust="0"/>
    <p:restoredTop sz="94667" autoAdjust="0"/>
  </p:normalViewPr>
  <p:slideViewPr>
    <p:cSldViewPr>
      <p:cViewPr varScale="1">
        <p:scale>
          <a:sx n="78" d="100"/>
          <a:sy n="78" d="100"/>
        </p:scale>
        <p:origin x="1522" y="43"/>
      </p:cViewPr>
      <p:guideLst>
        <p:guide orient="horz" pos="2160"/>
        <p:guide pos="2880"/>
      </p:guideLst>
    </p:cSldViewPr>
  </p:slideViewPr>
  <p:notesTextViewPr>
    <p:cViewPr>
      <p:scale>
        <a:sx n="100" d="100"/>
        <a:sy n="100" d="100"/>
      </p:scale>
      <p:origin x="0" y="0"/>
    </p:cViewPr>
  </p:notesTextViewPr>
  <p:sorterViewPr>
    <p:cViewPr>
      <p:scale>
        <a:sx n="125" d="100"/>
        <a:sy n="125" d="100"/>
      </p:scale>
      <p:origin x="0" y="525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690"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114691"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14692"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114693"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pPr>
              <a:defRPr/>
            </a:pPr>
            <a:fld id="{BADAD4B1-F655-4403-8FDA-593523D46313}" type="slidenum">
              <a:rPr lang="en-GB"/>
              <a:pPr>
                <a:defRPr/>
              </a:pPr>
              <a:t>‹#›</a:t>
            </a:fld>
            <a:endParaRPr lang="en-GB"/>
          </a:p>
        </p:txBody>
      </p:sp>
    </p:spTree>
    <p:extLst>
      <p:ext uri="{BB962C8B-B14F-4D97-AF65-F5344CB8AC3E}">
        <p14:creationId xmlns:p14="http://schemas.microsoft.com/office/powerpoint/2010/main" val="31737398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8CFF33-9244-468F-913F-0D561788FDF7}" type="datetimeFigureOut">
              <a:rPr lang="en-GB" smtClean="0"/>
              <a:t>13/01/2019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67B1B4-5CAC-4F10-9756-7B415BF2BD59}" type="slidenum">
              <a:rPr lang="en-GB" smtClean="0"/>
              <a:t>‹#›</a:t>
            </a:fld>
            <a:endParaRPr lang="en-GB"/>
          </a:p>
        </p:txBody>
      </p:sp>
    </p:spTree>
    <p:extLst>
      <p:ext uri="{BB962C8B-B14F-4D97-AF65-F5344CB8AC3E}">
        <p14:creationId xmlns:p14="http://schemas.microsoft.com/office/powerpoint/2010/main" val="1457199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8DE29DF-EDFB-479E-B5EC-B2EC0167755A}" type="slidenum">
              <a:rPr lang="en-GB" smtClean="0"/>
              <a:pPr>
                <a:defRPr/>
              </a:pPr>
              <a:t>‹#›</a:t>
            </a:fld>
            <a:endParaRPr lang="en-GB"/>
          </a:p>
        </p:txBody>
      </p:sp>
    </p:spTree>
    <p:extLst>
      <p:ext uri="{BB962C8B-B14F-4D97-AF65-F5344CB8AC3E}">
        <p14:creationId xmlns:p14="http://schemas.microsoft.com/office/powerpoint/2010/main" val="4045272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E6B6046-7E40-4CE8-B5AE-2D8DA05A71D2}" type="slidenum">
              <a:rPr lang="en-GB" smtClean="0"/>
              <a:pPr>
                <a:defRPr/>
              </a:pPr>
              <a:t>‹#›</a:t>
            </a:fld>
            <a:endParaRPr lang="en-GB"/>
          </a:p>
        </p:txBody>
      </p:sp>
    </p:spTree>
    <p:extLst>
      <p:ext uri="{BB962C8B-B14F-4D97-AF65-F5344CB8AC3E}">
        <p14:creationId xmlns:p14="http://schemas.microsoft.com/office/powerpoint/2010/main" val="3692060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9A5214B-1EF1-46B7-A529-BBDEC9757C9E}" type="slidenum">
              <a:rPr lang="en-GB" smtClean="0"/>
              <a:pPr>
                <a:defRPr/>
              </a:pPr>
              <a:t>‹#›</a:t>
            </a:fld>
            <a:endParaRPr lang="en-GB"/>
          </a:p>
        </p:txBody>
      </p:sp>
    </p:spTree>
    <p:extLst>
      <p:ext uri="{BB962C8B-B14F-4D97-AF65-F5344CB8AC3E}">
        <p14:creationId xmlns:p14="http://schemas.microsoft.com/office/powerpoint/2010/main" val="2556614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78278CE-20C1-44DD-8863-9A6A6824F0DE}" type="slidenum">
              <a:rPr lang="en-GB" smtClean="0"/>
              <a:pPr>
                <a:defRPr/>
              </a:pPr>
              <a:t>‹#›</a:t>
            </a:fld>
            <a:endParaRPr lang="en-GB"/>
          </a:p>
        </p:txBody>
      </p:sp>
    </p:spTree>
    <p:extLst>
      <p:ext uri="{BB962C8B-B14F-4D97-AF65-F5344CB8AC3E}">
        <p14:creationId xmlns:p14="http://schemas.microsoft.com/office/powerpoint/2010/main" val="2024697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69E13AB3-26BF-447F-8377-9857CD2494A1}" type="slidenum">
              <a:rPr lang="en-GB" smtClean="0"/>
              <a:pPr>
                <a:defRPr/>
              </a:pPr>
              <a:t>‹#›</a:t>
            </a:fld>
            <a:endParaRPr lang="en-GB"/>
          </a:p>
        </p:txBody>
      </p:sp>
    </p:spTree>
    <p:extLst>
      <p:ext uri="{BB962C8B-B14F-4D97-AF65-F5344CB8AC3E}">
        <p14:creationId xmlns:p14="http://schemas.microsoft.com/office/powerpoint/2010/main" val="2199152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3E711909-7C97-4547-827A-1464BEB7A4DB}" type="slidenum">
              <a:rPr lang="en-GB" smtClean="0"/>
              <a:pPr>
                <a:defRPr/>
              </a:pPr>
              <a:t>‹#›</a:t>
            </a:fld>
            <a:endParaRPr lang="en-GB"/>
          </a:p>
        </p:txBody>
      </p:sp>
    </p:spTree>
    <p:extLst>
      <p:ext uri="{BB962C8B-B14F-4D97-AF65-F5344CB8AC3E}">
        <p14:creationId xmlns:p14="http://schemas.microsoft.com/office/powerpoint/2010/main" val="782566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C2FC2B5C-88DC-466B-9AB5-96245FD67D15}" type="slidenum">
              <a:rPr lang="en-GB" smtClean="0"/>
              <a:pPr>
                <a:defRPr/>
              </a:pPr>
              <a:t>‹#›</a:t>
            </a:fld>
            <a:endParaRPr lang="en-GB"/>
          </a:p>
        </p:txBody>
      </p:sp>
    </p:spTree>
    <p:extLst>
      <p:ext uri="{BB962C8B-B14F-4D97-AF65-F5344CB8AC3E}">
        <p14:creationId xmlns:p14="http://schemas.microsoft.com/office/powerpoint/2010/main" val="555229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87C6D8D-028F-477B-B891-A012139017FF}" type="slidenum">
              <a:rPr lang="en-GB" smtClean="0"/>
              <a:pPr>
                <a:defRPr/>
              </a:pPr>
              <a:t>‹#›</a:t>
            </a:fld>
            <a:endParaRPr lang="en-GB"/>
          </a:p>
        </p:txBody>
      </p:sp>
    </p:spTree>
    <p:extLst>
      <p:ext uri="{BB962C8B-B14F-4D97-AF65-F5344CB8AC3E}">
        <p14:creationId xmlns:p14="http://schemas.microsoft.com/office/powerpoint/2010/main" val="13303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C59B016-B0A4-4151-9C48-D9E8E1A98773}" type="slidenum">
              <a:rPr lang="en-GB" smtClean="0"/>
              <a:pPr>
                <a:defRPr/>
              </a:pPr>
              <a:t>‹#›</a:t>
            </a:fld>
            <a:endParaRPr lang="en-GB"/>
          </a:p>
        </p:txBody>
      </p:sp>
    </p:spTree>
    <p:extLst>
      <p:ext uri="{BB962C8B-B14F-4D97-AF65-F5344CB8AC3E}">
        <p14:creationId xmlns:p14="http://schemas.microsoft.com/office/powerpoint/2010/main" val="2897622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8F2F92F-FB2C-4E47-8593-8160400615B3}" type="slidenum">
              <a:rPr lang="en-GB" smtClean="0"/>
              <a:pPr>
                <a:defRPr/>
              </a:pPr>
              <a:t>‹#›</a:t>
            </a:fld>
            <a:endParaRPr lang="en-GB"/>
          </a:p>
        </p:txBody>
      </p:sp>
    </p:spTree>
    <p:extLst>
      <p:ext uri="{BB962C8B-B14F-4D97-AF65-F5344CB8AC3E}">
        <p14:creationId xmlns:p14="http://schemas.microsoft.com/office/powerpoint/2010/main" val="2818785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E798076-9ABC-407E-B04A-9C4FF186FF4C}" type="slidenum">
              <a:rPr lang="en-GB" smtClean="0"/>
              <a:pPr>
                <a:defRPr/>
              </a:pPr>
              <a:t>‹#›</a:t>
            </a:fld>
            <a:endParaRPr lang="en-GB"/>
          </a:p>
        </p:txBody>
      </p:sp>
    </p:spTree>
    <p:extLst>
      <p:ext uri="{BB962C8B-B14F-4D97-AF65-F5344CB8AC3E}">
        <p14:creationId xmlns:p14="http://schemas.microsoft.com/office/powerpoint/2010/main" val="3897577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C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3541A90E-C135-47A0-A0D3-60BA35A99895}" type="slidenum">
              <a:rPr lang="en-GB" smtClean="0"/>
              <a:pPr>
                <a:defRPr/>
              </a:pPr>
              <a:t>‹#›</a:t>
            </a:fld>
            <a:endParaRPr lang="en-GB"/>
          </a:p>
        </p:txBody>
      </p:sp>
    </p:spTree>
    <p:extLst>
      <p:ext uri="{BB962C8B-B14F-4D97-AF65-F5344CB8AC3E}">
        <p14:creationId xmlns:p14="http://schemas.microsoft.com/office/powerpoint/2010/main" val="425224253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7D1E778-9A0E-4FAA-8E79-AB2E04030610}"/>
              </a:ext>
            </a:extLst>
          </p:cNvPr>
          <p:cNvSpPr/>
          <p:nvPr/>
        </p:nvSpPr>
        <p:spPr>
          <a:xfrm>
            <a:off x="0" y="6460034"/>
            <a:ext cx="9324528" cy="369332"/>
          </a:xfrm>
          <a:prstGeom prst="rect">
            <a:avLst/>
          </a:prstGeom>
        </p:spPr>
        <p:txBody>
          <a:bodyPr wrap="square">
            <a:spAutoFit/>
          </a:bodyPr>
          <a:lstStyle/>
          <a:p>
            <a:r>
              <a:rPr lang="en-GB" i="1" dirty="0">
                <a:solidFill>
                  <a:srgbClr val="FFFF00"/>
                </a:solidFill>
                <a:latin typeface="Garamond" panose="02020404030301010803" pitchFamily="18" charset="0"/>
              </a:rPr>
              <a:t>Henry Fuseli - </a:t>
            </a:r>
            <a:r>
              <a:rPr lang="en-GB" i="1" dirty="0" err="1">
                <a:solidFill>
                  <a:srgbClr val="FFFF00"/>
                </a:solidFill>
                <a:latin typeface="Garamond" panose="02020404030301010803" pitchFamily="18" charset="0"/>
              </a:rPr>
              <a:t>wartburg.eduimage</a:t>
            </a:r>
            <a:r>
              <a:rPr lang="en-GB" i="1" dirty="0">
                <a:solidFill>
                  <a:srgbClr val="FFFF00"/>
                </a:solidFill>
                <a:latin typeface="Garamond" panose="02020404030301010803" pitchFamily="18" charset="0"/>
              </a:rPr>
              <a:t>, Public Domain, https://commons.wikimedia.org/w/index.php?curid=1170857</a:t>
            </a:r>
          </a:p>
        </p:txBody>
      </p:sp>
      <p:pic>
        <p:nvPicPr>
          <p:cNvPr id="1026" name="Picture 2" descr="https://upload.wikimedia.org/wikipedia/commons/5/56/John_Henry_Fuseli_-_The_Nightmare.JPG">
            <a:extLst>
              <a:ext uri="{FF2B5EF4-FFF2-40B4-BE49-F238E27FC236}">
                <a16:creationId xmlns:a16="http://schemas.microsoft.com/office/drawing/2014/main" id="{0BFEA40F-DDFF-4FA4-A1B7-B109CBE4EE9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271" y="1438161"/>
            <a:ext cx="6167587" cy="4998870"/>
          </a:xfrm>
          <a:prstGeom prst="rect">
            <a:avLst/>
          </a:prstGeom>
          <a:noFill/>
          <a:ln w="19050">
            <a:solidFill>
              <a:srgbClr val="FFFF00"/>
            </a:solidFill>
          </a:ln>
          <a:extLst>
            <a:ext uri="{909E8E84-426E-40DD-AFC4-6F175D3DCCD1}">
              <a14:hiddenFill xmlns:a14="http://schemas.microsoft.com/office/drawing/2010/main">
                <a:solidFill>
                  <a:srgbClr val="FFFFFF"/>
                </a:solidFill>
              </a14:hiddenFill>
            </a:ext>
          </a:extLst>
        </p:spPr>
      </p:pic>
      <p:sp>
        <p:nvSpPr>
          <p:cNvPr id="7" name="Rectangle 45">
            <a:extLst>
              <a:ext uri="{FF2B5EF4-FFF2-40B4-BE49-F238E27FC236}">
                <a16:creationId xmlns:a16="http://schemas.microsoft.com/office/drawing/2014/main" id="{1AE855DE-49FE-40D5-8134-7D951CB483EF}"/>
              </a:ext>
            </a:extLst>
          </p:cNvPr>
          <p:cNvSpPr>
            <a:spLocks noGrp="1" noChangeArrowheads="1"/>
          </p:cNvSpPr>
          <p:nvPr>
            <p:ph type="title"/>
          </p:nvPr>
        </p:nvSpPr>
        <p:spPr>
          <a:xfrm>
            <a:off x="4283968" y="72158"/>
            <a:ext cx="6414518" cy="419448"/>
          </a:xfrm>
        </p:spPr>
        <p:txBody>
          <a:bodyPr>
            <a:noAutofit/>
          </a:bodyPr>
          <a:lstStyle/>
          <a:p>
            <a:pPr algn="l" fontAlgn="auto">
              <a:spcAft>
                <a:spcPts val="0"/>
              </a:spcAft>
              <a:defRPr/>
            </a:pPr>
            <a:r>
              <a:rPr lang="en-GB" altLang="en-US" sz="1800" dirty="0">
                <a:solidFill>
                  <a:srgbClr val="FFFF00"/>
                </a:solidFill>
                <a:latin typeface="Felix Titling" panose="04060505060202020A04" pitchFamily="82" charset="0"/>
              </a:rPr>
              <a:t>HPEN 6006/5006 : THE RATIONAL WORLD</a:t>
            </a:r>
            <a:endParaRPr lang="en-GB" altLang="en-US" sz="1200" dirty="0">
              <a:solidFill>
                <a:srgbClr val="FFFF00"/>
              </a:solidFill>
              <a:latin typeface="Felix Titling" panose="04060505060202020A04" pitchFamily="82" charset="0"/>
            </a:endParaRPr>
          </a:p>
        </p:txBody>
      </p:sp>
      <p:sp>
        <p:nvSpPr>
          <p:cNvPr id="8" name="Rectangle 7">
            <a:extLst>
              <a:ext uri="{FF2B5EF4-FFF2-40B4-BE49-F238E27FC236}">
                <a16:creationId xmlns:a16="http://schemas.microsoft.com/office/drawing/2014/main" id="{9A882FCA-7106-4A35-B794-332D6F7716F1}"/>
              </a:ext>
            </a:extLst>
          </p:cNvPr>
          <p:cNvSpPr/>
          <p:nvPr/>
        </p:nvSpPr>
        <p:spPr>
          <a:xfrm>
            <a:off x="4176124" y="420969"/>
            <a:ext cx="4824536" cy="1877437"/>
          </a:xfrm>
          <a:prstGeom prst="rect">
            <a:avLst/>
          </a:prstGeom>
        </p:spPr>
        <p:txBody>
          <a:bodyPr wrap="square">
            <a:spAutoFit/>
          </a:bodyPr>
          <a:lstStyle/>
          <a:p>
            <a:pPr marL="0" indent="0" algn="r">
              <a:buNone/>
            </a:pPr>
            <a:r>
              <a:rPr lang="en-GB" sz="4400" dirty="0">
                <a:latin typeface="Agency FB" panose="020B0503020202020204" pitchFamily="34" charset="0"/>
              </a:rPr>
              <a:t>CHALLENGING REAS</a:t>
            </a:r>
            <a:r>
              <a:rPr lang="en-GB" sz="4400" dirty="0">
                <a:solidFill>
                  <a:schemeClr val="bg2">
                    <a:lumMod val="10000"/>
                  </a:schemeClr>
                </a:solidFill>
                <a:latin typeface="Agency FB" panose="020B0503020202020204" pitchFamily="34" charset="0"/>
              </a:rPr>
              <a:t>ON</a:t>
            </a:r>
          </a:p>
          <a:p>
            <a:pPr marL="0" indent="0" algn="r">
              <a:buNone/>
            </a:pPr>
            <a:r>
              <a:rPr lang="en-GB" sz="3600" dirty="0">
                <a:latin typeface="Agency FB" panose="020B0503020202020204" pitchFamily="34" charset="0"/>
              </a:rPr>
              <a:t>The irrational </a:t>
            </a:r>
          </a:p>
          <a:p>
            <a:pPr marL="0" indent="0" algn="r">
              <a:buNone/>
            </a:pPr>
            <a:r>
              <a:rPr lang="en-GB" sz="3600" dirty="0">
                <a:latin typeface="Agency FB" panose="020B0503020202020204" pitchFamily="34" charset="0"/>
              </a:rPr>
              <a:t>mind</a:t>
            </a:r>
            <a:endParaRPr lang="en-GB" sz="3200" dirty="0">
              <a:latin typeface="Agency FB" panose="020B0503020202020204" pitchFamily="34" charset="0"/>
            </a:endParaRPr>
          </a:p>
        </p:txBody>
      </p:sp>
      <p:sp>
        <p:nvSpPr>
          <p:cNvPr id="9" name="Rectangle 8">
            <a:extLst>
              <a:ext uri="{FF2B5EF4-FFF2-40B4-BE49-F238E27FC236}">
                <a16:creationId xmlns:a16="http://schemas.microsoft.com/office/drawing/2014/main" id="{BCC0699C-DC2A-4CA7-B80F-9B2664D56BC8}"/>
              </a:ext>
            </a:extLst>
          </p:cNvPr>
          <p:cNvSpPr/>
          <p:nvPr/>
        </p:nvSpPr>
        <p:spPr>
          <a:xfrm>
            <a:off x="7028215" y="5258370"/>
            <a:ext cx="1414170" cy="923330"/>
          </a:xfrm>
          <a:prstGeom prst="rect">
            <a:avLst/>
          </a:prstGeom>
        </p:spPr>
        <p:txBody>
          <a:bodyPr wrap="none">
            <a:spAutoFit/>
          </a:bodyPr>
          <a:lstStyle/>
          <a:p>
            <a:r>
              <a:rPr lang="en-GB" i="1" dirty="0">
                <a:solidFill>
                  <a:schemeClr val="bg2">
                    <a:lumMod val="10000"/>
                  </a:schemeClr>
                </a:solidFill>
                <a:latin typeface="Century Gothic" panose="020B0502020202020204" pitchFamily="34" charset="0"/>
              </a:rPr>
              <a:t>Heimlich</a:t>
            </a:r>
          </a:p>
          <a:p>
            <a:r>
              <a:rPr lang="en-GB" i="1" dirty="0">
                <a:solidFill>
                  <a:schemeClr val="bg2">
                    <a:lumMod val="10000"/>
                  </a:schemeClr>
                </a:solidFill>
                <a:latin typeface="Century Gothic" panose="020B0502020202020204" pitchFamily="34" charset="0"/>
              </a:rPr>
              <a:t>Unheimlich</a:t>
            </a:r>
            <a:endParaRPr lang="en-GB" dirty="0">
              <a:solidFill>
                <a:schemeClr val="bg2">
                  <a:lumMod val="10000"/>
                </a:schemeClr>
              </a:solidFill>
            </a:endParaRPr>
          </a:p>
          <a:p>
            <a:r>
              <a:rPr lang="en-GB" i="1" dirty="0">
                <a:solidFill>
                  <a:schemeClr val="bg2">
                    <a:lumMod val="10000"/>
                  </a:schemeClr>
                </a:solidFill>
                <a:latin typeface="Century Gothic" panose="020B0502020202020204" pitchFamily="34" charset="0"/>
              </a:rPr>
              <a:t> </a:t>
            </a:r>
            <a:endParaRPr lang="en-GB" dirty="0">
              <a:solidFill>
                <a:schemeClr val="bg2">
                  <a:lumMod val="10000"/>
                </a:schemeClr>
              </a:solidFill>
            </a:endParaRPr>
          </a:p>
        </p:txBody>
      </p:sp>
      <p:sp>
        <p:nvSpPr>
          <p:cNvPr id="10" name="Rectangle 9">
            <a:extLst>
              <a:ext uri="{FF2B5EF4-FFF2-40B4-BE49-F238E27FC236}">
                <a16:creationId xmlns:a16="http://schemas.microsoft.com/office/drawing/2014/main" id="{B3591E25-C594-41C7-B78F-CDA9BC4BFB10}"/>
              </a:ext>
            </a:extLst>
          </p:cNvPr>
          <p:cNvSpPr/>
          <p:nvPr/>
        </p:nvSpPr>
        <p:spPr>
          <a:xfrm>
            <a:off x="7932590" y="5073039"/>
            <a:ext cx="1135247" cy="738664"/>
          </a:xfrm>
          <a:prstGeom prst="rect">
            <a:avLst/>
          </a:prstGeom>
        </p:spPr>
        <p:txBody>
          <a:bodyPr wrap="none">
            <a:spAutoFit/>
          </a:bodyPr>
          <a:lstStyle/>
          <a:p>
            <a:r>
              <a:rPr lang="en-GB" sz="1400" i="1" dirty="0">
                <a:solidFill>
                  <a:schemeClr val="bg2">
                    <a:lumMod val="10000"/>
                  </a:schemeClr>
                </a:solidFill>
                <a:latin typeface="Century Gothic" panose="020B0502020202020204" pitchFamily="34" charset="0"/>
              </a:rPr>
              <a:t>Heimlich</a:t>
            </a:r>
          </a:p>
          <a:p>
            <a:r>
              <a:rPr lang="en-GB" sz="1400" i="1" dirty="0">
                <a:solidFill>
                  <a:schemeClr val="bg2">
                    <a:lumMod val="10000"/>
                  </a:schemeClr>
                </a:solidFill>
                <a:latin typeface="Century Gothic" panose="020B0502020202020204" pitchFamily="34" charset="0"/>
              </a:rPr>
              <a:t>Unheimlich</a:t>
            </a:r>
            <a:endParaRPr lang="en-GB" sz="1400" dirty="0">
              <a:solidFill>
                <a:schemeClr val="bg2">
                  <a:lumMod val="10000"/>
                </a:schemeClr>
              </a:solidFill>
            </a:endParaRPr>
          </a:p>
          <a:p>
            <a:r>
              <a:rPr lang="en-GB" sz="1400" i="1" dirty="0">
                <a:solidFill>
                  <a:schemeClr val="bg2">
                    <a:lumMod val="10000"/>
                  </a:schemeClr>
                </a:solidFill>
                <a:latin typeface="Century Gothic" panose="020B0502020202020204" pitchFamily="34" charset="0"/>
              </a:rPr>
              <a:t> </a:t>
            </a:r>
            <a:endParaRPr lang="en-GB" dirty="0">
              <a:solidFill>
                <a:schemeClr val="bg2">
                  <a:lumMod val="10000"/>
                </a:schemeClr>
              </a:solidFill>
            </a:endParaRPr>
          </a:p>
        </p:txBody>
      </p:sp>
      <p:sp>
        <p:nvSpPr>
          <p:cNvPr id="11" name="Rectangle 10">
            <a:extLst>
              <a:ext uri="{FF2B5EF4-FFF2-40B4-BE49-F238E27FC236}">
                <a16:creationId xmlns:a16="http://schemas.microsoft.com/office/drawing/2014/main" id="{14ED9695-E725-4444-B092-86202C99B3AE}"/>
              </a:ext>
            </a:extLst>
          </p:cNvPr>
          <p:cNvSpPr/>
          <p:nvPr/>
        </p:nvSpPr>
        <p:spPr>
          <a:xfrm>
            <a:off x="7035549" y="4831545"/>
            <a:ext cx="1794081" cy="400110"/>
          </a:xfrm>
          <a:prstGeom prst="rect">
            <a:avLst/>
          </a:prstGeom>
        </p:spPr>
        <p:txBody>
          <a:bodyPr wrap="none">
            <a:spAutoFit/>
          </a:bodyPr>
          <a:lstStyle/>
          <a:p>
            <a:r>
              <a:rPr lang="en-GB" sz="2000" i="1" dirty="0">
                <a:solidFill>
                  <a:schemeClr val="bg2">
                    <a:lumMod val="10000"/>
                  </a:schemeClr>
                </a:solidFill>
                <a:latin typeface="Century Gothic" panose="020B0502020202020204" pitchFamily="34" charset="0"/>
              </a:rPr>
              <a:t>The uncanny</a:t>
            </a:r>
            <a:endParaRPr lang="en-GB" sz="2000" dirty="0">
              <a:solidFill>
                <a:schemeClr val="bg2">
                  <a:lumMod val="10000"/>
                </a:schemeClr>
              </a:solidFill>
            </a:endParaRPr>
          </a:p>
        </p:txBody>
      </p:sp>
      <p:sp>
        <p:nvSpPr>
          <p:cNvPr id="12" name="Rectangle 11">
            <a:extLst>
              <a:ext uri="{FF2B5EF4-FFF2-40B4-BE49-F238E27FC236}">
                <a16:creationId xmlns:a16="http://schemas.microsoft.com/office/drawing/2014/main" id="{3AD98B47-6C65-4935-B35A-1FC9D0312E2A}"/>
              </a:ext>
            </a:extLst>
          </p:cNvPr>
          <p:cNvSpPr/>
          <p:nvPr/>
        </p:nvSpPr>
        <p:spPr>
          <a:xfrm>
            <a:off x="467544" y="226220"/>
            <a:ext cx="1135247" cy="738664"/>
          </a:xfrm>
          <a:prstGeom prst="rect">
            <a:avLst/>
          </a:prstGeom>
        </p:spPr>
        <p:txBody>
          <a:bodyPr wrap="none">
            <a:spAutoFit/>
          </a:bodyPr>
          <a:lstStyle/>
          <a:p>
            <a:r>
              <a:rPr lang="en-GB" sz="1400" i="1" dirty="0">
                <a:solidFill>
                  <a:schemeClr val="bg2">
                    <a:lumMod val="10000"/>
                  </a:schemeClr>
                </a:solidFill>
                <a:latin typeface="Century Gothic" panose="020B0502020202020204" pitchFamily="34" charset="0"/>
              </a:rPr>
              <a:t>Heimlich</a:t>
            </a:r>
          </a:p>
          <a:p>
            <a:r>
              <a:rPr lang="en-GB" sz="1400" i="1" dirty="0">
                <a:solidFill>
                  <a:schemeClr val="bg2">
                    <a:lumMod val="10000"/>
                  </a:schemeClr>
                </a:solidFill>
                <a:latin typeface="Century Gothic" panose="020B0502020202020204" pitchFamily="34" charset="0"/>
              </a:rPr>
              <a:t>Unheimlich</a:t>
            </a:r>
            <a:endParaRPr lang="en-GB" sz="1400" dirty="0">
              <a:solidFill>
                <a:schemeClr val="bg2">
                  <a:lumMod val="10000"/>
                </a:schemeClr>
              </a:solidFill>
            </a:endParaRPr>
          </a:p>
          <a:p>
            <a:r>
              <a:rPr lang="en-GB" sz="1400" i="1" dirty="0">
                <a:solidFill>
                  <a:schemeClr val="bg2">
                    <a:lumMod val="10000"/>
                  </a:schemeClr>
                </a:solidFill>
                <a:latin typeface="Century Gothic" panose="020B0502020202020204" pitchFamily="34" charset="0"/>
              </a:rPr>
              <a:t> </a:t>
            </a:r>
            <a:endParaRPr lang="en-GB" dirty="0">
              <a:solidFill>
                <a:schemeClr val="bg2">
                  <a:lumMod val="10000"/>
                </a:schemeClr>
              </a:solidFill>
            </a:endParaRPr>
          </a:p>
        </p:txBody>
      </p:sp>
      <p:sp>
        <p:nvSpPr>
          <p:cNvPr id="13" name="Rectangle 12">
            <a:extLst>
              <a:ext uri="{FF2B5EF4-FFF2-40B4-BE49-F238E27FC236}">
                <a16:creationId xmlns:a16="http://schemas.microsoft.com/office/drawing/2014/main" id="{9D5CFF04-DE77-4908-B331-DACF633679D2}"/>
              </a:ext>
            </a:extLst>
          </p:cNvPr>
          <p:cNvSpPr/>
          <p:nvPr/>
        </p:nvSpPr>
        <p:spPr>
          <a:xfrm>
            <a:off x="1186587" y="491606"/>
            <a:ext cx="1414170" cy="861774"/>
          </a:xfrm>
          <a:prstGeom prst="rect">
            <a:avLst/>
          </a:prstGeom>
        </p:spPr>
        <p:txBody>
          <a:bodyPr wrap="none">
            <a:spAutoFit/>
          </a:bodyPr>
          <a:lstStyle/>
          <a:p>
            <a:r>
              <a:rPr lang="en-GB" i="1" dirty="0">
                <a:solidFill>
                  <a:schemeClr val="bg2">
                    <a:lumMod val="10000"/>
                  </a:schemeClr>
                </a:solidFill>
                <a:latin typeface="Century Gothic" panose="020B0502020202020204" pitchFamily="34" charset="0"/>
              </a:rPr>
              <a:t>Heimlich</a:t>
            </a:r>
          </a:p>
          <a:p>
            <a:r>
              <a:rPr lang="en-GB" i="1" dirty="0">
                <a:solidFill>
                  <a:schemeClr val="bg2">
                    <a:lumMod val="10000"/>
                  </a:schemeClr>
                </a:solidFill>
                <a:latin typeface="Century Gothic" panose="020B0502020202020204" pitchFamily="34" charset="0"/>
              </a:rPr>
              <a:t>Unheimlich</a:t>
            </a:r>
            <a:endParaRPr lang="en-GB" dirty="0">
              <a:solidFill>
                <a:schemeClr val="bg2">
                  <a:lumMod val="10000"/>
                </a:schemeClr>
              </a:solidFill>
            </a:endParaRPr>
          </a:p>
          <a:p>
            <a:r>
              <a:rPr lang="en-GB" sz="1400" i="1" dirty="0">
                <a:solidFill>
                  <a:schemeClr val="bg2">
                    <a:lumMod val="10000"/>
                  </a:schemeClr>
                </a:solidFill>
                <a:latin typeface="Century Gothic" panose="020B0502020202020204" pitchFamily="34" charset="0"/>
              </a:rPr>
              <a:t> </a:t>
            </a:r>
            <a:endParaRPr lang="en-GB" dirty="0">
              <a:solidFill>
                <a:schemeClr val="bg2">
                  <a:lumMod val="10000"/>
                </a:schemeClr>
              </a:solidFill>
            </a:endParaRPr>
          </a:p>
        </p:txBody>
      </p:sp>
      <p:sp>
        <p:nvSpPr>
          <p:cNvPr id="14" name="Rectangle 13">
            <a:extLst>
              <a:ext uri="{FF2B5EF4-FFF2-40B4-BE49-F238E27FC236}">
                <a16:creationId xmlns:a16="http://schemas.microsoft.com/office/drawing/2014/main" id="{88A6BFE6-E136-45C3-BC23-A22753251B8E}"/>
              </a:ext>
            </a:extLst>
          </p:cNvPr>
          <p:cNvSpPr/>
          <p:nvPr/>
        </p:nvSpPr>
        <p:spPr>
          <a:xfrm>
            <a:off x="1781779" y="260399"/>
            <a:ext cx="1632178" cy="369332"/>
          </a:xfrm>
          <a:prstGeom prst="rect">
            <a:avLst/>
          </a:prstGeom>
        </p:spPr>
        <p:txBody>
          <a:bodyPr wrap="none">
            <a:spAutoFit/>
          </a:bodyPr>
          <a:lstStyle/>
          <a:p>
            <a:r>
              <a:rPr lang="en-GB" i="1" dirty="0">
                <a:solidFill>
                  <a:schemeClr val="bg2">
                    <a:lumMod val="10000"/>
                  </a:schemeClr>
                </a:solidFill>
                <a:latin typeface="Century Gothic" panose="020B0502020202020204" pitchFamily="34" charset="0"/>
              </a:rPr>
              <a:t>The uncanny</a:t>
            </a:r>
            <a:endParaRPr lang="en-GB" dirty="0">
              <a:solidFill>
                <a:schemeClr val="bg2">
                  <a:lumMod val="10000"/>
                </a:schemeClr>
              </a:solidFill>
            </a:endParaRPr>
          </a:p>
        </p:txBody>
      </p:sp>
      <p:sp>
        <p:nvSpPr>
          <p:cNvPr id="15" name="Rectangle 14">
            <a:extLst>
              <a:ext uri="{FF2B5EF4-FFF2-40B4-BE49-F238E27FC236}">
                <a16:creationId xmlns:a16="http://schemas.microsoft.com/office/drawing/2014/main" id="{7C41FBCB-9390-4594-9BB8-FD4366212629}"/>
              </a:ext>
            </a:extLst>
          </p:cNvPr>
          <p:cNvSpPr/>
          <p:nvPr/>
        </p:nvSpPr>
        <p:spPr>
          <a:xfrm>
            <a:off x="6773318" y="4191569"/>
            <a:ext cx="1414170" cy="923330"/>
          </a:xfrm>
          <a:prstGeom prst="rect">
            <a:avLst/>
          </a:prstGeom>
        </p:spPr>
        <p:txBody>
          <a:bodyPr wrap="none">
            <a:spAutoFit/>
          </a:bodyPr>
          <a:lstStyle/>
          <a:p>
            <a:r>
              <a:rPr lang="en-GB" i="1" dirty="0">
                <a:solidFill>
                  <a:schemeClr val="bg2">
                    <a:lumMod val="10000"/>
                  </a:schemeClr>
                </a:solidFill>
                <a:latin typeface="Century Gothic" panose="020B0502020202020204" pitchFamily="34" charset="0"/>
              </a:rPr>
              <a:t>Heimlich</a:t>
            </a:r>
          </a:p>
          <a:p>
            <a:r>
              <a:rPr lang="en-GB" i="1" dirty="0">
                <a:solidFill>
                  <a:schemeClr val="bg2">
                    <a:lumMod val="10000"/>
                  </a:schemeClr>
                </a:solidFill>
                <a:latin typeface="Century Gothic" panose="020B0502020202020204" pitchFamily="34" charset="0"/>
              </a:rPr>
              <a:t>Unheimlich</a:t>
            </a:r>
            <a:endParaRPr lang="en-GB" dirty="0">
              <a:solidFill>
                <a:schemeClr val="bg2">
                  <a:lumMod val="10000"/>
                </a:schemeClr>
              </a:solidFill>
            </a:endParaRPr>
          </a:p>
          <a:p>
            <a:r>
              <a:rPr lang="en-GB" i="1" dirty="0">
                <a:solidFill>
                  <a:schemeClr val="bg2">
                    <a:lumMod val="10000"/>
                  </a:schemeClr>
                </a:solidFill>
                <a:latin typeface="Century Gothic" panose="020B0502020202020204" pitchFamily="34" charset="0"/>
              </a:rPr>
              <a:t> </a:t>
            </a:r>
            <a:endParaRPr lang="en-GB" dirty="0">
              <a:solidFill>
                <a:schemeClr val="bg2">
                  <a:lumMod val="10000"/>
                </a:schemeClr>
              </a:solidFill>
            </a:endParaRPr>
          </a:p>
        </p:txBody>
      </p:sp>
    </p:spTree>
    <p:extLst>
      <p:ext uri="{BB962C8B-B14F-4D97-AF65-F5344CB8AC3E}">
        <p14:creationId xmlns:p14="http://schemas.microsoft.com/office/powerpoint/2010/main" val="2694135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7A420-8EDF-4460-884E-01BE836F462A}"/>
              </a:ext>
            </a:extLst>
          </p:cNvPr>
          <p:cNvSpPr>
            <a:spLocks noGrp="1"/>
          </p:cNvSpPr>
          <p:nvPr>
            <p:ph idx="1"/>
          </p:nvPr>
        </p:nvSpPr>
        <p:spPr>
          <a:xfrm>
            <a:off x="323528" y="116632"/>
            <a:ext cx="8640960" cy="6575040"/>
          </a:xfrm>
        </p:spPr>
        <p:txBody>
          <a:bodyPr>
            <a:normAutofit fontScale="77500" lnSpcReduction="20000"/>
          </a:bodyPr>
          <a:lstStyle/>
          <a:p>
            <a:pPr marL="0" indent="0">
              <a:lnSpc>
                <a:spcPct val="120000"/>
              </a:lnSpc>
              <a:spcBef>
                <a:spcPts val="600"/>
              </a:spcBef>
              <a:buNone/>
            </a:pPr>
            <a:r>
              <a:rPr lang="en-GB" sz="4600" dirty="0">
                <a:solidFill>
                  <a:srgbClr val="FFFF00"/>
                </a:solidFill>
                <a:latin typeface="Copperplate Gothic Light" panose="020E0507020206020404" pitchFamily="34" charset="0"/>
                <a:ea typeface="+mj-ea"/>
                <a:cs typeface="+mj-cs"/>
              </a:rPr>
              <a:t>AIM(S)</a:t>
            </a:r>
          </a:p>
          <a:p>
            <a:pPr marL="0" indent="0">
              <a:lnSpc>
                <a:spcPct val="120000"/>
              </a:lnSpc>
              <a:spcBef>
                <a:spcPts val="600"/>
              </a:spcBef>
              <a:buNone/>
            </a:pPr>
            <a:r>
              <a:rPr lang="en-GB" sz="2900" dirty="0">
                <a:solidFill>
                  <a:schemeClr val="bg1"/>
                </a:solidFill>
                <a:latin typeface="Garamond" panose="02020404030301010803" pitchFamily="18" charset="0"/>
              </a:rPr>
              <a:t>To explore critically the emergence of the novel as a literary mode understood through its complex relation to the social, political and ideological contexts of its Enlightenment inception and its development into the nineteenth century</a:t>
            </a:r>
          </a:p>
          <a:p>
            <a:pPr marL="0" indent="0">
              <a:lnSpc>
                <a:spcPct val="120000"/>
              </a:lnSpc>
              <a:spcBef>
                <a:spcPts val="600"/>
              </a:spcBef>
              <a:buNone/>
            </a:pPr>
            <a:endParaRPr lang="en-GB" sz="3600" dirty="0">
              <a:solidFill>
                <a:schemeClr val="bg1"/>
              </a:solidFill>
            </a:endParaRPr>
          </a:p>
          <a:p>
            <a:pPr marL="0" indent="0">
              <a:lnSpc>
                <a:spcPct val="120000"/>
              </a:lnSpc>
              <a:spcBef>
                <a:spcPts val="600"/>
              </a:spcBef>
              <a:buNone/>
            </a:pPr>
            <a:r>
              <a:rPr lang="en-GB" sz="4600" dirty="0">
                <a:solidFill>
                  <a:srgbClr val="FFFF00"/>
                </a:solidFill>
                <a:latin typeface="Copperplate Gothic Light" panose="020E0507020206020404" pitchFamily="34" charset="0"/>
                <a:ea typeface="+mj-ea"/>
                <a:cs typeface="+mj-cs"/>
              </a:rPr>
              <a:t>LEARNING OUTCOMES</a:t>
            </a:r>
          </a:p>
          <a:p>
            <a:pPr marL="0" indent="0">
              <a:lnSpc>
                <a:spcPct val="120000"/>
              </a:lnSpc>
              <a:spcBef>
                <a:spcPts val="600"/>
              </a:spcBef>
              <a:buNone/>
            </a:pPr>
            <a:r>
              <a:rPr lang="en-GB" sz="2800" i="1" dirty="0">
                <a:solidFill>
                  <a:schemeClr val="bg1"/>
                </a:solidFill>
                <a:latin typeface="Garamond" panose="02020404030301010803" pitchFamily="18" charset="0"/>
              </a:rPr>
              <a:t>Upon the successful completion of this module, the student should be able to:</a:t>
            </a:r>
          </a:p>
          <a:p>
            <a:pPr marL="0" indent="0">
              <a:lnSpc>
                <a:spcPct val="120000"/>
              </a:lnSpc>
              <a:spcBef>
                <a:spcPts val="600"/>
              </a:spcBef>
              <a:buNone/>
            </a:pPr>
            <a:r>
              <a:rPr lang="en-GB" sz="2800" dirty="0">
                <a:solidFill>
                  <a:schemeClr val="bg1"/>
                </a:solidFill>
                <a:latin typeface="Garamond" panose="02020404030301010803" pitchFamily="18" charset="0"/>
              </a:rPr>
              <a:t>critically evaluate the emergence and development of the novel in the light of a broad backdrop of Enlightenment and post-enlightenment thought, particularly in relation to concepts of rationality and the individual;</a:t>
            </a:r>
          </a:p>
          <a:p>
            <a:pPr marL="0" indent="0">
              <a:lnSpc>
                <a:spcPct val="120000"/>
              </a:lnSpc>
              <a:spcBef>
                <a:spcPts val="600"/>
              </a:spcBef>
              <a:buNone/>
            </a:pPr>
            <a:endParaRPr lang="en-GB" sz="2100" dirty="0">
              <a:solidFill>
                <a:schemeClr val="bg1"/>
              </a:solidFill>
              <a:latin typeface="Garamond" panose="02020404030301010803" pitchFamily="18" charset="0"/>
            </a:endParaRPr>
          </a:p>
          <a:p>
            <a:pPr marL="0" indent="0">
              <a:lnSpc>
                <a:spcPct val="120000"/>
              </a:lnSpc>
              <a:spcBef>
                <a:spcPts val="600"/>
              </a:spcBef>
              <a:buNone/>
            </a:pPr>
            <a:r>
              <a:rPr lang="en-GB" sz="2800" dirty="0">
                <a:solidFill>
                  <a:schemeClr val="bg1"/>
                </a:solidFill>
                <a:latin typeface="Garamond" panose="02020404030301010803" pitchFamily="18" charset="0"/>
              </a:rPr>
              <a:t>exhibit a secure knowledge and theorised understanding of a range of novels from the eighteenth and nineteenth centuries in relation to the social and political contexts to which they contributed, and which shaped their development</a:t>
            </a:r>
          </a:p>
        </p:txBody>
      </p:sp>
    </p:spTree>
    <p:extLst>
      <p:ext uri="{BB962C8B-B14F-4D97-AF65-F5344CB8AC3E}">
        <p14:creationId xmlns:p14="http://schemas.microsoft.com/office/powerpoint/2010/main" val="3362000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6348" y="725376"/>
            <a:ext cx="8651304" cy="5904656"/>
          </a:xfrm>
        </p:spPr>
        <p:txBody>
          <a:bodyPr>
            <a:normAutofit fontScale="47500" lnSpcReduction="20000"/>
          </a:bodyPr>
          <a:lstStyle/>
          <a:p>
            <a:pPr marL="0" indent="0">
              <a:lnSpc>
                <a:spcPct val="120000"/>
              </a:lnSpc>
              <a:buNone/>
            </a:pPr>
            <a:r>
              <a:rPr lang="en-GB" sz="3400" dirty="0">
                <a:solidFill>
                  <a:srgbClr val="FFFF00"/>
                </a:solidFill>
                <a:latin typeface="Palatino Linotype" panose="02040502050505030304" pitchFamily="18" charset="0"/>
              </a:rPr>
              <a:t>The </a:t>
            </a:r>
            <a:r>
              <a:rPr lang="en-GB" sz="3800" dirty="0">
                <a:solidFill>
                  <a:srgbClr val="FFFF00"/>
                </a:solidFill>
                <a:latin typeface="Palatino Linotype" panose="02040502050505030304" pitchFamily="18" charset="0"/>
              </a:rPr>
              <a:t>Age of the Enlightenment </a:t>
            </a:r>
            <a:r>
              <a:rPr lang="en-GB" sz="3800" dirty="0">
                <a:solidFill>
                  <a:schemeClr val="bg1"/>
                </a:solidFill>
                <a:latin typeface="Palatino Linotype" panose="02040502050505030304" pitchFamily="18" charset="0"/>
              </a:rPr>
              <a:t>was a melting-pot, a time of dissolution, criticism and regrouping in letters, humanities and science. … Aspirations to absolute certainty – the revealed Word, a priori rationalism, the rules of Art, direct empirical observation – were being frustrated or challenged, or were blowing up in people’s faces. More sceptical and probabilistic attitudes were called for, yet this scepticism was tempered with optimism. In the ferment of ideas, </a:t>
            </a:r>
            <a:r>
              <a:rPr lang="en-GB" sz="3800" dirty="0">
                <a:solidFill>
                  <a:srgbClr val="FFFF00"/>
                </a:solidFill>
                <a:latin typeface="Palatino Linotype" panose="02040502050505030304" pitchFamily="18" charset="0"/>
              </a:rPr>
              <a:t>experiment, endeavour, the probable, the incomplete, the subjective were winning acceptance as the realistic substitutes for the traditional but now unattainable goals of Truth or Authority, Revelation or System</a:t>
            </a:r>
            <a:r>
              <a:rPr lang="en-GB" sz="3800" dirty="0">
                <a:solidFill>
                  <a:schemeClr val="bg1"/>
                </a:solidFill>
                <a:latin typeface="Palatino Linotype" panose="02040502050505030304" pitchFamily="18" charset="0"/>
              </a:rPr>
              <a:t>.</a:t>
            </a:r>
          </a:p>
          <a:p>
            <a:pPr marL="0" indent="0">
              <a:lnSpc>
                <a:spcPct val="120000"/>
              </a:lnSpc>
              <a:buNone/>
            </a:pPr>
            <a:r>
              <a:rPr lang="en-GB" sz="3800" dirty="0">
                <a:solidFill>
                  <a:schemeClr val="bg1"/>
                </a:solidFill>
                <a:latin typeface="Palatino Linotype" panose="02040502050505030304" pitchFamily="18" charset="0"/>
              </a:rPr>
              <a:t>  …</a:t>
            </a:r>
            <a:r>
              <a:rPr lang="en-GB" sz="3800" u="sng" dirty="0">
                <a:solidFill>
                  <a:schemeClr val="bg1"/>
                </a:solidFill>
                <a:latin typeface="Palatino Linotype" panose="02040502050505030304" pitchFamily="18" charset="0"/>
              </a:rPr>
              <a:t>writers were experimenting with new forms (notably the novel), exploring the interplay of author, writing and audience – as </a:t>
            </a:r>
            <a:r>
              <a:rPr lang="en-GB" sz="3800" i="1" u="sng" dirty="0">
                <a:solidFill>
                  <a:schemeClr val="bg1"/>
                </a:solidFill>
                <a:latin typeface="Palatino Linotype" panose="02040502050505030304" pitchFamily="18" charset="0"/>
              </a:rPr>
              <a:t>Tristram </a:t>
            </a:r>
            <a:r>
              <a:rPr lang="en-GB" sz="3800" i="1" u="sng" dirty="0" err="1">
                <a:solidFill>
                  <a:schemeClr val="bg1"/>
                </a:solidFill>
                <a:latin typeface="Palatino Linotype" panose="02040502050505030304" pitchFamily="18" charset="0"/>
              </a:rPr>
              <a:t>Shandy</a:t>
            </a:r>
            <a:r>
              <a:rPr lang="en-GB" sz="3800" i="1" u="sng" dirty="0">
                <a:solidFill>
                  <a:schemeClr val="bg1"/>
                </a:solidFill>
                <a:latin typeface="Palatino Linotype" panose="02040502050505030304" pitchFamily="18" charset="0"/>
              </a:rPr>
              <a:t> </a:t>
            </a:r>
            <a:r>
              <a:rPr lang="en-GB" sz="3800" u="sng" dirty="0">
                <a:solidFill>
                  <a:schemeClr val="bg1"/>
                </a:solidFill>
                <a:latin typeface="Palatino Linotype" panose="02040502050505030304" pitchFamily="18" charset="0"/>
              </a:rPr>
              <a:t>bears abundant witness</a:t>
            </a:r>
            <a:r>
              <a:rPr lang="en-GB" sz="3800" dirty="0">
                <a:solidFill>
                  <a:schemeClr val="bg1"/>
                </a:solidFill>
                <a:latin typeface="Palatino Linotype" panose="02040502050505030304" pitchFamily="18" charset="0"/>
              </a:rPr>
              <a:t>. In moral philosophy, epistemology and psychology, rationalism was under a cloud; Enlightenment thinkers like [Denis] Diderot  </a:t>
            </a:r>
            <a:r>
              <a:rPr lang="en-GB" sz="3800" i="1" dirty="0">
                <a:solidFill>
                  <a:schemeClr val="bg1"/>
                </a:solidFill>
                <a:latin typeface="Palatino Linotype" panose="02040502050505030304" pitchFamily="18" charset="0"/>
              </a:rPr>
              <a:t>(friend) </a:t>
            </a:r>
            <a:r>
              <a:rPr lang="en-GB" sz="3800" dirty="0">
                <a:solidFill>
                  <a:schemeClr val="bg1"/>
                </a:solidFill>
                <a:latin typeface="Palatino Linotype" panose="02040502050505030304" pitchFamily="18" charset="0"/>
              </a:rPr>
              <a:t>and [David] Hume </a:t>
            </a:r>
            <a:r>
              <a:rPr lang="en-GB" sz="3800" i="1" dirty="0">
                <a:solidFill>
                  <a:schemeClr val="bg1"/>
                </a:solidFill>
                <a:latin typeface="Palatino Linotype" panose="02040502050505030304" pitchFamily="18" charset="0"/>
              </a:rPr>
              <a:t>(acquaintance &amp; admirer), </a:t>
            </a:r>
            <a:r>
              <a:rPr lang="en-GB" sz="3800" dirty="0">
                <a:solidFill>
                  <a:schemeClr val="bg1"/>
                </a:solidFill>
                <a:latin typeface="Palatino Linotype" panose="02040502050505030304" pitchFamily="18" charset="0"/>
              </a:rPr>
              <a:t>aware of the emptiness of prescription without description, were digging down to the foundations – in nature and culture – of </a:t>
            </a:r>
            <a:r>
              <a:rPr lang="en-GB" sz="3800" dirty="0">
                <a:solidFill>
                  <a:srgbClr val="FFFF00"/>
                </a:solidFill>
                <a:latin typeface="Palatino Linotype" panose="02040502050505030304" pitchFamily="18" charset="0"/>
              </a:rPr>
              <a:t>consciousness, and their relations to the physiological dimension of sensations and sentiment</a:t>
            </a:r>
            <a:r>
              <a:rPr lang="en-GB" sz="3800" dirty="0">
                <a:solidFill>
                  <a:schemeClr val="bg1"/>
                </a:solidFill>
                <a:latin typeface="Palatino Linotype" panose="02040502050505030304" pitchFamily="18" charset="0"/>
              </a:rPr>
              <a:t>, rooted in the organization of the nervous system. The imperative of naturalism was eliding ethics into subjectivity, energy and individuality, in ways with which we are now familiar from reading Sterne.</a:t>
            </a:r>
          </a:p>
          <a:p>
            <a:pPr marL="400050" lvl="1" indent="0">
              <a:lnSpc>
                <a:spcPct val="120000"/>
              </a:lnSpc>
              <a:buNone/>
            </a:pPr>
            <a:r>
              <a:rPr lang="en-GB" sz="3400" dirty="0">
                <a:solidFill>
                  <a:schemeClr val="bg1"/>
                </a:solidFill>
                <a:latin typeface="Palatino Linotype" panose="02040502050505030304" pitchFamily="18" charset="0"/>
              </a:rPr>
              <a:t>Roy Porter, ‘Against the Spleen’, in </a:t>
            </a:r>
            <a:r>
              <a:rPr lang="en-GB" sz="3400" i="1" dirty="0">
                <a:solidFill>
                  <a:schemeClr val="bg1"/>
                </a:solidFill>
                <a:latin typeface="Palatino Linotype" panose="02040502050505030304" pitchFamily="18" charset="0"/>
              </a:rPr>
              <a:t>Laurence Sterne: Riddles and Mysteries</a:t>
            </a:r>
            <a:r>
              <a:rPr lang="en-GB" sz="3400" dirty="0">
                <a:solidFill>
                  <a:schemeClr val="bg1"/>
                </a:solidFill>
                <a:latin typeface="Palatino Linotype" panose="02040502050505030304" pitchFamily="18" charset="0"/>
              </a:rPr>
              <a:t>, ed. by Valerie Grosvenor Myer, Critical Studies Series (London: Barnes and Noble, 1984</a:t>
            </a:r>
            <a:r>
              <a:rPr lang="en-GB" sz="3400" b="1" dirty="0">
                <a:solidFill>
                  <a:schemeClr val="bg1"/>
                </a:solidFill>
                <a:latin typeface="Palatino Linotype" panose="02040502050505030304" pitchFamily="18" charset="0"/>
              </a:rPr>
              <a:t>): </a:t>
            </a:r>
            <a:r>
              <a:rPr lang="en-GB" sz="3400" dirty="0">
                <a:solidFill>
                  <a:schemeClr val="bg1"/>
                </a:solidFill>
                <a:latin typeface="Palatino Linotype" panose="02040502050505030304" pitchFamily="18" charset="0"/>
              </a:rPr>
              <a:t>pp.84-85</a:t>
            </a:r>
          </a:p>
        </p:txBody>
      </p:sp>
      <p:sp>
        <p:nvSpPr>
          <p:cNvPr id="2" name="Rectangle 1">
            <a:extLst>
              <a:ext uri="{FF2B5EF4-FFF2-40B4-BE49-F238E27FC236}">
                <a16:creationId xmlns:a16="http://schemas.microsoft.com/office/drawing/2014/main" id="{12FFE2D4-798E-42EE-BCDB-87F84D536BC2}"/>
              </a:ext>
            </a:extLst>
          </p:cNvPr>
          <p:cNvSpPr/>
          <p:nvPr/>
        </p:nvSpPr>
        <p:spPr>
          <a:xfrm>
            <a:off x="141238" y="0"/>
            <a:ext cx="9002762" cy="646331"/>
          </a:xfrm>
          <a:prstGeom prst="rect">
            <a:avLst/>
          </a:prstGeom>
        </p:spPr>
        <p:txBody>
          <a:bodyPr wrap="square">
            <a:spAutoFit/>
          </a:bodyPr>
          <a:lstStyle/>
          <a:p>
            <a:pPr algn="ctr"/>
            <a:r>
              <a:rPr lang="en-GB" sz="3600" dirty="0">
                <a:solidFill>
                  <a:schemeClr val="bg1"/>
                </a:solidFill>
                <a:latin typeface="Felix Titling" panose="04060505060202020A04" pitchFamily="82" charset="0"/>
                <a:ea typeface="+mj-ea"/>
                <a:cs typeface="+mj-cs"/>
              </a:rPr>
              <a:t>scepticism tempered with optimism</a:t>
            </a:r>
          </a:p>
        </p:txBody>
      </p:sp>
    </p:spTree>
    <p:extLst>
      <p:ext uri="{BB962C8B-B14F-4D97-AF65-F5344CB8AC3E}">
        <p14:creationId xmlns:p14="http://schemas.microsoft.com/office/powerpoint/2010/main" val="3119003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4517"/>
            <a:ext cx="8928992" cy="648072"/>
          </a:xfrm>
        </p:spPr>
        <p:txBody>
          <a:bodyPr>
            <a:noAutofit/>
          </a:bodyPr>
          <a:lstStyle/>
          <a:p>
            <a:r>
              <a:rPr lang="en-GB" sz="3600" dirty="0">
                <a:solidFill>
                  <a:schemeClr val="bg1"/>
                </a:solidFill>
                <a:latin typeface="Felix Titling" panose="04060505060202020A04" pitchFamily="82" charset="0"/>
              </a:rPr>
              <a:t>philosophy &amp; physiology</a:t>
            </a:r>
          </a:p>
        </p:txBody>
      </p:sp>
      <p:sp>
        <p:nvSpPr>
          <p:cNvPr id="3" name="Content Placeholder 2"/>
          <p:cNvSpPr>
            <a:spLocks noGrp="1"/>
          </p:cNvSpPr>
          <p:nvPr>
            <p:ph idx="1"/>
          </p:nvPr>
        </p:nvSpPr>
        <p:spPr>
          <a:xfrm>
            <a:off x="251520" y="620688"/>
            <a:ext cx="8784976" cy="6120680"/>
          </a:xfrm>
        </p:spPr>
        <p:txBody>
          <a:bodyPr>
            <a:noAutofit/>
          </a:bodyPr>
          <a:lstStyle/>
          <a:p>
            <a:pPr marL="0" indent="0">
              <a:spcBef>
                <a:spcPts val="600"/>
              </a:spcBef>
              <a:buNone/>
            </a:pPr>
            <a:r>
              <a:rPr lang="en-GB" sz="1800" dirty="0">
                <a:solidFill>
                  <a:schemeClr val="bg1"/>
                </a:solidFill>
                <a:latin typeface="Palatino Linotype" panose="02040502050505030304" pitchFamily="18" charset="0"/>
              </a:rPr>
              <a:t>During the eighteenth century, </a:t>
            </a:r>
            <a:r>
              <a:rPr lang="en-GB" sz="1800" dirty="0">
                <a:solidFill>
                  <a:srgbClr val="FFFF00"/>
                </a:solidFill>
                <a:latin typeface="Palatino Linotype" panose="02040502050505030304" pitchFamily="18" charset="0"/>
              </a:rPr>
              <a:t>philosophy combines with physiology in such a way that, for some philosophers, all human faculties are traced back to their origins in sensation</a:t>
            </a:r>
            <a:r>
              <a:rPr lang="en-GB" sz="1800" dirty="0">
                <a:solidFill>
                  <a:schemeClr val="bg1"/>
                </a:solidFill>
                <a:latin typeface="Palatino Linotype" panose="02040502050505030304" pitchFamily="18" charset="0"/>
              </a:rPr>
              <a:t>. …mental experience is often contextualized by writers by novelists as well as philosophers-within the sensory networks of the physical body.' If the cult of sensibility and corollaries like sentimental fiction mark this turn so also do aesthetic theory and the "aestheticization" of politics and ethics after 1688. …perhaps the exemplary literary genre in the first decades of the century, </a:t>
            </a:r>
            <a:r>
              <a:rPr lang="en-GB" sz="1800" b="1" u="sng" dirty="0">
                <a:solidFill>
                  <a:srgbClr val="FFFF00"/>
                </a:solidFill>
                <a:latin typeface="Palatino Linotype" panose="02040502050505030304" pitchFamily="18" charset="0"/>
              </a:rPr>
              <a:t>satire</a:t>
            </a:r>
            <a:r>
              <a:rPr lang="en-GB" sz="1800" dirty="0">
                <a:solidFill>
                  <a:schemeClr val="bg1"/>
                </a:solidFill>
                <a:latin typeface="Palatino Linotype" panose="02040502050505030304" pitchFamily="18" charset="0"/>
              </a:rPr>
              <a:t>, maintains a more historically sustained preoccupation with the body: from Rabelais and Cervantes to Swift and Sterne, somatic space, often filthy or deformed, represents a profitable site of a satirical </a:t>
            </a:r>
            <a:r>
              <a:rPr lang="en-GB" sz="1800" dirty="0" err="1">
                <a:solidFill>
                  <a:schemeClr val="bg1"/>
                </a:solidFill>
                <a:latin typeface="Palatino Linotype" panose="02040502050505030304" pitchFamily="18" charset="0"/>
              </a:rPr>
              <a:t>humor</a:t>
            </a:r>
            <a:r>
              <a:rPr lang="en-GB" sz="1800" dirty="0">
                <a:solidFill>
                  <a:schemeClr val="bg1"/>
                </a:solidFill>
                <a:latin typeface="Palatino Linotype" panose="02040502050505030304" pitchFamily="18" charset="0"/>
              </a:rPr>
              <a:t>. </a:t>
            </a:r>
            <a:r>
              <a:rPr lang="en-GB" sz="1800" dirty="0">
                <a:solidFill>
                  <a:srgbClr val="FFFF00"/>
                </a:solidFill>
                <a:latin typeface="Palatino Linotype" panose="02040502050505030304" pitchFamily="18" charset="0"/>
              </a:rPr>
              <a:t>The nature of the preoccupations with the gross materiality of the flesh differs within the genre</a:t>
            </a:r>
            <a:r>
              <a:rPr lang="en-GB" sz="1800" dirty="0">
                <a:solidFill>
                  <a:schemeClr val="bg1"/>
                </a:solidFill>
                <a:latin typeface="Palatino Linotype" panose="02040502050505030304" pitchFamily="18" charset="0"/>
              </a:rPr>
              <a:t> … Swift generally singled // out as the writer whose "hatred and horror of physiological degradation," as Henri </a:t>
            </a:r>
            <a:r>
              <a:rPr lang="en-GB" sz="1800" dirty="0" err="1">
                <a:solidFill>
                  <a:schemeClr val="bg1"/>
                </a:solidFill>
                <a:latin typeface="Palatino Linotype" panose="02040502050505030304" pitchFamily="18" charset="0"/>
              </a:rPr>
              <a:t>Fluchere</a:t>
            </a:r>
            <a:r>
              <a:rPr lang="en-GB" sz="1800" dirty="0">
                <a:solidFill>
                  <a:schemeClr val="bg1"/>
                </a:solidFill>
                <a:latin typeface="Palatino Linotype" panose="02040502050505030304" pitchFamily="18" charset="0"/>
              </a:rPr>
              <a:t> puts it, "have never been surpassed.“ </a:t>
            </a:r>
          </a:p>
          <a:p>
            <a:pPr marL="0" indent="0">
              <a:buNone/>
            </a:pPr>
            <a:r>
              <a:rPr lang="en-GB" sz="1800" dirty="0">
                <a:solidFill>
                  <a:schemeClr val="bg1"/>
                </a:solidFill>
                <a:latin typeface="Palatino Linotype" panose="02040502050505030304" pitchFamily="18" charset="0"/>
              </a:rPr>
              <a:t>…physiological themes in </a:t>
            </a:r>
            <a:r>
              <a:rPr lang="en-GB" sz="1800" i="1" dirty="0">
                <a:solidFill>
                  <a:schemeClr val="bg1"/>
                </a:solidFill>
                <a:latin typeface="Palatino Linotype" panose="02040502050505030304" pitchFamily="18" charset="0"/>
              </a:rPr>
              <a:t>Tristram </a:t>
            </a:r>
            <a:r>
              <a:rPr lang="en-GB" sz="1800" i="1" dirty="0" err="1">
                <a:solidFill>
                  <a:schemeClr val="bg1"/>
                </a:solidFill>
                <a:latin typeface="Palatino Linotype" panose="02040502050505030304" pitchFamily="18" charset="0"/>
              </a:rPr>
              <a:t>Shandy</a:t>
            </a:r>
            <a:r>
              <a:rPr lang="en-GB" sz="1800" i="1" dirty="0">
                <a:solidFill>
                  <a:schemeClr val="bg1"/>
                </a:solidFill>
                <a:latin typeface="Palatino Linotype" panose="02040502050505030304" pitchFamily="18" charset="0"/>
              </a:rPr>
              <a:t> </a:t>
            </a:r>
            <a:r>
              <a:rPr lang="en-GB" sz="1800" dirty="0">
                <a:solidFill>
                  <a:schemeClr val="bg1"/>
                </a:solidFill>
                <a:latin typeface="Palatino Linotype" panose="02040502050505030304" pitchFamily="18" charset="0"/>
              </a:rPr>
              <a:t>are  </a:t>
            </a:r>
            <a:r>
              <a:rPr lang="en-GB" sz="1800" i="1" dirty="0">
                <a:solidFill>
                  <a:schemeClr val="bg1"/>
                </a:solidFill>
                <a:latin typeface="Palatino Linotype" panose="02040502050505030304" pitchFamily="18" charset="0"/>
              </a:rPr>
              <a:t>[he continues] </a:t>
            </a:r>
            <a:r>
              <a:rPr lang="en-GB" sz="1800" dirty="0">
                <a:solidFill>
                  <a:schemeClr val="bg1"/>
                </a:solidFill>
                <a:latin typeface="Palatino Linotype" panose="02040502050505030304" pitchFamily="18" charset="0"/>
              </a:rPr>
              <a:t>"in an entirely different spirit“ from those in Swift: "Man's subjection to his organic functions excites in him neither anger nor disgust. On the contrary, to evoke them helps his comic intention, as if the only way of overthrowing their tyranny was to assign them a comic function."8 In this light it seems significant that </a:t>
            </a:r>
            <a:r>
              <a:rPr lang="en-GB" sz="1800" dirty="0">
                <a:solidFill>
                  <a:srgbClr val="FFFF00"/>
                </a:solidFill>
                <a:latin typeface="Palatino Linotype" panose="02040502050505030304" pitchFamily="18" charset="0"/>
              </a:rPr>
              <a:t>for Sterne, unlike for Swift, male bodies become the principle focus of interest; yet if they are not so degenerated as Swift's female monsters, these male bodies are nonetheless typically disfigured or diseased: indeed the scarred or diseased body is … ubiquitous in</a:t>
            </a:r>
            <a:r>
              <a:rPr lang="en-GB" sz="1800" i="1" dirty="0">
                <a:solidFill>
                  <a:srgbClr val="FFFF00"/>
                </a:solidFill>
                <a:latin typeface="Palatino Linotype" panose="02040502050505030304" pitchFamily="18" charset="0"/>
              </a:rPr>
              <a:t> Tristram </a:t>
            </a:r>
            <a:r>
              <a:rPr lang="en-GB" sz="1800" i="1" dirty="0" err="1">
                <a:solidFill>
                  <a:srgbClr val="FFFF00"/>
                </a:solidFill>
                <a:latin typeface="Palatino Linotype" panose="02040502050505030304" pitchFamily="18" charset="0"/>
              </a:rPr>
              <a:t>Shandy</a:t>
            </a:r>
            <a:r>
              <a:rPr lang="en-GB" sz="1800" i="1" dirty="0">
                <a:solidFill>
                  <a:srgbClr val="FFFF00"/>
                </a:solidFill>
                <a:latin typeface="Palatino Linotype" panose="02040502050505030304" pitchFamily="18" charset="0"/>
              </a:rPr>
              <a:t>   -  </a:t>
            </a:r>
          </a:p>
          <a:p>
            <a:pPr marL="0" indent="0">
              <a:buNone/>
            </a:pPr>
            <a:r>
              <a:rPr lang="en-GB" sz="1800" i="1" dirty="0">
                <a:solidFill>
                  <a:srgbClr val="FFFF00"/>
                </a:solidFill>
                <a:latin typeface="Palatino Linotype" panose="02040502050505030304" pitchFamily="18" charset="0"/>
              </a:rPr>
              <a:t>		</a:t>
            </a:r>
            <a:r>
              <a:rPr lang="en-GB" sz="1800" dirty="0">
                <a:solidFill>
                  <a:schemeClr val="bg1"/>
                </a:solidFill>
                <a:latin typeface="Palatino Linotype" panose="02040502050505030304" pitchFamily="18" charset="0"/>
              </a:rPr>
              <a:t>Ross King, ‘</a:t>
            </a:r>
            <a:r>
              <a:rPr lang="en-GB" sz="1800" i="1" dirty="0">
                <a:solidFill>
                  <a:schemeClr val="bg1"/>
                </a:solidFill>
                <a:latin typeface="Palatino Linotype" panose="02040502050505030304" pitchFamily="18" charset="0"/>
              </a:rPr>
              <a:t>Tristram </a:t>
            </a:r>
            <a:r>
              <a:rPr lang="en-GB" sz="1800" i="1" dirty="0" err="1">
                <a:solidFill>
                  <a:schemeClr val="bg1"/>
                </a:solidFill>
                <a:latin typeface="Palatino Linotype" panose="02040502050505030304" pitchFamily="18" charset="0"/>
              </a:rPr>
              <a:t>Shandy</a:t>
            </a:r>
            <a:r>
              <a:rPr lang="en-GB" sz="1800" i="1" dirty="0">
                <a:solidFill>
                  <a:schemeClr val="bg1"/>
                </a:solidFill>
                <a:latin typeface="Palatino Linotype" panose="02040502050505030304" pitchFamily="18" charset="0"/>
              </a:rPr>
              <a:t> </a:t>
            </a:r>
            <a:r>
              <a:rPr lang="en-GB" sz="1800" dirty="0">
                <a:solidFill>
                  <a:schemeClr val="bg1"/>
                </a:solidFill>
                <a:latin typeface="Palatino Linotype" panose="02040502050505030304" pitchFamily="18" charset="0"/>
              </a:rPr>
              <a:t>and the Wound of Language’ 291-92</a:t>
            </a:r>
          </a:p>
        </p:txBody>
      </p:sp>
    </p:spTree>
    <p:extLst>
      <p:ext uri="{BB962C8B-B14F-4D97-AF65-F5344CB8AC3E}">
        <p14:creationId xmlns:p14="http://schemas.microsoft.com/office/powerpoint/2010/main" val="2821241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346E9-6C5D-46C3-AE9E-E3254DBE479D}"/>
              </a:ext>
            </a:extLst>
          </p:cNvPr>
          <p:cNvSpPr>
            <a:spLocks noGrp="1"/>
          </p:cNvSpPr>
          <p:nvPr>
            <p:ph type="title"/>
          </p:nvPr>
        </p:nvSpPr>
        <p:spPr/>
        <p:txBody>
          <a:bodyPr/>
          <a:lstStyle/>
          <a:p>
            <a:r>
              <a:rPr lang="en-GB" dirty="0">
                <a:solidFill>
                  <a:schemeClr val="bg1"/>
                </a:solidFill>
                <a:latin typeface="Felix Titling" panose="04060505060202020A04" pitchFamily="82" charset="0"/>
              </a:rPr>
              <a:t>sentimentality</a:t>
            </a:r>
          </a:p>
        </p:txBody>
      </p:sp>
      <p:sp>
        <p:nvSpPr>
          <p:cNvPr id="3" name="Content Placeholder 2">
            <a:extLst>
              <a:ext uri="{FF2B5EF4-FFF2-40B4-BE49-F238E27FC236}">
                <a16:creationId xmlns:a16="http://schemas.microsoft.com/office/drawing/2014/main" id="{D46878F8-0BD7-45D5-A10F-7250C4917EA3}"/>
              </a:ext>
            </a:extLst>
          </p:cNvPr>
          <p:cNvSpPr>
            <a:spLocks noGrp="1"/>
          </p:cNvSpPr>
          <p:nvPr>
            <p:ph idx="1"/>
          </p:nvPr>
        </p:nvSpPr>
        <p:spPr>
          <a:xfrm>
            <a:off x="457200" y="1325562"/>
            <a:ext cx="8229600" cy="5257800"/>
          </a:xfrm>
        </p:spPr>
        <p:txBody>
          <a:bodyPr>
            <a:normAutofit/>
          </a:bodyPr>
          <a:lstStyle/>
          <a:p>
            <a:pPr marL="0" indent="0">
              <a:spcBef>
                <a:spcPts val="0"/>
              </a:spcBef>
              <a:buNone/>
            </a:pPr>
            <a:r>
              <a:rPr lang="en-GB" sz="2400" dirty="0">
                <a:solidFill>
                  <a:schemeClr val="bg1"/>
                </a:solidFill>
                <a:latin typeface="Garamond" panose="02020404030301010803" pitchFamily="18" charset="0"/>
              </a:rPr>
              <a:t>As I knew the geography of the Tomb of the Lovers, as well as if I had lived twenty years in Lyons, namely, that it was upon the turning of my right hand, just without the gate, leading to the </a:t>
            </a:r>
            <a:r>
              <a:rPr lang="en-GB" sz="2400" dirty="0" err="1">
                <a:solidFill>
                  <a:schemeClr val="bg1"/>
                </a:solidFill>
                <a:latin typeface="Garamond" panose="02020404030301010803" pitchFamily="18" charset="0"/>
              </a:rPr>
              <a:t>Fauxbourg</a:t>
            </a:r>
            <a:r>
              <a:rPr lang="en-GB" sz="2400" dirty="0">
                <a:solidFill>
                  <a:schemeClr val="bg1"/>
                </a:solidFill>
                <a:latin typeface="Garamond" panose="02020404030301010803" pitchFamily="18" charset="0"/>
              </a:rPr>
              <a:t> de </a:t>
            </a:r>
            <a:r>
              <a:rPr lang="en-GB" sz="2400" dirty="0" err="1">
                <a:solidFill>
                  <a:schemeClr val="bg1"/>
                </a:solidFill>
                <a:latin typeface="Garamond" panose="02020404030301010803" pitchFamily="18" charset="0"/>
              </a:rPr>
              <a:t>Vaise</a:t>
            </a:r>
            <a:r>
              <a:rPr lang="en-GB" sz="2400" dirty="0">
                <a:solidFill>
                  <a:schemeClr val="bg1"/>
                </a:solidFill>
                <a:latin typeface="Garamond" panose="02020404030301010803" pitchFamily="18" charset="0"/>
              </a:rPr>
              <a:t> — I dispatched Francois to the boat, that I might pay the homage I so long </a:t>
            </a:r>
            <a:r>
              <a:rPr lang="en-GB" sz="2400" dirty="0" err="1">
                <a:solidFill>
                  <a:schemeClr val="bg1"/>
                </a:solidFill>
                <a:latin typeface="Garamond" panose="02020404030301010803" pitchFamily="18" charset="0"/>
              </a:rPr>
              <a:t>ow’d</a:t>
            </a:r>
            <a:r>
              <a:rPr lang="en-GB" sz="2400" dirty="0">
                <a:solidFill>
                  <a:schemeClr val="bg1"/>
                </a:solidFill>
                <a:latin typeface="Garamond" panose="02020404030301010803" pitchFamily="18" charset="0"/>
              </a:rPr>
              <a:t> it, without a witness of my weakness — I </a:t>
            </a:r>
            <a:r>
              <a:rPr lang="en-GB" sz="2400" dirty="0" err="1">
                <a:solidFill>
                  <a:schemeClr val="bg1"/>
                </a:solidFill>
                <a:latin typeface="Garamond" panose="02020404030301010803" pitchFamily="18" charset="0"/>
              </a:rPr>
              <a:t>walk’d</a:t>
            </a:r>
            <a:r>
              <a:rPr lang="en-GB" sz="2400" dirty="0">
                <a:solidFill>
                  <a:schemeClr val="bg1"/>
                </a:solidFill>
                <a:latin typeface="Garamond" panose="02020404030301010803" pitchFamily="18" charset="0"/>
              </a:rPr>
              <a:t> with all imaginable joy towards the place — when I saw the gate which intercepted the tomb, my heart glowed within me —</a:t>
            </a:r>
          </a:p>
          <a:p>
            <a:pPr marL="0" indent="0">
              <a:spcBef>
                <a:spcPts val="0"/>
              </a:spcBef>
              <a:buNone/>
            </a:pPr>
            <a:r>
              <a:rPr lang="en-GB" sz="2400" dirty="0">
                <a:solidFill>
                  <a:schemeClr val="bg1"/>
                </a:solidFill>
                <a:latin typeface="Garamond" panose="02020404030301010803" pitchFamily="18" charset="0"/>
              </a:rPr>
              <a:t>— </a:t>
            </a:r>
            <a:r>
              <a:rPr lang="en-GB" sz="2400" dirty="0">
                <a:solidFill>
                  <a:srgbClr val="FFFF00"/>
                </a:solidFill>
                <a:latin typeface="Garamond" panose="02020404030301010803" pitchFamily="18" charset="0"/>
              </a:rPr>
              <a:t>Tender and faithful spirits! cried I, addressing myself to </a:t>
            </a:r>
            <a:r>
              <a:rPr lang="en-GB" sz="2400" dirty="0" err="1">
                <a:solidFill>
                  <a:srgbClr val="FFFF00"/>
                </a:solidFill>
                <a:latin typeface="Garamond" panose="02020404030301010803" pitchFamily="18" charset="0"/>
              </a:rPr>
              <a:t>Amandus</a:t>
            </a:r>
            <a:r>
              <a:rPr lang="en-GB" sz="2400" dirty="0">
                <a:solidFill>
                  <a:srgbClr val="FFFF00"/>
                </a:solidFill>
                <a:latin typeface="Garamond" panose="02020404030301010803" pitchFamily="18" charset="0"/>
              </a:rPr>
              <a:t> and Amanda — long — long have I tarried to drop this tear upon your tomb — I come — I come —</a:t>
            </a:r>
          </a:p>
          <a:p>
            <a:pPr marL="0" indent="0">
              <a:spcBef>
                <a:spcPts val="0"/>
              </a:spcBef>
              <a:buNone/>
            </a:pPr>
            <a:r>
              <a:rPr lang="en-GB" sz="2400" dirty="0">
                <a:solidFill>
                  <a:schemeClr val="bg1"/>
                </a:solidFill>
                <a:latin typeface="Garamond" panose="02020404030301010803" pitchFamily="18" charset="0"/>
              </a:rPr>
              <a:t>When I came — there was no tomb to drop it upon.</a:t>
            </a:r>
          </a:p>
          <a:p>
            <a:pPr marL="0" indent="0" algn="r">
              <a:buNone/>
            </a:pPr>
            <a:r>
              <a:rPr lang="en-GB" sz="2400" i="1" cap="small" dirty="0">
                <a:solidFill>
                  <a:schemeClr val="bg1"/>
                </a:solidFill>
                <a:latin typeface="Garamond" panose="02020404030301010803" pitchFamily="18" charset="0"/>
              </a:rPr>
              <a:t>TS </a:t>
            </a:r>
            <a:r>
              <a:rPr lang="en-GB" sz="2400" cap="small" dirty="0">
                <a:solidFill>
                  <a:schemeClr val="bg1"/>
                </a:solidFill>
                <a:latin typeface="Garamond" panose="02020404030301010803" pitchFamily="18" charset="0"/>
              </a:rPr>
              <a:t>Vol 4.XXI.</a:t>
            </a:r>
          </a:p>
          <a:p>
            <a:pPr marL="0" indent="0">
              <a:buNone/>
            </a:pPr>
            <a:endParaRPr lang="en-GB" sz="2400" dirty="0">
              <a:solidFill>
                <a:schemeClr val="bg1"/>
              </a:solidFill>
              <a:latin typeface="Garamond" panose="02020404030301010803" pitchFamily="18" charset="0"/>
            </a:endParaRPr>
          </a:p>
          <a:p>
            <a:pPr marL="0" indent="0">
              <a:buNone/>
            </a:pPr>
            <a:endParaRPr lang="en-GB" sz="2400" dirty="0">
              <a:solidFill>
                <a:schemeClr val="bg1"/>
              </a:solidFill>
              <a:latin typeface="Garamond" panose="02020404030301010803" pitchFamily="18" charset="0"/>
            </a:endParaRPr>
          </a:p>
          <a:p>
            <a:pPr marL="0" indent="0">
              <a:buNone/>
            </a:pPr>
            <a:endParaRPr lang="en-GB" sz="2400"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3681524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E6FE-223A-428D-B687-E0E5B29B6C81}"/>
              </a:ext>
            </a:extLst>
          </p:cNvPr>
          <p:cNvSpPr>
            <a:spLocks noGrp="1"/>
          </p:cNvSpPr>
          <p:nvPr>
            <p:ph type="title"/>
          </p:nvPr>
        </p:nvSpPr>
        <p:spPr>
          <a:xfrm>
            <a:off x="457200" y="274638"/>
            <a:ext cx="8229600" cy="922114"/>
          </a:xfrm>
        </p:spPr>
        <p:txBody>
          <a:bodyPr/>
          <a:lstStyle/>
          <a:p>
            <a:r>
              <a:rPr lang="en-GB" dirty="0">
                <a:solidFill>
                  <a:schemeClr val="bg1"/>
                </a:solidFill>
                <a:latin typeface="Felix Titling" panose="04060505060202020A04" pitchFamily="82" charset="0"/>
              </a:rPr>
              <a:t>Language &amp; meaning</a:t>
            </a:r>
          </a:p>
        </p:txBody>
      </p:sp>
      <p:sp>
        <p:nvSpPr>
          <p:cNvPr id="3" name="Content Placeholder 2">
            <a:extLst>
              <a:ext uri="{FF2B5EF4-FFF2-40B4-BE49-F238E27FC236}">
                <a16:creationId xmlns:a16="http://schemas.microsoft.com/office/drawing/2014/main" id="{111AC35A-BB48-4015-BD5B-8C059F559C94}"/>
              </a:ext>
            </a:extLst>
          </p:cNvPr>
          <p:cNvSpPr>
            <a:spLocks noGrp="1"/>
          </p:cNvSpPr>
          <p:nvPr>
            <p:ph idx="1"/>
          </p:nvPr>
        </p:nvSpPr>
        <p:spPr>
          <a:xfrm>
            <a:off x="323528" y="1443780"/>
            <a:ext cx="8445624" cy="5009556"/>
          </a:xfrm>
        </p:spPr>
        <p:txBody>
          <a:bodyPr>
            <a:normAutofit fontScale="77500" lnSpcReduction="20000"/>
          </a:bodyPr>
          <a:lstStyle/>
          <a:p>
            <a:pPr>
              <a:lnSpc>
                <a:spcPct val="120000"/>
              </a:lnSpc>
              <a:buNone/>
            </a:pPr>
            <a:r>
              <a:rPr lang="en-GB" altLang="en-US" dirty="0">
                <a:solidFill>
                  <a:schemeClr val="bg1">
                    <a:lumMod val="95000"/>
                  </a:schemeClr>
                </a:solidFill>
              </a:rPr>
              <a:t>	</a:t>
            </a:r>
            <a:r>
              <a:rPr lang="en-GB" altLang="en-US" sz="2800" dirty="0">
                <a:solidFill>
                  <a:schemeClr val="bg1">
                    <a:lumMod val="95000"/>
                  </a:schemeClr>
                </a:solidFill>
              </a:rPr>
              <a:t> </a:t>
            </a:r>
            <a:r>
              <a:rPr lang="en-GB" altLang="en-US" sz="2800" dirty="0">
                <a:solidFill>
                  <a:schemeClr val="bg1">
                    <a:lumMod val="95000"/>
                  </a:schemeClr>
                </a:solidFill>
                <a:latin typeface="Palatino Linotype" panose="02040502050505030304" pitchFamily="18" charset="0"/>
              </a:rPr>
              <a:t>The major difficulty presented by language is that it is not a stable form of signification. </a:t>
            </a:r>
            <a:r>
              <a:rPr lang="en-GB" altLang="en-US" sz="2800" dirty="0">
                <a:solidFill>
                  <a:srgbClr val="FFFF00"/>
                </a:solidFill>
                <a:latin typeface="Palatino Linotype" panose="02040502050505030304" pitchFamily="18" charset="0"/>
              </a:rPr>
              <a:t>Following Locke, Sterne realizes that words refer not to things, but to the ideas we have of things, and that such ideas are based on sensory impressions of an ultimately ineffable empirical reality …. </a:t>
            </a:r>
            <a:r>
              <a:rPr lang="en-GB" altLang="en-US" sz="2800" dirty="0">
                <a:solidFill>
                  <a:schemeClr val="bg1">
                    <a:lumMod val="95000"/>
                  </a:schemeClr>
                </a:solidFill>
                <a:latin typeface="Palatino Linotype" panose="02040502050505030304" pitchFamily="18" charset="0"/>
              </a:rPr>
              <a:t>Locke resolved the difficulty thus raised by asserting that men tend to form universal "clear and determinate ideas" of things. Sterne, however, realizes that polysemy, the multiple meanings a word may carry, and the continual play of connotation and contextual suggestion render </a:t>
            </a:r>
            <a:r>
              <a:rPr lang="en-GB" altLang="en-US" sz="2800" dirty="0">
                <a:solidFill>
                  <a:srgbClr val="FFFF00"/>
                </a:solidFill>
                <a:latin typeface="Palatino Linotype" panose="02040502050505030304" pitchFamily="18" charset="0"/>
              </a:rPr>
              <a:t>it impossible to restrict a word to a clear and determinate idea.</a:t>
            </a:r>
          </a:p>
          <a:p>
            <a:pPr lvl="1">
              <a:lnSpc>
                <a:spcPct val="120000"/>
              </a:lnSpc>
              <a:buNone/>
            </a:pPr>
            <a:r>
              <a:rPr lang="en-GB" altLang="en-US" sz="2200" dirty="0">
                <a:solidFill>
                  <a:schemeClr val="bg1">
                    <a:lumMod val="95000"/>
                  </a:schemeClr>
                </a:solidFill>
                <a:latin typeface="Palatino Linotype" panose="02040502050505030304" pitchFamily="18" charset="0"/>
              </a:rPr>
              <a:t>	</a:t>
            </a:r>
            <a:r>
              <a:rPr lang="en-GB" altLang="en-US" sz="2100" dirty="0">
                <a:solidFill>
                  <a:schemeClr val="bg1">
                    <a:lumMod val="95000"/>
                  </a:schemeClr>
                </a:solidFill>
                <a:latin typeface="Palatino Linotype" panose="02040502050505030304" pitchFamily="18" charset="0"/>
              </a:rPr>
              <a:t>Dennis W. Allen, ‘Sexuality/Textuality in </a:t>
            </a:r>
            <a:r>
              <a:rPr lang="en-GB" altLang="en-US" sz="2100" i="1" dirty="0">
                <a:solidFill>
                  <a:schemeClr val="bg1">
                    <a:lumMod val="95000"/>
                  </a:schemeClr>
                </a:solidFill>
                <a:latin typeface="Palatino Linotype" panose="02040502050505030304" pitchFamily="18" charset="0"/>
              </a:rPr>
              <a:t>Tristram </a:t>
            </a:r>
            <a:r>
              <a:rPr lang="en-GB" altLang="en-US" sz="2100" i="1" dirty="0" err="1">
                <a:solidFill>
                  <a:schemeClr val="bg1">
                    <a:lumMod val="95000"/>
                  </a:schemeClr>
                </a:solidFill>
                <a:latin typeface="Palatino Linotype" panose="02040502050505030304" pitchFamily="18" charset="0"/>
              </a:rPr>
              <a:t>Shandy</a:t>
            </a:r>
            <a:r>
              <a:rPr lang="en-GB" altLang="en-US" sz="2100" dirty="0">
                <a:solidFill>
                  <a:schemeClr val="bg1">
                    <a:lumMod val="95000"/>
                  </a:schemeClr>
                </a:solidFill>
                <a:latin typeface="Palatino Linotype" panose="02040502050505030304" pitchFamily="18" charset="0"/>
              </a:rPr>
              <a:t>,’ </a:t>
            </a:r>
            <a:r>
              <a:rPr lang="en-GB" altLang="en-US" sz="2100" i="1" dirty="0">
                <a:solidFill>
                  <a:schemeClr val="bg1">
                    <a:lumMod val="95000"/>
                  </a:schemeClr>
                </a:solidFill>
                <a:latin typeface="Palatino Linotype" panose="02040502050505030304" pitchFamily="18" charset="0"/>
              </a:rPr>
              <a:t>Studies in English Literature, 1500-1900, </a:t>
            </a:r>
            <a:r>
              <a:rPr lang="en-GB" altLang="en-US" sz="2100" dirty="0">
                <a:solidFill>
                  <a:schemeClr val="bg1">
                    <a:lumMod val="95000"/>
                  </a:schemeClr>
                </a:solidFill>
                <a:latin typeface="Palatino Linotype" panose="02040502050505030304" pitchFamily="18" charset="0"/>
              </a:rPr>
              <a:t>Vol. 25, No. 3,:</a:t>
            </a:r>
            <a:r>
              <a:rPr lang="en-GB" altLang="en-US" sz="2100" i="1" dirty="0">
                <a:solidFill>
                  <a:schemeClr val="bg1">
                    <a:lumMod val="95000"/>
                  </a:schemeClr>
                </a:solidFill>
                <a:latin typeface="Palatino Linotype" panose="02040502050505030304" pitchFamily="18" charset="0"/>
              </a:rPr>
              <a:t> Restoration &amp; Eighteenth Century </a:t>
            </a:r>
            <a:r>
              <a:rPr lang="en-GB" altLang="en-US" sz="2100" dirty="0">
                <a:solidFill>
                  <a:schemeClr val="bg1">
                    <a:lumMod val="95000"/>
                  </a:schemeClr>
                </a:solidFill>
                <a:latin typeface="Palatino Linotype" panose="02040502050505030304" pitchFamily="18" charset="0"/>
              </a:rPr>
              <a:t>(Summer, 1985), 651-670; 651 </a:t>
            </a:r>
          </a:p>
          <a:p>
            <a:endParaRPr lang="en-GB" dirty="0"/>
          </a:p>
        </p:txBody>
      </p:sp>
    </p:spTree>
    <p:extLst>
      <p:ext uri="{BB962C8B-B14F-4D97-AF65-F5344CB8AC3E}">
        <p14:creationId xmlns:p14="http://schemas.microsoft.com/office/powerpoint/2010/main" val="4134315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AFD08-3399-4E68-8A0D-848A9519819D}"/>
              </a:ext>
            </a:extLst>
          </p:cNvPr>
          <p:cNvSpPr>
            <a:spLocks noGrp="1"/>
          </p:cNvSpPr>
          <p:nvPr>
            <p:ph type="title"/>
          </p:nvPr>
        </p:nvSpPr>
        <p:spPr>
          <a:xfrm>
            <a:off x="457200" y="0"/>
            <a:ext cx="8229600" cy="836712"/>
          </a:xfrm>
        </p:spPr>
        <p:txBody>
          <a:bodyPr>
            <a:normAutofit/>
          </a:bodyPr>
          <a:lstStyle/>
          <a:p>
            <a:r>
              <a:rPr lang="en-GB" sz="3600" dirty="0">
                <a:solidFill>
                  <a:schemeClr val="bg1"/>
                </a:solidFill>
                <a:latin typeface="Felix Titling" panose="04060505060202020A04" pitchFamily="82" charset="0"/>
              </a:rPr>
              <a:t>Intimacy &amp; alienation</a:t>
            </a:r>
          </a:p>
        </p:txBody>
      </p:sp>
      <p:sp>
        <p:nvSpPr>
          <p:cNvPr id="3" name="Content Placeholder 2">
            <a:extLst>
              <a:ext uri="{FF2B5EF4-FFF2-40B4-BE49-F238E27FC236}">
                <a16:creationId xmlns:a16="http://schemas.microsoft.com/office/drawing/2014/main" id="{A82A17A2-648C-4244-98A1-DD2743164F24}"/>
              </a:ext>
            </a:extLst>
          </p:cNvPr>
          <p:cNvSpPr>
            <a:spLocks noGrp="1"/>
          </p:cNvSpPr>
          <p:nvPr>
            <p:ph idx="1"/>
          </p:nvPr>
        </p:nvSpPr>
        <p:spPr>
          <a:xfrm>
            <a:off x="287524" y="692696"/>
            <a:ext cx="8568952" cy="6408712"/>
          </a:xfrm>
        </p:spPr>
        <p:txBody>
          <a:bodyPr>
            <a:normAutofit lnSpcReduction="10000"/>
          </a:bodyPr>
          <a:lstStyle/>
          <a:p>
            <a:pPr marL="354013" indent="0">
              <a:buNone/>
            </a:pPr>
            <a:r>
              <a:rPr lang="en-GB" sz="2100" dirty="0">
                <a:solidFill>
                  <a:schemeClr val="bg1"/>
                </a:solidFill>
                <a:latin typeface="Garamond" panose="02020404030301010803" pitchFamily="18" charset="0"/>
              </a:rPr>
              <a:t>As you proceed further with me, the slight acquaintance which is now beginning betwixt us, will grow into familiarity; and that, unless one of us is in fault, will terminate in friendship. </a:t>
            </a:r>
            <a:r>
              <a:rPr lang="en-GB" sz="2100" i="1" dirty="0">
                <a:solidFill>
                  <a:schemeClr val="bg1"/>
                </a:solidFill>
                <a:latin typeface="Garamond" panose="02020404030301010803" pitchFamily="18" charset="0"/>
              </a:rPr>
              <a:t>0 diem </a:t>
            </a:r>
            <a:r>
              <a:rPr lang="en-GB" sz="2100" i="1" dirty="0" err="1">
                <a:solidFill>
                  <a:schemeClr val="bg1"/>
                </a:solidFill>
                <a:latin typeface="Garamond" panose="02020404030301010803" pitchFamily="18" charset="0"/>
              </a:rPr>
              <a:t>praeclarum</a:t>
            </a:r>
            <a:r>
              <a:rPr lang="en-GB" sz="2100" dirty="0">
                <a:solidFill>
                  <a:schemeClr val="bg1"/>
                </a:solidFill>
                <a:latin typeface="Garamond" panose="02020404030301010803" pitchFamily="18" charset="0"/>
              </a:rPr>
              <a:t>! then nothing which has touched me will be thought trifling in its nature, or tedious in its telling. Therefore, my dear friend and companion, if you should think me somewhat sparing of my narrative on my first setting out, bear with me, and let me go on, and tell my story my own way: or if I should seem now and then to trifle upon the road, or should sometime put on a fool's cap with a bell to it, for a moment or two as we pass along, don't fly off, but rather courteously give me credit for a little more wisdom than appears upon my outside; and as we </a:t>
            </a:r>
            <a:r>
              <a:rPr lang="en-GB" sz="2100" dirty="0" err="1">
                <a:solidFill>
                  <a:schemeClr val="bg1"/>
                </a:solidFill>
                <a:latin typeface="Garamond" panose="02020404030301010803" pitchFamily="18" charset="0"/>
              </a:rPr>
              <a:t>jogg</a:t>
            </a:r>
            <a:r>
              <a:rPr lang="en-GB" sz="2100" dirty="0">
                <a:solidFill>
                  <a:schemeClr val="bg1"/>
                </a:solidFill>
                <a:latin typeface="Garamond" panose="02020404030301010803" pitchFamily="18" charset="0"/>
              </a:rPr>
              <a:t> on, either laugh with me, or at me, or in short, do any thing, only keep your temper.’</a:t>
            </a:r>
          </a:p>
          <a:p>
            <a:pPr marL="0" indent="0">
              <a:buNone/>
            </a:pPr>
            <a:r>
              <a:rPr lang="en-GB" sz="2200" dirty="0">
                <a:solidFill>
                  <a:schemeClr val="bg1"/>
                </a:solidFill>
                <a:latin typeface="Palatino Linotype" panose="02040502050505030304" pitchFamily="18" charset="0"/>
              </a:rPr>
              <a:t>…</a:t>
            </a:r>
            <a:r>
              <a:rPr lang="en-GB" sz="2100" dirty="0">
                <a:solidFill>
                  <a:schemeClr val="bg1"/>
                </a:solidFill>
                <a:latin typeface="Palatino Linotype" panose="02040502050505030304" pitchFamily="18" charset="0"/>
              </a:rPr>
              <a:t>we are at once put on guard and disarmed by </a:t>
            </a:r>
            <a:r>
              <a:rPr lang="en-GB" sz="2100" dirty="0">
                <a:solidFill>
                  <a:srgbClr val="FFFF00"/>
                </a:solidFill>
                <a:latin typeface="Palatino Linotype" panose="02040502050505030304" pitchFamily="18" charset="0"/>
              </a:rPr>
              <a:t>Tristram's unexpected consciousness of our dawning criticism of his blatantly arbitrary narrative method </a:t>
            </a:r>
            <a:r>
              <a:rPr lang="en-GB" sz="2100" dirty="0">
                <a:solidFill>
                  <a:schemeClr val="bg1"/>
                </a:solidFill>
                <a:latin typeface="Palatino Linotype" panose="02040502050505030304" pitchFamily="18" charset="0"/>
              </a:rPr>
              <a:t>… we know too much of seduction to be entirely willing to place trust in a person who is </a:t>
            </a:r>
            <a:r>
              <a:rPr lang="en-GB" sz="2100" dirty="0">
                <a:solidFill>
                  <a:srgbClr val="FFFF00"/>
                </a:solidFill>
                <a:latin typeface="Palatino Linotype" panose="02040502050505030304" pitchFamily="18" charset="0"/>
              </a:rPr>
              <a:t>so knowing about our responses and, at the same time, so suavely determined to follow his own intentions in spite of them</a:t>
            </a:r>
            <a:r>
              <a:rPr lang="en-GB" sz="2100" dirty="0">
                <a:solidFill>
                  <a:schemeClr val="bg1"/>
                </a:solidFill>
                <a:latin typeface="Palatino Linotype" panose="02040502050505030304" pitchFamily="18" charset="0"/>
              </a:rPr>
              <a:t>. </a:t>
            </a:r>
          </a:p>
          <a:p>
            <a:pPr marL="400050" lvl="1" indent="0">
              <a:buNone/>
            </a:pPr>
            <a:r>
              <a:rPr lang="en-GB" sz="1800" dirty="0">
                <a:solidFill>
                  <a:schemeClr val="bg1"/>
                </a:solidFill>
                <a:latin typeface="Palatino Linotype" panose="02040502050505030304" pitchFamily="18" charset="0"/>
              </a:rPr>
              <a:t>Howard Anderson, ‘</a:t>
            </a:r>
            <a:r>
              <a:rPr lang="en-GB" sz="1800" i="1" dirty="0">
                <a:solidFill>
                  <a:schemeClr val="bg1"/>
                </a:solidFill>
                <a:latin typeface="Palatino Linotype" panose="02040502050505030304" pitchFamily="18" charset="0"/>
              </a:rPr>
              <a:t>Tristram </a:t>
            </a:r>
            <a:r>
              <a:rPr lang="en-GB" sz="1800" i="1" dirty="0" err="1">
                <a:solidFill>
                  <a:schemeClr val="bg1"/>
                </a:solidFill>
                <a:latin typeface="Palatino Linotype" panose="02040502050505030304" pitchFamily="18" charset="0"/>
              </a:rPr>
              <a:t>Shandy</a:t>
            </a:r>
            <a:r>
              <a:rPr lang="en-GB" sz="1800" i="1" dirty="0">
                <a:solidFill>
                  <a:schemeClr val="bg1"/>
                </a:solidFill>
                <a:latin typeface="Palatino Linotype" panose="02040502050505030304" pitchFamily="18" charset="0"/>
              </a:rPr>
              <a:t> </a:t>
            </a:r>
            <a:r>
              <a:rPr lang="en-GB" sz="1800" dirty="0">
                <a:solidFill>
                  <a:schemeClr val="bg1"/>
                </a:solidFill>
                <a:latin typeface="Palatino Linotype" panose="02040502050505030304" pitchFamily="18" charset="0"/>
              </a:rPr>
              <a:t>and the Reader's Imagination,’ </a:t>
            </a:r>
            <a:r>
              <a:rPr lang="en-GB" sz="1800" i="1" dirty="0">
                <a:solidFill>
                  <a:schemeClr val="bg1"/>
                </a:solidFill>
                <a:latin typeface="Palatino Linotype" panose="02040502050505030304" pitchFamily="18" charset="0"/>
              </a:rPr>
              <a:t>PMLA</a:t>
            </a:r>
            <a:r>
              <a:rPr lang="en-GB" sz="1800" dirty="0">
                <a:solidFill>
                  <a:schemeClr val="bg1"/>
                </a:solidFill>
                <a:latin typeface="Palatino Linotype" panose="02040502050505030304" pitchFamily="18" charset="0"/>
              </a:rPr>
              <a:t>, Vol. 86, No. 5 (Oct., 1971), pp. 966-973 </a:t>
            </a:r>
          </a:p>
          <a:p>
            <a:pPr marL="0" indent="0">
              <a:buNone/>
            </a:pPr>
            <a:endParaRPr lang="en-GB" dirty="0">
              <a:solidFill>
                <a:schemeClr val="bg1"/>
              </a:solidFill>
              <a:latin typeface="Palatino Linotype" panose="02040502050505030304" pitchFamily="18" charset="0"/>
            </a:endParaRPr>
          </a:p>
          <a:p>
            <a:pPr marL="0" indent="0">
              <a:buNone/>
            </a:pPr>
            <a:endParaRPr lang="en-GB"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3066875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34FA7-1197-4A79-8456-5AE2A224A8B0}"/>
              </a:ext>
            </a:extLst>
          </p:cNvPr>
          <p:cNvSpPr>
            <a:spLocks noGrp="1"/>
          </p:cNvSpPr>
          <p:nvPr>
            <p:ph type="title"/>
          </p:nvPr>
        </p:nvSpPr>
        <p:spPr>
          <a:xfrm>
            <a:off x="0" y="116632"/>
            <a:ext cx="9144000" cy="720080"/>
          </a:xfrm>
        </p:spPr>
        <p:txBody>
          <a:bodyPr>
            <a:normAutofit/>
          </a:bodyPr>
          <a:lstStyle/>
          <a:p>
            <a:r>
              <a:rPr lang="en-GB" sz="3600" dirty="0">
                <a:solidFill>
                  <a:schemeClr val="bg1"/>
                </a:solidFill>
                <a:latin typeface="Felix Titling" panose="04060505060202020A04" pitchFamily="82" charset="0"/>
              </a:rPr>
              <a:t>Fatherhood &amp; Naming IN </a:t>
            </a:r>
            <a:r>
              <a:rPr lang="en-GB" sz="3600" i="1" dirty="0">
                <a:solidFill>
                  <a:schemeClr val="bg1"/>
                </a:solidFill>
                <a:latin typeface="Felix Titling" panose="04060505060202020A04" pitchFamily="82" charset="0"/>
              </a:rPr>
              <a:t>TS</a:t>
            </a:r>
            <a:r>
              <a:rPr lang="en-GB" sz="3600" dirty="0">
                <a:solidFill>
                  <a:schemeClr val="bg1"/>
                </a:solidFill>
                <a:latin typeface="Felix Titling" panose="04060505060202020A04" pitchFamily="82" charset="0"/>
              </a:rPr>
              <a:t> </a:t>
            </a:r>
            <a:endParaRPr lang="en-GB" sz="3600" dirty="0"/>
          </a:p>
        </p:txBody>
      </p:sp>
      <p:sp>
        <p:nvSpPr>
          <p:cNvPr id="3" name="Content Placeholder 2">
            <a:extLst>
              <a:ext uri="{FF2B5EF4-FFF2-40B4-BE49-F238E27FC236}">
                <a16:creationId xmlns:a16="http://schemas.microsoft.com/office/drawing/2014/main" id="{287792AB-951A-4E7A-9CDD-A66C29F7CBB2}"/>
              </a:ext>
            </a:extLst>
          </p:cNvPr>
          <p:cNvSpPr>
            <a:spLocks noGrp="1"/>
          </p:cNvSpPr>
          <p:nvPr>
            <p:ph idx="1"/>
          </p:nvPr>
        </p:nvSpPr>
        <p:spPr>
          <a:xfrm>
            <a:off x="251520" y="764704"/>
            <a:ext cx="8784976" cy="6336704"/>
          </a:xfrm>
        </p:spPr>
        <p:txBody>
          <a:bodyPr>
            <a:normAutofit fontScale="92500" lnSpcReduction="10000"/>
          </a:bodyPr>
          <a:lstStyle/>
          <a:p>
            <a:pPr marL="0" indent="0">
              <a:lnSpc>
                <a:spcPct val="120000"/>
              </a:lnSpc>
              <a:buNone/>
            </a:pPr>
            <a:r>
              <a:rPr lang="en-GB" sz="2100" dirty="0">
                <a:solidFill>
                  <a:schemeClr val="bg1"/>
                </a:solidFill>
                <a:latin typeface="Palatino Linotype" panose="02040502050505030304" pitchFamily="18" charset="0"/>
              </a:rPr>
              <a:t>We may recall three of Walter's pet theories with respect to producing a mentally superior and successful child into the world. There is </a:t>
            </a:r>
            <a:r>
              <a:rPr lang="en-GB" sz="2100" u="sng" dirty="0">
                <a:solidFill>
                  <a:schemeClr val="bg1"/>
                </a:solidFill>
                <a:latin typeface="Palatino Linotype" panose="02040502050505030304" pitchFamily="18" charset="0"/>
              </a:rPr>
              <a:t>first</a:t>
            </a:r>
            <a:r>
              <a:rPr lang="en-GB" sz="2100" dirty="0">
                <a:solidFill>
                  <a:schemeClr val="bg1"/>
                </a:solidFill>
                <a:latin typeface="Palatino Linotype" panose="02040502050505030304" pitchFamily="18" charset="0"/>
              </a:rPr>
              <a:t> of all, in Walter's words, </a:t>
            </a:r>
            <a:r>
              <a:rPr lang="en-GB" sz="2100" dirty="0">
                <a:solidFill>
                  <a:srgbClr val="FFFF00"/>
                </a:solidFill>
                <a:latin typeface="Palatino Linotype" panose="02040502050505030304" pitchFamily="18" charset="0"/>
              </a:rPr>
              <a:t>"the due care to be taken in the act of propagation of each individual, which required all the thought in the world as it laid the foundation of this incomprehensible contexture in which wit, memory, fancy, eloquence, and what is usually meant by the name of good natural parts, do consist" </a:t>
            </a:r>
            <a:r>
              <a:rPr lang="en-GB" sz="2100" dirty="0">
                <a:solidFill>
                  <a:schemeClr val="bg1"/>
                </a:solidFill>
                <a:latin typeface="Palatino Linotype" panose="02040502050505030304" pitchFamily="18" charset="0"/>
              </a:rPr>
              <a:t>(149).4 The </a:t>
            </a:r>
            <a:r>
              <a:rPr lang="en-GB" sz="2100" u="sng" dirty="0">
                <a:solidFill>
                  <a:schemeClr val="bg1"/>
                </a:solidFill>
                <a:latin typeface="Palatino Linotype" panose="02040502050505030304" pitchFamily="18" charset="0"/>
              </a:rPr>
              <a:t>second</a:t>
            </a:r>
            <a:r>
              <a:rPr lang="en-GB" sz="2100" dirty="0">
                <a:solidFill>
                  <a:schemeClr val="bg1"/>
                </a:solidFill>
                <a:latin typeface="Palatino Linotype" panose="02040502050505030304" pitchFamily="18" charset="0"/>
              </a:rPr>
              <a:t> of Walter's theories emphasized </a:t>
            </a:r>
            <a:r>
              <a:rPr lang="en-GB" sz="2100" dirty="0">
                <a:solidFill>
                  <a:srgbClr val="FFFF00"/>
                </a:solidFill>
                <a:latin typeface="Palatino Linotype" panose="02040502050505030304" pitchFamily="18" charset="0"/>
              </a:rPr>
              <a:t>the preservation of the cerebellum in the birth </a:t>
            </a:r>
            <a:r>
              <a:rPr lang="en-GB" sz="2100" dirty="0" err="1">
                <a:solidFill>
                  <a:srgbClr val="FFFF00"/>
                </a:solidFill>
                <a:latin typeface="Palatino Linotype" panose="02040502050505030304" pitchFamily="18" charset="0"/>
              </a:rPr>
              <a:t>labor</a:t>
            </a:r>
            <a:r>
              <a:rPr lang="en-GB" sz="2100" dirty="0">
                <a:solidFill>
                  <a:srgbClr val="FFFF00"/>
                </a:solidFill>
                <a:latin typeface="Palatino Linotype" panose="02040502050505030304" pitchFamily="18" charset="0"/>
              </a:rPr>
              <a:t>. </a:t>
            </a:r>
            <a:r>
              <a:rPr lang="en-GB" sz="2100" dirty="0">
                <a:solidFill>
                  <a:schemeClr val="bg1"/>
                </a:solidFill>
                <a:latin typeface="Palatino Linotype" panose="02040502050505030304" pitchFamily="18" charset="0"/>
              </a:rPr>
              <a:t>And the </a:t>
            </a:r>
            <a:r>
              <a:rPr lang="en-GB" sz="2100" u="sng" dirty="0">
                <a:solidFill>
                  <a:schemeClr val="bg1"/>
                </a:solidFill>
                <a:latin typeface="Palatino Linotype" panose="02040502050505030304" pitchFamily="18" charset="0"/>
              </a:rPr>
              <a:t>third</a:t>
            </a:r>
            <a:r>
              <a:rPr lang="en-GB" sz="2100" dirty="0">
                <a:solidFill>
                  <a:schemeClr val="bg1"/>
                </a:solidFill>
                <a:latin typeface="Palatino Linotype" panose="02040502050505030304" pitchFamily="18" charset="0"/>
              </a:rPr>
              <a:t> stressed t</a:t>
            </a:r>
            <a:r>
              <a:rPr lang="en-GB" sz="2100" dirty="0">
                <a:solidFill>
                  <a:srgbClr val="FFFF00"/>
                </a:solidFill>
                <a:latin typeface="Palatino Linotype" panose="02040502050505030304" pitchFamily="18" charset="0"/>
              </a:rPr>
              <a:t>he import</a:t>
            </a:r>
            <a:r>
              <a:rPr lang="en-GB" sz="2000" dirty="0">
                <a:solidFill>
                  <a:srgbClr val="FFFF00"/>
                </a:solidFill>
                <a:latin typeface="Palatino Linotype" panose="02040502050505030304" pitchFamily="18" charset="0"/>
              </a:rPr>
              <a:t>ance of giving the child a good Christian name. </a:t>
            </a:r>
            <a:r>
              <a:rPr lang="en-GB" sz="2000" dirty="0">
                <a:solidFill>
                  <a:schemeClr val="bg1"/>
                </a:solidFill>
                <a:latin typeface="Palatino Linotype" panose="02040502050505030304" pitchFamily="18" charset="0"/>
              </a:rPr>
              <a:t>Tristram says that his father believed that </a:t>
            </a:r>
          </a:p>
          <a:p>
            <a:pPr marL="400050" lvl="1" indent="0">
              <a:lnSpc>
                <a:spcPct val="120000"/>
              </a:lnSpc>
              <a:buNone/>
            </a:pPr>
            <a:r>
              <a:rPr lang="en-GB" sz="1600" dirty="0">
                <a:solidFill>
                  <a:schemeClr val="bg1"/>
                </a:solidFill>
                <a:latin typeface="Palatino Linotype" panose="02040502050505030304" pitchFamily="18" charset="0"/>
              </a:rPr>
              <a:t>there was a strange kind of bias, which good or bad names, as he called them, irresistibly </a:t>
            </a:r>
            <a:r>
              <a:rPr lang="en-GB" sz="1600" dirty="0" err="1">
                <a:solidFill>
                  <a:schemeClr val="bg1"/>
                </a:solidFill>
                <a:latin typeface="Palatino Linotype" panose="02040502050505030304" pitchFamily="18" charset="0"/>
              </a:rPr>
              <a:t>impress'd</a:t>
            </a:r>
            <a:r>
              <a:rPr lang="en-GB" sz="1600" dirty="0">
                <a:solidFill>
                  <a:schemeClr val="bg1"/>
                </a:solidFill>
                <a:latin typeface="Palatino Linotype" panose="02040502050505030304" pitchFamily="18" charset="0"/>
              </a:rPr>
              <a:t> upon our characters and conduct. The hero of Cervantes argued not the point with more seriousness - nor had he more faith - or more to say . . . on </a:t>
            </a:r>
            <a:r>
              <a:rPr lang="en-GB" sz="1600" dirty="0" err="1">
                <a:solidFill>
                  <a:schemeClr val="bg1"/>
                </a:solidFill>
                <a:latin typeface="Palatino Linotype" panose="02040502050505030304" pitchFamily="18" charset="0"/>
              </a:rPr>
              <a:t>Dulcinea's</a:t>
            </a:r>
            <a:r>
              <a:rPr lang="en-GB" sz="1600" dirty="0">
                <a:solidFill>
                  <a:schemeClr val="bg1"/>
                </a:solidFill>
                <a:latin typeface="Palatino Linotype" panose="02040502050505030304" pitchFamily="18" charset="0"/>
              </a:rPr>
              <a:t> name, in shedding lustre upon his deeds, than my father had on those of Trismegistus or Archimedes (50). </a:t>
            </a:r>
          </a:p>
          <a:p>
            <a:pPr marL="0" indent="0">
              <a:lnSpc>
                <a:spcPct val="120000"/>
              </a:lnSpc>
              <a:buNone/>
            </a:pPr>
            <a:r>
              <a:rPr lang="en-GB" sz="2000" dirty="0">
                <a:solidFill>
                  <a:schemeClr val="bg1"/>
                </a:solidFill>
                <a:latin typeface="Palatino Linotype" panose="02040502050505030304" pitchFamily="18" charset="0"/>
              </a:rPr>
              <a:t>Of all the names in the universe…Walter had "the most unconquerable aversion for Tristram ... it could possibly produce nothing </a:t>
            </a:r>
            <a:r>
              <a:rPr lang="en-GB" sz="2000" i="1" dirty="0">
                <a:solidFill>
                  <a:schemeClr val="bg1"/>
                </a:solidFill>
                <a:latin typeface="Palatino Linotype" panose="02040502050505030304" pitchFamily="18" charset="0"/>
              </a:rPr>
              <a:t>in rerum </a:t>
            </a:r>
            <a:r>
              <a:rPr lang="en-GB" sz="2000" i="1" dirty="0" err="1">
                <a:solidFill>
                  <a:schemeClr val="bg1"/>
                </a:solidFill>
                <a:latin typeface="Palatino Linotype" panose="02040502050505030304" pitchFamily="18" charset="0"/>
              </a:rPr>
              <a:t>natura</a:t>
            </a:r>
            <a:r>
              <a:rPr lang="en-GB" sz="2000" i="1" dirty="0">
                <a:solidFill>
                  <a:schemeClr val="bg1"/>
                </a:solidFill>
                <a:latin typeface="Palatino Linotype" panose="02040502050505030304" pitchFamily="18" charset="0"/>
              </a:rPr>
              <a:t> </a:t>
            </a:r>
            <a:r>
              <a:rPr lang="en-GB" sz="2000" dirty="0">
                <a:solidFill>
                  <a:schemeClr val="bg1"/>
                </a:solidFill>
                <a:latin typeface="Palatino Linotype" panose="02040502050505030304" pitchFamily="18" charset="0"/>
              </a:rPr>
              <a:t>but what was </a:t>
            </a:r>
            <a:r>
              <a:rPr lang="en-GB" sz="2000" dirty="0" err="1">
                <a:solidFill>
                  <a:schemeClr val="bg1"/>
                </a:solidFill>
                <a:latin typeface="Palatino Linotype" panose="02040502050505030304" pitchFamily="18" charset="0"/>
              </a:rPr>
              <a:t>extreamly</a:t>
            </a:r>
            <a:r>
              <a:rPr lang="en-GB" sz="2000" dirty="0">
                <a:solidFill>
                  <a:schemeClr val="bg1"/>
                </a:solidFill>
                <a:latin typeface="Palatino Linotype" panose="02040502050505030304" pitchFamily="18" charset="0"/>
              </a:rPr>
              <a:t> mean and pitiful" (55). Walter had even written a dissertation upon the word Tristram two years before his son was born. </a:t>
            </a:r>
          </a:p>
          <a:p>
            <a:pPr marL="0" indent="0">
              <a:lnSpc>
                <a:spcPct val="120000"/>
              </a:lnSpc>
              <a:buNone/>
            </a:pPr>
            <a:r>
              <a:rPr lang="en-GB" sz="1700" dirty="0">
                <a:solidFill>
                  <a:schemeClr val="bg1"/>
                </a:solidFill>
                <a:latin typeface="Palatino Linotype" panose="02040502050505030304" pitchFamily="18" charset="0"/>
              </a:rPr>
              <a:t>Robert A. Erickson ,’ </a:t>
            </a:r>
            <a:r>
              <a:rPr lang="en-GB" sz="1700" dirty="0" err="1">
                <a:solidFill>
                  <a:schemeClr val="bg1"/>
                </a:solidFill>
                <a:latin typeface="Palatino Linotype" panose="02040502050505030304" pitchFamily="18" charset="0"/>
              </a:rPr>
              <a:t>'Tis</a:t>
            </a:r>
            <a:r>
              <a:rPr lang="en-GB" sz="1700" dirty="0">
                <a:solidFill>
                  <a:schemeClr val="bg1"/>
                </a:solidFill>
                <a:latin typeface="Palatino Linotype" panose="02040502050505030304" pitchFamily="18" charset="0"/>
              </a:rPr>
              <a:t> "Tris": Something": Fatherhood and Naming in </a:t>
            </a:r>
            <a:r>
              <a:rPr lang="en-GB" sz="1700" i="1" dirty="0">
                <a:solidFill>
                  <a:schemeClr val="bg1"/>
                </a:solidFill>
                <a:latin typeface="Palatino Linotype" panose="02040502050505030304" pitchFamily="18" charset="0"/>
              </a:rPr>
              <a:t>Don Quixo</a:t>
            </a:r>
            <a:r>
              <a:rPr lang="en-GB" sz="1700" dirty="0">
                <a:solidFill>
                  <a:schemeClr val="bg1"/>
                </a:solidFill>
                <a:latin typeface="Palatino Linotype" panose="02040502050505030304" pitchFamily="18" charset="0"/>
              </a:rPr>
              <a:t>te and </a:t>
            </a:r>
            <a:r>
              <a:rPr lang="en-GB" sz="1700" i="1" dirty="0">
                <a:solidFill>
                  <a:schemeClr val="bg1"/>
                </a:solidFill>
                <a:latin typeface="Palatino Linotype" panose="02040502050505030304" pitchFamily="18" charset="0"/>
              </a:rPr>
              <a:t>Tristram </a:t>
            </a:r>
            <a:r>
              <a:rPr lang="en-GB" sz="1700" i="1" dirty="0" err="1">
                <a:solidFill>
                  <a:schemeClr val="bg1"/>
                </a:solidFill>
                <a:latin typeface="Palatino Linotype" panose="02040502050505030304" pitchFamily="18" charset="0"/>
              </a:rPr>
              <a:t>Shandy</a:t>
            </a:r>
            <a:r>
              <a:rPr lang="en-GB" sz="1700" i="1" dirty="0">
                <a:solidFill>
                  <a:schemeClr val="bg1"/>
                </a:solidFill>
                <a:latin typeface="Palatino Linotype" panose="02040502050505030304" pitchFamily="18" charset="0"/>
              </a:rPr>
              <a:t> ‘</a:t>
            </a:r>
            <a:r>
              <a:rPr lang="en-GB" sz="1700" dirty="0">
                <a:solidFill>
                  <a:schemeClr val="bg1"/>
                </a:solidFill>
                <a:latin typeface="Palatino Linotype" panose="02040502050505030304" pitchFamily="18" charset="0"/>
              </a:rPr>
              <a:t>P</a:t>
            </a:r>
            <a:r>
              <a:rPr lang="en-GB" sz="1700" i="1" dirty="0">
                <a:solidFill>
                  <a:schemeClr val="bg1"/>
                </a:solidFill>
                <a:latin typeface="Palatino Linotype" panose="02040502050505030304" pitchFamily="18" charset="0"/>
              </a:rPr>
              <a:t>acific Coast Philology</a:t>
            </a:r>
            <a:r>
              <a:rPr lang="en-GB" sz="1700" dirty="0">
                <a:solidFill>
                  <a:schemeClr val="bg1"/>
                </a:solidFill>
                <a:latin typeface="Palatino Linotype" panose="02040502050505030304" pitchFamily="18" charset="0"/>
              </a:rPr>
              <a:t>, Vol. 21, No. 1/2 (Nov., 1986), pp. 54-59</a:t>
            </a:r>
          </a:p>
        </p:txBody>
      </p:sp>
    </p:spTree>
    <p:extLst>
      <p:ext uri="{BB962C8B-B14F-4D97-AF65-F5344CB8AC3E}">
        <p14:creationId xmlns:p14="http://schemas.microsoft.com/office/powerpoint/2010/main" val="2712541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7792AB-951A-4E7A-9CDD-A66C29F7CBB2}"/>
              </a:ext>
            </a:extLst>
          </p:cNvPr>
          <p:cNvSpPr>
            <a:spLocks noGrp="1"/>
          </p:cNvSpPr>
          <p:nvPr>
            <p:ph idx="1"/>
          </p:nvPr>
        </p:nvSpPr>
        <p:spPr>
          <a:xfrm>
            <a:off x="251520" y="558278"/>
            <a:ext cx="8784976" cy="5967954"/>
          </a:xfrm>
        </p:spPr>
        <p:txBody>
          <a:bodyPr>
            <a:normAutofit fontScale="85000" lnSpcReduction="10000"/>
          </a:bodyPr>
          <a:lstStyle/>
          <a:p>
            <a:pPr marL="0" indent="0">
              <a:lnSpc>
                <a:spcPct val="110000"/>
              </a:lnSpc>
              <a:spcBef>
                <a:spcPts val="600"/>
              </a:spcBef>
              <a:buNone/>
            </a:pPr>
            <a:r>
              <a:rPr lang="en-GB" sz="2100" dirty="0">
                <a:solidFill>
                  <a:schemeClr val="bg1"/>
                </a:solidFill>
                <a:latin typeface="Palatino Linotype" panose="02040502050505030304" pitchFamily="18" charset="0"/>
              </a:rPr>
              <a:t>Sterne's text, stylistically and thematically, unhinges any simple male/female gender division in </a:t>
            </a:r>
            <a:r>
              <a:rPr lang="en-GB" sz="2100" dirty="0" err="1">
                <a:solidFill>
                  <a:schemeClr val="bg1"/>
                </a:solidFill>
                <a:latin typeface="Palatino Linotype" panose="02040502050505030304" pitchFamily="18" charset="0"/>
              </a:rPr>
              <a:t>favor</a:t>
            </a:r>
            <a:r>
              <a:rPr lang="en-GB" sz="2100" dirty="0">
                <a:solidFill>
                  <a:schemeClr val="bg1"/>
                </a:solidFill>
                <a:latin typeface="Palatino Linotype" panose="02040502050505030304" pitchFamily="18" charset="0"/>
              </a:rPr>
              <a:t> of multiplicity and excess. Critics have recently remarked upon the novel's "subversive" femininity, and some have termed Sterne's personae "androgynous."</a:t>
            </a:r>
            <a:r>
              <a:rPr lang="en-GB" sz="2000" dirty="0">
                <a:solidFill>
                  <a:schemeClr val="bg1"/>
                </a:solidFill>
                <a:latin typeface="Palatino Linotype" panose="02040502050505030304" pitchFamily="18" charset="0"/>
              </a:rPr>
              <a:t>3 </a:t>
            </a:r>
            <a:endParaRPr lang="en-GB" sz="1100" dirty="0">
              <a:solidFill>
                <a:schemeClr val="bg1"/>
              </a:solidFill>
              <a:latin typeface="Palatino Linotype" panose="02040502050505030304" pitchFamily="18" charset="0"/>
            </a:endParaRPr>
          </a:p>
          <a:p>
            <a:pPr marL="0" indent="0">
              <a:lnSpc>
                <a:spcPct val="110000"/>
              </a:lnSpc>
              <a:spcBef>
                <a:spcPts val="600"/>
              </a:spcBef>
              <a:buNone/>
            </a:pPr>
            <a:r>
              <a:rPr lang="en-GB" sz="1100" dirty="0">
                <a:solidFill>
                  <a:schemeClr val="bg1"/>
                </a:solidFill>
                <a:latin typeface="Palatino Linotype" panose="02040502050505030304" pitchFamily="18" charset="0"/>
              </a:rPr>
              <a:t>… </a:t>
            </a:r>
            <a:r>
              <a:rPr lang="en-GB" sz="2100" dirty="0">
                <a:solidFill>
                  <a:schemeClr val="bg1"/>
                </a:solidFill>
                <a:latin typeface="Palatino Linotype" panose="02040502050505030304" pitchFamily="18" charset="0"/>
              </a:rPr>
              <a:t>In a different sense, the novel is not about femininity, but through its feminizing, or anti-phallogocentric style, </a:t>
            </a:r>
            <a:r>
              <a:rPr lang="en-GB" sz="2100" dirty="0">
                <a:solidFill>
                  <a:srgbClr val="FFFF00"/>
                </a:solidFill>
                <a:latin typeface="Palatino Linotype" panose="02040502050505030304" pitchFamily="18" charset="0"/>
              </a:rPr>
              <a:t>it reveals something about the styles  // of masculinity available in Sterne's cultural milieu. </a:t>
            </a:r>
            <a:r>
              <a:rPr lang="en-GB" sz="2100" dirty="0">
                <a:solidFill>
                  <a:schemeClr val="bg1"/>
                </a:solidFill>
                <a:latin typeface="Palatino Linotype" panose="02040502050505030304" pitchFamily="18" charset="0"/>
              </a:rPr>
              <a:t>In one sense, then, Tristram's narrative resists his father's cut and thrust linearity as a sign of his castration, his effeminacy. …But that </a:t>
            </a:r>
            <a:r>
              <a:rPr lang="en-GB" sz="2100" dirty="0">
                <a:solidFill>
                  <a:srgbClr val="FFFF00"/>
                </a:solidFill>
                <a:latin typeface="Palatino Linotype" panose="02040502050505030304" pitchFamily="18" charset="0"/>
              </a:rPr>
              <a:t>textual "femininity" is also re-routed as heterosexual in its coy addresses to female readers, and as homosocial in its complicity with male bonding </a:t>
            </a:r>
            <a:r>
              <a:rPr lang="en-GB" sz="2100" dirty="0">
                <a:solidFill>
                  <a:schemeClr val="bg1"/>
                </a:solidFill>
                <a:latin typeface="Palatino Linotype" panose="02040502050505030304" pitchFamily="18" charset="0"/>
              </a:rPr>
              <a:t>in the narrative, over and against female silence and enigmatic otherness. </a:t>
            </a:r>
            <a:endParaRPr lang="en-GB" sz="2000" dirty="0">
              <a:solidFill>
                <a:schemeClr val="bg1"/>
              </a:solidFill>
              <a:latin typeface="Palatino Linotype" panose="02040502050505030304" pitchFamily="18" charset="0"/>
            </a:endParaRPr>
          </a:p>
          <a:p>
            <a:pPr marL="0" indent="0">
              <a:lnSpc>
                <a:spcPct val="110000"/>
              </a:lnSpc>
              <a:spcBef>
                <a:spcPts val="600"/>
              </a:spcBef>
              <a:buNone/>
            </a:pPr>
            <a:r>
              <a:rPr lang="en-GB" sz="2000" dirty="0">
                <a:solidFill>
                  <a:schemeClr val="bg1"/>
                </a:solidFill>
                <a:latin typeface="Palatino Linotype" panose="02040502050505030304" pitchFamily="18" charset="0"/>
              </a:rPr>
              <a:t>…</a:t>
            </a:r>
            <a:r>
              <a:rPr lang="en-GB" sz="2100" dirty="0">
                <a:solidFill>
                  <a:schemeClr val="bg1"/>
                </a:solidFill>
                <a:latin typeface="Palatino Linotype" panose="02040502050505030304" pitchFamily="18" charset="0"/>
              </a:rPr>
              <a:t>Once Sterne's eponymous hero has …difficulty giving birth to himself on paper, once he has started transgressing certain conventions of characterization in the interests of telling the "truth" of what happened in meticulous material and metaphorical detail, </a:t>
            </a:r>
            <a:r>
              <a:rPr lang="en-GB" sz="2100" u="sng" dirty="0">
                <a:solidFill>
                  <a:schemeClr val="bg1"/>
                </a:solidFill>
                <a:latin typeface="Palatino Linotype" panose="02040502050505030304" pitchFamily="18" charset="0"/>
              </a:rPr>
              <a:t>female bodies and obstetrical knowledges assume a crucial importance</a:t>
            </a:r>
            <a:r>
              <a:rPr lang="en-GB" sz="2100" dirty="0">
                <a:solidFill>
                  <a:schemeClr val="bg1"/>
                </a:solidFill>
                <a:latin typeface="Palatino Linotype" panose="02040502050505030304" pitchFamily="18" charset="0"/>
              </a:rPr>
              <a:t>. It proves as difficult for Tristram to narrate the story of the </a:t>
            </a:r>
            <a:r>
              <a:rPr lang="en-GB" sz="2100" u="sng" dirty="0">
                <a:solidFill>
                  <a:schemeClr val="bg1"/>
                </a:solidFill>
                <a:latin typeface="Palatino Linotype" panose="02040502050505030304" pitchFamily="18" charset="0"/>
              </a:rPr>
              <a:t>midwife</a:t>
            </a:r>
            <a:r>
              <a:rPr lang="en-GB" sz="2100" dirty="0">
                <a:solidFill>
                  <a:schemeClr val="bg1"/>
                </a:solidFill>
                <a:latin typeface="Palatino Linotype" panose="02040502050505030304" pitchFamily="18" charset="0"/>
              </a:rPr>
              <a:t> as it is for him to narrate any of the stories that compose, layer, and inflect his own.</a:t>
            </a:r>
          </a:p>
          <a:p>
            <a:pPr marL="0" indent="0">
              <a:lnSpc>
                <a:spcPct val="110000"/>
              </a:lnSpc>
              <a:spcBef>
                <a:spcPts val="600"/>
              </a:spcBef>
              <a:buNone/>
            </a:pPr>
            <a:r>
              <a:rPr lang="en-GB" sz="2100" dirty="0">
                <a:solidFill>
                  <a:schemeClr val="bg1"/>
                </a:solidFill>
                <a:latin typeface="Palatino Linotype" panose="02040502050505030304" pitchFamily="18" charset="0"/>
              </a:rPr>
              <a:t> [He gives] the fullest physical description and socio-historical account of a character we have yet been given, and it is one that enables </a:t>
            </a:r>
            <a:r>
              <a:rPr lang="en-GB" sz="2100" dirty="0">
                <a:solidFill>
                  <a:srgbClr val="FFFF00"/>
                </a:solidFill>
                <a:latin typeface="Palatino Linotype" panose="02040502050505030304" pitchFamily="18" charset="0"/>
              </a:rPr>
              <a:t>Sterne to show how birth engages with </a:t>
            </a:r>
            <a:r>
              <a:rPr lang="en-GB" sz="2100" dirty="0" err="1">
                <a:solidFill>
                  <a:srgbClr val="FFFF00"/>
                </a:solidFill>
                <a:latin typeface="Palatino Linotype" panose="02040502050505030304" pitchFamily="18" charset="0"/>
              </a:rPr>
              <a:t>sociopolitical</a:t>
            </a:r>
            <a:r>
              <a:rPr lang="en-GB" sz="2100" dirty="0">
                <a:solidFill>
                  <a:srgbClr val="FFFF00"/>
                </a:solidFill>
                <a:latin typeface="Palatino Linotype" panose="02040502050505030304" pitchFamily="18" charset="0"/>
              </a:rPr>
              <a:t> institutions from the beginning</a:t>
            </a:r>
            <a:r>
              <a:rPr lang="en-GB" sz="2000" dirty="0">
                <a:solidFill>
                  <a:schemeClr val="bg1"/>
                </a:solidFill>
                <a:latin typeface="Palatino Linotype" panose="02040502050505030304" pitchFamily="18" charset="0"/>
              </a:rPr>
              <a:t>.      </a:t>
            </a:r>
          </a:p>
          <a:p>
            <a:pPr marL="0" indent="0">
              <a:lnSpc>
                <a:spcPct val="120000"/>
              </a:lnSpc>
              <a:buNone/>
            </a:pPr>
            <a:endParaRPr lang="en-GB" sz="2000" dirty="0">
              <a:solidFill>
                <a:schemeClr val="bg1"/>
              </a:solidFill>
              <a:latin typeface="Palatino Linotype" panose="02040502050505030304" pitchFamily="18" charset="0"/>
            </a:endParaRPr>
          </a:p>
        </p:txBody>
      </p:sp>
      <p:sp>
        <p:nvSpPr>
          <p:cNvPr id="5" name="Title 1">
            <a:extLst>
              <a:ext uri="{FF2B5EF4-FFF2-40B4-BE49-F238E27FC236}">
                <a16:creationId xmlns:a16="http://schemas.microsoft.com/office/drawing/2014/main" id="{83AFFDDE-793E-42FF-A84B-73DB1921A225}"/>
              </a:ext>
            </a:extLst>
          </p:cNvPr>
          <p:cNvSpPr>
            <a:spLocks noGrp="1"/>
          </p:cNvSpPr>
          <p:nvPr>
            <p:ph type="title"/>
          </p:nvPr>
        </p:nvSpPr>
        <p:spPr>
          <a:xfrm>
            <a:off x="0" y="44624"/>
            <a:ext cx="9144000" cy="584775"/>
          </a:xfrm>
        </p:spPr>
        <p:txBody>
          <a:bodyPr>
            <a:normAutofit/>
          </a:bodyPr>
          <a:lstStyle/>
          <a:p>
            <a:r>
              <a:rPr lang="en-GB" sz="3200" dirty="0">
                <a:solidFill>
                  <a:schemeClr val="bg1"/>
                </a:solidFill>
                <a:latin typeface="Felix Titling" panose="04060505060202020A04" pitchFamily="82" charset="0"/>
              </a:rPr>
              <a:t>Systems, writing &amp; GENDER </a:t>
            </a:r>
          </a:p>
        </p:txBody>
      </p:sp>
      <p:sp>
        <p:nvSpPr>
          <p:cNvPr id="6" name="Rectangle 5">
            <a:extLst>
              <a:ext uri="{FF2B5EF4-FFF2-40B4-BE49-F238E27FC236}">
                <a16:creationId xmlns:a16="http://schemas.microsoft.com/office/drawing/2014/main" id="{13EB9385-F050-40E1-91EF-8C397B76C8A1}"/>
              </a:ext>
            </a:extLst>
          </p:cNvPr>
          <p:cNvSpPr/>
          <p:nvPr/>
        </p:nvSpPr>
        <p:spPr>
          <a:xfrm>
            <a:off x="905024" y="6302757"/>
            <a:ext cx="8131472" cy="584775"/>
          </a:xfrm>
          <a:prstGeom prst="rect">
            <a:avLst/>
          </a:prstGeom>
        </p:spPr>
        <p:txBody>
          <a:bodyPr wrap="square">
            <a:spAutoFit/>
          </a:bodyPr>
          <a:lstStyle/>
          <a:p>
            <a:r>
              <a:rPr lang="en-GB" sz="1600" dirty="0">
                <a:solidFill>
                  <a:schemeClr val="bg1"/>
                </a:solidFill>
                <a:latin typeface="Garamond" panose="02020404030301010803" pitchFamily="18" charset="0"/>
              </a:rPr>
              <a:t>Donna Landry &amp; Gerald MacLean ‘Of Forceps, Patents, and Paternity: Tristram </a:t>
            </a:r>
            <a:r>
              <a:rPr lang="en-GB" sz="1600" dirty="0" err="1">
                <a:solidFill>
                  <a:schemeClr val="bg1"/>
                </a:solidFill>
                <a:latin typeface="Garamond" panose="02020404030301010803" pitchFamily="18" charset="0"/>
              </a:rPr>
              <a:t>Shandy</a:t>
            </a:r>
            <a:r>
              <a:rPr lang="en-GB" sz="1600" dirty="0">
                <a:solidFill>
                  <a:schemeClr val="bg1"/>
                </a:solidFill>
                <a:latin typeface="Garamond" panose="02020404030301010803" pitchFamily="18" charset="0"/>
              </a:rPr>
              <a:t>’ </a:t>
            </a:r>
            <a:r>
              <a:rPr lang="en-GB" sz="1600" i="1" dirty="0">
                <a:solidFill>
                  <a:schemeClr val="bg1"/>
                </a:solidFill>
                <a:latin typeface="Garamond" panose="02020404030301010803" pitchFamily="18" charset="0"/>
              </a:rPr>
              <a:t>Eighteenth-Century Studies</a:t>
            </a:r>
            <a:r>
              <a:rPr lang="en-GB" sz="1600" dirty="0">
                <a:solidFill>
                  <a:schemeClr val="bg1"/>
                </a:solidFill>
                <a:latin typeface="Garamond" panose="02020404030301010803" pitchFamily="18" charset="0"/>
              </a:rPr>
              <a:t>, Vol. 23, No. 4, </a:t>
            </a:r>
            <a:r>
              <a:rPr lang="en-GB" sz="1600" i="1" dirty="0">
                <a:solidFill>
                  <a:schemeClr val="bg1"/>
                </a:solidFill>
                <a:latin typeface="Garamond" panose="02020404030301010803" pitchFamily="18" charset="0"/>
              </a:rPr>
              <a:t>Special Issue: The Politics of Difference </a:t>
            </a:r>
            <a:r>
              <a:rPr lang="en-GB" sz="1600" dirty="0">
                <a:solidFill>
                  <a:schemeClr val="bg1"/>
                </a:solidFill>
                <a:latin typeface="Garamond" panose="02020404030301010803" pitchFamily="18" charset="0"/>
              </a:rPr>
              <a:t>(Summer, 1990), pp. 522-543 </a:t>
            </a:r>
          </a:p>
        </p:txBody>
      </p:sp>
    </p:spTree>
    <p:extLst>
      <p:ext uri="{BB962C8B-B14F-4D97-AF65-F5344CB8AC3E}">
        <p14:creationId xmlns:p14="http://schemas.microsoft.com/office/powerpoint/2010/main" val="830230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29026-1702-4373-A175-370AB5F26CB9}"/>
              </a:ext>
            </a:extLst>
          </p:cNvPr>
          <p:cNvSpPr>
            <a:spLocks noGrp="1"/>
          </p:cNvSpPr>
          <p:nvPr>
            <p:ph type="title"/>
          </p:nvPr>
        </p:nvSpPr>
        <p:spPr>
          <a:xfrm>
            <a:off x="466786" y="476672"/>
            <a:ext cx="8229600" cy="1143000"/>
          </a:xfrm>
        </p:spPr>
        <p:txBody>
          <a:bodyPr>
            <a:normAutofit/>
          </a:bodyPr>
          <a:lstStyle/>
          <a:p>
            <a:pPr algn="l"/>
            <a:r>
              <a:rPr lang="en-GB" sz="2800" kern="0" dirty="0">
                <a:solidFill>
                  <a:srgbClr val="FFFF00"/>
                </a:solidFill>
                <a:latin typeface="Palatino Linotype" panose="02040502050505030304" pitchFamily="18" charset="0"/>
              </a:rPr>
              <a:t>‘Gothic: the dark underbelly of the Enlightenment’ </a:t>
            </a:r>
            <a:r>
              <a:rPr lang="en-GB" sz="2800" kern="0" dirty="0">
                <a:solidFill>
                  <a:schemeClr val="bg1"/>
                </a:solidFill>
                <a:latin typeface="Palatino Linotype" panose="02040502050505030304" pitchFamily="18" charset="0"/>
              </a:rPr>
              <a:t>Fred Botting, </a:t>
            </a:r>
            <a:r>
              <a:rPr lang="en-GB" sz="2800" i="1" kern="0" dirty="0">
                <a:solidFill>
                  <a:schemeClr val="bg1"/>
                </a:solidFill>
                <a:latin typeface="Palatino Linotype" panose="02040502050505030304" pitchFamily="18" charset="0"/>
              </a:rPr>
              <a:t>Gothic, </a:t>
            </a:r>
            <a:r>
              <a:rPr lang="en-GB" sz="2800" kern="0" dirty="0">
                <a:solidFill>
                  <a:schemeClr val="bg1"/>
                </a:solidFill>
                <a:latin typeface="Palatino Linotype" panose="02040502050505030304" pitchFamily="18" charset="0"/>
              </a:rPr>
              <a:t>1996</a:t>
            </a:r>
            <a:endParaRPr lang="en-GB" sz="2800" dirty="0">
              <a:latin typeface="Palatino Linotype" panose="02040502050505030304" pitchFamily="18" charset="0"/>
            </a:endParaRPr>
          </a:p>
        </p:txBody>
      </p:sp>
      <p:sp>
        <p:nvSpPr>
          <p:cNvPr id="3" name="Content Placeholder 2">
            <a:extLst>
              <a:ext uri="{FF2B5EF4-FFF2-40B4-BE49-F238E27FC236}">
                <a16:creationId xmlns:a16="http://schemas.microsoft.com/office/drawing/2014/main" id="{48970A10-648D-46CF-855A-F2B71EC234A2}"/>
              </a:ext>
            </a:extLst>
          </p:cNvPr>
          <p:cNvSpPr>
            <a:spLocks noGrp="1"/>
          </p:cNvSpPr>
          <p:nvPr>
            <p:ph idx="1"/>
          </p:nvPr>
        </p:nvSpPr>
        <p:spPr>
          <a:xfrm>
            <a:off x="457200" y="2060848"/>
            <a:ext cx="8229600" cy="4320480"/>
          </a:xfrm>
        </p:spPr>
        <p:txBody>
          <a:bodyPr>
            <a:normAutofit fontScale="77500" lnSpcReduction="20000"/>
          </a:bodyPr>
          <a:lstStyle/>
          <a:p>
            <a:pPr marL="0" indent="0" algn="ctr">
              <a:buNone/>
            </a:pPr>
            <a:r>
              <a:rPr lang="en-GB" sz="2800" dirty="0">
                <a:solidFill>
                  <a:schemeClr val="bg1"/>
                </a:solidFill>
                <a:latin typeface="Palatino Linotype" panose="02040502050505030304" pitchFamily="18" charset="0"/>
              </a:rPr>
              <a:t>---------------------------------------</a:t>
            </a:r>
          </a:p>
          <a:p>
            <a:pPr marL="0" indent="0">
              <a:lnSpc>
                <a:spcPct val="120000"/>
              </a:lnSpc>
              <a:spcBef>
                <a:spcPts val="1200"/>
              </a:spcBef>
              <a:buNone/>
            </a:pPr>
            <a:r>
              <a:rPr lang="en-GB" sz="3000" dirty="0">
                <a:solidFill>
                  <a:schemeClr val="bg1"/>
                </a:solidFill>
                <a:latin typeface="Palatino Linotype" panose="02040502050505030304" pitchFamily="18" charset="0"/>
              </a:rPr>
              <a:t>Sentimentality and sensibility rely on tolerance and kindness. The Gothic digs out the fearful in the ambivalence and plays with deep anxieties.</a:t>
            </a:r>
          </a:p>
          <a:p>
            <a:pPr marL="0" indent="0">
              <a:lnSpc>
                <a:spcPct val="120000"/>
              </a:lnSpc>
              <a:spcBef>
                <a:spcPts val="1200"/>
              </a:spcBef>
              <a:buNone/>
            </a:pPr>
            <a:r>
              <a:rPr lang="en-GB" sz="3000" dirty="0">
                <a:solidFill>
                  <a:srgbClr val="FFFF00"/>
                </a:solidFill>
                <a:latin typeface="Palatino Linotype" panose="02040502050505030304" pitchFamily="18" charset="0"/>
              </a:rPr>
              <a:t>The Gothic reveals the dangerous unpredictability of things that cannot be rationalised or systemised.</a:t>
            </a:r>
          </a:p>
          <a:p>
            <a:pPr marL="0" indent="0">
              <a:lnSpc>
                <a:spcPct val="120000"/>
              </a:lnSpc>
              <a:spcBef>
                <a:spcPts val="1200"/>
              </a:spcBef>
              <a:buNone/>
            </a:pPr>
            <a:r>
              <a:rPr lang="en-GB" sz="3000" dirty="0">
                <a:solidFill>
                  <a:schemeClr val="bg1"/>
                </a:solidFill>
                <a:latin typeface="Palatino Linotype" panose="02040502050505030304" pitchFamily="18" charset="0"/>
              </a:rPr>
              <a:t> Freud’s famous analysis of ‘The Uncanny’ explores this </a:t>
            </a:r>
            <a:r>
              <a:rPr lang="en-GB" sz="3000" dirty="0" err="1">
                <a:solidFill>
                  <a:schemeClr val="bg1"/>
                </a:solidFill>
                <a:latin typeface="Palatino Linotype" panose="02040502050505030304" pitchFamily="18" charset="0"/>
              </a:rPr>
              <a:t>doubleness</a:t>
            </a:r>
            <a:r>
              <a:rPr lang="en-GB" sz="3000" dirty="0">
                <a:solidFill>
                  <a:schemeClr val="bg1"/>
                </a:solidFill>
                <a:latin typeface="Palatino Linotype" panose="02040502050505030304" pitchFamily="18" charset="0"/>
              </a:rPr>
              <a:t>: the hidden, the secret that seems to be open and homely; the shadow self; the twin or uncanny double. </a:t>
            </a:r>
          </a:p>
          <a:p>
            <a:pPr marL="0" indent="0">
              <a:lnSpc>
                <a:spcPct val="120000"/>
              </a:lnSpc>
              <a:spcBef>
                <a:spcPts val="1200"/>
              </a:spcBef>
              <a:buNone/>
            </a:pPr>
            <a:endParaRPr lang="en-GB" sz="3000" dirty="0">
              <a:solidFill>
                <a:srgbClr val="FFFF00"/>
              </a:solidFill>
              <a:latin typeface="Palatino Linotype" panose="02040502050505030304" pitchFamily="18" charset="0"/>
            </a:endParaRPr>
          </a:p>
        </p:txBody>
      </p:sp>
    </p:spTree>
    <p:extLst>
      <p:ext uri="{BB962C8B-B14F-4D97-AF65-F5344CB8AC3E}">
        <p14:creationId xmlns:p14="http://schemas.microsoft.com/office/powerpoint/2010/main" val="882198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9AEFB-2BFB-4A78-9046-B3CBEA7DF9A4}"/>
              </a:ext>
            </a:extLst>
          </p:cNvPr>
          <p:cNvSpPr>
            <a:spLocks noGrp="1"/>
          </p:cNvSpPr>
          <p:nvPr>
            <p:ph type="title"/>
          </p:nvPr>
        </p:nvSpPr>
        <p:spPr>
          <a:xfrm>
            <a:off x="457200" y="97755"/>
            <a:ext cx="8229600" cy="634082"/>
          </a:xfrm>
        </p:spPr>
        <p:txBody>
          <a:bodyPr>
            <a:normAutofit fontScale="90000"/>
          </a:bodyPr>
          <a:lstStyle/>
          <a:p>
            <a:r>
              <a:rPr lang="en-GB" sz="4000" dirty="0">
                <a:solidFill>
                  <a:schemeClr val="bg1"/>
                </a:solidFill>
                <a:latin typeface="Felix Titling" panose="04060505060202020A04" pitchFamily="82" charset="0"/>
              </a:rPr>
              <a:t>The gothic: here &amp; there </a:t>
            </a:r>
          </a:p>
        </p:txBody>
      </p:sp>
      <p:sp>
        <p:nvSpPr>
          <p:cNvPr id="3" name="Content Placeholder 2">
            <a:extLst>
              <a:ext uri="{FF2B5EF4-FFF2-40B4-BE49-F238E27FC236}">
                <a16:creationId xmlns:a16="http://schemas.microsoft.com/office/drawing/2014/main" id="{0E8BE5FE-3BA2-48C5-BA7F-C56D40D6F184}"/>
              </a:ext>
            </a:extLst>
          </p:cNvPr>
          <p:cNvSpPr>
            <a:spLocks noGrp="1"/>
          </p:cNvSpPr>
          <p:nvPr>
            <p:ph idx="1"/>
          </p:nvPr>
        </p:nvSpPr>
        <p:spPr>
          <a:xfrm>
            <a:off x="323528" y="617031"/>
            <a:ext cx="8712968" cy="6225554"/>
          </a:xfrm>
        </p:spPr>
        <p:txBody>
          <a:bodyPr>
            <a:normAutofit fontScale="85000" lnSpcReduction="10000"/>
          </a:bodyPr>
          <a:lstStyle/>
          <a:p>
            <a:pPr marL="0" indent="0">
              <a:lnSpc>
                <a:spcPct val="120000"/>
              </a:lnSpc>
              <a:buNone/>
            </a:pPr>
            <a:r>
              <a:rPr lang="en-GB" sz="2200" dirty="0">
                <a:solidFill>
                  <a:schemeClr val="bg1"/>
                </a:solidFill>
                <a:latin typeface="Palatino Linotype" panose="02040502050505030304" pitchFamily="18" charset="0"/>
              </a:rPr>
              <a:t>[Walpole published </a:t>
            </a:r>
            <a:r>
              <a:rPr lang="en-GB" sz="2200" i="1" dirty="0">
                <a:solidFill>
                  <a:schemeClr val="bg1"/>
                </a:solidFill>
                <a:latin typeface="Palatino Linotype" panose="02040502050505030304" pitchFamily="18" charset="0"/>
              </a:rPr>
              <a:t>The Castle of Otranto</a:t>
            </a:r>
            <a:r>
              <a:rPr lang="en-GB" sz="2200" dirty="0">
                <a:solidFill>
                  <a:schemeClr val="bg1"/>
                </a:solidFill>
                <a:latin typeface="Palatino Linotype" panose="02040502050505030304" pitchFamily="18" charset="0"/>
              </a:rPr>
              <a:t>] under the guise of a real manuscript by a certain </a:t>
            </a:r>
            <a:r>
              <a:rPr lang="en-GB" sz="2200" dirty="0" err="1">
                <a:solidFill>
                  <a:schemeClr val="bg1"/>
                </a:solidFill>
                <a:latin typeface="Palatino Linotype" panose="02040502050505030304" pitchFamily="18" charset="0"/>
              </a:rPr>
              <a:t>Onuphrio</a:t>
            </a:r>
            <a:r>
              <a:rPr lang="en-GB" sz="2200" dirty="0">
                <a:solidFill>
                  <a:schemeClr val="bg1"/>
                </a:solidFill>
                <a:latin typeface="Palatino Linotype" panose="02040502050505030304" pitchFamily="18" charset="0"/>
              </a:rPr>
              <a:t> </a:t>
            </a:r>
            <a:r>
              <a:rPr lang="en-GB" sz="2200" dirty="0" err="1">
                <a:solidFill>
                  <a:schemeClr val="bg1"/>
                </a:solidFill>
                <a:latin typeface="Palatino Linotype" panose="02040502050505030304" pitchFamily="18" charset="0"/>
              </a:rPr>
              <a:t>Muralto</a:t>
            </a:r>
            <a:r>
              <a:rPr lang="en-GB" sz="2200" dirty="0">
                <a:solidFill>
                  <a:schemeClr val="bg1"/>
                </a:solidFill>
                <a:latin typeface="Palatino Linotype" panose="02040502050505030304" pitchFamily="18" charset="0"/>
              </a:rPr>
              <a:t>, Canon of St Nicholas at Otranto, and translated by an English scholar. It was an instant hit. Bolstered by praise, Walpole revealed that the work was a fiction. The critics began to sharpen their knives. </a:t>
            </a:r>
            <a:r>
              <a:rPr lang="en-GB" sz="2200" dirty="0">
                <a:solidFill>
                  <a:srgbClr val="FFFF00"/>
                </a:solidFill>
                <a:latin typeface="Palatino Linotype" panose="02040502050505030304" pitchFamily="18" charset="0"/>
              </a:rPr>
              <a:t>Lusts of the flesh, murderous villains and supernatural entities: those were almost to be expected from an Italian curate. But they were not at all fit for the mind of a decent Englishman.</a:t>
            </a:r>
            <a:r>
              <a:rPr lang="en-GB" sz="2200" dirty="0">
                <a:solidFill>
                  <a:schemeClr val="bg1"/>
                </a:solidFill>
                <a:latin typeface="Palatino Linotype" panose="02040502050505030304" pitchFamily="18" charset="0"/>
              </a:rPr>
              <a:t> Still, the spark in the crypt had been struck, and the new gothic fashion found an avid readership. In </a:t>
            </a:r>
            <a:r>
              <a:rPr lang="en-GB" sz="2200" dirty="0">
                <a:solidFill>
                  <a:srgbClr val="FFFF00"/>
                </a:solidFill>
                <a:latin typeface="Palatino Linotype" panose="02040502050505030304" pitchFamily="18" charset="0"/>
              </a:rPr>
              <a:t>1797 an anonymous essayist (probably alarmed by the publication of Matthew Lewis’s </a:t>
            </a:r>
            <a:r>
              <a:rPr lang="en-GB" sz="2200" i="1" dirty="0">
                <a:solidFill>
                  <a:srgbClr val="FFFF00"/>
                </a:solidFill>
                <a:latin typeface="Palatino Linotype" panose="02040502050505030304" pitchFamily="18" charset="0"/>
              </a:rPr>
              <a:t>The Monk</a:t>
            </a:r>
            <a:r>
              <a:rPr lang="en-GB" sz="2200" dirty="0">
                <a:solidFill>
                  <a:schemeClr val="bg1"/>
                </a:solidFill>
                <a:latin typeface="Palatino Linotype" panose="02040502050505030304" pitchFamily="18" charset="0"/>
              </a:rPr>
              <a:t>, in which a charismatic man of God descends into the most gleefully wicked acts of desire and sin) </a:t>
            </a:r>
            <a:r>
              <a:rPr lang="en-GB" sz="2200" dirty="0">
                <a:solidFill>
                  <a:srgbClr val="FFFF00"/>
                </a:solidFill>
                <a:latin typeface="Palatino Linotype" panose="02040502050505030304" pitchFamily="18" charset="0"/>
              </a:rPr>
              <a:t>wrote on an essay titled “Terrorist Novel Writing.” </a:t>
            </a:r>
            <a:r>
              <a:rPr lang="en-GB" sz="2200" dirty="0">
                <a:solidFill>
                  <a:schemeClr val="bg1"/>
                </a:solidFill>
                <a:latin typeface="Palatino Linotype" panose="02040502050505030304" pitchFamily="18" charset="0"/>
              </a:rPr>
              <a:t>In it, the writer lamented that the gothic exposed its readers to “such a confusion of terrors that it must be hurtful.” </a:t>
            </a:r>
          </a:p>
          <a:p>
            <a:pPr marL="0" indent="0">
              <a:lnSpc>
                <a:spcPct val="120000"/>
              </a:lnSpc>
              <a:buNone/>
            </a:pPr>
            <a:r>
              <a:rPr lang="en-GB" sz="2200" dirty="0">
                <a:solidFill>
                  <a:schemeClr val="bg1"/>
                </a:solidFill>
                <a:latin typeface="Palatino Linotype" panose="02040502050505030304" pitchFamily="18" charset="0"/>
              </a:rPr>
              <a:t>…It’s telling that the gothic novel found its foothold in England just as the French Revolution was harvesting aristocratic heads in baskets. </a:t>
            </a:r>
          </a:p>
          <a:p>
            <a:pPr marL="0" indent="0">
              <a:lnSpc>
                <a:spcPct val="120000"/>
              </a:lnSpc>
              <a:buNone/>
            </a:pPr>
            <a:r>
              <a:rPr lang="en-GB" sz="2200" dirty="0">
                <a:solidFill>
                  <a:schemeClr val="bg1"/>
                </a:solidFill>
                <a:latin typeface="Palatino Linotype" panose="02040502050505030304" pitchFamily="18" charset="0"/>
              </a:rPr>
              <a:t>Feeling is at the heart of the gothic, because it is not a genre: it cannot be concocted out of an approved list of motifs. … </a:t>
            </a:r>
            <a:r>
              <a:rPr lang="en-GB" sz="2200" dirty="0">
                <a:solidFill>
                  <a:srgbClr val="FFFF00"/>
                </a:solidFill>
                <a:latin typeface="Palatino Linotype" panose="02040502050505030304" pitchFamily="18" charset="0"/>
              </a:rPr>
              <a:t>The gothic is, rather, a sensation, like hunger or desire.   </a:t>
            </a:r>
            <a:r>
              <a:rPr lang="en-GB" sz="1900" dirty="0">
                <a:solidFill>
                  <a:schemeClr val="bg1"/>
                </a:solidFill>
                <a:latin typeface="Palatino Linotype" panose="02040502050505030304" pitchFamily="18" charset="0"/>
              </a:rPr>
              <a:t>(Sarah Perry , ‘The Draw of the Gothic’,  </a:t>
            </a:r>
            <a:r>
              <a:rPr lang="en-GB" sz="1900" i="1" dirty="0">
                <a:solidFill>
                  <a:schemeClr val="bg1"/>
                </a:solidFill>
                <a:latin typeface="Palatino Linotype" panose="02040502050505030304" pitchFamily="18" charset="0"/>
              </a:rPr>
              <a:t>The Paris Review</a:t>
            </a:r>
            <a:r>
              <a:rPr lang="en-GB" sz="1900" dirty="0">
                <a:solidFill>
                  <a:schemeClr val="bg1"/>
                </a:solidFill>
                <a:latin typeface="Palatino Linotype" panose="02040502050505030304" pitchFamily="18" charset="0"/>
              </a:rPr>
              <a:t>, 29/10/18)</a:t>
            </a:r>
            <a:endParaRPr lang="en-GB" sz="2200" i="1"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4003539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BCD8-A3A2-49B7-912D-DBF50659C0E4}"/>
              </a:ext>
            </a:extLst>
          </p:cNvPr>
          <p:cNvSpPr>
            <a:spLocks noGrp="1"/>
          </p:cNvSpPr>
          <p:nvPr>
            <p:ph type="title"/>
          </p:nvPr>
        </p:nvSpPr>
        <p:spPr>
          <a:xfrm>
            <a:off x="463302" y="130622"/>
            <a:ext cx="8229600" cy="850106"/>
          </a:xfrm>
        </p:spPr>
        <p:txBody>
          <a:bodyPr/>
          <a:lstStyle/>
          <a:p>
            <a:r>
              <a:rPr lang="en-GB" dirty="0">
                <a:solidFill>
                  <a:schemeClr val="bg1"/>
                </a:solidFill>
                <a:latin typeface="Felix Titling" panose="04060505060202020A04" pitchFamily="82" charset="0"/>
              </a:rPr>
              <a:t>The </a:t>
            </a:r>
            <a:r>
              <a:rPr lang="en-GB" dirty="0">
                <a:solidFill>
                  <a:srgbClr val="FFFF00"/>
                </a:solidFill>
                <a:latin typeface="Felix Titling" panose="04060505060202020A04" pitchFamily="82" charset="0"/>
              </a:rPr>
              <a:t>un</a:t>
            </a:r>
            <a:r>
              <a:rPr lang="en-GB" dirty="0">
                <a:solidFill>
                  <a:schemeClr val="bg1"/>
                </a:solidFill>
                <a:latin typeface="Felix Titling" panose="04060505060202020A04" pitchFamily="82" charset="0"/>
              </a:rPr>
              <a:t>canny</a:t>
            </a:r>
          </a:p>
        </p:txBody>
      </p:sp>
      <p:sp>
        <p:nvSpPr>
          <p:cNvPr id="3" name="Content Placeholder 2">
            <a:extLst>
              <a:ext uri="{FF2B5EF4-FFF2-40B4-BE49-F238E27FC236}">
                <a16:creationId xmlns:a16="http://schemas.microsoft.com/office/drawing/2014/main" id="{FD383AB1-03AC-4880-9451-4D98E2F25DCF}"/>
              </a:ext>
            </a:extLst>
          </p:cNvPr>
          <p:cNvSpPr>
            <a:spLocks noGrp="1"/>
          </p:cNvSpPr>
          <p:nvPr>
            <p:ph idx="1"/>
          </p:nvPr>
        </p:nvSpPr>
        <p:spPr>
          <a:xfrm>
            <a:off x="323528" y="980728"/>
            <a:ext cx="8357170" cy="5877272"/>
          </a:xfrm>
        </p:spPr>
        <p:txBody>
          <a:bodyPr>
            <a:normAutofit/>
          </a:bodyPr>
          <a:lstStyle/>
          <a:p>
            <a:pPr marL="0" indent="0">
              <a:spcBef>
                <a:spcPts val="0"/>
              </a:spcBef>
              <a:buNone/>
            </a:pPr>
            <a:r>
              <a:rPr lang="en-GB" sz="2200" dirty="0">
                <a:solidFill>
                  <a:schemeClr val="bg1"/>
                </a:solidFill>
                <a:latin typeface="Palatino Linotype" panose="02040502050505030304" pitchFamily="18" charset="0"/>
              </a:rPr>
              <a:t>What interests us most in this long extract is to find that among its different shades of meaning the </a:t>
            </a:r>
            <a:r>
              <a:rPr lang="en-GB" sz="2200" u="sng" dirty="0">
                <a:solidFill>
                  <a:schemeClr val="bg1"/>
                </a:solidFill>
                <a:latin typeface="Palatino Linotype" panose="02040502050505030304" pitchFamily="18" charset="0"/>
              </a:rPr>
              <a:t>word </a:t>
            </a:r>
            <a:r>
              <a:rPr lang="en-GB" sz="2200" i="1" u="sng" dirty="0" err="1">
                <a:solidFill>
                  <a:schemeClr val="bg1"/>
                </a:solidFill>
                <a:latin typeface="Palatino Linotype" panose="02040502050505030304" pitchFamily="18" charset="0"/>
              </a:rPr>
              <a:t>heimlich</a:t>
            </a:r>
            <a:r>
              <a:rPr lang="en-GB" sz="2200" u="sng" dirty="0">
                <a:solidFill>
                  <a:schemeClr val="bg1"/>
                </a:solidFill>
                <a:latin typeface="Palatino Linotype" panose="02040502050505030304" pitchFamily="18" charset="0"/>
              </a:rPr>
              <a:t> exhibits one which is identical with its opposite, </a:t>
            </a:r>
            <a:r>
              <a:rPr lang="en-GB" sz="2200" i="1" u="sng" dirty="0">
                <a:solidFill>
                  <a:schemeClr val="bg1"/>
                </a:solidFill>
                <a:latin typeface="Palatino Linotype" panose="02040502050505030304" pitchFamily="18" charset="0"/>
              </a:rPr>
              <a:t>unheimlich</a:t>
            </a:r>
            <a:r>
              <a:rPr lang="en-GB" sz="2200" u="sng" dirty="0">
                <a:solidFill>
                  <a:schemeClr val="bg1"/>
                </a:solidFill>
                <a:latin typeface="Palatino Linotype" panose="02040502050505030304" pitchFamily="18" charset="0"/>
              </a:rPr>
              <a:t>. </a:t>
            </a:r>
            <a:r>
              <a:rPr lang="en-GB" sz="2200" dirty="0">
                <a:solidFill>
                  <a:schemeClr val="bg1"/>
                </a:solidFill>
                <a:latin typeface="Palatino Linotype" panose="02040502050505030304" pitchFamily="18" charset="0"/>
              </a:rPr>
              <a:t>What is </a:t>
            </a:r>
            <a:r>
              <a:rPr lang="en-GB" sz="2200" i="1" dirty="0" err="1">
                <a:solidFill>
                  <a:schemeClr val="bg1"/>
                </a:solidFill>
                <a:latin typeface="Palatino Linotype" panose="02040502050505030304" pitchFamily="18" charset="0"/>
              </a:rPr>
              <a:t>heimlich</a:t>
            </a:r>
            <a:r>
              <a:rPr lang="en-GB" sz="2200" dirty="0">
                <a:solidFill>
                  <a:schemeClr val="bg1"/>
                </a:solidFill>
                <a:latin typeface="Palatino Linotype" panose="02040502050505030304" pitchFamily="18" charset="0"/>
              </a:rPr>
              <a:t> thus comes to be </a:t>
            </a:r>
            <a:r>
              <a:rPr lang="en-GB" sz="2200" i="1" dirty="0">
                <a:solidFill>
                  <a:schemeClr val="bg1"/>
                </a:solidFill>
                <a:latin typeface="Palatino Linotype" panose="02040502050505030304" pitchFamily="18" charset="0"/>
              </a:rPr>
              <a:t>unheimlich</a:t>
            </a:r>
            <a:r>
              <a:rPr lang="en-GB" sz="2200" dirty="0">
                <a:solidFill>
                  <a:schemeClr val="bg1"/>
                </a:solidFill>
                <a:latin typeface="Palatino Linotype" panose="02040502050505030304" pitchFamily="18" charset="0"/>
              </a:rPr>
              <a:t>. [...] In general we are reminded that the word </a:t>
            </a:r>
            <a:r>
              <a:rPr lang="en-GB" sz="2200" i="1" dirty="0" err="1">
                <a:solidFill>
                  <a:srgbClr val="FFFF00"/>
                </a:solidFill>
                <a:latin typeface="Palatino Linotype" panose="02040502050505030304" pitchFamily="18" charset="0"/>
              </a:rPr>
              <a:t>heimlich</a:t>
            </a:r>
            <a:r>
              <a:rPr lang="en-GB" sz="2200" dirty="0">
                <a:solidFill>
                  <a:srgbClr val="FFFF00"/>
                </a:solidFill>
                <a:latin typeface="Palatino Linotype" panose="02040502050505030304" pitchFamily="18" charset="0"/>
              </a:rPr>
              <a:t> is not unambiguous, but belongs to two sets of ideas, which, without being contradictory, are yet very different: on the one hand it means what is familiar and agreeable, and on the other, what is concealed and kept out of sight</a:t>
            </a:r>
            <a:r>
              <a:rPr lang="en-GB" sz="2200" dirty="0">
                <a:solidFill>
                  <a:schemeClr val="bg1"/>
                </a:solidFill>
                <a:latin typeface="Palatino Linotype" panose="02040502050505030304" pitchFamily="18" charset="0"/>
              </a:rPr>
              <a:t>. </a:t>
            </a:r>
            <a:r>
              <a:rPr lang="en-GB" sz="2200" i="1" dirty="0">
                <a:solidFill>
                  <a:schemeClr val="bg1"/>
                </a:solidFill>
                <a:latin typeface="Palatino Linotype" panose="02040502050505030304" pitchFamily="18" charset="0"/>
              </a:rPr>
              <a:t>Unheimlich</a:t>
            </a:r>
            <a:r>
              <a:rPr lang="en-GB" sz="2200" dirty="0">
                <a:solidFill>
                  <a:schemeClr val="bg1"/>
                </a:solidFill>
                <a:latin typeface="Palatino Linotype" panose="02040502050505030304" pitchFamily="18" charset="0"/>
              </a:rPr>
              <a:t> is customarily used, we are told, as the contrary only of the first signification of </a:t>
            </a:r>
            <a:r>
              <a:rPr lang="en-GB" sz="2200" i="1" dirty="0" err="1">
                <a:solidFill>
                  <a:schemeClr val="bg1"/>
                </a:solidFill>
                <a:latin typeface="Palatino Linotype" panose="02040502050505030304" pitchFamily="18" charset="0"/>
              </a:rPr>
              <a:t>heimlich</a:t>
            </a:r>
            <a:r>
              <a:rPr lang="en-GB" sz="2200" dirty="0">
                <a:solidFill>
                  <a:schemeClr val="bg1"/>
                </a:solidFill>
                <a:latin typeface="Palatino Linotype" panose="02040502050505030304" pitchFamily="18" charset="0"/>
              </a:rPr>
              <a:t>, and not of the second. [...] On the other hand, we notice that Schelling says something which throws quite a new light on the concept of the </a:t>
            </a:r>
            <a:r>
              <a:rPr lang="en-GB" sz="2200" i="1" dirty="0">
                <a:solidFill>
                  <a:schemeClr val="bg1"/>
                </a:solidFill>
                <a:latin typeface="Palatino Linotype" panose="02040502050505030304" pitchFamily="18" charset="0"/>
              </a:rPr>
              <a:t>Unheimlich</a:t>
            </a:r>
            <a:r>
              <a:rPr lang="en-GB" sz="2200" dirty="0">
                <a:solidFill>
                  <a:schemeClr val="bg1"/>
                </a:solidFill>
                <a:latin typeface="Palatino Linotype" panose="02040502050505030304" pitchFamily="18" charset="0"/>
              </a:rPr>
              <a:t>, for which we were certainly not prepared. According to him, everything is </a:t>
            </a:r>
            <a:r>
              <a:rPr lang="en-GB" sz="2200" i="1" dirty="0">
                <a:solidFill>
                  <a:schemeClr val="bg1"/>
                </a:solidFill>
                <a:latin typeface="Palatino Linotype" panose="02040502050505030304" pitchFamily="18" charset="0"/>
              </a:rPr>
              <a:t>unheimlich</a:t>
            </a:r>
            <a:r>
              <a:rPr lang="en-GB" sz="2200" dirty="0">
                <a:solidFill>
                  <a:schemeClr val="bg1"/>
                </a:solidFill>
                <a:latin typeface="Palatino Linotype" panose="02040502050505030304" pitchFamily="18" charset="0"/>
              </a:rPr>
              <a:t> that ought to have remained secret and hidden but has come to light.</a:t>
            </a:r>
            <a:r>
              <a:rPr lang="de-DE" sz="2000" dirty="0">
                <a:solidFill>
                  <a:schemeClr val="bg1"/>
                </a:solidFill>
                <a:latin typeface="Palatino Linotype" panose="02040502050505030304" pitchFamily="18" charset="0"/>
              </a:rPr>
              <a:t>                    </a:t>
            </a:r>
          </a:p>
          <a:p>
            <a:pPr marL="0" indent="0" algn="r">
              <a:spcBef>
                <a:spcPts val="0"/>
              </a:spcBef>
              <a:buNone/>
            </a:pPr>
            <a:r>
              <a:rPr lang="de-DE" sz="2000" dirty="0">
                <a:solidFill>
                  <a:schemeClr val="bg1"/>
                </a:solidFill>
                <a:latin typeface="Palatino Linotype" panose="02040502050505030304" pitchFamily="18" charset="0"/>
              </a:rPr>
              <a:t>			</a:t>
            </a:r>
            <a:r>
              <a:rPr lang="de-DE" sz="1900" dirty="0">
                <a:solidFill>
                  <a:schemeClr val="bg1"/>
                </a:solidFill>
                <a:latin typeface="Palatino Linotype" panose="02040502050505030304" pitchFamily="18" charset="0"/>
              </a:rPr>
              <a:t> -  Freud‚ ‘Das Unheimliche‘, 1919</a:t>
            </a:r>
          </a:p>
          <a:p>
            <a:pPr marL="0" indent="0" algn="r">
              <a:spcBef>
                <a:spcPts val="0"/>
              </a:spcBef>
              <a:buNone/>
            </a:pPr>
            <a:r>
              <a:rPr lang="en-GB" sz="1900" dirty="0">
                <a:solidFill>
                  <a:schemeClr val="bg1"/>
                </a:solidFill>
                <a:latin typeface="Palatino Linotype" panose="02040502050505030304" pitchFamily="18" charset="0"/>
              </a:rPr>
              <a:t>http://www-rohan.sdsu.edu/~amtower/uncanny.html</a:t>
            </a:r>
          </a:p>
          <a:p>
            <a:pPr marL="0" indent="0">
              <a:lnSpc>
                <a:spcPct val="120000"/>
              </a:lnSpc>
              <a:spcBef>
                <a:spcPts val="0"/>
              </a:spcBef>
              <a:buNone/>
            </a:pPr>
            <a:endParaRPr lang="en-GB" sz="2000" dirty="0">
              <a:solidFill>
                <a:schemeClr val="bg1"/>
              </a:solidFill>
              <a:latin typeface="Palatino Linotype" panose="02040502050505030304" pitchFamily="18" charset="0"/>
            </a:endParaRPr>
          </a:p>
          <a:p>
            <a:pPr marL="0" indent="0">
              <a:lnSpc>
                <a:spcPct val="120000"/>
              </a:lnSpc>
              <a:spcBef>
                <a:spcPts val="0"/>
              </a:spcBef>
              <a:buNone/>
            </a:pPr>
            <a:endParaRPr lang="en-GB" sz="2000"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2830411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A615BE-9E11-45ED-BF3F-3D33B5F21FC8}"/>
              </a:ext>
            </a:extLst>
          </p:cNvPr>
          <p:cNvSpPr>
            <a:spLocks noGrp="1"/>
          </p:cNvSpPr>
          <p:nvPr>
            <p:ph idx="1"/>
          </p:nvPr>
        </p:nvSpPr>
        <p:spPr>
          <a:xfrm>
            <a:off x="132048" y="260648"/>
            <a:ext cx="8879904" cy="6840760"/>
          </a:xfrm>
        </p:spPr>
        <p:txBody>
          <a:bodyPr>
            <a:noAutofit/>
          </a:bodyPr>
          <a:lstStyle/>
          <a:p>
            <a:pPr marL="0" indent="0">
              <a:spcBef>
                <a:spcPts val="0"/>
              </a:spcBef>
              <a:buNone/>
            </a:pPr>
            <a:r>
              <a:rPr lang="en-GB" sz="1900" i="1" dirty="0">
                <a:solidFill>
                  <a:srgbClr val="FFFF00"/>
                </a:solidFill>
                <a:latin typeface="Palatino Linotype" panose="02040502050505030304" pitchFamily="18" charset="0"/>
              </a:rPr>
              <a:t>Heimlich,</a:t>
            </a:r>
            <a:r>
              <a:rPr lang="en-GB" sz="1900" dirty="0">
                <a:solidFill>
                  <a:srgbClr val="FFFF00"/>
                </a:solidFill>
                <a:latin typeface="Palatino Linotype" panose="02040502050505030304" pitchFamily="18" charset="0"/>
              </a:rPr>
              <a:t> adj., subst. </a:t>
            </a:r>
            <a:r>
              <a:rPr lang="en-GB" sz="1900" i="1" dirty="0" err="1">
                <a:solidFill>
                  <a:srgbClr val="FFFF00"/>
                </a:solidFill>
                <a:latin typeface="Palatino Linotype" panose="02040502050505030304" pitchFamily="18" charset="0"/>
              </a:rPr>
              <a:t>Heimlichkeit</a:t>
            </a:r>
            <a:r>
              <a:rPr lang="en-GB" sz="1900" dirty="0">
                <a:solidFill>
                  <a:srgbClr val="FFFF00"/>
                </a:solidFill>
                <a:latin typeface="Palatino Linotype" panose="02040502050505030304" pitchFamily="18" charset="0"/>
              </a:rPr>
              <a:t> (pl. </a:t>
            </a:r>
            <a:r>
              <a:rPr lang="en-GB" sz="1900" i="1" dirty="0" err="1">
                <a:solidFill>
                  <a:srgbClr val="FFFF00"/>
                </a:solidFill>
                <a:latin typeface="Palatino Linotype" panose="02040502050505030304" pitchFamily="18" charset="0"/>
              </a:rPr>
              <a:t>Heimlichkeiten</a:t>
            </a:r>
            <a:r>
              <a:rPr lang="en-GB" sz="1900" dirty="0">
                <a:solidFill>
                  <a:srgbClr val="FFFF00"/>
                </a:solidFill>
                <a:latin typeface="Palatino Linotype" panose="02040502050505030304" pitchFamily="18" charset="0"/>
              </a:rPr>
              <a:t>): I. Also </a:t>
            </a:r>
            <a:r>
              <a:rPr lang="en-GB" sz="1900" i="1" dirty="0" err="1">
                <a:solidFill>
                  <a:srgbClr val="FFFF00"/>
                </a:solidFill>
                <a:latin typeface="Palatino Linotype" panose="02040502050505030304" pitchFamily="18" charset="0"/>
              </a:rPr>
              <a:t>heimelich</a:t>
            </a:r>
            <a:r>
              <a:rPr lang="en-GB" sz="1900" i="1" dirty="0">
                <a:solidFill>
                  <a:srgbClr val="FFFF00"/>
                </a:solidFill>
                <a:latin typeface="Palatino Linotype" panose="02040502050505030304" pitchFamily="18" charset="0"/>
              </a:rPr>
              <a:t>/ </a:t>
            </a:r>
            <a:r>
              <a:rPr lang="en-GB" sz="1900" i="1" dirty="0" err="1">
                <a:solidFill>
                  <a:srgbClr val="FFFF00"/>
                </a:solidFill>
                <a:latin typeface="Palatino Linotype" panose="02040502050505030304" pitchFamily="18" charset="0"/>
              </a:rPr>
              <a:t>heimelig</a:t>
            </a:r>
            <a:r>
              <a:rPr lang="en-GB" sz="1900" i="1" dirty="0">
                <a:solidFill>
                  <a:srgbClr val="FFFF00"/>
                </a:solidFill>
                <a:latin typeface="Palatino Linotype" panose="02040502050505030304" pitchFamily="18" charset="0"/>
              </a:rPr>
              <a:t>,</a:t>
            </a:r>
            <a:r>
              <a:rPr lang="en-GB" sz="1900" dirty="0">
                <a:solidFill>
                  <a:srgbClr val="FFFF00"/>
                </a:solidFill>
                <a:latin typeface="Palatino Linotype" panose="02040502050505030304" pitchFamily="18" charset="0"/>
              </a:rPr>
              <a:t> belonging to house, not strange, familiar, tame, intimate, friendly, etc.</a:t>
            </a:r>
          </a:p>
          <a:p>
            <a:pPr marL="0" indent="0">
              <a:spcBef>
                <a:spcPts val="0"/>
              </a:spcBef>
              <a:buNone/>
            </a:pPr>
            <a:r>
              <a:rPr lang="en-GB" sz="1900" dirty="0">
                <a:solidFill>
                  <a:schemeClr val="bg1"/>
                </a:solidFill>
                <a:latin typeface="Palatino Linotype" panose="02040502050505030304" pitchFamily="18" charset="0"/>
              </a:rPr>
              <a:t>(</a:t>
            </a:r>
            <a:r>
              <a:rPr lang="en-GB" sz="1900" u="sng" dirty="0">
                <a:solidFill>
                  <a:schemeClr val="bg1"/>
                </a:solidFill>
                <a:latin typeface="Palatino Linotype" panose="02040502050505030304" pitchFamily="18" charset="0"/>
              </a:rPr>
              <a:t>a) (</a:t>
            </a:r>
            <a:r>
              <a:rPr lang="en-GB" sz="1900" i="1" u="sng" dirty="0">
                <a:solidFill>
                  <a:schemeClr val="bg1"/>
                </a:solidFill>
                <a:latin typeface="Palatino Linotype" panose="02040502050505030304" pitchFamily="18" charset="0"/>
              </a:rPr>
              <a:t>Obs</a:t>
            </a:r>
            <a:r>
              <a:rPr lang="en-GB" sz="1900" u="sng" dirty="0">
                <a:solidFill>
                  <a:schemeClr val="bg1"/>
                </a:solidFill>
                <a:latin typeface="Palatino Linotype" panose="02040502050505030304" pitchFamily="18" charset="0"/>
              </a:rPr>
              <a:t>.) </a:t>
            </a:r>
            <a:r>
              <a:rPr lang="en-GB" sz="1900" u="sng" dirty="0">
                <a:solidFill>
                  <a:srgbClr val="FFFF00"/>
                </a:solidFill>
                <a:latin typeface="Palatino Linotype" panose="02040502050505030304" pitchFamily="18" charset="0"/>
              </a:rPr>
              <a:t>belonging to the house or the family</a:t>
            </a:r>
            <a:r>
              <a:rPr lang="en-GB" sz="1900" u="sng" dirty="0">
                <a:solidFill>
                  <a:schemeClr val="bg1"/>
                </a:solidFill>
                <a:latin typeface="Palatino Linotype" panose="02040502050505030304" pitchFamily="18" charset="0"/>
              </a:rPr>
              <a:t>, </a:t>
            </a:r>
            <a:r>
              <a:rPr lang="en-GB" sz="1900" dirty="0">
                <a:solidFill>
                  <a:schemeClr val="bg1"/>
                </a:solidFill>
                <a:latin typeface="Palatino Linotype" panose="02040502050505030304" pitchFamily="18" charset="0"/>
              </a:rPr>
              <a:t>or regarded as so belonging (cf. Latin </a:t>
            </a:r>
            <a:r>
              <a:rPr lang="en-GB" sz="1900" i="1" dirty="0" err="1">
                <a:solidFill>
                  <a:schemeClr val="bg1"/>
                </a:solidFill>
                <a:latin typeface="Palatino Linotype" panose="02040502050505030304" pitchFamily="18" charset="0"/>
              </a:rPr>
              <a:t>familiaris</a:t>
            </a:r>
            <a:r>
              <a:rPr lang="en-GB" sz="1900" dirty="0">
                <a:solidFill>
                  <a:schemeClr val="bg1"/>
                </a:solidFill>
                <a:latin typeface="Palatino Linotype" panose="02040502050505030304" pitchFamily="18" charset="0"/>
              </a:rPr>
              <a:t>, familiar); </a:t>
            </a:r>
            <a:r>
              <a:rPr lang="en-GB" sz="1900" i="1" dirty="0">
                <a:solidFill>
                  <a:schemeClr val="bg1"/>
                </a:solidFill>
                <a:latin typeface="Palatino Linotype" panose="02040502050505030304" pitchFamily="18" charset="0"/>
              </a:rPr>
              <a:t>Die </a:t>
            </a:r>
            <a:r>
              <a:rPr lang="en-GB" sz="1900" i="1" dirty="0" err="1">
                <a:solidFill>
                  <a:schemeClr val="bg1"/>
                </a:solidFill>
                <a:latin typeface="Palatino Linotype" panose="02040502050505030304" pitchFamily="18" charset="0"/>
              </a:rPr>
              <a:t>Heimlichen</a:t>
            </a:r>
            <a:r>
              <a:rPr lang="en-GB" sz="1900" i="1" dirty="0">
                <a:solidFill>
                  <a:schemeClr val="bg1"/>
                </a:solidFill>
                <a:latin typeface="Palatino Linotype" panose="02040502050505030304" pitchFamily="18" charset="0"/>
              </a:rPr>
              <a:t>, </a:t>
            </a:r>
            <a:r>
              <a:rPr lang="en-GB" sz="1900" dirty="0">
                <a:solidFill>
                  <a:schemeClr val="bg1"/>
                </a:solidFill>
                <a:latin typeface="Palatino Linotype" panose="02040502050505030304" pitchFamily="18" charset="0"/>
              </a:rPr>
              <a:t>the members of the household; </a:t>
            </a:r>
            <a:endParaRPr lang="en-GB" sz="1900" i="1" dirty="0">
              <a:solidFill>
                <a:schemeClr val="bg1"/>
              </a:solidFill>
              <a:latin typeface="Palatino Linotype" panose="02040502050505030304" pitchFamily="18" charset="0"/>
            </a:endParaRPr>
          </a:p>
          <a:p>
            <a:pPr marL="0" indent="0">
              <a:spcBef>
                <a:spcPts val="0"/>
              </a:spcBef>
              <a:buNone/>
            </a:pPr>
            <a:r>
              <a:rPr lang="en-GB" sz="1900" u="sng" dirty="0">
                <a:solidFill>
                  <a:schemeClr val="bg1"/>
                </a:solidFill>
                <a:latin typeface="Palatino Linotype" panose="02040502050505030304" pitchFamily="18" charset="0"/>
              </a:rPr>
              <a:t>(b) Of animals: </a:t>
            </a:r>
            <a:r>
              <a:rPr lang="en-GB" sz="1900" u="sng" dirty="0">
                <a:solidFill>
                  <a:srgbClr val="FFFF00"/>
                </a:solidFill>
                <a:latin typeface="Palatino Linotype" panose="02040502050505030304" pitchFamily="18" charset="0"/>
              </a:rPr>
              <a:t>tame, companionable to man</a:t>
            </a:r>
            <a:r>
              <a:rPr lang="en-GB" sz="1900" dirty="0">
                <a:solidFill>
                  <a:schemeClr val="bg1"/>
                </a:solidFill>
                <a:latin typeface="Palatino Linotype" panose="02040502050505030304" pitchFamily="18" charset="0"/>
              </a:rPr>
              <a:t>. As opposed to wild, e.g., ‘Animals which are neither wild nor </a:t>
            </a:r>
            <a:r>
              <a:rPr lang="en-GB" sz="1900" i="1" dirty="0" err="1">
                <a:solidFill>
                  <a:schemeClr val="bg1"/>
                </a:solidFill>
                <a:latin typeface="Palatino Linotype" panose="02040502050505030304" pitchFamily="18" charset="0"/>
              </a:rPr>
              <a:t>heimlich</a:t>
            </a:r>
            <a:r>
              <a:rPr lang="en-GB" sz="1900" i="1" dirty="0">
                <a:solidFill>
                  <a:schemeClr val="bg1"/>
                </a:solidFill>
                <a:latin typeface="Palatino Linotype" panose="02040502050505030304" pitchFamily="18" charset="0"/>
              </a:rPr>
              <a:t>’</a:t>
            </a:r>
            <a:r>
              <a:rPr lang="en-GB" sz="1900" dirty="0">
                <a:solidFill>
                  <a:schemeClr val="bg1"/>
                </a:solidFill>
                <a:latin typeface="Palatino Linotype" panose="02040502050505030304" pitchFamily="18" charset="0"/>
              </a:rPr>
              <a:t>, etc. ‘Wild animals … that are trained to be </a:t>
            </a:r>
            <a:r>
              <a:rPr lang="en-GB" sz="1900" i="1" dirty="0" err="1">
                <a:solidFill>
                  <a:schemeClr val="bg1"/>
                </a:solidFill>
                <a:latin typeface="Palatino Linotype" panose="02040502050505030304" pitchFamily="18" charset="0"/>
              </a:rPr>
              <a:t>heimlich</a:t>
            </a:r>
            <a:r>
              <a:rPr lang="en-GB" sz="1900" dirty="0">
                <a:solidFill>
                  <a:schemeClr val="bg1"/>
                </a:solidFill>
                <a:latin typeface="Palatino Linotype" panose="02040502050505030304" pitchFamily="18" charset="0"/>
              </a:rPr>
              <a:t> and accustomed to men.’ ‘If these young creatures are brought up from early days among men they become quite </a:t>
            </a:r>
            <a:r>
              <a:rPr lang="en-GB" sz="1900" i="1" dirty="0" err="1">
                <a:solidFill>
                  <a:schemeClr val="bg1"/>
                </a:solidFill>
                <a:latin typeface="Palatino Linotype" panose="02040502050505030304" pitchFamily="18" charset="0"/>
              </a:rPr>
              <a:t>heimlich</a:t>
            </a:r>
            <a:r>
              <a:rPr lang="en-GB" sz="1900" i="1" dirty="0">
                <a:solidFill>
                  <a:schemeClr val="bg1"/>
                </a:solidFill>
                <a:latin typeface="Palatino Linotype" panose="02040502050505030304" pitchFamily="18" charset="0"/>
              </a:rPr>
              <a:t>,</a:t>
            </a:r>
            <a:r>
              <a:rPr lang="en-GB" sz="1900" dirty="0">
                <a:solidFill>
                  <a:schemeClr val="bg1"/>
                </a:solidFill>
                <a:latin typeface="Palatino Linotype" panose="02040502050505030304" pitchFamily="18" charset="0"/>
              </a:rPr>
              <a:t> friendly’ etc. </a:t>
            </a:r>
          </a:p>
          <a:p>
            <a:pPr marL="0" indent="0">
              <a:spcBef>
                <a:spcPts val="0"/>
              </a:spcBef>
              <a:buNone/>
            </a:pPr>
            <a:r>
              <a:rPr lang="en-GB" sz="1900" u="sng" dirty="0">
                <a:solidFill>
                  <a:schemeClr val="bg1"/>
                </a:solidFill>
                <a:latin typeface="Palatino Linotype" panose="02040502050505030304" pitchFamily="18" charset="0"/>
              </a:rPr>
              <a:t>(c) </a:t>
            </a:r>
            <a:r>
              <a:rPr lang="en-GB" sz="1900" u="sng" dirty="0">
                <a:solidFill>
                  <a:srgbClr val="FFFF00"/>
                </a:solidFill>
                <a:latin typeface="Palatino Linotype" panose="02040502050505030304" pitchFamily="18" charset="0"/>
              </a:rPr>
              <a:t>Intimate, friendly comfortable</a:t>
            </a:r>
            <a:r>
              <a:rPr lang="en-GB" sz="1900" dirty="0">
                <a:solidFill>
                  <a:schemeClr val="bg1"/>
                </a:solidFill>
                <a:latin typeface="Palatino Linotype" panose="02040502050505030304" pitchFamily="18" charset="0"/>
              </a:rPr>
              <a:t>; the enjoyment of quiet content, etc., arousing a sense of </a:t>
            </a:r>
            <a:r>
              <a:rPr lang="en-GB" sz="1900" dirty="0">
                <a:solidFill>
                  <a:srgbClr val="FFFF00"/>
                </a:solidFill>
                <a:latin typeface="Palatino Linotype" panose="02040502050505030304" pitchFamily="18" charset="0"/>
              </a:rPr>
              <a:t>agreeable restfulness and security </a:t>
            </a:r>
            <a:r>
              <a:rPr lang="en-GB" sz="1900" dirty="0">
                <a:solidFill>
                  <a:schemeClr val="bg1"/>
                </a:solidFill>
                <a:latin typeface="Palatino Linotype" panose="02040502050505030304" pitchFamily="18" charset="0"/>
              </a:rPr>
              <a:t>as in one within the four walls of his house. Is it still </a:t>
            </a:r>
            <a:r>
              <a:rPr lang="en-GB" sz="1900" i="1" dirty="0" err="1">
                <a:solidFill>
                  <a:schemeClr val="bg1"/>
                </a:solidFill>
                <a:latin typeface="Palatino Linotype" panose="02040502050505030304" pitchFamily="18" charset="0"/>
              </a:rPr>
              <a:t>heimlich</a:t>
            </a:r>
            <a:r>
              <a:rPr lang="en-GB" sz="1900" i="1" dirty="0">
                <a:solidFill>
                  <a:schemeClr val="bg1"/>
                </a:solidFill>
                <a:latin typeface="Palatino Linotype" panose="02040502050505030304" pitchFamily="18" charset="0"/>
              </a:rPr>
              <a:t> </a:t>
            </a:r>
            <a:r>
              <a:rPr lang="en-GB" sz="1900" dirty="0">
                <a:solidFill>
                  <a:schemeClr val="bg1"/>
                </a:solidFill>
                <a:latin typeface="Palatino Linotype" panose="02040502050505030304" pitchFamily="18" charset="0"/>
              </a:rPr>
              <a:t>to you in your country where strangers are felling your woods?’ ‘She did not feel too </a:t>
            </a:r>
            <a:r>
              <a:rPr lang="en-GB" sz="1900" i="1" dirty="0" err="1">
                <a:solidFill>
                  <a:schemeClr val="bg1"/>
                </a:solidFill>
                <a:latin typeface="Palatino Linotype" panose="02040502050505030304" pitchFamily="18" charset="0"/>
              </a:rPr>
              <a:t>heimlich</a:t>
            </a:r>
            <a:r>
              <a:rPr lang="en-GB" sz="1900" i="1" dirty="0">
                <a:solidFill>
                  <a:schemeClr val="bg1"/>
                </a:solidFill>
                <a:latin typeface="Palatino Linotype" panose="02040502050505030304" pitchFamily="18" charset="0"/>
              </a:rPr>
              <a:t> </a:t>
            </a:r>
            <a:r>
              <a:rPr lang="en-GB" sz="1900" dirty="0">
                <a:solidFill>
                  <a:schemeClr val="bg1"/>
                </a:solidFill>
                <a:latin typeface="Palatino Linotype" panose="02040502050505030304" pitchFamily="18" charset="0"/>
              </a:rPr>
              <a:t>with him.’ ‘Along a high, </a:t>
            </a:r>
            <a:r>
              <a:rPr lang="en-GB" sz="1900" i="1" dirty="0" err="1">
                <a:solidFill>
                  <a:schemeClr val="bg1"/>
                </a:solidFill>
                <a:latin typeface="Palatino Linotype" panose="02040502050505030304" pitchFamily="18" charset="0"/>
              </a:rPr>
              <a:t>heimlich</a:t>
            </a:r>
            <a:r>
              <a:rPr lang="en-GB" sz="1900" dirty="0">
                <a:solidFill>
                  <a:schemeClr val="bg1"/>
                </a:solidFill>
                <a:latin typeface="Palatino Linotype" panose="02040502050505030304" pitchFamily="18" charset="0"/>
              </a:rPr>
              <a:t>, shady path … ‘To destroy the </a:t>
            </a:r>
            <a:r>
              <a:rPr lang="en-GB" sz="1900" i="1" dirty="0" err="1">
                <a:solidFill>
                  <a:srgbClr val="FFFF00"/>
                </a:solidFill>
                <a:latin typeface="Palatino Linotype" panose="02040502050505030304" pitchFamily="18" charset="0"/>
              </a:rPr>
              <a:t>Heimlichkeit</a:t>
            </a:r>
            <a:r>
              <a:rPr lang="en-GB" sz="1900" dirty="0">
                <a:solidFill>
                  <a:srgbClr val="FFFF00"/>
                </a:solidFill>
                <a:latin typeface="Palatino Linotype" panose="02040502050505030304" pitchFamily="18" charset="0"/>
              </a:rPr>
              <a:t> of the home</a:t>
            </a:r>
            <a:r>
              <a:rPr lang="en-GB" sz="1900" dirty="0">
                <a:solidFill>
                  <a:schemeClr val="bg1"/>
                </a:solidFill>
                <a:latin typeface="Palatino Linotype" panose="02040502050505030304" pitchFamily="18" charset="0"/>
              </a:rPr>
              <a:t> … Cf. in especial </a:t>
            </a:r>
            <a:r>
              <a:rPr lang="en-GB" sz="1900" i="1" dirty="0">
                <a:solidFill>
                  <a:schemeClr val="bg1"/>
                </a:solidFill>
                <a:latin typeface="Palatino Linotype" panose="02040502050505030304" pitchFamily="18" charset="0"/>
              </a:rPr>
              <a:t>Unheimlich</a:t>
            </a:r>
            <a:r>
              <a:rPr lang="en-GB" sz="1900" dirty="0">
                <a:solidFill>
                  <a:schemeClr val="bg1"/>
                </a:solidFill>
                <a:latin typeface="Palatino Linotype" panose="02040502050505030304" pitchFamily="18" charset="0"/>
              </a:rPr>
              <a:t> [see below]. Among Swabian Swiss authors in especial, often as a trisyllable: ‘How </a:t>
            </a:r>
            <a:r>
              <a:rPr lang="en-GB" sz="1900" i="1" dirty="0" err="1">
                <a:solidFill>
                  <a:schemeClr val="bg1"/>
                </a:solidFill>
                <a:latin typeface="Palatino Linotype" panose="02040502050505030304" pitchFamily="18" charset="0"/>
              </a:rPr>
              <a:t>heimelich</a:t>
            </a:r>
            <a:r>
              <a:rPr lang="en-GB" sz="1900" dirty="0">
                <a:solidFill>
                  <a:schemeClr val="bg1"/>
                </a:solidFill>
                <a:latin typeface="Palatino Linotype" panose="02040502050505030304" pitchFamily="18" charset="0"/>
              </a:rPr>
              <a:t> it seemed to Ivo again of an evening, when he was at home.’ ‘It was so </a:t>
            </a:r>
            <a:r>
              <a:rPr lang="en-GB" sz="1900" i="1" dirty="0" err="1">
                <a:solidFill>
                  <a:schemeClr val="bg1"/>
                </a:solidFill>
                <a:latin typeface="Palatino Linotype" panose="02040502050505030304" pitchFamily="18" charset="0"/>
              </a:rPr>
              <a:t>heimelig</a:t>
            </a:r>
            <a:r>
              <a:rPr lang="en-GB" sz="1900" dirty="0">
                <a:solidFill>
                  <a:schemeClr val="bg1"/>
                </a:solidFill>
                <a:latin typeface="Palatino Linotype" panose="02040502050505030304" pitchFamily="18" charset="0"/>
              </a:rPr>
              <a:t> in the house</a:t>
            </a:r>
            <a:r>
              <a:rPr lang="en-GB" sz="1900" i="1" dirty="0">
                <a:solidFill>
                  <a:schemeClr val="bg1"/>
                </a:solidFill>
                <a:latin typeface="Palatino Linotype" panose="02040502050505030304" pitchFamily="18" charset="0"/>
              </a:rPr>
              <a:t>.’</a:t>
            </a:r>
            <a:r>
              <a:rPr lang="en-GB" sz="1900" dirty="0">
                <a:solidFill>
                  <a:schemeClr val="bg1"/>
                </a:solidFill>
                <a:latin typeface="Palatino Linotype" panose="02040502050505030304" pitchFamily="18" charset="0"/>
              </a:rPr>
              <a:t> —</a:t>
            </a:r>
          </a:p>
          <a:p>
            <a:pPr marL="0" indent="0">
              <a:spcBef>
                <a:spcPts val="0"/>
              </a:spcBef>
              <a:buNone/>
            </a:pPr>
            <a:r>
              <a:rPr lang="en-GB" sz="1900" i="1" dirty="0">
                <a:solidFill>
                  <a:schemeClr val="bg1"/>
                </a:solidFill>
                <a:latin typeface="Palatino Linotype" panose="02040502050505030304" pitchFamily="18" charset="0"/>
              </a:rPr>
              <a:t>This form of the word deserves to become general in order to protect this perfectly good sense of the word from becoming obsolete through an easy confusion with </a:t>
            </a:r>
            <a:r>
              <a:rPr lang="en-GB" sz="1900" dirty="0">
                <a:solidFill>
                  <a:schemeClr val="bg1"/>
                </a:solidFill>
                <a:latin typeface="Palatino Linotype" panose="02040502050505030304" pitchFamily="18" charset="0"/>
              </a:rPr>
              <a:t>II [see below]. </a:t>
            </a:r>
            <a:r>
              <a:rPr lang="en-GB" sz="1900" dirty="0" err="1">
                <a:solidFill>
                  <a:srgbClr val="FFFF00"/>
                </a:solidFill>
                <a:latin typeface="Palatino Linotype" panose="02040502050505030304" pitchFamily="18" charset="0"/>
              </a:rPr>
              <a:t>Cf</a:t>
            </a:r>
            <a:r>
              <a:rPr lang="en-GB" sz="1900" dirty="0">
                <a:solidFill>
                  <a:srgbClr val="FFFF00"/>
                </a:solidFill>
                <a:latin typeface="Palatino Linotype" panose="02040502050505030304" pitchFamily="18" charset="0"/>
              </a:rPr>
              <a:t>: ‘"</a:t>
            </a:r>
            <a:r>
              <a:rPr lang="en-GB" sz="1900" i="1" dirty="0">
                <a:solidFill>
                  <a:srgbClr val="FFFF00"/>
                </a:solidFill>
                <a:latin typeface="Palatino Linotype" panose="02040502050505030304" pitchFamily="18" charset="0"/>
              </a:rPr>
              <a:t>The </a:t>
            </a:r>
            <a:r>
              <a:rPr lang="en-GB" sz="1900" i="1" dirty="0" err="1">
                <a:solidFill>
                  <a:srgbClr val="FFFF00"/>
                </a:solidFill>
                <a:latin typeface="Palatino Linotype" panose="02040502050505030304" pitchFamily="18" charset="0"/>
              </a:rPr>
              <a:t>Zecks</a:t>
            </a:r>
            <a:r>
              <a:rPr lang="en-GB" sz="1900" dirty="0">
                <a:solidFill>
                  <a:srgbClr val="FFFF00"/>
                </a:solidFill>
                <a:latin typeface="Palatino Linotype" panose="02040502050505030304" pitchFamily="18" charset="0"/>
              </a:rPr>
              <a:t> [a family name] </a:t>
            </a:r>
            <a:r>
              <a:rPr lang="en-GB" sz="1900" i="1" dirty="0">
                <a:solidFill>
                  <a:srgbClr val="FFFF00"/>
                </a:solidFill>
                <a:latin typeface="Palatino Linotype" panose="02040502050505030304" pitchFamily="18" charset="0"/>
              </a:rPr>
              <a:t>are all ‘</a:t>
            </a:r>
            <a:r>
              <a:rPr lang="en-GB" sz="1900" i="1" dirty="0" err="1">
                <a:solidFill>
                  <a:srgbClr val="FFFF00"/>
                </a:solidFill>
                <a:latin typeface="Palatino Linotype" panose="02040502050505030304" pitchFamily="18" charset="0"/>
              </a:rPr>
              <a:t>heimlich</a:t>
            </a:r>
            <a:r>
              <a:rPr lang="en-GB" sz="1900" i="1" dirty="0">
                <a:solidFill>
                  <a:srgbClr val="FFFF00"/>
                </a:solidFill>
                <a:latin typeface="Palatino Linotype" panose="02040502050505030304" pitchFamily="18" charset="0"/>
              </a:rPr>
              <a:t>’."</a:t>
            </a:r>
            <a:r>
              <a:rPr lang="en-GB" sz="1900" dirty="0">
                <a:solidFill>
                  <a:srgbClr val="FFFF00"/>
                </a:solidFill>
                <a:latin typeface="Palatino Linotype" panose="02040502050505030304" pitchFamily="18" charset="0"/>
              </a:rPr>
              <a:t> (in sense II) </a:t>
            </a:r>
            <a:r>
              <a:rPr lang="en-GB" sz="1900" dirty="0">
                <a:solidFill>
                  <a:schemeClr val="bg1"/>
                </a:solidFill>
                <a:latin typeface="Palatino Linotype" panose="02040502050505030304" pitchFamily="18" charset="0"/>
              </a:rPr>
              <a:t>"’</a:t>
            </a:r>
            <a:r>
              <a:rPr lang="en-GB" sz="1900" i="1" dirty="0">
                <a:solidFill>
                  <a:schemeClr val="bg1"/>
                </a:solidFill>
                <a:latin typeface="Palatino Linotype" panose="02040502050505030304" pitchFamily="18" charset="0"/>
              </a:rPr>
              <a:t>Heimlich’? … What do you understand by ‘</a:t>
            </a:r>
            <a:r>
              <a:rPr lang="en-GB" sz="1900" i="1" dirty="0" err="1">
                <a:solidFill>
                  <a:schemeClr val="bg1"/>
                </a:solidFill>
                <a:latin typeface="Palatino Linotype" panose="02040502050505030304" pitchFamily="18" charset="0"/>
              </a:rPr>
              <a:t>heimlich</a:t>
            </a:r>
            <a:r>
              <a:rPr lang="en-GB" sz="1900" i="1" dirty="0">
                <a:solidFill>
                  <a:schemeClr val="bg1"/>
                </a:solidFill>
                <a:latin typeface="Palatino Linotype" panose="02040502050505030304" pitchFamily="18" charset="0"/>
              </a:rPr>
              <a:t>’?" "Well, … they are like a buried spring or a dried-up pond. One cannot walk over it without always having the feeling that water might come up there again." ‘He had achromatic telescopes constructed </a:t>
            </a:r>
            <a:r>
              <a:rPr lang="en-GB" sz="1900" i="1" dirty="0" err="1">
                <a:solidFill>
                  <a:schemeClr val="bg1"/>
                </a:solidFill>
                <a:latin typeface="Palatino Linotype" panose="02040502050505030304" pitchFamily="18" charset="0"/>
              </a:rPr>
              <a:t>heimlich</a:t>
            </a:r>
            <a:r>
              <a:rPr lang="en-GB" sz="1900" i="1" dirty="0">
                <a:solidFill>
                  <a:schemeClr val="bg1"/>
                </a:solidFill>
                <a:latin typeface="Palatino Linotype" panose="02040502050505030304" pitchFamily="18" charset="0"/>
              </a:rPr>
              <a:t> and secretly.’</a:t>
            </a:r>
          </a:p>
        </p:txBody>
      </p:sp>
    </p:spTree>
    <p:extLst>
      <p:ext uri="{BB962C8B-B14F-4D97-AF65-F5344CB8AC3E}">
        <p14:creationId xmlns:p14="http://schemas.microsoft.com/office/powerpoint/2010/main" val="3183530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E39D71-E801-4CDB-A3D4-70BDAD118E61}"/>
              </a:ext>
            </a:extLst>
          </p:cNvPr>
          <p:cNvSpPr>
            <a:spLocks noGrp="1"/>
          </p:cNvSpPr>
          <p:nvPr>
            <p:ph idx="1"/>
          </p:nvPr>
        </p:nvSpPr>
        <p:spPr>
          <a:xfrm>
            <a:off x="251520" y="344413"/>
            <a:ext cx="8280920" cy="6513587"/>
          </a:xfrm>
        </p:spPr>
        <p:txBody>
          <a:bodyPr>
            <a:normAutofit/>
          </a:bodyPr>
          <a:lstStyle/>
          <a:p>
            <a:pPr marL="0" indent="0">
              <a:spcBef>
                <a:spcPts val="600"/>
              </a:spcBef>
              <a:buNone/>
            </a:pPr>
            <a:r>
              <a:rPr lang="en-GB" sz="1800" i="1" dirty="0">
                <a:solidFill>
                  <a:srgbClr val="FFFF00"/>
                </a:solidFill>
                <a:latin typeface="Palatino Linotype" panose="02040502050505030304" pitchFamily="18" charset="0"/>
              </a:rPr>
              <a:t>"Oh</a:t>
            </a:r>
            <a:r>
              <a:rPr lang="en-GB" sz="2000" i="1" dirty="0">
                <a:solidFill>
                  <a:srgbClr val="FFFF00"/>
                </a:solidFill>
                <a:latin typeface="Palatino Linotype" panose="02040502050505030304" pitchFamily="18" charset="0"/>
              </a:rPr>
              <a:t>, we call it ‘unheimlich’; you call it ‘</a:t>
            </a:r>
            <a:r>
              <a:rPr lang="en-GB" sz="2000" i="1" dirty="0" err="1">
                <a:solidFill>
                  <a:srgbClr val="FFFF00"/>
                </a:solidFill>
                <a:latin typeface="Palatino Linotype" panose="02040502050505030304" pitchFamily="18" charset="0"/>
              </a:rPr>
              <a:t>heimlich</a:t>
            </a:r>
            <a:r>
              <a:rPr lang="en-GB" sz="2000" i="1" dirty="0">
                <a:solidFill>
                  <a:srgbClr val="FFFF00"/>
                </a:solidFill>
                <a:latin typeface="Palatino Linotype" panose="02040502050505030304" pitchFamily="18" charset="0"/>
              </a:rPr>
              <a:t>’. </a:t>
            </a:r>
            <a:r>
              <a:rPr lang="en-GB" sz="2000" i="1" dirty="0">
                <a:solidFill>
                  <a:schemeClr val="bg1"/>
                </a:solidFill>
                <a:latin typeface="Palatino Linotype" panose="02040502050505030304" pitchFamily="18" charset="0"/>
              </a:rPr>
              <a:t>Well, what makes you think </a:t>
            </a:r>
            <a:r>
              <a:rPr lang="en-GB" sz="2000" i="1" dirty="0">
                <a:solidFill>
                  <a:srgbClr val="FFFF00"/>
                </a:solidFill>
                <a:latin typeface="Palatino Linotype" panose="02040502050505030304" pitchFamily="18" charset="0"/>
              </a:rPr>
              <a:t>that there is something secret and untrustworthy about this family"?"’</a:t>
            </a:r>
            <a:r>
              <a:rPr lang="en-GB" sz="2000" i="1" dirty="0">
                <a:solidFill>
                  <a:schemeClr val="bg1"/>
                </a:solidFill>
                <a:latin typeface="Palatino Linotype" panose="02040502050505030304" pitchFamily="18" charset="0"/>
              </a:rPr>
              <a:t> (</a:t>
            </a:r>
            <a:r>
              <a:rPr lang="en-GB" sz="2000" i="1" dirty="0" err="1">
                <a:solidFill>
                  <a:schemeClr val="bg1"/>
                </a:solidFill>
                <a:latin typeface="Palatino Linotype" panose="02040502050505030304" pitchFamily="18" charset="0"/>
              </a:rPr>
              <a:t>Gutzkow</a:t>
            </a:r>
            <a:r>
              <a:rPr lang="en-GB" sz="2000" i="1" dirty="0">
                <a:solidFill>
                  <a:schemeClr val="bg1"/>
                </a:solidFill>
                <a:latin typeface="Palatino Linotype" panose="02040502050505030304" pitchFamily="18" charset="0"/>
              </a:rPr>
              <a:t>).</a:t>
            </a:r>
            <a:endParaRPr lang="en-GB" sz="2000" b="1" dirty="0">
              <a:solidFill>
                <a:schemeClr val="bg1"/>
              </a:solidFill>
              <a:latin typeface="Palatino Linotype" panose="02040502050505030304" pitchFamily="18" charset="0"/>
            </a:endParaRPr>
          </a:p>
          <a:p>
            <a:pPr marL="0" indent="0">
              <a:spcBef>
                <a:spcPts val="600"/>
              </a:spcBef>
              <a:buNone/>
            </a:pPr>
            <a:r>
              <a:rPr lang="en-GB" sz="2000" b="1" dirty="0">
                <a:solidFill>
                  <a:schemeClr val="bg1"/>
                </a:solidFill>
                <a:latin typeface="Palatino Linotype" panose="02040502050505030304" pitchFamily="18" charset="0"/>
              </a:rPr>
              <a:t>II. </a:t>
            </a:r>
            <a:r>
              <a:rPr lang="en-GB" sz="2000" u="sng" dirty="0">
                <a:solidFill>
                  <a:srgbClr val="FFFF00"/>
                </a:solidFill>
                <a:latin typeface="Palatino Linotype" panose="02040502050505030304" pitchFamily="18" charset="0"/>
              </a:rPr>
              <a:t>Concealed, kept from sight, so that others do not get to know of or about it, withheld from others</a:t>
            </a:r>
            <a:r>
              <a:rPr lang="en-GB" sz="2000" dirty="0">
                <a:solidFill>
                  <a:srgbClr val="FFFF00"/>
                </a:solidFill>
                <a:latin typeface="Palatino Linotype" panose="02040502050505030304" pitchFamily="18" charset="0"/>
              </a:rPr>
              <a:t>. </a:t>
            </a:r>
            <a:r>
              <a:rPr lang="en-GB" sz="2000" dirty="0">
                <a:solidFill>
                  <a:schemeClr val="bg1"/>
                </a:solidFill>
                <a:latin typeface="Palatino Linotype" panose="02040502050505030304" pitchFamily="18" charset="0"/>
              </a:rPr>
              <a:t>To do something </a:t>
            </a:r>
            <a:r>
              <a:rPr lang="en-GB" sz="2000" i="1" dirty="0" err="1">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i.e., behind someone’s back; to steal away </a:t>
            </a:r>
            <a:r>
              <a:rPr lang="en-GB" sz="2000" i="1" dirty="0" err="1">
                <a:solidFill>
                  <a:schemeClr val="bg1"/>
                </a:solidFill>
                <a:latin typeface="Palatino Linotype" panose="02040502050505030304" pitchFamily="18" charset="0"/>
              </a:rPr>
              <a:t>heimlich</a:t>
            </a:r>
            <a:r>
              <a:rPr lang="en-GB" sz="2000" i="1" dirty="0">
                <a:solidFill>
                  <a:schemeClr val="bg1"/>
                </a:solidFill>
                <a:latin typeface="Palatino Linotype" panose="02040502050505030304" pitchFamily="18" charset="0"/>
              </a:rPr>
              <a:t>; </a:t>
            </a:r>
            <a:r>
              <a:rPr lang="en-GB" sz="2000" i="1" dirty="0" err="1">
                <a:solidFill>
                  <a:schemeClr val="bg1"/>
                </a:solidFill>
                <a:latin typeface="Palatino Linotype" panose="02040502050505030304" pitchFamily="18" charset="0"/>
              </a:rPr>
              <a:t>heimlich</a:t>
            </a:r>
            <a:r>
              <a:rPr lang="en-GB" sz="2000" dirty="0" err="1">
                <a:solidFill>
                  <a:schemeClr val="bg1"/>
                </a:solidFill>
                <a:latin typeface="Palatino Linotype" panose="02040502050505030304" pitchFamily="18" charset="0"/>
              </a:rPr>
              <a:t>meetings</a:t>
            </a:r>
            <a:r>
              <a:rPr lang="en-GB" sz="2000" dirty="0">
                <a:solidFill>
                  <a:schemeClr val="bg1"/>
                </a:solidFill>
                <a:latin typeface="Palatino Linotype" panose="02040502050505030304" pitchFamily="18" charset="0"/>
              </a:rPr>
              <a:t> and appointments; to look on with </a:t>
            </a:r>
            <a:r>
              <a:rPr lang="en-GB" sz="2000" i="1" dirty="0">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pleasure at someone’s discomfiture; to sigh or weep </a:t>
            </a:r>
            <a:r>
              <a:rPr lang="en-GB" sz="2000" i="1" dirty="0" err="1">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to behave </a:t>
            </a:r>
            <a:r>
              <a:rPr lang="en-GB" sz="2000" i="1" dirty="0" err="1">
                <a:solidFill>
                  <a:schemeClr val="bg1"/>
                </a:solidFill>
                <a:latin typeface="Palatino Linotype" panose="02040502050505030304" pitchFamily="18" charset="0"/>
              </a:rPr>
              <a:t>heimlich</a:t>
            </a:r>
            <a:r>
              <a:rPr lang="en-GB" sz="2000" i="1" dirty="0">
                <a:solidFill>
                  <a:schemeClr val="bg1"/>
                </a:solidFill>
                <a:latin typeface="Palatino Linotype" panose="02040502050505030304" pitchFamily="18" charset="0"/>
              </a:rPr>
              <a:t>,</a:t>
            </a:r>
            <a:r>
              <a:rPr lang="en-GB" sz="2000" dirty="0">
                <a:solidFill>
                  <a:schemeClr val="bg1"/>
                </a:solidFill>
                <a:latin typeface="Palatino Linotype" panose="02040502050505030304" pitchFamily="18" charset="0"/>
              </a:rPr>
              <a:t> as though there was something to conceal; </a:t>
            </a:r>
            <a:r>
              <a:rPr lang="en-GB" sz="2000" i="1" dirty="0">
                <a:solidFill>
                  <a:schemeClr val="bg1"/>
                </a:solidFill>
                <a:latin typeface="Palatino Linotype" panose="02040502050505030304" pitchFamily="18" charset="0"/>
              </a:rPr>
              <a:t>Heimlich </a:t>
            </a:r>
            <a:r>
              <a:rPr lang="en-GB" sz="2000" dirty="0">
                <a:solidFill>
                  <a:schemeClr val="bg1"/>
                </a:solidFill>
                <a:latin typeface="Palatino Linotype" panose="02040502050505030304" pitchFamily="18" charset="0"/>
              </a:rPr>
              <a:t>love-affair, love, sin; </a:t>
            </a:r>
            <a:r>
              <a:rPr lang="en-GB" sz="2000" i="1" dirty="0" err="1">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places (which good manners oblige us to conceal) (1 Sam. V. 6. ‘The </a:t>
            </a:r>
            <a:r>
              <a:rPr lang="en-GB" sz="2000" i="1" dirty="0" err="1">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chamber’ (privy) (2 Kings x. 27.). …. ‘</a:t>
            </a:r>
            <a:r>
              <a:rPr lang="en-GB" sz="2000" dirty="0">
                <a:solidFill>
                  <a:srgbClr val="FFFF00"/>
                </a:solidFill>
                <a:latin typeface="Palatino Linotype" panose="02040502050505030304" pitchFamily="18" charset="0"/>
              </a:rPr>
              <a:t>As secretive, </a:t>
            </a:r>
            <a:r>
              <a:rPr lang="en-GB" sz="2000" i="1" dirty="0" err="1">
                <a:solidFill>
                  <a:srgbClr val="FFFF00"/>
                </a:solidFill>
                <a:latin typeface="Palatino Linotype" panose="02040502050505030304" pitchFamily="18" charset="0"/>
              </a:rPr>
              <a:t>heimlich</a:t>
            </a:r>
            <a:r>
              <a:rPr lang="en-GB" sz="2000" i="1" dirty="0">
                <a:solidFill>
                  <a:srgbClr val="FFFF00"/>
                </a:solidFill>
                <a:latin typeface="Palatino Linotype" panose="02040502050505030304" pitchFamily="18" charset="0"/>
              </a:rPr>
              <a:t>,</a:t>
            </a:r>
            <a:r>
              <a:rPr lang="en-GB" sz="2000" dirty="0">
                <a:solidFill>
                  <a:srgbClr val="FFFF00"/>
                </a:solidFill>
                <a:latin typeface="Palatino Linotype" panose="02040502050505030304" pitchFamily="18" charset="0"/>
              </a:rPr>
              <a:t> deceitful and malicious towards cruet masters … as frank, open, sympathetic  </a:t>
            </a:r>
            <a:r>
              <a:rPr lang="en-GB" sz="2000" dirty="0" err="1">
                <a:solidFill>
                  <a:srgbClr val="FFFF00"/>
                </a:solidFill>
                <a:latin typeface="Palatino Linotype" panose="02040502050505030304" pitchFamily="18" charset="0"/>
              </a:rPr>
              <a:t>nd</a:t>
            </a:r>
            <a:r>
              <a:rPr lang="en-GB" sz="2000" dirty="0">
                <a:solidFill>
                  <a:srgbClr val="FFFF00"/>
                </a:solidFill>
                <a:latin typeface="Palatino Linotype" panose="02040502050505030304" pitchFamily="18" charset="0"/>
              </a:rPr>
              <a:t> helpful towards a friend in misfortune.’</a:t>
            </a:r>
            <a:r>
              <a:rPr lang="en-GB" sz="2000" dirty="0">
                <a:solidFill>
                  <a:schemeClr val="bg1"/>
                </a:solidFill>
                <a:latin typeface="Palatino Linotype" panose="02040502050505030304" pitchFamily="18" charset="0"/>
              </a:rPr>
              <a:t> ‘You have still to learn what is </a:t>
            </a:r>
            <a:r>
              <a:rPr lang="en-GB" sz="2000" i="1" dirty="0" err="1">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holiest to me.’ ‘The </a:t>
            </a:r>
            <a:r>
              <a:rPr lang="en-GB" sz="2000" i="1" dirty="0" err="1">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art’ (magic). ‘Where public ventilation has to stop, there </a:t>
            </a:r>
            <a:r>
              <a:rPr lang="en-GB" sz="2000" i="1" dirty="0">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conspirators and the loud battle-cry of professed revolutionaries.’ ‘A holy, </a:t>
            </a:r>
            <a:r>
              <a:rPr lang="en-GB" sz="2000" i="1" dirty="0" err="1">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effect.’ ‘I have roots that are most </a:t>
            </a:r>
            <a:r>
              <a:rPr lang="en-GB" sz="2000" i="1" dirty="0" err="1">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I am grown in the deep earth.’ ‘My </a:t>
            </a:r>
            <a:r>
              <a:rPr lang="en-GB" sz="2000" i="1" dirty="0" err="1">
                <a:solidFill>
                  <a:schemeClr val="bg1"/>
                </a:solidFill>
                <a:latin typeface="Palatino Linotype" panose="02040502050505030304" pitchFamily="18" charset="0"/>
              </a:rPr>
              <a:t>heimlich</a:t>
            </a:r>
            <a:r>
              <a:rPr lang="en-GB" sz="2000" dirty="0">
                <a:solidFill>
                  <a:schemeClr val="bg1"/>
                </a:solidFill>
                <a:latin typeface="Palatino Linotype" panose="02040502050505030304" pitchFamily="18" charset="0"/>
              </a:rPr>
              <a:t> pranks.’ </a:t>
            </a:r>
            <a:r>
              <a:rPr lang="en-GB" sz="2000" dirty="0">
                <a:solidFill>
                  <a:srgbClr val="FFFF00"/>
                </a:solidFill>
                <a:latin typeface="Palatino Linotype" panose="02040502050505030304" pitchFamily="18" charset="0"/>
              </a:rPr>
              <a:t>‘If he is not given it openly and scrupulously he may seize it </a:t>
            </a:r>
            <a:r>
              <a:rPr lang="en-GB" sz="2000" i="1" dirty="0" err="1">
                <a:solidFill>
                  <a:srgbClr val="FFFF00"/>
                </a:solidFill>
                <a:latin typeface="Palatino Linotype" panose="02040502050505030304" pitchFamily="18" charset="0"/>
              </a:rPr>
              <a:t>heimlich</a:t>
            </a:r>
            <a:r>
              <a:rPr lang="en-GB" sz="2000" dirty="0">
                <a:solidFill>
                  <a:srgbClr val="FFFF00"/>
                </a:solidFill>
                <a:latin typeface="Palatino Linotype" panose="02040502050505030304" pitchFamily="18" charset="0"/>
              </a:rPr>
              <a:t> and unscrupulously.</a:t>
            </a:r>
            <a:r>
              <a:rPr lang="en-GB" sz="2000" dirty="0">
                <a:solidFill>
                  <a:schemeClr val="bg1"/>
                </a:solidFill>
                <a:latin typeface="Palatino Linotype" panose="02040502050505030304" pitchFamily="18" charset="0"/>
              </a:rPr>
              <a:t>’</a:t>
            </a:r>
            <a:endParaRPr lang="en-GB" sz="2000" dirty="0">
              <a:latin typeface="Palatino Linotype" panose="02040502050505030304" pitchFamily="18" charset="0"/>
            </a:endParaRPr>
          </a:p>
        </p:txBody>
      </p:sp>
    </p:spTree>
    <p:extLst>
      <p:ext uri="{BB962C8B-B14F-4D97-AF65-F5344CB8AC3E}">
        <p14:creationId xmlns:p14="http://schemas.microsoft.com/office/powerpoint/2010/main" val="1457954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244B0-C365-465B-811C-57C47E2927C6}"/>
              </a:ext>
            </a:extLst>
          </p:cNvPr>
          <p:cNvSpPr>
            <a:spLocks noGrp="1"/>
          </p:cNvSpPr>
          <p:nvPr>
            <p:ph type="title"/>
          </p:nvPr>
        </p:nvSpPr>
        <p:spPr/>
        <p:txBody>
          <a:bodyPr>
            <a:normAutofit fontScale="90000"/>
          </a:bodyPr>
          <a:lstStyle/>
          <a:p>
            <a:r>
              <a:rPr lang="en-GB" dirty="0">
                <a:solidFill>
                  <a:schemeClr val="bg1"/>
                </a:solidFill>
                <a:latin typeface="Felix Titling" panose="04060505060202020A04" pitchFamily="82" charset="0"/>
              </a:rPr>
              <a:t>The female Gothic</a:t>
            </a:r>
            <a:br>
              <a:rPr lang="en-GB" dirty="0">
                <a:solidFill>
                  <a:schemeClr val="bg1"/>
                </a:solidFill>
                <a:latin typeface="Felix Titling" panose="04060505060202020A04" pitchFamily="82" charset="0"/>
              </a:rPr>
            </a:br>
            <a:endParaRPr lang="en-GB" dirty="0">
              <a:latin typeface="Felix Titling" panose="04060505060202020A04" pitchFamily="82" charset="0"/>
            </a:endParaRPr>
          </a:p>
        </p:txBody>
      </p:sp>
      <p:sp>
        <p:nvSpPr>
          <p:cNvPr id="4" name="Content Placeholder 4">
            <a:extLst>
              <a:ext uri="{FF2B5EF4-FFF2-40B4-BE49-F238E27FC236}">
                <a16:creationId xmlns:a16="http://schemas.microsoft.com/office/drawing/2014/main" id="{9DF83D06-CF76-47C5-9304-5A05E085E881}"/>
              </a:ext>
            </a:extLst>
          </p:cNvPr>
          <p:cNvSpPr>
            <a:spLocks noGrp="1"/>
          </p:cNvSpPr>
          <p:nvPr>
            <p:ph sz="half" idx="1"/>
          </p:nvPr>
        </p:nvSpPr>
        <p:spPr>
          <a:xfrm>
            <a:off x="457200" y="1268760"/>
            <a:ext cx="8229600" cy="5184576"/>
          </a:xfrm>
        </p:spPr>
        <p:txBody>
          <a:bodyPr>
            <a:normAutofit fontScale="85000" lnSpcReduction="20000"/>
          </a:bodyPr>
          <a:lstStyle/>
          <a:p>
            <a:pPr marL="0" indent="0">
              <a:lnSpc>
                <a:spcPct val="120000"/>
              </a:lnSpc>
              <a:spcBef>
                <a:spcPts val="0"/>
              </a:spcBef>
              <a:buNone/>
            </a:pPr>
            <a:r>
              <a:rPr lang="en-GB" sz="2800" dirty="0">
                <a:solidFill>
                  <a:schemeClr val="bg1"/>
                </a:solidFill>
                <a:latin typeface="Palatino Linotype" panose="02040502050505030304" pitchFamily="18" charset="0"/>
              </a:rPr>
              <a:t>Female gothic differs from the male gothic through differences in narrative technique, plot, assumptions of the supernatural, and the use of terror and horror. </a:t>
            </a:r>
            <a:r>
              <a:rPr lang="en-GB" sz="2800" dirty="0">
                <a:solidFill>
                  <a:srgbClr val="FFFF00"/>
                </a:solidFill>
                <a:latin typeface="Palatino Linotype" panose="02040502050505030304" pitchFamily="18" charset="0"/>
              </a:rPr>
              <a:t>Female Gothic narratives focus on topics of the persecuted heroine in flight from a villainous father and in search of an absent mother, </a:t>
            </a:r>
            <a:r>
              <a:rPr lang="en-GB" sz="2800" dirty="0">
                <a:solidFill>
                  <a:schemeClr val="bg1"/>
                </a:solidFill>
                <a:latin typeface="Palatino Linotype" panose="02040502050505030304" pitchFamily="18" charset="0"/>
              </a:rPr>
              <a:t>while male writers tended towards a plot of masculine transgression of social taboos. </a:t>
            </a:r>
            <a:r>
              <a:rPr lang="en-GB" sz="2800" u="sng" dirty="0">
                <a:solidFill>
                  <a:schemeClr val="bg1"/>
                </a:solidFill>
                <a:latin typeface="Palatino Linotype" panose="02040502050505030304" pitchFamily="18" charset="0"/>
              </a:rPr>
              <a:t>The emergence of the ghost story gave female writers something to write about besides the common marriage plot, allowing them to offer a more radical critique of male power, violence and predatory sexuality.</a:t>
            </a:r>
            <a:endParaRPr lang="en-GB" sz="2800" u="sng" baseline="30000" dirty="0">
              <a:solidFill>
                <a:schemeClr val="bg1"/>
              </a:solidFill>
              <a:latin typeface="Palatino Linotype" panose="02040502050505030304" pitchFamily="18" charset="0"/>
            </a:endParaRPr>
          </a:p>
          <a:p>
            <a:pPr marL="0" indent="0">
              <a:buNone/>
            </a:pPr>
            <a:endParaRPr lang="en-GB" baseline="30000" dirty="0">
              <a:solidFill>
                <a:schemeClr val="bg1"/>
              </a:solidFill>
              <a:latin typeface="Palatino Linotype" panose="02040502050505030304" pitchFamily="18" charset="0"/>
            </a:endParaRPr>
          </a:p>
          <a:p>
            <a:pPr marL="0" indent="0" algn="r">
              <a:buNone/>
            </a:pPr>
            <a:r>
              <a:rPr lang="en-GB" sz="2400" dirty="0">
                <a:solidFill>
                  <a:schemeClr val="bg1"/>
                </a:solidFill>
                <a:latin typeface="Palatino Linotype" panose="02040502050505030304" pitchFamily="18" charset="0"/>
              </a:rPr>
              <a:t>    	Smith, Andrew, and Diana Wallace. "The Female Gothic: Then and Now." </a:t>
            </a:r>
            <a:r>
              <a:rPr lang="en-GB" sz="2400" i="1" dirty="0">
                <a:solidFill>
                  <a:schemeClr val="bg1"/>
                </a:solidFill>
                <a:latin typeface="Palatino Linotype" panose="02040502050505030304" pitchFamily="18" charset="0"/>
              </a:rPr>
              <a:t>Gothic Studies</a:t>
            </a:r>
            <a:r>
              <a:rPr lang="en-GB" sz="2400" dirty="0">
                <a:solidFill>
                  <a:schemeClr val="bg1"/>
                </a:solidFill>
                <a:latin typeface="Palatino Linotype" panose="02040502050505030304" pitchFamily="18" charset="0"/>
              </a:rPr>
              <a:t>, 25 Aug. 2004, pp. 1–7</a:t>
            </a:r>
          </a:p>
        </p:txBody>
      </p:sp>
    </p:spTree>
    <p:extLst>
      <p:ext uri="{BB962C8B-B14F-4D97-AF65-F5344CB8AC3E}">
        <p14:creationId xmlns:p14="http://schemas.microsoft.com/office/powerpoint/2010/main" val="1065180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1.bp.blogspot.com/_NQ5orJj9m2A/TMA9apKwvCI/AAAAAAAAAFk/7GZQXLtO_sQ/s1600/Gothic+tales.bmp">
            <a:extLst>
              <a:ext uri="{FF2B5EF4-FFF2-40B4-BE49-F238E27FC236}">
                <a16:creationId xmlns:a16="http://schemas.microsoft.com/office/drawing/2014/main" id="{1EF290D8-4BF7-42E8-8226-817FFF23594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299162" y="206336"/>
            <a:ext cx="8545675" cy="6192688"/>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CF8E8B3C-D893-49B5-8883-C233BAB31A9C}"/>
              </a:ext>
            </a:extLst>
          </p:cNvPr>
          <p:cNvSpPr/>
          <p:nvPr/>
        </p:nvSpPr>
        <p:spPr>
          <a:xfrm>
            <a:off x="5940152" y="120666"/>
            <a:ext cx="864096" cy="369332"/>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327CE062-CD6E-45F1-800F-663ED0D3BED3}"/>
              </a:ext>
            </a:extLst>
          </p:cNvPr>
          <p:cNvSpPr/>
          <p:nvPr/>
        </p:nvSpPr>
        <p:spPr>
          <a:xfrm>
            <a:off x="6804248" y="6484694"/>
            <a:ext cx="1849805" cy="369332"/>
          </a:xfrm>
          <a:prstGeom prst="rect">
            <a:avLst/>
          </a:prstGeom>
        </p:spPr>
        <p:txBody>
          <a:bodyPr wrap="square">
            <a:spAutoFit/>
          </a:bodyPr>
          <a:lstStyle/>
          <a:p>
            <a:r>
              <a:rPr lang="en-GB" dirty="0">
                <a:solidFill>
                  <a:srgbClr val="FFC000"/>
                </a:solidFill>
                <a:latin typeface="Palatino Linotype" panose="02040502050505030304" pitchFamily="18" charset="0"/>
              </a:rPr>
              <a:t>= </a:t>
            </a:r>
            <a:r>
              <a:rPr lang="en-GB" i="1" dirty="0">
                <a:solidFill>
                  <a:srgbClr val="FFC000"/>
                </a:solidFill>
                <a:latin typeface="Palatino Linotype" panose="02040502050505030304" pitchFamily="18" charset="0"/>
              </a:rPr>
              <a:t>‘Monk’ Lewis</a:t>
            </a:r>
            <a:endParaRPr lang="en-GB" i="1" dirty="0">
              <a:solidFill>
                <a:srgbClr val="FFC000"/>
              </a:solidFill>
            </a:endParaRPr>
          </a:p>
        </p:txBody>
      </p:sp>
      <p:sp>
        <p:nvSpPr>
          <p:cNvPr id="6" name="Oval 5">
            <a:extLst>
              <a:ext uri="{FF2B5EF4-FFF2-40B4-BE49-F238E27FC236}">
                <a16:creationId xmlns:a16="http://schemas.microsoft.com/office/drawing/2014/main" id="{347AEAE0-6A56-457C-894A-0B8C6273E549}"/>
              </a:ext>
            </a:extLst>
          </p:cNvPr>
          <p:cNvSpPr/>
          <p:nvPr/>
        </p:nvSpPr>
        <p:spPr>
          <a:xfrm>
            <a:off x="6372200" y="6603834"/>
            <a:ext cx="443280" cy="171004"/>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68019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59D82E-677D-4B55-B879-BFCB770A2CFB}"/>
              </a:ext>
            </a:extLst>
          </p:cNvPr>
          <p:cNvSpPr>
            <a:spLocks noGrp="1"/>
          </p:cNvSpPr>
          <p:nvPr>
            <p:ph idx="1"/>
          </p:nvPr>
        </p:nvSpPr>
        <p:spPr>
          <a:xfrm>
            <a:off x="467544" y="1052736"/>
            <a:ext cx="8064896" cy="5256584"/>
          </a:xfrm>
        </p:spPr>
        <p:txBody>
          <a:bodyPr>
            <a:normAutofit/>
          </a:bodyPr>
          <a:lstStyle/>
          <a:p>
            <a:pPr marL="0" indent="0">
              <a:buNone/>
            </a:pPr>
            <a:r>
              <a:rPr lang="en-GB" sz="2200" dirty="0">
                <a:solidFill>
                  <a:schemeClr val="bg1"/>
                </a:solidFill>
                <a:latin typeface="Palatino Linotype" panose="02040502050505030304" pitchFamily="18" charset="0"/>
              </a:rPr>
              <a:t>was enormously popular in her day. Her use of Gothic techniques, </a:t>
            </a:r>
            <a:r>
              <a:rPr lang="en-GB" sz="2200" dirty="0">
                <a:solidFill>
                  <a:srgbClr val="FFFF00"/>
                </a:solidFill>
                <a:latin typeface="Palatino Linotype" panose="02040502050505030304" pitchFamily="18" charset="0"/>
              </a:rPr>
              <a:t>her ability to arouse terror and curiosity in her readers by introducing events which are apparently supernatural, but which are afterwards carefully explained by natural means, was widely imitated but never surpassed.</a:t>
            </a:r>
            <a:r>
              <a:rPr lang="en-GB" sz="2200" dirty="0">
                <a:solidFill>
                  <a:schemeClr val="bg1"/>
                </a:solidFill>
                <a:latin typeface="Palatino Linotype" panose="02040502050505030304" pitchFamily="18" charset="0"/>
              </a:rPr>
              <a:t> Her creation of tastefully imaginary horrors and her emphasis on the supernatural looked forward to the Romantics, while her rationalistic explanations hearkened back to the ordered world of the Augustans: her novels offered contemporary readers </a:t>
            </a:r>
            <a:r>
              <a:rPr lang="en-GB" sz="2200" dirty="0">
                <a:solidFill>
                  <a:srgbClr val="FFFF00"/>
                </a:solidFill>
                <a:latin typeface="Palatino Linotype" panose="02040502050505030304" pitchFamily="18" charset="0"/>
              </a:rPr>
              <a:t>an opportunity to indulge their </a:t>
            </a:r>
            <a:r>
              <a:rPr lang="en-GB" sz="2200" dirty="0" err="1">
                <a:solidFill>
                  <a:srgbClr val="FFFF00"/>
                </a:solidFill>
                <a:latin typeface="Palatino Linotype" panose="02040502050505030304" pitchFamily="18" charset="0"/>
              </a:rPr>
              <a:t>predeliction</a:t>
            </a:r>
            <a:r>
              <a:rPr lang="en-GB" sz="2200" dirty="0">
                <a:solidFill>
                  <a:srgbClr val="FFFF00"/>
                </a:solidFill>
                <a:latin typeface="Palatino Linotype" panose="02040502050505030304" pitchFamily="18" charset="0"/>
              </a:rPr>
              <a:t> for the bizarre, the </a:t>
            </a:r>
            <a:r>
              <a:rPr lang="en-GB" sz="2200" i="1" dirty="0" err="1">
                <a:solidFill>
                  <a:srgbClr val="FFFF00"/>
                </a:solidFill>
                <a:latin typeface="Palatino Linotype" panose="02040502050505030304" pitchFamily="18" charset="0"/>
              </a:rPr>
              <a:t>outre</a:t>
            </a:r>
            <a:r>
              <a:rPr lang="en-GB" sz="2200" dirty="0">
                <a:solidFill>
                  <a:srgbClr val="FFFF00"/>
                </a:solidFill>
                <a:latin typeface="Palatino Linotype" panose="02040502050505030304" pitchFamily="18" charset="0"/>
              </a:rPr>
              <a:t> and the unconventional </a:t>
            </a:r>
            <a:r>
              <a:rPr lang="en-GB" sz="2200" dirty="0">
                <a:solidFill>
                  <a:schemeClr val="bg1"/>
                </a:solidFill>
                <a:latin typeface="Palatino Linotype" panose="02040502050505030304" pitchFamily="18" charset="0"/>
              </a:rPr>
              <a:t>by broadly hinting at the immoral and the supernatural while ultimately </a:t>
            </a:r>
            <a:r>
              <a:rPr lang="en-GB" sz="2200" dirty="0">
                <a:solidFill>
                  <a:srgbClr val="FFFF00"/>
                </a:solidFill>
                <a:latin typeface="Palatino Linotype" panose="02040502050505030304" pitchFamily="18" charset="0"/>
              </a:rPr>
              <a:t>rectifying</a:t>
            </a:r>
            <a:r>
              <a:rPr lang="en-GB" sz="2200" dirty="0">
                <a:solidFill>
                  <a:schemeClr val="bg1"/>
                </a:solidFill>
                <a:latin typeface="Palatino Linotype" panose="02040502050505030304" pitchFamily="18" charset="0"/>
              </a:rPr>
              <a:t> matters (from a societal point of view) by vindicating the Neoclassical virtues.</a:t>
            </a:r>
          </a:p>
          <a:p>
            <a:pPr marL="0" indent="0">
              <a:buNone/>
            </a:pPr>
            <a:r>
              <a:rPr lang="en-GB" sz="1600" dirty="0">
                <a:solidFill>
                  <a:schemeClr val="bg1"/>
                </a:solidFill>
                <a:latin typeface="Palatino Linotype" panose="02040502050505030304" pitchFamily="18" charset="0"/>
              </a:rPr>
              <a:t>	David Cody,  http://www.victorianweb.org/previctorian/radcliffe/intro.html</a:t>
            </a:r>
          </a:p>
        </p:txBody>
      </p:sp>
      <p:sp>
        <p:nvSpPr>
          <p:cNvPr id="2" name="Rectangle 1"/>
          <p:cNvSpPr/>
          <p:nvPr/>
        </p:nvSpPr>
        <p:spPr>
          <a:xfrm>
            <a:off x="2380852" y="46365"/>
            <a:ext cx="4022255" cy="646331"/>
          </a:xfrm>
          <a:prstGeom prst="rect">
            <a:avLst/>
          </a:prstGeom>
        </p:spPr>
        <p:txBody>
          <a:bodyPr wrap="none">
            <a:spAutoFit/>
          </a:bodyPr>
          <a:lstStyle/>
          <a:p>
            <a:r>
              <a:rPr lang="en-GB" sz="3600" dirty="0">
                <a:solidFill>
                  <a:schemeClr val="bg1"/>
                </a:solidFill>
                <a:latin typeface="Felix Titling" panose="04060505060202020A04" pitchFamily="82" charset="0"/>
              </a:rPr>
              <a:t>Ann Radcliffe </a:t>
            </a:r>
            <a:endParaRPr lang="en-GB" sz="3600" dirty="0"/>
          </a:p>
        </p:txBody>
      </p:sp>
      <p:sp>
        <p:nvSpPr>
          <p:cNvPr id="4" name="Rectangle 3">
            <a:extLst>
              <a:ext uri="{FF2B5EF4-FFF2-40B4-BE49-F238E27FC236}">
                <a16:creationId xmlns:a16="http://schemas.microsoft.com/office/drawing/2014/main" id="{2D31EF06-2C6F-4B27-99DE-4FCB7900EBFF}"/>
              </a:ext>
            </a:extLst>
          </p:cNvPr>
          <p:cNvSpPr/>
          <p:nvPr/>
        </p:nvSpPr>
        <p:spPr>
          <a:xfrm>
            <a:off x="6403107" y="194190"/>
            <a:ext cx="1404552" cy="369332"/>
          </a:xfrm>
          <a:prstGeom prst="rect">
            <a:avLst/>
          </a:prstGeom>
        </p:spPr>
        <p:txBody>
          <a:bodyPr wrap="none">
            <a:spAutoFit/>
          </a:bodyPr>
          <a:lstStyle/>
          <a:p>
            <a:r>
              <a:rPr lang="en-GB" dirty="0">
                <a:solidFill>
                  <a:schemeClr val="bg1"/>
                </a:solidFill>
                <a:latin typeface="Century Gothic" panose="020B0502020202020204" pitchFamily="34" charset="0"/>
              </a:rPr>
              <a:t>(</a:t>
            </a:r>
            <a:r>
              <a:rPr lang="en-GB" dirty="0">
                <a:solidFill>
                  <a:schemeClr val="bg1"/>
                </a:solidFill>
                <a:latin typeface="Palatino Linotype" panose="02040502050505030304" pitchFamily="18" charset="0"/>
              </a:rPr>
              <a:t>1764-1823) </a:t>
            </a:r>
            <a:endParaRPr lang="en-GB" dirty="0"/>
          </a:p>
        </p:txBody>
      </p:sp>
    </p:spTree>
    <p:extLst>
      <p:ext uri="{BB962C8B-B14F-4D97-AF65-F5344CB8AC3E}">
        <p14:creationId xmlns:p14="http://schemas.microsoft.com/office/powerpoint/2010/main" val="2685491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latin typeface="Felix Titling" panose="04060505060202020A04" pitchFamily="82" charset="0"/>
              </a:rPr>
              <a:t>Radcliffe </a:t>
            </a:r>
            <a:r>
              <a:rPr lang="en-GB" sz="2800" i="1" dirty="0" err="1">
                <a:solidFill>
                  <a:schemeClr val="bg1"/>
                </a:solidFill>
                <a:latin typeface="Palatino Linotype" panose="02040502050505030304" pitchFamily="18" charset="0"/>
                <a:ea typeface="+mn-ea"/>
                <a:cs typeface="+mn-cs"/>
              </a:rPr>
              <a:t>con’t</a:t>
            </a:r>
            <a:r>
              <a:rPr lang="en-GB" sz="2800" i="1" dirty="0">
                <a:solidFill>
                  <a:schemeClr val="bg1"/>
                </a:solidFill>
                <a:latin typeface="Palatino Linotype" panose="02040502050505030304" pitchFamily="18" charset="0"/>
                <a:ea typeface="+mn-ea"/>
                <a:cs typeface="+mn-cs"/>
              </a:rPr>
              <a:t> </a:t>
            </a:r>
          </a:p>
        </p:txBody>
      </p:sp>
      <p:sp>
        <p:nvSpPr>
          <p:cNvPr id="3" name="Content Placeholder 2"/>
          <p:cNvSpPr>
            <a:spLocks noGrp="1"/>
          </p:cNvSpPr>
          <p:nvPr>
            <p:ph idx="1"/>
          </p:nvPr>
        </p:nvSpPr>
        <p:spPr>
          <a:xfrm>
            <a:off x="457200" y="1600200"/>
            <a:ext cx="8435280" cy="3845024"/>
          </a:xfrm>
        </p:spPr>
        <p:txBody>
          <a:bodyPr>
            <a:normAutofit/>
          </a:bodyPr>
          <a:lstStyle/>
          <a:p>
            <a:pPr marL="0" indent="0">
              <a:buNone/>
            </a:pPr>
            <a:r>
              <a:rPr lang="en-GB" sz="2400" dirty="0">
                <a:solidFill>
                  <a:schemeClr val="bg1"/>
                </a:solidFill>
                <a:latin typeface="Palatino Linotype" panose="02040502050505030304" pitchFamily="18" charset="0"/>
              </a:rPr>
              <a:t>Radcliffe had read </a:t>
            </a:r>
            <a:r>
              <a:rPr lang="en-GB" sz="2400" dirty="0">
                <a:solidFill>
                  <a:srgbClr val="FFFF00"/>
                </a:solidFill>
                <a:latin typeface="Palatino Linotype" panose="02040502050505030304" pitchFamily="18" charset="0"/>
              </a:rPr>
              <a:t>Burke on the sublime and the Picturesque</a:t>
            </a:r>
            <a:r>
              <a:rPr lang="en-GB" sz="2400" dirty="0">
                <a:solidFill>
                  <a:schemeClr val="bg1"/>
                </a:solidFill>
                <a:latin typeface="Palatino Linotype" panose="02040502050505030304" pitchFamily="18" charset="0"/>
              </a:rPr>
              <a:t>, and became a pioneer in the fictional use of landscape. By placing her characters in carefully constructed "artificial" environments, by </a:t>
            </a:r>
            <a:r>
              <a:rPr lang="en-GB" sz="2400" dirty="0">
                <a:solidFill>
                  <a:srgbClr val="FFFF00"/>
                </a:solidFill>
                <a:latin typeface="Palatino Linotype" panose="02040502050505030304" pitchFamily="18" charset="0"/>
              </a:rPr>
              <a:t>employing vivid contrasts and decorous chiaroscuro effects allied to those found in the pictorial arts</a:t>
            </a:r>
            <a:r>
              <a:rPr lang="en-GB" sz="2400" dirty="0">
                <a:solidFill>
                  <a:schemeClr val="bg1"/>
                </a:solidFill>
                <a:latin typeface="Palatino Linotype" panose="02040502050505030304" pitchFamily="18" charset="0"/>
              </a:rPr>
              <a:t>, she learned to employ the "Natural" Sublime as a </a:t>
            </a:r>
            <a:r>
              <a:rPr lang="en-GB" sz="2400" dirty="0" err="1">
                <a:solidFill>
                  <a:schemeClr val="bg1"/>
                </a:solidFill>
                <a:latin typeface="Palatino Linotype" panose="02040502050505030304" pitchFamily="18" charset="0"/>
              </a:rPr>
              <a:t>theater</a:t>
            </a:r>
            <a:r>
              <a:rPr lang="en-GB" sz="2400" dirty="0">
                <a:solidFill>
                  <a:schemeClr val="bg1"/>
                </a:solidFill>
                <a:latin typeface="Palatino Linotype" panose="02040502050505030304" pitchFamily="18" charset="0"/>
              </a:rPr>
              <a:t> within which her plots could be satisfactorily managed, while at the same time greatly enhancing her ability to </a:t>
            </a:r>
            <a:r>
              <a:rPr lang="en-GB" sz="2400" dirty="0">
                <a:solidFill>
                  <a:srgbClr val="FFFF00"/>
                </a:solidFill>
                <a:latin typeface="Palatino Linotype" panose="02040502050505030304" pitchFamily="18" charset="0"/>
              </a:rPr>
              <a:t>psychologically manipulate her readers</a:t>
            </a:r>
            <a:r>
              <a:rPr lang="en-GB" sz="2400" dirty="0">
                <a:solidFill>
                  <a:schemeClr val="bg1"/>
                </a:solidFill>
                <a:latin typeface="Palatino Linotype" panose="02040502050505030304" pitchFamily="18" charset="0"/>
              </a:rPr>
              <a:t>. </a:t>
            </a:r>
          </a:p>
          <a:p>
            <a:pPr marL="0" indent="0">
              <a:lnSpc>
                <a:spcPct val="120000"/>
              </a:lnSpc>
              <a:buNone/>
            </a:pPr>
            <a:r>
              <a:rPr lang="en-GB" sz="1800" dirty="0">
                <a:solidFill>
                  <a:schemeClr val="bg1"/>
                </a:solidFill>
                <a:latin typeface="Palatino Linotype" panose="02040502050505030304" pitchFamily="18" charset="0"/>
              </a:rPr>
              <a:t>           David Cody http://www.victorianweb.org/previctorian/radcliffe/intro.html</a:t>
            </a:r>
          </a:p>
        </p:txBody>
      </p:sp>
    </p:spTree>
    <p:extLst>
      <p:ext uri="{BB962C8B-B14F-4D97-AF65-F5344CB8AC3E}">
        <p14:creationId xmlns:p14="http://schemas.microsoft.com/office/powerpoint/2010/main" val="757752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2B5A1-83DB-4C79-85B6-253A8D7F6B32}"/>
              </a:ext>
            </a:extLst>
          </p:cNvPr>
          <p:cNvSpPr>
            <a:spLocks noGrp="1"/>
          </p:cNvSpPr>
          <p:nvPr>
            <p:ph type="title"/>
          </p:nvPr>
        </p:nvSpPr>
        <p:spPr>
          <a:xfrm>
            <a:off x="457200" y="25551"/>
            <a:ext cx="8229600" cy="764704"/>
          </a:xfrm>
        </p:spPr>
        <p:txBody>
          <a:bodyPr>
            <a:normAutofit/>
          </a:bodyPr>
          <a:lstStyle/>
          <a:p>
            <a:r>
              <a:rPr lang="en-GB" dirty="0">
                <a:solidFill>
                  <a:schemeClr val="bg1"/>
                </a:solidFill>
                <a:latin typeface="Felix Titling" panose="04060505060202020A04" pitchFamily="82" charset="0"/>
              </a:rPr>
              <a:t>Absent/ lost mother</a:t>
            </a:r>
          </a:p>
        </p:txBody>
      </p:sp>
      <p:sp>
        <p:nvSpPr>
          <p:cNvPr id="3" name="Content Placeholder 2">
            <a:extLst>
              <a:ext uri="{FF2B5EF4-FFF2-40B4-BE49-F238E27FC236}">
                <a16:creationId xmlns:a16="http://schemas.microsoft.com/office/drawing/2014/main" id="{8A95C25F-3378-4CFE-8074-9564696CDE6C}"/>
              </a:ext>
            </a:extLst>
          </p:cNvPr>
          <p:cNvSpPr>
            <a:spLocks noGrp="1"/>
          </p:cNvSpPr>
          <p:nvPr>
            <p:ph idx="1"/>
          </p:nvPr>
        </p:nvSpPr>
        <p:spPr>
          <a:xfrm>
            <a:off x="457200" y="980728"/>
            <a:ext cx="8229600" cy="5707705"/>
          </a:xfrm>
        </p:spPr>
        <p:txBody>
          <a:bodyPr>
            <a:normAutofit fontScale="62500" lnSpcReduction="20000"/>
          </a:bodyPr>
          <a:lstStyle/>
          <a:p>
            <a:pPr marL="0" indent="0">
              <a:buNone/>
            </a:pPr>
            <a:r>
              <a:rPr lang="en-GB" dirty="0">
                <a:solidFill>
                  <a:schemeClr val="bg1"/>
                </a:solidFill>
              </a:rPr>
              <a:t>“</a:t>
            </a:r>
            <a:r>
              <a:rPr lang="en-GB" sz="3800" dirty="0">
                <a:solidFill>
                  <a:schemeClr val="bg1"/>
                </a:solidFill>
                <a:latin typeface="Garamond" panose="02020404030301010803" pitchFamily="18" charset="0"/>
              </a:rPr>
              <a:t>but she, whom I mean, has </a:t>
            </a:r>
            <a:r>
              <a:rPr lang="en-GB" sz="3800" dirty="0">
                <a:solidFill>
                  <a:srgbClr val="FFFF00"/>
                </a:solidFill>
                <a:latin typeface="Garamond" panose="02020404030301010803" pitchFamily="18" charset="0"/>
              </a:rPr>
              <a:t>a most touching countenance; frank, noble, full of sensibility; and there is a gentle melancholy in her eye, which cannot but interest all who observe her</a:t>
            </a:r>
            <a:r>
              <a:rPr lang="en-GB" sz="3800" dirty="0">
                <a:solidFill>
                  <a:schemeClr val="bg1"/>
                </a:solidFill>
                <a:latin typeface="Garamond" panose="02020404030301010803" pitchFamily="18" charset="0"/>
              </a:rPr>
              <a:t>.”</a:t>
            </a:r>
          </a:p>
          <a:p>
            <a:pPr marL="0" indent="0">
              <a:buNone/>
            </a:pPr>
            <a:r>
              <a:rPr lang="en-GB" sz="3800" dirty="0" err="1">
                <a:solidFill>
                  <a:schemeClr val="bg1"/>
                </a:solidFill>
                <a:latin typeface="Garamond" panose="02020404030301010803" pitchFamily="18" charset="0"/>
              </a:rPr>
              <a:t>Ellena</a:t>
            </a:r>
            <a:r>
              <a:rPr lang="en-GB" sz="3800" dirty="0">
                <a:solidFill>
                  <a:schemeClr val="bg1"/>
                </a:solidFill>
                <a:latin typeface="Garamond" panose="02020404030301010803" pitchFamily="18" charset="0"/>
              </a:rPr>
              <a:t> was so fascinated by this interesting nun, that she forgot she was describing her to a person, whose callous heart rendered her insensible to the influence of any countenance, except, perhaps, the commanding one of the lady abbess; and to whom, therefore, a description of the fine traits, which </a:t>
            </a:r>
            <a:r>
              <a:rPr lang="en-GB" sz="3800" dirty="0" err="1">
                <a:solidFill>
                  <a:schemeClr val="bg1"/>
                </a:solidFill>
                <a:latin typeface="Garamond" panose="02020404030301010803" pitchFamily="18" charset="0"/>
              </a:rPr>
              <a:t>Ellena</a:t>
            </a:r>
            <a:r>
              <a:rPr lang="en-GB" sz="3800" dirty="0">
                <a:solidFill>
                  <a:schemeClr val="bg1"/>
                </a:solidFill>
                <a:latin typeface="Garamond" panose="02020404030301010803" pitchFamily="18" charset="0"/>
              </a:rPr>
              <a:t> felt, was as unintelligible as would have been an Arabic inscription.</a:t>
            </a:r>
          </a:p>
          <a:p>
            <a:pPr marL="0" indent="0">
              <a:buNone/>
            </a:pPr>
            <a:r>
              <a:rPr lang="en-GB" dirty="0">
                <a:solidFill>
                  <a:schemeClr val="bg1"/>
                </a:solidFill>
              </a:rPr>
              <a:t>“</a:t>
            </a:r>
            <a:r>
              <a:rPr lang="en-GB" sz="3800" dirty="0">
                <a:solidFill>
                  <a:schemeClr val="bg1"/>
                </a:solidFill>
                <a:latin typeface="Garamond" panose="02020404030301010803" pitchFamily="18" charset="0"/>
              </a:rPr>
              <a:t>She is passed the bloom of youth,” continued </a:t>
            </a:r>
            <a:r>
              <a:rPr lang="en-GB" sz="3800" dirty="0" err="1">
                <a:solidFill>
                  <a:schemeClr val="bg1"/>
                </a:solidFill>
                <a:latin typeface="Garamond" panose="02020404030301010803" pitchFamily="18" charset="0"/>
              </a:rPr>
              <a:t>Ellena</a:t>
            </a:r>
            <a:r>
              <a:rPr lang="en-GB" sz="3800" dirty="0">
                <a:solidFill>
                  <a:schemeClr val="bg1"/>
                </a:solidFill>
                <a:latin typeface="Garamond" panose="02020404030301010803" pitchFamily="18" charset="0"/>
              </a:rPr>
              <a:t>, still anxious to be understood; “but </a:t>
            </a:r>
            <a:r>
              <a:rPr lang="en-GB" sz="3800" dirty="0">
                <a:solidFill>
                  <a:srgbClr val="FFFF00"/>
                </a:solidFill>
                <a:latin typeface="Garamond" panose="02020404030301010803" pitchFamily="18" charset="0"/>
              </a:rPr>
              <a:t>she retains all its interesting graces, and adds to them the dignity of.”</a:t>
            </a:r>
            <a:r>
              <a:rPr lang="en-GB" sz="3800" dirty="0">
                <a:solidFill>
                  <a:schemeClr val="bg1"/>
                </a:solidFill>
                <a:latin typeface="Garamond" panose="02020404030301010803" pitchFamily="18" charset="0"/>
              </a:rPr>
              <a:t> —</a:t>
            </a:r>
          </a:p>
          <a:p>
            <a:pPr marL="0" indent="0">
              <a:buNone/>
            </a:pPr>
            <a:r>
              <a:rPr lang="en-GB" sz="3800" dirty="0">
                <a:solidFill>
                  <a:schemeClr val="bg1"/>
                </a:solidFill>
                <a:latin typeface="Garamond" panose="02020404030301010803" pitchFamily="18" charset="0"/>
              </a:rPr>
              <a:t>“If you mean that she is of middle age,” interrupted </a:t>
            </a:r>
            <a:r>
              <a:rPr lang="en-GB" sz="3800" dirty="0" err="1">
                <a:solidFill>
                  <a:schemeClr val="bg1"/>
                </a:solidFill>
                <a:latin typeface="Garamond" panose="02020404030301010803" pitchFamily="18" charset="0"/>
              </a:rPr>
              <a:t>Margaritone</a:t>
            </a:r>
            <a:r>
              <a:rPr lang="en-GB" sz="3800" dirty="0">
                <a:solidFill>
                  <a:schemeClr val="bg1"/>
                </a:solidFill>
                <a:latin typeface="Garamond" panose="02020404030301010803" pitchFamily="18" charset="0"/>
              </a:rPr>
              <a:t>, peevishly, “it is sister Olivia you mention, for we are all younger than she is.”</a:t>
            </a:r>
          </a:p>
          <a:p>
            <a:pPr marL="0" indent="0" algn="ctr">
              <a:buNone/>
            </a:pPr>
            <a:r>
              <a:rPr lang="en-GB" sz="1900" dirty="0">
                <a:solidFill>
                  <a:schemeClr val="bg1"/>
                </a:solidFill>
                <a:latin typeface="Garamond" panose="02020404030301010803" pitchFamily="18" charset="0"/>
              </a:rPr>
              <a:t>------------------------------------------------</a:t>
            </a:r>
          </a:p>
          <a:p>
            <a:pPr marL="0" indent="0">
              <a:buNone/>
            </a:pPr>
            <a:r>
              <a:rPr lang="en-GB" sz="3800" dirty="0">
                <a:solidFill>
                  <a:schemeClr val="bg1"/>
                </a:solidFill>
                <a:latin typeface="Garamond" panose="02020404030301010803" pitchFamily="18" charset="0"/>
              </a:rPr>
              <a:t>“How good this is!” said </a:t>
            </a:r>
            <a:r>
              <a:rPr lang="en-GB" sz="3800" dirty="0" err="1">
                <a:solidFill>
                  <a:schemeClr val="bg1"/>
                </a:solidFill>
                <a:latin typeface="Garamond" panose="02020404030301010803" pitchFamily="18" charset="0"/>
              </a:rPr>
              <a:t>Ellena</a:t>
            </a:r>
            <a:r>
              <a:rPr lang="en-GB" sz="3800" dirty="0">
                <a:solidFill>
                  <a:schemeClr val="bg1"/>
                </a:solidFill>
                <a:latin typeface="Garamond" panose="02020404030301010803" pitchFamily="18" charset="0"/>
              </a:rPr>
              <a:t>, in a </a:t>
            </a:r>
            <a:r>
              <a:rPr lang="en-GB" sz="3800" dirty="0" err="1">
                <a:solidFill>
                  <a:schemeClr val="bg1"/>
                </a:solidFill>
                <a:latin typeface="Garamond" panose="02020404030301010803" pitchFamily="18" charset="0"/>
              </a:rPr>
              <a:t>faultering</a:t>
            </a:r>
            <a:r>
              <a:rPr lang="en-GB" sz="3800" dirty="0">
                <a:solidFill>
                  <a:schemeClr val="bg1"/>
                </a:solidFill>
                <a:latin typeface="Garamond" panose="02020404030301010803" pitchFamily="18" charset="0"/>
              </a:rPr>
              <a:t> voice. “How sweet too it is! you will visit me, and I am pitied by you!”</a:t>
            </a:r>
          </a:p>
        </p:txBody>
      </p:sp>
    </p:spTree>
    <p:extLst>
      <p:ext uri="{BB962C8B-B14F-4D97-AF65-F5344CB8AC3E}">
        <p14:creationId xmlns:p14="http://schemas.microsoft.com/office/powerpoint/2010/main" val="1713864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A587-77CB-4A49-9904-D7EA8745F8C6}"/>
              </a:ext>
            </a:extLst>
          </p:cNvPr>
          <p:cNvSpPr>
            <a:spLocks noGrp="1"/>
          </p:cNvSpPr>
          <p:nvPr>
            <p:ph type="title"/>
          </p:nvPr>
        </p:nvSpPr>
        <p:spPr/>
        <p:txBody>
          <a:bodyPr>
            <a:normAutofit/>
          </a:bodyPr>
          <a:lstStyle/>
          <a:p>
            <a:r>
              <a:rPr lang="en-GB" sz="4000" dirty="0">
                <a:solidFill>
                  <a:schemeClr val="bg1"/>
                </a:solidFill>
                <a:latin typeface="Felix Titling" panose="04060505060202020A04" pitchFamily="82" charset="0"/>
              </a:rPr>
              <a:t>villainous mother</a:t>
            </a:r>
          </a:p>
        </p:txBody>
      </p:sp>
      <p:sp>
        <p:nvSpPr>
          <p:cNvPr id="3" name="Content Placeholder 2">
            <a:extLst>
              <a:ext uri="{FF2B5EF4-FFF2-40B4-BE49-F238E27FC236}">
                <a16:creationId xmlns:a16="http://schemas.microsoft.com/office/drawing/2014/main" id="{A4D77253-1954-46EA-B6BE-4F3B36C2572D}"/>
              </a:ext>
            </a:extLst>
          </p:cNvPr>
          <p:cNvSpPr>
            <a:spLocks noGrp="1"/>
          </p:cNvSpPr>
          <p:nvPr>
            <p:ph idx="1"/>
          </p:nvPr>
        </p:nvSpPr>
        <p:spPr/>
        <p:txBody>
          <a:bodyPr>
            <a:normAutofit fontScale="85000" lnSpcReduction="20000"/>
          </a:bodyPr>
          <a:lstStyle/>
          <a:p>
            <a:pPr marL="0" indent="0">
              <a:buNone/>
            </a:pPr>
            <a:r>
              <a:rPr lang="en-GB" dirty="0">
                <a:solidFill>
                  <a:schemeClr val="bg1"/>
                </a:solidFill>
                <a:latin typeface="Garamond" panose="02020404030301010803" pitchFamily="18" charset="0"/>
              </a:rPr>
              <a:t>“Tell me yourself,” said she, “whether I ought to give my hand, while your family — your mother” — She paused, and blushed, and burst into tears.</a:t>
            </a:r>
          </a:p>
          <a:p>
            <a:pPr marL="0" indent="0">
              <a:buNone/>
            </a:pPr>
            <a:r>
              <a:rPr lang="en-GB" dirty="0">
                <a:solidFill>
                  <a:schemeClr val="bg1"/>
                </a:solidFill>
                <a:latin typeface="Garamond" panose="02020404030301010803" pitchFamily="18" charset="0"/>
              </a:rPr>
              <a:t>“Spare me the view of those tears,” said Vivaldi, “and a recollection of the circumstances that excite them. </a:t>
            </a:r>
            <a:r>
              <a:rPr lang="en-GB" dirty="0">
                <a:solidFill>
                  <a:srgbClr val="FFFF00"/>
                </a:solidFill>
                <a:latin typeface="Garamond" panose="02020404030301010803" pitchFamily="18" charset="0"/>
              </a:rPr>
              <a:t>O, let me not think of my mother, while I see you weep! Let me not remember, that her injustice and cruelty destined you to perpetual sorrow!”</a:t>
            </a:r>
          </a:p>
          <a:p>
            <a:pPr marL="0" indent="0">
              <a:buNone/>
            </a:pPr>
            <a:r>
              <a:rPr lang="en-GB" dirty="0">
                <a:solidFill>
                  <a:schemeClr val="bg1"/>
                </a:solidFill>
                <a:latin typeface="Garamond" panose="02020404030301010803" pitchFamily="18" charset="0"/>
              </a:rPr>
              <a:t>Vivaldi’s features became slightly convulsed, while he spoke; he rose, paced the room with quick steps, and then quitted it, and walked under the shade of the trees in front of the cabin.</a:t>
            </a:r>
          </a:p>
          <a:p>
            <a:pPr marL="0" indent="0">
              <a:buNone/>
            </a:pPr>
            <a:endParaRPr lang="en-GB" dirty="0">
              <a:solidFill>
                <a:schemeClr val="bg1"/>
              </a:solidFill>
              <a:latin typeface="Garamond" panose="02020404030301010803" pitchFamily="18" charset="0"/>
            </a:endParaRPr>
          </a:p>
        </p:txBody>
      </p:sp>
    </p:spTree>
    <p:extLst>
      <p:ext uri="{BB962C8B-B14F-4D97-AF65-F5344CB8AC3E}">
        <p14:creationId xmlns:p14="http://schemas.microsoft.com/office/powerpoint/2010/main" val="2208189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00AE28-8A67-48EF-8910-C303CF80F0C0}"/>
              </a:ext>
            </a:extLst>
          </p:cNvPr>
          <p:cNvSpPr>
            <a:spLocks noGrp="1"/>
          </p:cNvSpPr>
          <p:nvPr>
            <p:ph idx="1"/>
          </p:nvPr>
        </p:nvSpPr>
        <p:spPr>
          <a:xfrm>
            <a:off x="323528" y="850106"/>
            <a:ext cx="8496944" cy="5733256"/>
          </a:xfrm>
        </p:spPr>
        <p:txBody>
          <a:bodyPr>
            <a:normAutofit fontScale="85000" lnSpcReduction="10000"/>
          </a:bodyPr>
          <a:lstStyle/>
          <a:p>
            <a:pPr marL="0" indent="0">
              <a:buNone/>
            </a:pPr>
            <a:r>
              <a:rPr lang="en-GB" sz="2800" dirty="0">
                <a:solidFill>
                  <a:schemeClr val="bg1"/>
                </a:solidFill>
                <a:latin typeface="Garamond" panose="02020404030301010803" pitchFamily="18" charset="0"/>
              </a:rPr>
              <a:t>He searched for </a:t>
            </a:r>
            <a:r>
              <a:rPr lang="en-GB" sz="2800" dirty="0">
                <a:solidFill>
                  <a:srgbClr val="FFFF00"/>
                </a:solidFill>
                <a:latin typeface="Garamond" panose="02020404030301010803" pitchFamily="18" charset="0"/>
              </a:rPr>
              <a:t>the dagger, and it was some time before his trembling hand could disengage it from the folds of his garment</a:t>
            </a:r>
            <a:r>
              <a:rPr lang="en-GB" sz="2800" dirty="0">
                <a:solidFill>
                  <a:schemeClr val="bg1"/>
                </a:solidFill>
                <a:latin typeface="Garamond" panose="02020404030301010803" pitchFamily="18" charset="0"/>
              </a:rPr>
              <a:t>; but, having done so, he again drew near, and prepared to strike. Her dress perplexed him; it would interrupt the blow, and he stooped to examine whether he could turn her robe aside, without waking her. </a:t>
            </a:r>
          </a:p>
          <a:p>
            <a:pPr marL="0" indent="0">
              <a:buNone/>
            </a:pPr>
            <a:r>
              <a:rPr lang="en-GB" sz="2800" dirty="0">
                <a:solidFill>
                  <a:schemeClr val="bg1"/>
                </a:solidFill>
                <a:latin typeface="Garamond" panose="02020404030301010803" pitchFamily="18" charset="0"/>
              </a:rPr>
              <a:t>…. vengeance nerved his arm, and drawing aside the lawn from her bosom, he once more raised it to strike; when, after gazing for an instant, some new cause of horror seemed to seize all his frame, </a:t>
            </a:r>
            <a:r>
              <a:rPr lang="en-GB" sz="2800" dirty="0" err="1">
                <a:solidFill>
                  <a:schemeClr val="bg1"/>
                </a:solidFill>
                <a:latin typeface="Garamond" panose="02020404030301010803" pitchFamily="18" charset="0"/>
              </a:rPr>
              <a:t>aud</a:t>
            </a:r>
            <a:r>
              <a:rPr lang="en-GB" sz="2800" dirty="0">
                <a:solidFill>
                  <a:schemeClr val="bg1"/>
                </a:solidFill>
                <a:latin typeface="Garamond" panose="02020404030301010803" pitchFamily="18" charset="0"/>
              </a:rPr>
              <a:t> he stood for some moments aghast and motionless like a statue. … When he recovered, </a:t>
            </a:r>
            <a:r>
              <a:rPr lang="en-GB" sz="2800" dirty="0">
                <a:solidFill>
                  <a:srgbClr val="FFFF00"/>
                </a:solidFill>
                <a:latin typeface="Garamond" panose="02020404030301010803" pitchFamily="18" charset="0"/>
              </a:rPr>
              <a:t>he stooped to examine again the miniature, which had occasioned this revolution, and which had lain concealed beneath the lawn that he withdrew. </a:t>
            </a:r>
            <a:r>
              <a:rPr lang="en-GB" sz="2800" dirty="0">
                <a:solidFill>
                  <a:schemeClr val="bg1"/>
                </a:solidFill>
                <a:latin typeface="Garamond" panose="02020404030301010803" pitchFamily="18" charset="0"/>
              </a:rPr>
              <a:t>The terrible certainty was almost confirmed, and forgetting, in his impatience to know the truth, the imprudence of suddenly discovering himself to </a:t>
            </a:r>
            <a:r>
              <a:rPr lang="en-GB" sz="2800" dirty="0" err="1">
                <a:solidFill>
                  <a:schemeClr val="bg1"/>
                </a:solidFill>
                <a:latin typeface="Garamond" panose="02020404030301010803" pitchFamily="18" charset="0"/>
              </a:rPr>
              <a:t>Ellena</a:t>
            </a:r>
            <a:r>
              <a:rPr lang="en-GB" sz="2800" dirty="0">
                <a:solidFill>
                  <a:schemeClr val="bg1"/>
                </a:solidFill>
                <a:latin typeface="Garamond" panose="02020404030301010803" pitchFamily="18" charset="0"/>
              </a:rPr>
              <a:t> at this hour of the night, and with a dagger at his feet, he called loudly “Awake! awake! Say, what is your name? Speak! speak quickly!”,, </a:t>
            </a:r>
          </a:p>
        </p:txBody>
      </p:sp>
      <p:sp>
        <p:nvSpPr>
          <p:cNvPr id="4" name="Title 1">
            <a:extLst>
              <a:ext uri="{FF2B5EF4-FFF2-40B4-BE49-F238E27FC236}">
                <a16:creationId xmlns:a16="http://schemas.microsoft.com/office/drawing/2014/main" id="{1BD08E0D-151E-4940-ADB6-7C414DFCFC5C}"/>
              </a:ext>
            </a:extLst>
          </p:cNvPr>
          <p:cNvSpPr>
            <a:spLocks noGrp="1"/>
          </p:cNvSpPr>
          <p:nvPr>
            <p:ph type="title"/>
          </p:nvPr>
        </p:nvSpPr>
        <p:spPr>
          <a:xfrm>
            <a:off x="457200" y="0"/>
            <a:ext cx="8229600" cy="850106"/>
          </a:xfrm>
        </p:spPr>
        <p:txBody>
          <a:bodyPr>
            <a:normAutofit/>
          </a:bodyPr>
          <a:lstStyle/>
          <a:p>
            <a:r>
              <a:rPr lang="en-GB" sz="4000" dirty="0">
                <a:solidFill>
                  <a:schemeClr val="bg1"/>
                </a:solidFill>
                <a:latin typeface="Felix Titling" panose="04060505060202020A04" pitchFamily="82" charset="0"/>
              </a:rPr>
              <a:t>rape - incest</a:t>
            </a:r>
          </a:p>
        </p:txBody>
      </p:sp>
    </p:spTree>
    <p:extLst>
      <p:ext uri="{BB962C8B-B14F-4D97-AF65-F5344CB8AC3E}">
        <p14:creationId xmlns:p14="http://schemas.microsoft.com/office/powerpoint/2010/main" val="718043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2401E-5314-4193-A8FA-5A3DD3B0122F}"/>
              </a:ext>
            </a:extLst>
          </p:cNvPr>
          <p:cNvSpPr>
            <a:spLocks noGrp="1"/>
          </p:cNvSpPr>
          <p:nvPr>
            <p:ph type="title"/>
          </p:nvPr>
        </p:nvSpPr>
        <p:spPr>
          <a:xfrm>
            <a:off x="2195736" y="0"/>
            <a:ext cx="4824536" cy="922114"/>
          </a:xfrm>
        </p:spPr>
        <p:txBody>
          <a:bodyPr>
            <a:normAutofit/>
          </a:bodyPr>
          <a:lstStyle/>
          <a:p>
            <a:r>
              <a:rPr lang="en-GB" sz="3600" dirty="0">
                <a:solidFill>
                  <a:schemeClr val="bg1"/>
                </a:solidFill>
                <a:latin typeface="Felix Titling" panose="04060505060202020A04" pitchFamily="82" charset="0"/>
              </a:rPr>
              <a:t>villainous father</a:t>
            </a:r>
            <a:endParaRPr lang="en-GB" sz="3600" dirty="0"/>
          </a:p>
        </p:txBody>
      </p:sp>
      <p:sp>
        <p:nvSpPr>
          <p:cNvPr id="3" name="Content Placeholder 2">
            <a:extLst>
              <a:ext uri="{FF2B5EF4-FFF2-40B4-BE49-F238E27FC236}">
                <a16:creationId xmlns:a16="http://schemas.microsoft.com/office/drawing/2014/main" id="{288596CB-988F-4F55-817D-017A4D060834}"/>
              </a:ext>
            </a:extLst>
          </p:cNvPr>
          <p:cNvSpPr>
            <a:spLocks noGrp="1"/>
          </p:cNvSpPr>
          <p:nvPr>
            <p:ph idx="1"/>
          </p:nvPr>
        </p:nvSpPr>
        <p:spPr>
          <a:xfrm>
            <a:off x="395536" y="764704"/>
            <a:ext cx="8424936" cy="5935887"/>
          </a:xfrm>
        </p:spPr>
        <p:txBody>
          <a:bodyPr>
            <a:noAutofit/>
          </a:bodyPr>
          <a:lstStyle/>
          <a:p>
            <a:pPr marL="0" indent="0">
              <a:spcBef>
                <a:spcPts val="0"/>
              </a:spcBef>
              <a:buNone/>
            </a:pPr>
            <a:r>
              <a:rPr lang="en-GB" sz="2200" dirty="0">
                <a:solidFill>
                  <a:schemeClr val="bg1"/>
                </a:solidFill>
                <a:latin typeface="Garamond" panose="02020404030301010803" pitchFamily="18" charset="0"/>
              </a:rPr>
              <a:t>“Have pity, holy father!” exclaimed </a:t>
            </a:r>
            <a:r>
              <a:rPr lang="en-GB" sz="2200" dirty="0" err="1">
                <a:solidFill>
                  <a:schemeClr val="bg1"/>
                </a:solidFill>
                <a:latin typeface="Garamond" panose="02020404030301010803" pitchFamily="18" charset="0"/>
              </a:rPr>
              <a:t>Ellena</a:t>
            </a:r>
            <a:r>
              <a:rPr lang="en-GB" sz="2200" dirty="0">
                <a:solidFill>
                  <a:schemeClr val="bg1"/>
                </a:solidFill>
                <a:latin typeface="Garamond" panose="02020404030301010803" pitchFamily="18" charset="0"/>
              </a:rPr>
              <a:t> in agony.</a:t>
            </a:r>
          </a:p>
          <a:p>
            <a:pPr marL="0" indent="0">
              <a:spcBef>
                <a:spcPts val="0"/>
              </a:spcBef>
              <a:buNone/>
            </a:pPr>
            <a:r>
              <a:rPr lang="en-GB" sz="2200" dirty="0">
                <a:solidFill>
                  <a:schemeClr val="bg1"/>
                </a:solidFill>
                <a:latin typeface="Garamond" panose="02020404030301010803" pitchFamily="18" charset="0"/>
              </a:rPr>
              <a:t>“Why do you not say whose portrait that is?” demanded he, forgetting that he had not asked the question before.</a:t>
            </a:r>
          </a:p>
          <a:p>
            <a:pPr marL="0" indent="0">
              <a:spcBef>
                <a:spcPts val="0"/>
              </a:spcBef>
              <a:buNone/>
            </a:pPr>
            <a:r>
              <a:rPr lang="en-GB" sz="2200" dirty="0">
                <a:solidFill>
                  <a:schemeClr val="bg1"/>
                </a:solidFill>
                <a:latin typeface="Garamond" panose="02020404030301010803" pitchFamily="18" charset="0"/>
              </a:rPr>
              <a:t>“Whose portrait?” repeated the Confessor in a loud voice.</a:t>
            </a:r>
          </a:p>
          <a:p>
            <a:pPr marL="0" indent="0">
              <a:spcBef>
                <a:spcPts val="0"/>
              </a:spcBef>
              <a:buNone/>
            </a:pPr>
            <a:r>
              <a:rPr lang="en-GB" sz="2200" dirty="0">
                <a:solidFill>
                  <a:schemeClr val="bg1"/>
                </a:solidFill>
                <a:latin typeface="Garamond" panose="02020404030301010803" pitchFamily="18" charset="0"/>
              </a:rPr>
              <a:t>“Whose portrait!” said </a:t>
            </a:r>
            <a:r>
              <a:rPr lang="en-GB" sz="2200" dirty="0" err="1">
                <a:solidFill>
                  <a:schemeClr val="bg1"/>
                </a:solidFill>
                <a:latin typeface="Garamond" panose="02020404030301010803" pitchFamily="18" charset="0"/>
              </a:rPr>
              <a:t>Ellena</a:t>
            </a:r>
            <a:r>
              <a:rPr lang="en-GB" sz="2200" dirty="0">
                <a:solidFill>
                  <a:schemeClr val="bg1"/>
                </a:solidFill>
                <a:latin typeface="Garamond" panose="02020404030301010803" pitchFamily="18" charset="0"/>
              </a:rPr>
              <a:t>, with extreme surprise.</a:t>
            </a:r>
          </a:p>
          <a:p>
            <a:pPr marL="0" indent="0">
              <a:spcBef>
                <a:spcPts val="0"/>
              </a:spcBef>
              <a:buNone/>
            </a:pPr>
            <a:r>
              <a:rPr lang="en-GB" sz="2200" dirty="0">
                <a:solidFill>
                  <a:schemeClr val="bg1"/>
                </a:solidFill>
                <a:latin typeface="Garamond" panose="02020404030301010803" pitchFamily="18" charset="0"/>
              </a:rPr>
              <a:t>“Ay, how came you by it? Be quick — whose resemblance is it?”</a:t>
            </a:r>
          </a:p>
          <a:p>
            <a:pPr marL="0" indent="0">
              <a:spcBef>
                <a:spcPts val="0"/>
              </a:spcBef>
              <a:buNone/>
            </a:pPr>
            <a:r>
              <a:rPr lang="en-GB" sz="2200" dirty="0">
                <a:solidFill>
                  <a:schemeClr val="bg1"/>
                </a:solidFill>
                <a:latin typeface="Garamond" panose="02020404030301010803" pitchFamily="18" charset="0"/>
              </a:rPr>
              <a:t>“Why should you wish to know?” said </a:t>
            </a:r>
            <a:r>
              <a:rPr lang="en-GB" sz="2200" dirty="0" err="1">
                <a:solidFill>
                  <a:schemeClr val="bg1"/>
                </a:solidFill>
                <a:latin typeface="Garamond" panose="02020404030301010803" pitchFamily="18" charset="0"/>
              </a:rPr>
              <a:t>Ellena</a:t>
            </a:r>
            <a:r>
              <a:rPr lang="en-GB" sz="2200" dirty="0">
                <a:solidFill>
                  <a:schemeClr val="bg1"/>
                </a:solidFill>
                <a:latin typeface="Garamond" panose="02020404030301010803" pitchFamily="18" charset="0"/>
              </a:rPr>
              <a:t>.</a:t>
            </a:r>
          </a:p>
          <a:p>
            <a:pPr marL="0" indent="0">
              <a:spcBef>
                <a:spcPts val="0"/>
              </a:spcBef>
              <a:buNone/>
            </a:pPr>
            <a:r>
              <a:rPr lang="en-GB" sz="2200" dirty="0">
                <a:solidFill>
                  <a:schemeClr val="bg1"/>
                </a:solidFill>
                <a:latin typeface="Garamond" panose="02020404030301010803" pitchFamily="18" charset="0"/>
              </a:rPr>
              <a:t>“Answer my question,” repeated </a:t>
            </a:r>
            <a:r>
              <a:rPr lang="en-GB" sz="2200" dirty="0" err="1">
                <a:solidFill>
                  <a:schemeClr val="bg1"/>
                </a:solidFill>
                <a:latin typeface="Garamond" panose="02020404030301010803" pitchFamily="18" charset="0"/>
              </a:rPr>
              <a:t>Schedoni</a:t>
            </a:r>
            <a:r>
              <a:rPr lang="en-GB" sz="2200" dirty="0">
                <a:solidFill>
                  <a:schemeClr val="bg1"/>
                </a:solidFill>
                <a:latin typeface="Garamond" panose="02020404030301010803" pitchFamily="18" charset="0"/>
              </a:rPr>
              <a:t>, with </a:t>
            </a:r>
            <a:r>
              <a:rPr lang="en-GB" sz="2200" dirty="0" err="1">
                <a:solidFill>
                  <a:schemeClr val="bg1"/>
                </a:solidFill>
                <a:latin typeface="Garamond" panose="02020404030301010803" pitchFamily="18" charset="0"/>
              </a:rPr>
              <a:t>encreasing</a:t>
            </a:r>
            <a:r>
              <a:rPr lang="en-GB" sz="2200" dirty="0">
                <a:solidFill>
                  <a:schemeClr val="bg1"/>
                </a:solidFill>
                <a:latin typeface="Garamond" panose="02020404030301010803" pitchFamily="18" charset="0"/>
              </a:rPr>
              <a:t> sternness.</a:t>
            </a:r>
          </a:p>
          <a:p>
            <a:pPr marL="0" indent="0">
              <a:spcBef>
                <a:spcPts val="0"/>
              </a:spcBef>
              <a:buNone/>
            </a:pPr>
            <a:r>
              <a:rPr lang="en-GB" sz="2200" dirty="0">
                <a:solidFill>
                  <a:srgbClr val="FFFF00"/>
                </a:solidFill>
                <a:latin typeface="Garamond" panose="02020404030301010803" pitchFamily="18" charset="0"/>
              </a:rPr>
              <a:t>“I cannot part with it, holy father,” replied </a:t>
            </a:r>
            <a:r>
              <a:rPr lang="en-GB" sz="2200" dirty="0" err="1">
                <a:solidFill>
                  <a:srgbClr val="FFFF00"/>
                </a:solidFill>
                <a:latin typeface="Garamond" panose="02020404030301010803" pitchFamily="18" charset="0"/>
              </a:rPr>
              <a:t>Ellena</a:t>
            </a:r>
            <a:r>
              <a:rPr lang="en-GB" sz="2200" dirty="0">
                <a:solidFill>
                  <a:srgbClr val="FFFF00"/>
                </a:solidFill>
                <a:latin typeface="Garamond" panose="02020404030301010803" pitchFamily="18" charset="0"/>
              </a:rPr>
              <a:t>, pressing it to her bosom, “you do not wish me to part with it!”</a:t>
            </a:r>
          </a:p>
          <a:p>
            <a:pPr marL="0" indent="0">
              <a:spcBef>
                <a:spcPts val="0"/>
              </a:spcBef>
              <a:buNone/>
            </a:pPr>
            <a:r>
              <a:rPr lang="en-GB" sz="2200" dirty="0">
                <a:solidFill>
                  <a:schemeClr val="bg1"/>
                </a:solidFill>
                <a:latin typeface="Garamond" panose="02020404030301010803" pitchFamily="18" charset="0"/>
              </a:rPr>
              <a:t>“Is it impossible to make you answer my question!” said he, in extreme perturbation, and turning away from her, “has fear utterly confounded you!” Then, again stepping towards her, and seizing her wrist, he repeated the demand in a tone of desperation. </a:t>
            </a:r>
            <a:r>
              <a:rPr lang="en-GB" sz="2200" dirty="0" err="1">
                <a:solidFill>
                  <a:schemeClr val="bg1"/>
                </a:solidFill>
                <a:latin typeface="Garamond" panose="02020404030301010803" pitchFamily="18" charset="0"/>
              </a:rPr>
              <a:t>Ellena</a:t>
            </a:r>
            <a:r>
              <a:rPr lang="en-GB" sz="2200" dirty="0">
                <a:solidFill>
                  <a:schemeClr val="bg1"/>
                </a:solidFill>
                <a:latin typeface="Garamond" panose="02020404030301010803" pitchFamily="18" charset="0"/>
              </a:rPr>
              <a:t> lifted it, gazed upon it for a moment, and then pressing it to her lips said, </a:t>
            </a:r>
            <a:r>
              <a:rPr lang="en-GB" sz="2200" dirty="0">
                <a:solidFill>
                  <a:srgbClr val="FFFF00"/>
                </a:solidFill>
                <a:latin typeface="Garamond" panose="02020404030301010803" pitchFamily="18" charset="0"/>
              </a:rPr>
              <a:t>“This was my father.” </a:t>
            </a:r>
          </a:p>
          <a:p>
            <a:pPr marL="0" indent="0">
              <a:spcBef>
                <a:spcPts val="0"/>
              </a:spcBef>
              <a:buNone/>
            </a:pPr>
            <a:r>
              <a:rPr lang="en-GB" sz="2200" dirty="0">
                <a:solidFill>
                  <a:srgbClr val="FFFF00"/>
                </a:solidFill>
                <a:latin typeface="Garamond" panose="02020404030301010803" pitchFamily="18" charset="0"/>
              </a:rPr>
              <a:t>“Your father!” </a:t>
            </a:r>
            <a:r>
              <a:rPr lang="en-GB" sz="2200" dirty="0">
                <a:solidFill>
                  <a:schemeClr val="bg1"/>
                </a:solidFill>
                <a:latin typeface="Garamond" panose="02020404030301010803" pitchFamily="18" charset="0"/>
              </a:rPr>
              <a:t>he repeated in an inward voice, </a:t>
            </a:r>
            <a:r>
              <a:rPr lang="en-GB" sz="2200" dirty="0">
                <a:solidFill>
                  <a:srgbClr val="FFFF00"/>
                </a:solidFill>
                <a:latin typeface="Garamond" panose="02020404030301010803" pitchFamily="18" charset="0"/>
              </a:rPr>
              <a:t>“your father!” </a:t>
            </a:r>
            <a:r>
              <a:rPr lang="en-GB" sz="2200" dirty="0">
                <a:solidFill>
                  <a:schemeClr val="bg1"/>
                </a:solidFill>
                <a:latin typeface="Garamond" panose="02020404030301010803" pitchFamily="18" charset="0"/>
              </a:rPr>
              <a:t>and shuddering, turned away.</a:t>
            </a:r>
          </a:p>
        </p:txBody>
      </p:sp>
    </p:spTree>
    <p:extLst>
      <p:ext uri="{BB962C8B-B14F-4D97-AF65-F5344CB8AC3E}">
        <p14:creationId xmlns:p14="http://schemas.microsoft.com/office/powerpoint/2010/main" val="15503026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4E121F-493A-4335-BD84-9A4A17FB6C0C}"/>
              </a:ext>
            </a:extLst>
          </p:cNvPr>
          <p:cNvSpPr>
            <a:spLocks noGrp="1"/>
          </p:cNvSpPr>
          <p:nvPr>
            <p:ph idx="1"/>
          </p:nvPr>
        </p:nvSpPr>
        <p:spPr>
          <a:xfrm>
            <a:off x="287524" y="188640"/>
            <a:ext cx="8676964" cy="7079096"/>
          </a:xfrm>
        </p:spPr>
        <p:txBody>
          <a:bodyPr>
            <a:normAutofit/>
          </a:bodyPr>
          <a:lstStyle/>
          <a:p>
            <a:pPr marL="0" indent="0">
              <a:spcBef>
                <a:spcPts val="0"/>
              </a:spcBef>
              <a:buNone/>
              <a:tabLst>
                <a:tab pos="2152650" algn="l"/>
              </a:tabLst>
            </a:pPr>
            <a:r>
              <a:rPr lang="en-GB" sz="2100" dirty="0">
                <a:solidFill>
                  <a:schemeClr val="bg1"/>
                </a:solidFill>
                <a:latin typeface="Garamond" panose="02020404030301010803" pitchFamily="18" charset="0"/>
              </a:rPr>
              <a:t>“</a:t>
            </a:r>
            <a:r>
              <a:rPr lang="en-GB" sz="2200" dirty="0">
                <a:solidFill>
                  <a:srgbClr val="FFFF00"/>
                </a:solidFill>
                <a:latin typeface="Garamond" panose="02020404030301010803" pitchFamily="18" charset="0"/>
              </a:rPr>
              <a:t>I never knew a father’s care,” </a:t>
            </a:r>
            <a:r>
              <a:rPr lang="en-GB" sz="2200" dirty="0">
                <a:solidFill>
                  <a:schemeClr val="bg1"/>
                </a:solidFill>
                <a:latin typeface="Garamond" panose="02020404030301010803" pitchFamily="18" charset="0"/>
              </a:rPr>
              <a:t>she said, “nor till lately did I perceive the want of it. — But now.”  […] —“Alas! he is dead! or I should not now want a protector,” replied </a:t>
            </a:r>
            <a:r>
              <a:rPr lang="en-GB" sz="2200" dirty="0" err="1">
                <a:solidFill>
                  <a:schemeClr val="bg1"/>
                </a:solidFill>
                <a:latin typeface="Garamond" panose="02020404030301010803" pitchFamily="18" charset="0"/>
              </a:rPr>
              <a:t>Ellena</a:t>
            </a:r>
            <a:r>
              <a:rPr lang="en-GB" sz="2200" dirty="0">
                <a:solidFill>
                  <a:schemeClr val="bg1"/>
                </a:solidFill>
                <a:latin typeface="Garamond" panose="02020404030301010803" pitchFamily="18" charset="0"/>
              </a:rPr>
              <a:t>, shrinking from his grasp, and weeping.</a:t>
            </a:r>
          </a:p>
          <a:p>
            <a:pPr marL="0" indent="0">
              <a:spcBef>
                <a:spcPts val="0"/>
              </a:spcBef>
              <a:buNone/>
            </a:pPr>
            <a:r>
              <a:rPr lang="en-GB" sz="900" dirty="0">
                <a:solidFill>
                  <a:schemeClr val="bg1"/>
                </a:solidFill>
                <a:latin typeface="Garamond" panose="02020404030301010803" pitchFamily="18" charset="0"/>
              </a:rPr>
              <a:t>……………………………………….</a:t>
            </a:r>
          </a:p>
          <a:p>
            <a:pPr marL="0" indent="0">
              <a:spcBef>
                <a:spcPts val="0"/>
              </a:spcBef>
              <a:buNone/>
            </a:pPr>
            <a:r>
              <a:rPr lang="en-GB" sz="2200" dirty="0">
                <a:solidFill>
                  <a:schemeClr val="bg1"/>
                </a:solidFill>
                <a:latin typeface="Garamond" panose="02020404030301010803" pitchFamily="18" charset="0"/>
              </a:rPr>
              <a:t>At length he yielded to the fulness of his heart, and </a:t>
            </a:r>
            <a:r>
              <a:rPr lang="en-GB" sz="2200" dirty="0" err="1">
                <a:solidFill>
                  <a:schemeClr val="bg1"/>
                </a:solidFill>
                <a:latin typeface="Garamond" panose="02020404030301010803" pitchFamily="18" charset="0"/>
              </a:rPr>
              <a:t>Schedoni</a:t>
            </a:r>
            <a:r>
              <a:rPr lang="en-GB" sz="2200" dirty="0">
                <a:solidFill>
                  <a:schemeClr val="bg1"/>
                </a:solidFill>
                <a:latin typeface="Garamond" panose="02020404030301010803" pitchFamily="18" charset="0"/>
              </a:rPr>
              <a:t>, the stern </a:t>
            </a:r>
            <a:r>
              <a:rPr lang="en-GB" sz="2200" dirty="0" err="1">
                <a:solidFill>
                  <a:schemeClr val="bg1"/>
                </a:solidFill>
                <a:latin typeface="Garamond" panose="02020404030301010803" pitchFamily="18" charset="0"/>
              </a:rPr>
              <a:t>Schedoni</a:t>
            </a:r>
            <a:r>
              <a:rPr lang="en-GB" sz="2200" dirty="0">
                <a:solidFill>
                  <a:schemeClr val="bg1"/>
                </a:solidFill>
                <a:latin typeface="Garamond" panose="02020404030301010803" pitchFamily="18" charset="0"/>
              </a:rPr>
              <a:t>, wept and sighed! He seated himself on the mattress beside </a:t>
            </a:r>
            <a:r>
              <a:rPr lang="en-GB" sz="2200" dirty="0" err="1">
                <a:solidFill>
                  <a:schemeClr val="bg1"/>
                </a:solidFill>
                <a:latin typeface="Garamond" panose="02020404030301010803" pitchFamily="18" charset="0"/>
              </a:rPr>
              <a:t>Ellena</a:t>
            </a:r>
            <a:r>
              <a:rPr lang="en-GB" sz="2200" dirty="0">
                <a:solidFill>
                  <a:schemeClr val="bg1"/>
                </a:solidFill>
                <a:latin typeface="Garamond" panose="02020404030301010803" pitchFamily="18" charset="0"/>
              </a:rPr>
              <a:t>, took her hand, which she affrighted attempted to withdraw, and when he could command his voice, said, “Unhappy child! — behold your more unhappy </a:t>
            </a:r>
            <a:r>
              <a:rPr lang="en-GB" sz="2200" dirty="0">
                <a:solidFill>
                  <a:srgbClr val="FFFF00"/>
                </a:solidFill>
                <a:latin typeface="Garamond" panose="02020404030301010803" pitchFamily="18" charset="0"/>
              </a:rPr>
              <a:t>father</a:t>
            </a:r>
            <a:r>
              <a:rPr lang="en-GB" sz="2200" dirty="0">
                <a:solidFill>
                  <a:schemeClr val="bg1"/>
                </a:solidFill>
                <a:latin typeface="Garamond" panose="02020404030301010803" pitchFamily="18" charset="0"/>
              </a:rPr>
              <a:t>!” As he concluded, his voice was overcome by groans, and he drew the cowl entirely over his face.</a:t>
            </a:r>
          </a:p>
          <a:p>
            <a:pPr marL="0" indent="0">
              <a:spcBef>
                <a:spcPts val="0"/>
              </a:spcBef>
              <a:buNone/>
            </a:pPr>
            <a:r>
              <a:rPr lang="en-GB" sz="900" dirty="0">
                <a:solidFill>
                  <a:schemeClr val="bg1"/>
                </a:solidFill>
                <a:latin typeface="Garamond" panose="02020404030301010803" pitchFamily="18" charset="0"/>
              </a:rPr>
              <a:t>………………………………………</a:t>
            </a:r>
          </a:p>
          <a:p>
            <a:pPr marL="0" indent="0">
              <a:spcBef>
                <a:spcPts val="0"/>
              </a:spcBef>
              <a:buNone/>
            </a:pPr>
            <a:r>
              <a:rPr lang="en-GB" sz="2200" dirty="0">
                <a:solidFill>
                  <a:schemeClr val="bg1"/>
                </a:solidFill>
                <a:latin typeface="Garamond" panose="02020404030301010803" pitchFamily="18" charset="0"/>
              </a:rPr>
              <a:t>“Reproach you! — reproach my </a:t>
            </a:r>
            <a:r>
              <a:rPr lang="en-GB" sz="2200" dirty="0">
                <a:solidFill>
                  <a:srgbClr val="FFFF00"/>
                </a:solidFill>
                <a:latin typeface="Garamond" panose="02020404030301010803" pitchFamily="18" charset="0"/>
              </a:rPr>
              <a:t>father</a:t>
            </a:r>
            <a:r>
              <a:rPr lang="en-GB" sz="2200" dirty="0">
                <a:solidFill>
                  <a:schemeClr val="bg1"/>
                </a:solidFill>
                <a:latin typeface="Garamond" panose="02020404030301010803" pitchFamily="18" charset="0"/>
              </a:rPr>
              <a:t>!” repeated </a:t>
            </a:r>
            <a:r>
              <a:rPr lang="en-GB" sz="2200" dirty="0" err="1">
                <a:solidFill>
                  <a:schemeClr val="bg1"/>
                </a:solidFill>
                <a:latin typeface="Garamond" panose="02020404030301010803" pitchFamily="18" charset="0"/>
              </a:rPr>
              <a:t>Ellena</a:t>
            </a:r>
            <a:r>
              <a:rPr lang="en-GB" sz="2200" dirty="0">
                <a:solidFill>
                  <a:schemeClr val="bg1"/>
                </a:solidFill>
                <a:latin typeface="Garamond" panose="02020404030301010803" pitchFamily="18" charset="0"/>
              </a:rPr>
              <a:t>, in accents softening into tenderness, Why should I reproach my </a:t>
            </a:r>
            <a:r>
              <a:rPr lang="en-GB" sz="2200" dirty="0">
                <a:solidFill>
                  <a:srgbClr val="FFFF00"/>
                </a:solidFill>
                <a:latin typeface="Garamond" panose="02020404030301010803" pitchFamily="18" charset="0"/>
              </a:rPr>
              <a:t>father</a:t>
            </a:r>
            <a:r>
              <a:rPr lang="en-GB" sz="2200" dirty="0">
                <a:solidFill>
                  <a:schemeClr val="bg1"/>
                </a:solidFill>
                <a:latin typeface="Garamond" panose="02020404030301010803" pitchFamily="18" charset="0"/>
              </a:rPr>
              <a:t>!”</a:t>
            </a:r>
          </a:p>
          <a:p>
            <a:pPr marL="0" indent="0">
              <a:spcBef>
                <a:spcPts val="0"/>
              </a:spcBef>
              <a:buNone/>
            </a:pPr>
            <a:r>
              <a:rPr lang="en-GB" sz="2200" dirty="0">
                <a:solidFill>
                  <a:schemeClr val="bg1"/>
                </a:solidFill>
                <a:latin typeface="Garamond" panose="02020404030301010803" pitchFamily="18" charset="0"/>
              </a:rPr>
              <a:t>“Why!” exclaimed </a:t>
            </a:r>
            <a:r>
              <a:rPr lang="en-GB" sz="2200" dirty="0" err="1">
                <a:solidFill>
                  <a:schemeClr val="bg1"/>
                </a:solidFill>
                <a:latin typeface="Garamond" panose="02020404030301010803" pitchFamily="18" charset="0"/>
              </a:rPr>
              <a:t>Schedoni</a:t>
            </a:r>
            <a:r>
              <a:rPr lang="en-GB" sz="2200" dirty="0">
                <a:solidFill>
                  <a:schemeClr val="bg1"/>
                </a:solidFill>
                <a:latin typeface="Garamond" panose="02020404030301010803" pitchFamily="18" charset="0"/>
              </a:rPr>
              <a:t>, starting from his seat, “Great God!”</a:t>
            </a:r>
          </a:p>
          <a:p>
            <a:pPr marL="0" indent="0">
              <a:spcBef>
                <a:spcPts val="0"/>
              </a:spcBef>
              <a:buNone/>
            </a:pPr>
            <a:r>
              <a:rPr lang="en-GB" sz="2200" dirty="0">
                <a:solidFill>
                  <a:schemeClr val="bg1"/>
                </a:solidFill>
                <a:latin typeface="Garamond" panose="02020404030301010803" pitchFamily="18" charset="0"/>
              </a:rPr>
              <a:t>As he moved, he stumbled over the dagger at his foot; at that moment it might be said to strike into his heart. He pushed it hastily from sight. </a:t>
            </a:r>
            <a:r>
              <a:rPr lang="en-GB" sz="2200" dirty="0" err="1">
                <a:solidFill>
                  <a:schemeClr val="bg1"/>
                </a:solidFill>
                <a:latin typeface="Garamond" panose="02020404030301010803" pitchFamily="18" charset="0"/>
              </a:rPr>
              <a:t>Ellena</a:t>
            </a:r>
            <a:r>
              <a:rPr lang="en-GB" sz="2200" dirty="0">
                <a:solidFill>
                  <a:schemeClr val="bg1"/>
                </a:solidFill>
                <a:latin typeface="Garamond" panose="02020404030301010803" pitchFamily="18" charset="0"/>
              </a:rPr>
              <a:t> had not observed it; but she observed his labouring breast, his distracted looks, and quick steps, as he walked to and </a:t>
            </a:r>
            <a:r>
              <a:rPr lang="en-GB" sz="2200" dirty="0" err="1">
                <a:solidFill>
                  <a:schemeClr val="bg1"/>
                </a:solidFill>
                <a:latin typeface="Garamond" panose="02020404030301010803" pitchFamily="18" charset="0"/>
              </a:rPr>
              <a:t>fro</a:t>
            </a:r>
            <a:r>
              <a:rPr lang="en-GB" sz="2200" dirty="0">
                <a:solidFill>
                  <a:schemeClr val="bg1"/>
                </a:solidFill>
                <a:latin typeface="Garamond" panose="02020404030301010803" pitchFamily="18" charset="0"/>
              </a:rPr>
              <a:t> in the chamber; and </a:t>
            </a:r>
            <a:r>
              <a:rPr lang="en-GB" sz="2200" dirty="0">
                <a:solidFill>
                  <a:srgbClr val="FFFF00"/>
                </a:solidFill>
                <a:latin typeface="Garamond" panose="02020404030301010803" pitchFamily="18" charset="0"/>
              </a:rPr>
              <a:t>she asked, with the most soothing accents of compassion, and looks of anxious gentleness, what made him so unhappy, and tried to assuage his sufferings. </a:t>
            </a:r>
          </a:p>
        </p:txBody>
      </p:sp>
    </p:spTree>
    <p:extLst>
      <p:ext uri="{BB962C8B-B14F-4D97-AF65-F5344CB8AC3E}">
        <p14:creationId xmlns:p14="http://schemas.microsoft.com/office/powerpoint/2010/main" val="745242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4E2B3-B10E-4104-AAB9-E08B043DE5D5}"/>
              </a:ext>
            </a:extLst>
          </p:cNvPr>
          <p:cNvSpPr>
            <a:spLocks noGrp="1"/>
          </p:cNvSpPr>
          <p:nvPr>
            <p:ph idx="1"/>
          </p:nvPr>
        </p:nvSpPr>
        <p:spPr>
          <a:xfrm>
            <a:off x="457200" y="2132856"/>
            <a:ext cx="8435280" cy="1152128"/>
          </a:xfrm>
        </p:spPr>
        <p:txBody>
          <a:bodyPr>
            <a:normAutofit/>
          </a:bodyPr>
          <a:lstStyle/>
          <a:p>
            <a:pPr marL="0" indent="0">
              <a:buNone/>
            </a:pPr>
            <a:r>
              <a:rPr lang="en-GB" sz="5400" dirty="0">
                <a:solidFill>
                  <a:srgbClr val="FFFF00"/>
                </a:solidFill>
                <a:latin typeface="Blackadder ITC" panose="04020505051007020D02" pitchFamily="82" charset="0"/>
              </a:rPr>
              <a:t>MORE TOMORROW…. </a:t>
            </a:r>
          </a:p>
        </p:txBody>
      </p:sp>
    </p:spTree>
    <p:extLst>
      <p:ext uri="{BB962C8B-B14F-4D97-AF65-F5344CB8AC3E}">
        <p14:creationId xmlns:p14="http://schemas.microsoft.com/office/powerpoint/2010/main" val="2568604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766</TotalTime>
  <Words>3492</Words>
  <Application>Microsoft Office PowerPoint</Application>
  <PresentationFormat>On-screen Show (4:3)</PresentationFormat>
  <Paragraphs>127</Paragraphs>
  <Slides>24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Agency FB</vt:lpstr>
      <vt:lpstr>Arial</vt:lpstr>
      <vt:lpstr>Blackadder ITC</vt:lpstr>
      <vt:lpstr>Calibri</vt:lpstr>
      <vt:lpstr>Century Gothic</vt:lpstr>
      <vt:lpstr>Copperplate Gothic Light</vt:lpstr>
      <vt:lpstr>Felix Titling</vt:lpstr>
      <vt:lpstr>Garamond</vt:lpstr>
      <vt:lpstr>Palatino Linotype</vt:lpstr>
      <vt:lpstr>Office Theme</vt:lpstr>
      <vt:lpstr>HPEN 6006/5006 : THE RATIONAL WORLD</vt:lpstr>
      <vt:lpstr>PowerPoint Presentation</vt:lpstr>
      <vt:lpstr>PowerPoint Presentation</vt:lpstr>
      <vt:lpstr>philosophy &amp; physiology</vt:lpstr>
      <vt:lpstr>sentimentality</vt:lpstr>
      <vt:lpstr>Language &amp; meaning</vt:lpstr>
      <vt:lpstr>Intimacy &amp; alienation</vt:lpstr>
      <vt:lpstr>Fatherhood &amp; Naming IN TS </vt:lpstr>
      <vt:lpstr>Systems, writing &amp; GENDER </vt:lpstr>
      <vt:lpstr>‘Gothic: the dark underbelly of the Enlightenment’ Fred Botting, Gothic, 1996</vt:lpstr>
      <vt:lpstr>The gothic: here &amp; there </vt:lpstr>
      <vt:lpstr>The uncanny</vt:lpstr>
      <vt:lpstr>PowerPoint Presentation</vt:lpstr>
      <vt:lpstr>PowerPoint Presentation</vt:lpstr>
      <vt:lpstr>The female Gothic </vt:lpstr>
      <vt:lpstr>PowerPoint Presentation</vt:lpstr>
      <vt:lpstr>PowerPoint Presentation</vt:lpstr>
      <vt:lpstr>Radcliffe con’t </vt:lpstr>
      <vt:lpstr>Absent/ lost mother</vt:lpstr>
      <vt:lpstr>villainous mother</vt:lpstr>
      <vt:lpstr>rape - incest</vt:lpstr>
      <vt:lpstr>villainous father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HPEN 6006/5006 BEAUTY &amp; TERROR: ALTERNATE RATIONALITIES</dc:title>
  <dc:creator>Admin</dc:creator>
  <cp:lastModifiedBy>Jeni Williams</cp:lastModifiedBy>
  <cp:revision>53</cp:revision>
  <dcterms:created xsi:type="dcterms:W3CDTF">2018-12-26T19:11:30Z</dcterms:created>
  <dcterms:modified xsi:type="dcterms:W3CDTF">2019-01-13T17:48:37Z</dcterms:modified>
</cp:coreProperties>
</file>