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ink/ink1.xml" ContentType="application/inkml+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9" r:id="rId1"/>
  </p:sldMasterIdLst>
  <p:notesMasterIdLst>
    <p:notesMasterId r:id="rId21"/>
  </p:notesMasterIdLst>
  <p:sldIdLst>
    <p:sldId id="256" r:id="rId2"/>
    <p:sldId id="257" r:id="rId3"/>
    <p:sldId id="258" r:id="rId4"/>
    <p:sldId id="259" r:id="rId5"/>
    <p:sldId id="260" r:id="rId6"/>
    <p:sldId id="268" r:id="rId7"/>
    <p:sldId id="261" r:id="rId8"/>
    <p:sldId id="269" r:id="rId9"/>
    <p:sldId id="262" r:id="rId10"/>
    <p:sldId id="270" r:id="rId11"/>
    <p:sldId id="263" r:id="rId12"/>
    <p:sldId id="271" r:id="rId13"/>
    <p:sldId id="264" r:id="rId14"/>
    <p:sldId id="272" r:id="rId15"/>
    <p:sldId id="274" r:id="rId16"/>
    <p:sldId id="273" r:id="rId17"/>
    <p:sldId id="265" r:id="rId18"/>
    <p:sldId id="266" r:id="rId19"/>
    <p:sldId id="267" r:id="rId20"/>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3447" autoAdjust="0"/>
  </p:normalViewPr>
  <p:slideViewPr>
    <p:cSldViewPr snapToGrid="0" snapToObjects="1">
      <p:cViewPr>
        <p:scale>
          <a:sx n="60" d="100"/>
          <a:sy n="60" d="100"/>
        </p:scale>
        <p:origin x="1460" y="4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1T19:32:52.552"/>
    </inkml:context>
    <inkml:brush xml:id="br0">
      <inkml:brushProperty name="width" value="0.1" units="cm"/>
      <inkml:brushProperty name="height" value="0.1" units="cm"/>
      <inkml:brushProperty name="color" value="#008C3A"/>
    </inkml:brush>
  </inkml:definitions>
  <inkml:trace contextRef="#ctx0" brushRef="#br0">1 1 6553,'0'-1'0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13335" y="601724"/>
            <a:ext cx="6477805" cy="1906073"/>
          </a:xfrm>
        </p:spPr>
        <p:txBody>
          <a:bodyPr bIns="0" anchor="b">
            <a:normAutofit/>
          </a:bodyPr>
          <a:lstStyle>
            <a:lvl1pPr algn="l">
              <a:defRPr sz="4950"/>
            </a:lvl1pPr>
          </a:lstStyle>
          <a:p>
            <a:r>
              <a:rPr lang="en-US"/>
              <a:t>Click to edit Master title style</a:t>
            </a:r>
            <a:endParaRPr lang="en-US" dirty="0"/>
          </a:p>
        </p:txBody>
      </p:sp>
      <p:sp>
        <p:nvSpPr>
          <p:cNvPr id="3" name="Subtitle 2"/>
          <p:cNvSpPr>
            <a:spLocks noGrp="1"/>
          </p:cNvSpPr>
          <p:nvPr>
            <p:ph type="subTitle" idx="1"/>
          </p:nvPr>
        </p:nvSpPr>
        <p:spPr>
          <a:xfrm>
            <a:off x="1813335" y="2648403"/>
            <a:ext cx="6477804" cy="733216"/>
          </a:xfrm>
        </p:spPr>
        <p:txBody>
          <a:bodyPr tIns="91440" bIns="91440">
            <a:normAutofit/>
          </a:bodyPr>
          <a:lstStyle>
            <a:lvl1pPr marL="0" indent="0" algn="l">
              <a:buNone/>
              <a:defRPr sz="1350" b="0" cap="all" baseline="0">
                <a:solidFill>
                  <a:schemeClr val="tx1"/>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7/11/2026</a:t>
            </a:fld>
            <a:endParaRPr lang="en-US" dirty="0"/>
          </a:p>
        </p:txBody>
      </p:sp>
      <p:sp>
        <p:nvSpPr>
          <p:cNvPr id="5" name="Footer Placeholder 4"/>
          <p:cNvSpPr>
            <a:spLocks noGrp="1"/>
          </p:cNvSpPr>
          <p:nvPr>
            <p:ph type="ftr" sz="quarter" idx="11"/>
          </p:nvPr>
        </p:nvSpPr>
        <p:spPr>
          <a:xfrm>
            <a:off x="1812376" y="246981"/>
            <a:ext cx="3730436" cy="231901"/>
          </a:xfrm>
        </p:spPr>
        <p:txBody>
          <a:bodyPr/>
          <a:lstStyle/>
          <a:p>
            <a:endParaRPr lang="en-US" dirty="0"/>
          </a:p>
        </p:txBody>
      </p:sp>
      <p:sp>
        <p:nvSpPr>
          <p:cNvPr id="6" name="Slide Number Placeholder 5"/>
          <p:cNvSpPr>
            <a:spLocks noGrp="1"/>
          </p:cNvSpPr>
          <p:nvPr>
            <p:ph type="sldNum" sz="quarter" idx="12"/>
          </p:nvPr>
        </p:nvSpPr>
        <p:spPr>
          <a:xfrm>
            <a:off x="1078249" y="599230"/>
            <a:ext cx="608264" cy="377684"/>
          </a:xfrm>
        </p:spPr>
        <p:txBody>
          <a:bodyPr/>
          <a:lstStyle/>
          <a:p>
            <a:fld id="{6D22F896-40B5-4ADD-8801-0D06FADFA095}" type="slidenum">
              <a:rPr lang="en-US" smtClean="0"/>
              <a:t>‹#›</a:t>
            </a:fld>
            <a:endParaRPr lang="en-US" dirty="0"/>
          </a:p>
        </p:txBody>
      </p:sp>
      <p:cxnSp>
        <p:nvCxnSpPr>
          <p:cNvPr id="15" name="Straight Connector 14"/>
          <p:cNvCxnSpPr/>
          <p:nvPr/>
        </p:nvCxnSpPr>
        <p:spPr>
          <a:xfrm>
            <a:off x="1813335" y="2646407"/>
            <a:ext cx="647780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041731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33" name="Straight Connector 32"/>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9094717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90679" y="1317097"/>
            <a:ext cx="6482366" cy="1415963"/>
          </a:xfrm>
        </p:spPr>
        <p:txBody>
          <a:bodyPr anchor="b">
            <a:normAutofit/>
          </a:bodyPr>
          <a:lstStyle>
            <a:lvl1pPr algn="l">
              <a:defRPr sz="2700"/>
            </a:lvl1pPr>
          </a:lstStyle>
          <a:p>
            <a:r>
              <a:rPr lang="en-US"/>
              <a:t>Click to edit Master title style</a:t>
            </a:r>
            <a:endParaRPr lang="en-US" dirty="0"/>
          </a:p>
        </p:txBody>
      </p:sp>
      <p:sp>
        <p:nvSpPr>
          <p:cNvPr id="3" name="Text Placeholder 2"/>
          <p:cNvSpPr>
            <a:spLocks noGrp="1"/>
          </p:cNvSpPr>
          <p:nvPr>
            <p:ph type="body" idx="1"/>
          </p:nvPr>
        </p:nvSpPr>
        <p:spPr>
          <a:xfrm>
            <a:off x="1090679" y="2854647"/>
            <a:ext cx="6472835" cy="759697"/>
          </a:xfrm>
        </p:spPr>
        <p:txBody>
          <a:bodyPr tIns="91440">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1090679" y="2853739"/>
            <a:ext cx="64728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70892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86913" y="603667"/>
            <a:ext cx="7204226" cy="79447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85498" y="1508159"/>
            <a:ext cx="3483864" cy="25864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10328" y="1513007"/>
            <a:ext cx="3483864" cy="25811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7/11/2026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5" name="Straight Connector 34"/>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9463520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85394" y="603123"/>
            <a:ext cx="7205746" cy="79223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85393" y="1514662"/>
            <a:ext cx="3483864" cy="601457"/>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085393" y="2118202"/>
            <a:ext cx="3483864" cy="19833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09272" y="1517253"/>
            <a:ext cx="3483864" cy="601678"/>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09272" y="2116119"/>
            <a:ext cx="3483864" cy="19780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7/11/2026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29" name="Straight Connector 28"/>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9532052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7/11/2026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25" name="Straight Connector 24"/>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7150692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7/11/2026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670279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3504" y="599230"/>
            <a:ext cx="2454824" cy="1685338"/>
          </a:xfrm>
        </p:spPr>
        <p:txBody>
          <a:bodyPr anchor="b">
            <a:normAutofit/>
          </a:bodyPr>
          <a:lstStyle>
            <a:lvl1pPr algn="l">
              <a:defRPr sz="1800"/>
            </a:lvl1pPr>
          </a:lstStyle>
          <a:p>
            <a:r>
              <a:rPr lang="en-US"/>
              <a:t>Click to edit Master title style</a:t>
            </a:r>
            <a:endParaRPr lang="en-US" dirty="0"/>
          </a:p>
        </p:txBody>
      </p:sp>
      <p:sp>
        <p:nvSpPr>
          <p:cNvPr id="3" name="Content Placeholder 2"/>
          <p:cNvSpPr>
            <a:spLocks noGrp="1"/>
          </p:cNvSpPr>
          <p:nvPr>
            <p:ph idx="1"/>
          </p:nvPr>
        </p:nvSpPr>
        <p:spPr>
          <a:xfrm>
            <a:off x="3782785" y="599230"/>
            <a:ext cx="4509353" cy="349412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83504" y="2404119"/>
            <a:ext cx="2456260" cy="1686136"/>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7" name="Straight Connector 16"/>
          <p:cNvCxnSpPr/>
          <p:nvPr/>
        </p:nvCxnSpPr>
        <p:spPr>
          <a:xfrm>
            <a:off x="1086210" y="2404118"/>
            <a:ext cx="245211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9452066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5608041" y="361628"/>
            <a:ext cx="3055900" cy="3861826"/>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088405" y="847135"/>
            <a:ext cx="4149246" cy="1372938"/>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3292" y="841907"/>
            <a:ext cx="2093378" cy="2899745"/>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087747" y="2359494"/>
            <a:ext cx="4143303" cy="1502807"/>
          </a:xfrm>
        </p:spPr>
        <p:txBody>
          <a:bodyPr>
            <a:normAutofit/>
          </a:bodyPr>
          <a:lstStyle>
            <a:lvl1pPr marL="0" indent="0" algn="l">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085537" y="4102393"/>
            <a:ext cx="4145513" cy="240092"/>
          </a:xfrm>
        </p:spPr>
        <p:txBody>
          <a:bodyPr/>
          <a:lstStyle>
            <a:lvl1pPr algn="l">
              <a:defRPr/>
            </a:lvl1pPr>
          </a:lstStyle>
          <a:p>
            <a:fld id="{48A87A34-81AB-432B-8DAE-1953F412C126}" type="datetimeFigureOut">
              <a:rPr lang="en-US" smtClean="0"/>
              <a:pPr/>
              <a:t>7/11/2026</a:t>
            </a:fld>
            <a:endParaRPr lang="en-US" dirty="0"/>
          </a:p>
        </p:txBody>
      </p:sp>
      <p:sp>
        <p:nvSpPr>
          <p:cNvPr id="6" name="Footer Placeholder 5"/>
          <p:cNvSpPr>
            <a:spLocks noGrp="1"/>
          </p:cNvSpPr>
          <p:nvPr>
            <p:ph type="ftr" sz="quarter" idx="11"/>
          </p:nvPr>
        </p:nvSpPr>
        <p:spPr>
          <a:xfrm>
            <a:off x="1085537" y="238981"/>
            <a:ext cx="4155753" cy="240698"/>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1" name="Straight Connector 30"/>
          <p:cNvCxnSpPr/>
          <p:nvPr/>
        </p:nvCxnSpPr>
        <p:spPr>
          <a:xfrm>
            <a:off x="1085537" y="2357704"/>
            <a:ext cx="414551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6113706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26" name="Straight Connector 25"/>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5616758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79333" y="599230"/>
            <a:ext cx="1211807" cy="3494917"/>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83504" y="599230"/>
            <a:ext cx="5871623" cy="34949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7079333" y="599230"/>
            <a:ext cx="0" cy="3494917"/>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0045148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17949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1514607"/>
            <a:ext cx="9144000" cy="3079456"/>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4594860"/>
            <a:ext cx="9144000" cy="557213"/>
          </a:xfrm>
          <a:prstGeom prst="rect">
            <a:avLst/>
          </a:prstGeom>
        </p:spPr>
      </p:pic>
      <p:sp>
        <p:nvSpPr>
          <p:cNvPr id="2" name="Title Placeholder 1"/>
          <p:cNvSpPr>
            <a:spLocks noGrp="1"/>
          </p:cNvSpPr>
          <p:nvPr>
            <p:ph type="title"/>
          </p:nvPr>
        </p:nvSpPr>
        <p:spPr>
          <a:xfrm>
            <a:off x="1088685" y="603390"/>
            <a:ext cx="7202456" cy="78692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88685" y="1511799"/>
            <a:ext cx="7202456" cy="25879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65604" y="247778"/>
            <a:ext cx="2625536" cy="231901"/>
          </a:xfrm>
          <a:prstGeom prst="rect">
            <a:avLst/>
          </a:prstGeom>
        </p:spPr>
        <p:txBody>
          <a:bodyPr vert="horz" lIns="91440" tIns="45720" rIns="91440" bIns="45720" rtlCol="0" anchor="ctr"/>
          <a:lstStyle>
            <a:lvl1pPr algn="r">
              <a:defRPr sz="750">
                <a:solidFill>
                  <a:schemeClr val="tx1">
                    <a:tint val="75000"/>
                  </a:schemeClr>
                </a:solidFill>
              </a:defRPr>
            </a:lvl1pPr>
          </a:lstStyle>
          <a:p>
            <a:fld id="{48A87A34-81AB-432B-8DAE-1953F412C126}" type="datetimeFigureOut">
              <a:rPr lang="en-US" smtClean="0"/>
              <a:pPr/>
              <a:t>7/11/2026</a:t>
            </a:fld>
            <a:endParaRPr lang="en-US" dirty="0"/>
          </a:p>
        </p:txBody>
      </p:sp>
      <p:sp>
        <p:nvSpPr>
          <p:cNvPr id="5" name="Footer Placeholder 4"/>
          <p:cNvSpPr>
            <a:spLocks noGrp="1"/>
          </p:cNvSpPr>
          <p:nvPr>
            <p:ph type="ftr" sz="quarter" idx="3"/>
          </p:nvPr>
        </p:nvSpPr>
        <p:spPr>
          <a:xfrm>
            <a:off x="1088684" y="246981"/>
            <a:ext cx="4454127" cy="231901"/>
          </a:xfrm>
          <a:prstGeom prst="rect">
            <a:avLst/>
          </a:prstGeom>
        </p:spPr>
        <p:txBody>
          <a:bodyPr vert="horz" lIns="91440" tIns="45720" rIns="91440" bIns="45720" rtlCol="0" anchor="ctr"/>
          <a:lstStyle>
            <a:lvl1pPr algn="l">
              <a:defRPr sz="7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60046" y="599230"/>
            <a:ext cx="608264" cy="377684"/>
          </a:xfrm>
          <a:prstGeom prst="rect">
            <a:avLst/>
          </a:prstGeom>
        </p:spPr>
        <p:txBody>
          <a:bodyPr vert="horz" lIns="91440" tIns="45720" rIns="91440" bIns="45720" rtlCol="0" anchor="t"/>
          <a:lstStyle>
            <a:lvl1pPr algn="r">
              <a:defRPr sz="2100">
                <a:solidFill>
                  <a:schemeClr val="accent1"/>
                </a:solidFill>
              </a:defRPr>
            </a:lvl1pPr>
          </a:lstStyle>
          <a:p>
            <a:fld id="{6D22F896-40B5-4ADD-8801-0D06FADFA095}" type="slidenum">
              <a:rPr lang="en-US" smtClean="0"/>
              <a:pPr/>
              <a:t>‹#›</a:t>
            </a:fld>
            <a:endParaRPr lang="en-US" dirty="0"/>
          </a:p>
        </p:txBody>
      </p:sp>
      <p:cxnSp>
        <p:nvCxnSpPr>
          <p:cNvPr id="10" name="Straight Connector 9"/>
          <p:cNvCxnSpPr/>
          <p:nvPr/>
        </p:nvCxnSpPr>
        <p:spPr>
          <a:xfrm>
            <a:off x="0" y="4596310"/>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5018113"/>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Lst>
  <p:hf sldNum="0" hdr="0" ftr="0" dt="0"/>
  <p:txStyles>
    <p:titleStyle>
      <a:lvl1pPr algn="l" defTabSz="685800" rtl="0" eaLnBrk="1" latinLnBrk="0" hangingPunct="1">
        <a:lnSpc>
          <a:spcPct val="90000"/>
        </a:lnSpc>
        <a:spcBef>
          <a:spcPct val="0"/>
        </a:spcBef>
        <a:buNone/>
        <a:defRPr sz="2400" b="0" i="0" kern="1200" cap="all">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buClr>
        <a:buSzPct val="100000"/>
        <a:buFont typeface="Arial" panose="020B0604020202020204" pitchFamily="34" charset="0"/>
        <a:buChar char="•"/>
        <a:defRPr sz="1500" kern="120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350" kern="1200" cap="none"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050" kern="1200" cap="none"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hyperlink" Target="https://www.microsoft/" TargetMode="External"/><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hyperlink" Target="https://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dirty="0">
                <a:solidFill>
                  <a:srgbClr val="1A1A1A"/>
                </a:solidFill>
                <a:latin typeface="Calibri" pitchFamily="34" charset="0"/>
                <a:ea typeface="Calibri" pitchFamily="34" charset="-122"/>
                <a:cs typeface="Calibri" pitchFamily="34" charset="-120"/>
              </a:rPr>
              <a:t>Digital Skills and Research Methods</a:t>
            </a:r>
            <a:endParaRPr lang="en-US" sz="4000" dirty="0"/>
          </a:p>
          <a:p>
            <a:pPr marL="0" indent="0">
              <a:buNone/>
            </a:pPr>
            <a:r>
              <a:rPr lang="en-US" sz="4000" dirty="0">
                <a:solidFill>
                  <a:srgbClr val="1A1A1A"/>
                </a:solidFill>
                <a:latin typeface="Calibri" pitchFamily="34" charset="0"/>
                <a:ea typeface="Calibri" pitchFamily="34" charset="-122"/>
                <a:cs typeface="Calibri" pitchFamily="34" charset="-120"/>
              </a:rPr>
              <a:t>LCHS4007</a:t>
            </a:r>
            <a:endParaRPr lang="en-US" sz="4000" dirty="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pPr marL="0" indent="0">
              <a:buNone/>
            </a:pPr>
            <a:r>
              <a:rPr lang="en-US" sz="1600" dirty="0">
                <a:solidFill>
                  <a:srgbClr val="1A1A1A"/>
                </a:solidFill>
                <a:latin typeface="Calibri" pitchFamily="34" charset="0"/>
                <a:ea typeface="Calibri" pitchFamily="34" charset="-122"/>
                <a:cs typeface="Calibri" pitchFamily="34" charset="-120"/>
              </a:rPr>
              <a:t>Component 1: Group Presentation
Programme: Certificate of Higher Education Skills for the Workplace (Health &amp; Social Care)
Lecturer: &lt;Lecturers Name Ramzi
Submission: Monday 13th July 2026</a:t>
            </a:r>
            <a:endParaRPr lang="en-US" sz="1600" dirty="0"/>
          </a:p>
        </p:txBody>
      </p:sp>
      <p:sp>
        <p:nvSpPr>
          <p:cNvPr id="6" name="Text 4"/>
          <p:cNvSpPr/>
          <p:nvPr/>
        </p:nvSpPr>
        <p:spPr>
          <a:xfrm>
            <a:off x="548640" y="4114800"/>
            <a:ext cx="8046720" cy="68580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Group Member Names:  [Name </a:t>
            </a:r>
            <a:r>
              <a:rPr lang="en-US" sz="1300" i="1" dirty="0" err="1">
                <a:solidFill>
                  <a:srgbClr val="555555"/>
                </a:solidFill>
                <a:latin typeface="Calibri" pitchFamily="34" charset="0"/>
                <a:ea typeface="Calibri" pitchFamily="34" charset="-122"/>
                <a:cs typeface="Calibri" pitchFamily="34" charset="-120"/>
              </a:rPr>
              <a:t>ivan</a:t>
            </a:r>
            <a:r>
              <a:rPr lang="en-US" sz="1300" i="1" dirty="0">
                <a:solidFill>
                  <a:srgbClr val="555555"/>
                </a:solidFill>
                <a:latin typeface="Calibri" pitchFamily="34" charset="0"/>
                <a:ea typeface="Calibri" pitchFamily="34" charset="-122"/>
                <a:cs typeface="Calibri" pitchFamily="34" charset="-120"/>
              </a:rPr>
              <a:t> Enriquez]  |  Larry stevens]  |  [Dharminder </a:t>
            </a:r>
            <a:r>
              <a:rPr lang="en-US" sz="1300" i="1" dirty="0" err="1">
                <a:solidFill>
                  <a:srgbClr val="555555"/>
                </a:solidFill>
                <a:latin typeface="Calibri" pitchFamily="34" charset="0"/>
                <a:ea typeface="Calibri" pitchFamily="34" charset="-122"/>
                <a:cs typeface="Calibri" pitchFamily="34" charset="-120"/>
              </a:rPr>
              <a:t>singh</a:t>
            </a:r>
            <a:r>
              <a:rPr lang="en-US" sz="1300" i="1" dirty="0">
                <a:solidFill>
                  <a:srgbClr val="555555"/>
                </a:solidFill>
                <a:latin typeface="Calibri" pitchFamily="34" charset="0"/>
                <a:ea typeface="Calibri" pitchFamily="34" charset="-122"/>
                <a:cs typeface="Calibri" pitchFamily="34" charset="-120"/>
              </a:rPr>
              <a:t>  |  [Name 4]  |  [Name 5]</a:t>
            </a:r>
            <a:endParaRPr lang="en-US" sz="1300" dirty="0"/>
          </a:p>
          <a:p>
            <a:pPr marL="0" indent="0">
              <a:buNone/>
            </a:pPr>
            <a:r>
              <a:rPr lang="en-US" sz="1300" i="1" dirty="0">
                <a:solidFill>
                  <a:srgbClr val="555555"/>
                </a:solidFill>
                <a:latin typeface="Calibri" pitchFamily="34" charset="0"/>
                <a:ea typeface="Calibri" pitchFamily="34" charset="-122"/>
                <a:cs typeface="Calibri" pitchFamily="34" charset="-120"/>
              </a:rPr>
              <a:t>Student IDs:  [2540248]  |  [I2545466 |  [2545374]  |  [ID 4]  |  [ID 5]</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Acknowledgement of the Use of AI</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0" indent="0">
              <a:buNone/>
            </a:pPr>
            <a:r>
              <a:rPr lang="en-US" sz="1500" dirty="0">
                <a:solidFill>
                  <a:srgbClr val="555555"/>
                </a:solidFill>
                <a:latin typeface="Calibri" pitchFamily="34" charset="0"/>
                <a:ea typeface="Calibri" pitchFamily="34" charset="-122"/>
                <a:cs typeface="Calibri" pitchFamily="34" charset="-120"/>
              </a:rPr>
              <a:t>I acknowledge the use of[Chat GTP ] (OpenAI) on [https://chatgtp.com]in (2026) to support my work using the prompt(s):</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"[Describe how Power Point  improve efficiency and  communication  ,improve grammar , structure and clarity of my presentation.</a:t>
            </a:r>
          </a:p>
          <a:p>
            <a:pPr marL="0" indent="0">
              <a:buNone/>
            </a:pPr>
            <a:r>
              <a:rPr lang="en-US" sz="1500" dirty="0">
                <a:solidFill>
                  <a:srgbClr val="555555"/>
                </a:solidFill>
                <a:latin typeface="Calibri" pitchFamily="34" charset="0"/>
                <a:ea typeface="Calibri" pitchFamily="34" charset="-122"/>
                <a:cs typeface="Calibri" pitchFamily="34" charset="-120"/>
              </a:rPr>
              <a:t>   Recommend the most suitable Microsoft 365 tool for staff training. </a:t>
            </a:r>
          </a:p>
          <a:p>
            <a:pPr marL="0" indent="0">
              <a:buNone/>
            </a:pPr>
            <a:r>
              <a:rPr lang="en-US" sz="1500" dirty="0">
                <a:solidFill>
                  <a:srgbClr val="555555"/>
                </a:solidFill>
                <a:latin typeface="Calibri" pitchFamily="34" charset="0"/>
                <a:ea typeface="Calibri" pitchFamily="34" charset="-122"/>
                <a:cs typeface="Calibri" pitchFamily="34" charset="-120"/>
              </a:rPr>
              <a:t>   There are many advantages to using Power Point.</a:t>
            </a:r>
          </a:p>
          <a:p>
            <a:pPr marL="0" indent="0">
              <a:buNone/>
            </a:pPr>
            <a:endParaRPr lang="en-US" sz="1500" dirty="0">
              <a:solidFill>
                <a:srgbClr val="555555"/>
              </a:solidFill>
              <a:latin typeface="Calibri" pitchFamily="34" charset="0"/>
              <a:ea typeface="Calibri" pitchFamily="34" charset="-122"/>
              <a:cs typeface="Calibri" pitchFamily="34" charset="-120"/>
            </a:endParaRPr>
          </a:p>
          <a:p>
            <a:pPr marL="0" indent="0">
              <a:buNone/>
            </a:pPr>
            <a:r>
              <a:rPr lang="en-US" sz="1500" dirty="0">
                <a:solidFill>
                  <a:srgbClr val="555555"/>
                </a:solidFill>
                <a:latin typeface="Calibri" pitchFamily="34" charset="0"/>
                <a:ea typeface="Calibri" pitchFamily="34" charset="-122"/>
                <a:cs typeface="Calibri" pitchFamily="34" charset="-120"/>
              </a:rPr>
              <a:t>    </a:t>
            </a:r>
          </a:p>
          <a:p>
            <a:pPr marL="0" indent="0">
              <a:buNone/>
            </a:pP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that I have NOT presented any AI-generated text as my own work.</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I have copies of my drafts, notes and other resources used before and after the use of AI </a:t>
            </a:r>
            <a:endParaRPr lang="en-US" sz="1500" dirty="0"/>
          </a:p>
        </p:txBody>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r>
              <a:rPr lang="en-US" sz="1200" i="1" dirty="0">
                <a:solidFill>
                  <a:srgbClr val="C0392B"/>
                </a:solidFill>
                <a:latin typeface="Calibri" pitchFamily="34" charset="0"/>
                <a:ea typeface="Calibri" pitchFamily="34" charset="-122"/>
                <a:cs typeface="Calibri" pitchFamily="34" charset="-120"/>
              </a:rPr>
              <a:t>AI tools were used in the preparation of this presentation.'</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Contents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1.</a:t>
            </a:r>
            <a:endParaRPr lang="en-US" sz="1600" dirty="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Introduction – Case Study Overview</a:t>
            </a:r>
            <a:endParaRPr lang="en-US" sz="1600" dirty="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[Riverdale Nursing Home]</a:t>
            </a:r>
            <a:endParaRPr lang="en-US" sz="1300" dirty="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2.</a:t>
            </a:r>
            <a:endParaRPr lang="en-US" sz="1600" dirty="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1: Staff Communication → [MS Tool]</a:t>
            </a:r>
            <a:endParaRPr lang="en-US" sz="1600" dirty="0"/>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[Student Name]</a:t>
            </a:r>
            <a:endParaRPr lang="en-US" sz="1300" dirty="0"/>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3.</a:t>
            </a:r>
            <a:endParaRPr lang="en-US" sz="1600" dirty="0"/>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2: Secure File Storage &amp; Sharing → [MS Tool]</a:t>
            </a:r>
            <a:endParaRPr lang="en-US" sz="1600" dirty="0"/>
          </a:p>
        </p:txBody>
      </p:sp>
      <p:sp>
        <p:nvSpPr>
          <p:cNvPr id="14" name="Text 12"/>
          <p:cNvSpPr/>
          <p:nvPr/>
        </p:nvSpPr>
        <p:spPr>
          <a:xfrm>
            <a:off x="7132320" y="2075688"/>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[Student Name]</a:t>
            </a:r>
            <a:endParaRPr lang="en-US" sz="1300" dirty="0"/>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4.</a:t>
            </a:r>
            <a:endParaRPr lang="en-US" sz="1600" dirty="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3: Care Documentation → [MS Tool]</a:t>
            </a:r>
            <a:endParaRPr lang="en-US" sz="1600" dirty="0"/>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[Student Name]</a:t>
            </a:r>
            <a:endParaRPr lang="en-US" sz="1300" dirty="0"/>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5.</a:t>
            </a:r>
            <a:endParaRPr lang="en-US" sz="1600" dirty="0"/>
          </a:p>
        </p:txBody>
      </p:sp>
      <p:sp>
        <p:nvSpPr>
          <p:cNvPr id="21" name="Text 19"/>
          <p:cNvSpPr/>
          <p:nvPr/>
        </p:nvSpPr>
        <p:spPr>
          <a:xfrm>
            <a:off x="822960" y="3008376"/>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4: Staff Scheduling / Rotas → [MS Tool]</a:t>
            </a:r>
            <a:endParaRPr lang="en-US" sz="1600" dirty="0"/>
          </a:p>
        </p:txBody>
      </p:sp>
      <p:sp>
        <p:nvSpPr>
          <p:cNvPr id="22" name="Text 20"/>
          <p:cNvSpPr/>
          <p:nvPr/>
        </p:nvSpPr>
        <p:spPr>
          <a:xfrm>
            <a:off x="7132320" y="3008376"/>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[Student Name]</a:t>
            </a:r>
            <a:endParaRPr lang="en-US" sz="1300" dirty="0"/>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6.</a:t>
            </a:r>
            <a:endParaRPr lang="en-US" sz="1600" dirty="0"/>
          </a:p>
        </p:txBody>
      </p:sp>
      <p:sp>
        <p:nvSpPr>
          <p:cNvPr id="25" name="Text 23"/>
          <p:cNvSpPr/>
          <p:nvPr/>
        </p:nvSpPr>
        <p:spPr>
          <a:xfrm>
            <a:off x="822960" y="347472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5: Staff Training → [MS teams]</a:t>
            </a:r>
            <a:endParaRPr lang="en-US" sz="1600" dirty="0"/>
          </a:p>
        </p:txBody>
      </p:sp>
      <p:sp>
        <p:nvSpPr>
          <p:cNvPr id="27" name="Shape 25"/>
          <p:cNvSpPr/>
          <p:nvPr/>
        </p:nvSpPr>
        <p:spPr>
          <a:xfrm>
            <a:off x="411480" y="3886199"/>
            <a:ext cx="8732520" cy="777239"/>
          </a:xfrm>
          <a:prstGeom prst="line">
            <a:avLst/>
          </a:prstGeom>
          <a:noFill/>
          <a:ln w="6350">
            <a:solidFill>
              <a:srgbClr val="CCCCCC"/>
            </a:solidFill>
            <a:prstDash val="solid"/>
          </a:ln>
        </p:spPr>
        <p:txBody>
          <a:bodyPr/>
          <a:lstStyle/>
          <a:p>
            <a:r>
              <a:rPr lang="en-GB" dirty="0" err="1"/>
              <a:t>i</a:t>
            </a:r>
            <a:endParaRPr lang="en-GB" dirty="0"/>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7.</a:t>
            </a:r>
            <a:endParaRPr lang="en-US" sz="1600" dirty="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Conclusion &amp; Recommendations</a:t>
            </a:r>
            <a:endParaRPr lang="en-US" sz="1600" dirty="0"/>
          </a:p>
        </p:txBody>
      </p:sp>
      <p:sp>
        <p:nvSpPr>
          <p:cNvPr id="30" name="Text 28"/>
          <p:cNvSpPr/>
          <p:nvPr/>
        </p:nvSpPr>
        <p:spPr>
          <a:xfrm flipV="1">
            <a:off x="7132320" y="4352543"/>
            <a:ext cx="1554480" cy="411479"/>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[All Members]</a:t>
            </a:r>
            <a:endParaRPr lang="en-US" sz="1300" dirty="0"/>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8.</a:t>
            </a:r>
            <a:endParaRPr lang="en-US" sz="1600" dirty="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References</a:t>
            </a:r>
            <a:endParaRPr lang="en-US" sz="1600" dirty="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r>
              <a:rPr lang="en-US" sz="1300" dirty="0"/>
              <a:t>Microsoft (2025) Microsoft Power Point </a:t>
            </a:r>
            <a:r>
              <a:rPr lang="en-US" sz="1300" dirty="0" err="1"/>
              <a:t>A,vailable</a:t>
            </a:r>
            <a:r>
              <a:rPr lang="en-US" sz="1300" dirty="0"/>
              <a:t> at  https://www.Microsoft.com</a:t>
            </a:r>
          </a:p>
        </p:txBody>
      </p:sp>
      <p:sp>
        <p:nvSpPr>
          <p:cNvPr id="38" name="Text 20">
            <a:extLst>
              <a:ext uri="{FF2B5EF4-FFF2-40B4-BE49-F238E27FC236}">
                <a16:creationId xmlns:a16="http://schemas.microsoft.com/office/drawing/2014/main" id="{F1595555-9C8C-5715-6596-723AC61871FD}"/>
              </a:ext>
            </a:extLst>
          </p:cNvPr>
          <p:cNvSpPr/>
          <p:nvPr/>
        </p:nvSpPr>
        <p:spPr>
          <a:xfrm>
            <a:off x="7072064" y="3479752"/>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[Ivan Enriquez</a:t>
            </a:r>
          </a:p>
          <a:p>
            <a:pPr marL="0" indent="0" algn="r">
              <a:buNone/>
            </a:pPr>
            <a:r>
              <a:rPr lang="en-US" sz="1300" i="1" dirty="0">
                <a:solidFill>
                  <a:srgbClr val="555555"/>
                </a:solidFill>
                <a:latin typeface="Calibri" pitchFamily="34" charset="0"/>
                <a:ea typeface="Calibri" pitchFamily="34" charset="-122"/>
                <a:cs typeface="Calibri" pitchFamily="34" charset="-120"/>
              </a:rPr>
              <a:t>]</a:t>
            </a: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Introduction: Riverdale Nursing Home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749040"/>
          </a:xfrm>
          <a:prstGeom prst="rect">
            <a:avLst/>
          </a:prstGeom>
          <a:noFill/>
          <a:ln/>
        </p:spPr>
        <p:txBody>
          <a:bodyPr wrap="square" lIns="0" tIns="0" rIns="0" bIns="0" rtlCol="0" anchor="t"/>
          <a:lstStyle/>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Briefly introduce Riverdale Nursing Home - what it does and who it supports.</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Explain that staff work across two buildings in shifts (carers, nurses, admin).</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State that the organisation uses Microsoft 365 but staff are unsure which tools to use for which tasks.</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Identify the four key problems: confusion, duplicated work, missed messages, and inefficient working.</a:t>
            </a:r>
            <a:endParaRPr lang="en-US" sz="1600" dirty="0"/>
          </a:p>
          <a:p>
            <a:pPr marL="342900" indent="-342900">
              <a:buSzPct val="100000"/>
              <a:buChar char="•"/>
            </a:pPr>
            <a:r>
              <a:rPr lang="en-US" sz="1600" dirty="0">
                <a:solidFill>
                  <a:srgbClr val="C0392B"/>
                </a:solidFill>
                <a:latin typeface="Calibri" pitchFamily="34" charset="0"/>
                <a:ea typeface="Calibri" pitchFamily="34" charset="-122"/>
                <a:cs typeface="Calibri" pitchFamily="34" charset="-120"/>
              </a:rPr>
              <a:t>State your group's objective: to match the correct Microsoft 365 tool to each workplace task to improve efficiency and communication.</a:t>
            </a: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1: Staff Communication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Teams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p>
          <a:p>
            <a:pPr marL="342900" indent="-342900">
              <a:buSzPct val="100000"/>
              <a:buChar char="•"/>
            </a:pP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Teams the most suitable tool for this task? Justify your choice with at least one academic or credible source (Author, Year).</a:t>
            </a:r>
          </a:p>
          <a:p>
            <a:pPr>
              <a:buSzPct val="100000"/>
            </a:pPr>
            <a:endParaRPr lang="en-US" sz="1500" dirty="0">
              <a:solidFill>
                <a:srgbClr val="C0392B"/>
              </a:solidFill>
              <a:latin typeface="Calibri" pitchFamily="34" charset="0"/>
              <a:ea typeface="Calibri" pitchFamily="34" charset="-122"/>
              <a:cs typeface="Calibri" pitchFamily="34" charset="-120"/>
            </a:endParaRPr>
          </a:p>
          <a:p>
            <a:pPr>
              <a:buSzPct val="100000"/>
            </a:pP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Teams improve efficiency or communication at Riverdale? Give 2–3 specific examples using real features of the tool.</a:t>
            </a:r>
          </a:p>
          <a:p>
            <a:pPr marL="342900" indent="-342900">
              <a:buSzPct val="100000"/>
              <a:buChar char="•"/>
            </a:pPr>
            <a:endParaRPr lang="en-US" sz="1500" dirty="0">
              <a:solidFill>
                <a:srgbClr val="C0392B"/>
              </a:solidFill>
              <a:latin typeface="Calibri" pitchFamily="34" charset="0"/>
              <a:ea typeface="Calibri" pitchFamily="34" charset="-122"/>
              <a:cs typeface="Calibri" pitchFamily="34" charset="-120"/>
            </a:endParaRPr>
          </a:p>
          <a:p>
            <a:pPr>
              <a:buSzPct val="100000"/>
            </a:pP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Teams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Teams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Microsoft Teams at Riverdale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2: Secure File Storage &amp; Sharing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OneDrive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OneDrive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OneDrive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OneDrive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OneDrive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E823485-D1B6-24D2-EA5C-BC0773689BDB}"/>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OneDrive at Riverdale</a:t>
            </a:r>
            <a:endParaRPr lang="en-US" sz="3600" dirty="0"/>
          </a:p>
        </p:txBody>
      </p:sp>
      <p:sp>
        <p:nvSpPr>
          <p:cNvPr id="3" name="Shape 1">
            <a:extLst>
              <a:ext uri="{FF2B5EF4-FFF2-40B4-BE49-F238E27FC236}">
                <a16:creationId xmlns:a16="http://schemas.microsoft.com/office/drawing/2014/main" id="{8116EA1D-4A0A-B999-E32B-3F82B38755A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2744F5D0-8C1B-77FA-C62C-832BEF7832C6}"/>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D044DADA-54BE-CAB3-C5BD-CC710BD957C8}"/>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3919252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3: Care Documentation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Word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chemeClr val="accent1"/>
                </a:solidFill>
                <a:latin typeface="Calibri" pitchFamily="34" charset="0"/>
                <a:ea typeface="Calibri" pitchFamily="34" charset="-122"/>
                <a:cs typeface="Calibri" pitchFamily="34" charset="-120"/>
              </a:rPr>
              <a:t>Answer here</a:t>
            </a:r>
            <a:endParaRPr lang="en-US" sz="1500" dirty="0">
              <a:solidFill>
                <a:schemeClr val="accent1"/>
              </a:solidFill>
            </a:endParaRPr>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Word the most suitable tool for this task? Justify your choice with at least one academic or credible source (Author, Year).</a:t>
            </a:r>
          </a:p>
          <a:p>
            <a:pPr marL="342900" indent="-342900">
              <a:buSzPct val="100000"/>
              <a:buChar char="•"/>
            </a:pP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Word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Word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Word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Word at Riverdale</a:t>
            </a:r>
            <a:endParaRPr lang="en-US" sz="3600" dirty="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2961832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4: Staff Scheduling / Rotas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Excel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Why is Microsoft Excel the most suitable tool for this task? Justify your choice with at least one academic or credible source (Author, Year).</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How does Microsoft Excel improve efficiency or communication at Riverdale? Give 2–3 specific examples using real features of the tool.</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advantages of using Microsoft Excel in this context? (e.g. accessibility, collaboration, cost). Cite a source.</a:t>
            </a:r>
            <a:endParaRPr lang="en-US" sz="1500" dirty="0"/>
          </a:p>
          <a:p>
            <a:pPr marL="342900" indent="-342900">
              <a:buSzPct val="100000"/>
              <a:buChar char="•"/>
            </a:pPr>
            <a:r>
              <a:rPr lang="en-US" sz="1500" dirty="0">
                <a:solidFill>
                  <a:srgbClr val="C0392B"/>
                </a:solidFill>
                <a:latin typeface="Calibri" pitchFamily="34" charset="0"/>
                <a:ea typeface="Calibri" pitchFamily="34" charset="-122"/>
                <a:cs typeface="Calibri" pitchFamily="34" charset="-120"/>
              </a:rPr>
              <a:t>What are the limitations of using Microsoft Excel here? (e.g. internet dependency, staff training, licensing). Cite a source.</a:t>
            </a:r>
            <a:endParaRPr lang="en-US" sz="1500" dirty="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Excel at Riverdale</a:t>
            </a:r>
            <a:endParaRPr lang="en-US" sz="3600" dirty="0"/>
          </a:p>
        </p:txBody>
      </p:sp>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66AD7CA6-C2A8-FC1B-A1CF-758EA8454352}"/>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9DC5975C-0447-7B7C-2A75-EE2BD697663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3AD21BD2-32D2-D097-4F51-6EDC6B5C36EB}"/>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Tree>
    <p:extLst>
      <p:ext uri="{BB962C8B-B14F-4D97-AF65-F5344CB8AC3E}">
        <p14:creationId xmlns:p14="http://schemas.microsoft.com/office/powerpoint/2010/main" val="2894269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1336"/>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5: Staff Training</a:t>
            </a:r>
            <a:endParaRPr lang="en-US" sz="3600" dirty="0"/>
          </a:p>
        </p:txBody>
      </p:sp>
      <p:sp>
        <p:nvSpPr>
          <p:cNvPr id="3" name="Shape 1"/>
          <p:cNvSpPr/>
          <p:nvPr/>
        </p:nvSpPr>
        <p:spPr>
          <a:xfrm>
            <a:off x="411480" y="771919"/>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764479"/>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PowerPoint          Presenter: [Ivan Enriquez]  |  [Student 2540248]</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144058"/>
            <a:ext cx="8321040" cy="3429000"/>
          </a:xfrm>
          <a:prstGeom prst="rect">
            <a:avLst/>
          </a:prstGeom>
          <a:noFill/>
          <a:ln/>
        </p:spPr>
        <p:txBody>
          <a:bodyPr wrap="square" lIns="0" tIns="0" rIns="0" bIns="0" rtlCol="0" anchor="t"/>
          <a:lstStyle/>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What does this task involve at Riverdale? Describe the specific task in 2–3 sentences, applied to the nursing home setting.</a:t>
            </a:r>
          </a:p>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Inducting new careers and nurses.</a:t>
            </a:r>
          </a:p>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Updating staff on care/ medication changes.</a:t>
            </a:r>
          </a:p>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Mandatary course safeguarding, manual handling, first aid.</a:t>
            </a:r>
          </a:p>
          <a:p>
            <a:pPr marL="342900" indent="-342900">
              <a:buSzPct val="100000"/>
              <a:buChar char="•"/>
            </a:pPr>
            <a:endParaRPr lang="en-US" sz="1200" dirty="0"/>
          </a:p>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Why is Microsoft PowerPoint the most suitable tool for this task? Justify your choice with at least one academic or credible source (Author, Year).</a:t>
            </a:r>
          </a:p>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Creates visual presentation with images diagrams and videos.</a:t>
            </a:r>
          </a:p>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Ensures consistency same training across both buildings.</a:t>
            </a:r>
          </a:p>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MAYER (2009)</a:t>
            </a:r>
          </a:p>
          <a:p>
            <a:pPr marL="342900" indent="-342900">
              <a:buSzPct val="100000"/>
              <a:buChar char="•"/>
            </a:pPr>
            <a:endParaRPr lang="en-US" sz="1200" dirty="0"/>
          </a:p>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How does Microsoft PowerPoint improve efficiency or communication at Riverdale? Give 2–3 specific examples using real features of the tool.</a:t>
            </a:r>
          </a:p>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Reusable Templates, </a:t>
            </a:r>
            <a:r>
              <a:rPr lang="en-US" sz="1200" dirty="0" err="1">
                <a:solidFill>
                  <a:srgbClr val="C0392B"/>
                </a:solidFill>
                <a:latin typeface="Calibri" pitchFamily="34" charset="0"/>
                <a:ea typeface="Calibri" pitchFamily="34" charset="-122"/>
                <a:cs typeface="Calibri" pitchFamily="34" charset="-120"/>
              </a:rPr>
              <a:t>Embeddedvideos,Export</a:t>
            </a:r>
            <a:r>
              <a:rPr lang="en-US" sz="1200" dirty="0">
                <a:solidFill>
                  <a:srgbClr val="C0392B"/>
                </a:solidFill>
                <a:latin typeface="Calibri" pitchFamily="34" charset="0"/>
                <a:ea typeface="Calibri" pitchFamily="34" charset="-122"/>
                <a:cs typeface="Calibri" pitchFamily="34" charset="-120"/>
              </a:rPr>
              <a:t> to PDF/Video</a:t>
            </a:r>
          </a:p>
          <a:p>
            <a:pPr marL="342900" indent="-342900">
              <a:buSzPct val="100000"/>
              <a:buChar char="•"/>
            </a:pPr>
            <a:endParaRPr lang="en-US" sz="1200" dirty="0"/>
          </a:p>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What are the advantages of using Microsoft PowerPoint in this context? (e.g. accessibility, collaboration, cost). Cite a s</a:t>
            </a:r>
          </a:p>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Easy </a:t>
            </a:r>
            <a:endParaRPr lang="en-US" sz="1200" dirty="0"/>
          </a:p>
          <a:p>
            <a:pPr marL="342900" indent="-342900">
              <a:buSzPct val="100000"/>
              <a:buChar char="•"/>
            </a:pPr>
            <a:r>
              <a:rPr lang="en-US" sz="1200" dirty="0">
                <a:solidFill>
                  <a:srgbClr val="C0392B"/>
                </a:solidFill>
                <a:latin typeface="Calibri" pitchFamily="34" charset="0"/>
                <a:ea typeface="Calibri" pitchFamily="34" charset="-122"/>
                <a:cs typeface="Calibri" pitchFamily="34" charset="-120"/>
              </a:rPr>
              <a:t>What are the limitations of using Microsoft PowerPoint here? (e.g. internet dependency, staff training, licensing). Cite a source.</a:t>
            </a:r>
            <a:endParaRPr lang="en-US" sz="1200" dirty="0"/>
          </a:p>
        </p:txBody>
      </p:sp>
      <p:sp>
        <p:nvSpPr>
          <p:cNvPr id="7" name="Shape 5"/>
          <p:cNvSpPr/>
          <p:nvPr/>
        </p:nvSpPr>
        <p:spPr>
          <a:xfrm>
            <a:off x="2049780" y="591312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 </a:t>
            </a:r>
            <a:r>
              <a:rPr lang="en-US" sz="1100" i="1" dirty="0" err="1">
                <a:solidFill>
                  <a:srgbClr val="555555"/>
                </a:solidFill>
                <a:latin typeface="Calibri" pitchFamily="34" charset="0"/>
                <a:ea typeface="Calibri" pitchFamily="34" charset="-122"/>
                <a:cs typeface="Calibri" pitchFamily="34" charset="-120"/>
              </a:rPr>
              <a:t>Emesent</a:t>
            </a:r>
            <a:r>
              <a:rPr lang="en-US" sz="1100" i="1" dirty="0">
                <a:solidFill>
                  <a:srgbClr val="555555"/>
                </a:solidFill>
                <a:latin typeface="Calibri" pitchFamily="34" charset="0"/>
                <a:ea typeface="Calibri" pitchFamily="34" charset="-122"/>
                <a:cs typeface="Calibri" pitchFamily="34" charset="-120"/>
              </a:rPr>
              <a:t> this slide. You will be asked individual questions by the assessor afterwards.</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573856" y="-1001122"/>
            <a:ext cx="8722543" cy="2736848"/>
          </a:xfrm>
          <a:prstGeom prst="rect">
            <a:avLst/>
          </a:prstGeom>
          <a:noFill/>
          <a:ln/>
        </p:spPr>
        <p:txBody>
          <a:bodyPr wrap="square" lIns="0" tIns="0" rIns="0" bIns="0" rtlCol="0" anchor="b"/>
          <a:lstStyle/>
          <a:p>
            <a:endParaRPr lang="en-US" sz="3600" dirty="0">
              <a:solidFill>
                <a:srgbClr val="1A1A1A"/>
              </a:solidFill>
              <a:latin typeface="Calibri" pitchFamily="34" charset="0"/>
              <a:ea typeface="Calibri" pitchFamily="34" charset="-122"/>
              <a:cs typeface="Calibri" pitchFamily="34" charset="-120"/>
            </a:endParaRPr>
          </a:p>
          <a:p>
            <a:endParaRPr lang="en-US" sz="3600" dirty="0">
              <a:solidFill>
                <a:srgbClr val="1A1A1A"/>
              </a:solidFill>
              <a:latin typeface="Calibri" pitchFamily="34" charset="0"/>
              <a:ea typeface="Calibri" pitchFamily="34" charset="-122"/>
              <a:cs typeface="Calibri" pitchFamily="34" charset="-120"/>
            </a:endParaRPr>
          </a:p>
          <a:p>
            <a:endParaRPr lang="en-US" sz="3600" dirty="0">
              <a:solidFill>
                <a:srgbClr val="1A1A1A"/>
              </a:solidFill>
              <a:latin typeface="Calibri" pitchFamily="34" charset="0"/>
              <a:ea typeface="Calibri" pitchFamily="34" charset="-122"/>
              <a:cs typeface="Calibri" pitchFamily="34" charset="-120"/>
            </a:endParaRPr>
          </a:p>
          <a:p>
            <a:endParaRPr lang="en-US" sz="3600" dirty="0"/>
          </a:p>
        </p:txBody>
      </p:sp>
      <p:sp>
        <p:nvSpPr>
          <p:cNvPr id="3" name="Shape 1">
            <a:extLst>
              <a:ext uri="{FF2B5EF4-FFF2-40B4-BE49-F238E27FC236}">
                <a16:creationId xmlns:a16="http://schemas.microsoft.com/office/drawing/2014/main" id="{4FDD4944-F33F-488D-FC93-83785B98FB23}"/>
              </a:ext>
            </a:extLst>
          </p:cNvPr>
          <p:cNvSpPr/>
          <p:nvPr/>
        </p:nvSpPr>
        <p:spPr>
          <a:xfrm>
            <a:off x="573856" y="1796717"/>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961166" y="3111087"/>
            <a:ext cx="3931920" cy="481573"/>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p>
          <a:p>
            <a:pPr marL="0" indent="0">
              <a:buNone/>
            </a:pPr>
            <a:r>
              <a:rPr lang="en-US" sz="1700" b="1" dirty="0">
                <a:solidFill>
                  <a:srgbClr val="1A1A1A"/>
                </a:solidFill>
                <a:latin typeface="Calibri" pitchFamily="34" charset="0"/>
                <a:ea typeface="Calibri" pitchFamily="34" charset="-122"/>
                <a:cs typeface="Calibri" pitchFamily="34" charset="-120"/>
              </a:rPr>
              <a:t>Easy to create and edit.</a:t>
            </a:r>
          </a:p>
          <a:p>
            <a:pPr marL="0" indent="0">
              <a:buNone/>
            </a:pPr>
            <a:r>
              <a:rPr lang="en-US" sz="1700" b="1" dirty="0">
                <a:solidFill>
                  <a:srgbClr val="1A1A1A"/>
                </a:solidFill>
                <a:latin typeface="Calibri" pitchFamily="34" charset="0"/>
                <a:ea typeface="Calibri" pitchFamily="34" charset="-122"/>
                <a:cs typeface="Calibri" pitchFamily="34" charset="-120"/>
              </a:rPr>
              <a:t>Clear visual presentation.</a:t>
            </a:r>
          </a:p>
          <a:p>
            <a:pPr marL="0" indent="0">
              <a:buNone/>
            </a:pPr>
            <a:r>
              <a:rPr lang="en-US" sz="1700" b="1" dirty="0">
                <a:solidFill>
                  <a:srgbClr val="1A1A1A"/>
                </a:solidFill>
                <a:latin typeface="Calibri" pitchFamily="34" charset="0"/>
                <a:ea typeface="Calibri" pitchFamily="34" charset="-122"/>
                <a:cs typeface="Calibri" pitchFamily="34" charset="-120"/>
              </a:rPr>
              <a:t>Support images, videos and charts.</a:t>
            </a:r>
          </a:p>
          <a:p>
            <a:pPr marL="0" indent="0">
              <a:buNone/>
            </a:pPr>
            <a:r>
              <a:rPr lang="en-US" sz="1700" b="1" dirty="0">
                <a:solidFill>
                  <a:srgbClr val="1A1A1A"/>
                </a:solidFill>
                <a:latin typeface="Calibri" pitchFamily="34" charset="0"/>
                <a:ea typeface="Calibri" pitchFamily="34" charset="-122"/>
                <a:cs typeface="Calibri" pitchFamily="34" charset="-120"/>
              </a:rPr>
              <a:t>Improves learning and confidence.</a:t>
            </a:r>
            <a:endParaRPr lang="en-US" sz="1700" dirty="0"/>
          </a:p>
        </p:txBody>
      </p:sp>
      <p:sp>
        <p:nvSpPr>
          <p:cNvPr id="5" name="Shape 3">
            <a:extLst>
              <a:ext uri="{FF2B5EF4-FFF2-40B4-BE49-F238E27FC236}">
                <a16:creationId xmlns:a16="http://schemas.microsoft.com/office/drawing/2014/main" id="{B02867D1-C75D-9383-822A-B5A368C802A1}"/>
              </a:ext>
            </a:extLst>
          </p:cNvPr>
          <p:cNvSpPr/>
          <p:nvPr/>
        </p:nvSpPr>
        <p:spPr>
          <a:xfrm>
            <a:off x="726442" y="2423665"/>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2743200" y="3467085"/>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6AA37FC4-DAFC-1047-161E-3E20DAA97B03}"/>
              </a:ext>
            </a:extLst>
          </p:cNvPr>
          <p:cNvSpPr/>
          <p:nvPr/>
        </p:nvSpPr>
        <p:spPr>
          <a:xfrm>
            <a:off x="4572000" y="942547"/>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893086" y="2463399"/>
            <a:ext cx="4037302" cy="1084223"/>
          </a:xfrm>
          <a:prstGeom prst="rect">
            <a:avLst/>
          </a:prstGeom>
          <a:noFill/>
          <a:ln/>
        </p:spPr>
        <p:txBody>
          <a:bodyPr wrap="square" lIns="0" tIns="0" rIns="0" bIns="0" rtlCol="0" anchor="ctr"/>
          <a:lstStyle/>
          <a:p>
            <a:pPr marL="0" indent="0">
              <a:buNone/>
            </a:pPr>
            <a:endParaRPr lang="en-US" sz="1700" b="1" dirty="0">
              <a:solidFill>
                <a:srgbClr val="1A1A1A"/>
              </a:solidFill>
              <a:latin typeface="Calibri" pitchFamily="34" charset="0"/>
              <a:ea typeface="Calibri" pitchFamily="34" charset="-122"/>
              <a:cs typeface="Calibri" pitchFamily="34" charset="-120"/>
            </a:endParaRPr>
          </a:p>
          <a:p>
            <a:pPr marL="0" indent="0">
              <a:buNone/>
            </a:pPr>
            <a:r>
              <a:rPr lang="en-US" sz="1700" dirty="0"/>
              <a:t>Limitations</a:t>
            </a:r>
          </a:p>
          <a:p>
            <a:pPr marL="0" indent="0">
              <a:buNone/>
            </a:pPr>
            <a:r>
              <a:rPr lang="en-US" sz="1700" dirty="0"/>
              <a:t>Limited interaction only slides are used.</a:t>
            </a:r>
          </a:p>
          <a:p>
            <a:pPr marL="0" indent="0">
              <a:buNone/>
            </a:pPr>
            <a:r>
              <a:rPr lang="en-US" sz="1700" dirty="0"/>
              <a:t>Need regular updates.</a:t>
            </a:r>
          </a:p>
          <a:p>
            <a:pPr marL="0" indent="0">
              <a:buNone/>
            </a:pPr>
            <a:r>
              <a:rPr lang="en-US" sz="1700" dirty="0"/>
              <a:t>Requires someone to present the training.</a:t>
            </a:r>
          </a:p>
        </p:txBody>
      </p:sp>
      <p:sp>
        <p:nvSpPr>
          <p:cNvPr id="9" name="Shape 7">
            <a:extLst>
              <a:ext uri="{FF2B5EF4-FFF2-40B4-BE49-F238E27FC236}">
                <a16:creationId xmlns:a16="http://schemas.microsoft.com/office/drawing/2014/main" id="{2A155B5A-1B04-67DD-86A7-AE06726B5909}"/>
              </a:ext>
            </a:extLst>
          </p:cNvPr>
          <p:cNvSpPr/>
          <p:nvPr/>
        </p:nvSpPr>
        <p:spPr>
          <a:xfrm>
            <a:off x="4394198" y="2423665"/>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30502" y="2350526"/>
            <a:ext cx="8450708" cy="2953728"/>
          </a:xfrm>
          <a:prstGeom prst="rect">
            <a:avLst/>
          </a:prstGeom>
          <a:noFill/>
          <a:ln/>
        </p:spPr>
        <p:txBody>
          <a:bodyPr wrap="square" lIns="0" tIns="0" rIns="0" bIns="0" rtlCol="0" anchor="t"/>
          <a:lstStyle/>
          <a:p>
            <a:pPr>
              <a:buSzPct val="100000"/>
            </a:pPr>
            <a:endParaRPr lang="en-US" sz="1400" dirty="0"/>
          </a:p>
        </p:txBody>
      </p:sp>
      <p:graphicFrame>
        <p:nvGraphicFramePr>
          <p:cNvPr id="12" name="Table 11">
            <a:extLst>
              <a:ext uri="{FF2B5EF4-FFF2-40B4-BE49-F238E27FC236}">
                <a16:creationId xmlns:a16="http://schemas.microsoft.com/office/drawing/2014/main" id="{3FF43B5C-48D2-3F54-7929-513AFE7A7239}"/>
              </a:ext>
            </a:extLst>
          </p:cNvPr>
          <p:cNvGraphicFramePr>
            <a:graphicFrameLocks noGrp="1"/>
          </p:cNvGraphicFramePr>
          <p:nvPr>
            <p:extLst>
              <p:ext uri="{D42A27DB-BD31-4B8C-83A1-F6EECF244321}">
                <p14:modId xmlns:p14="http://schemas.microsoft.com/office/powerpoint/2010/main" val="72764482"/>
              </p:ext>
            </p:extLst>
          </p:nvPr>
        </p:nvGraphicFramePr>
        <p:xfrm>
          <a:off x="6688183" y="942547"/>
          <a:ext cx="6973209" cy="732486"/>
        </p:xfrm>
        <a:graphic>
          <a:graphicData uri="http://schemas.openxmlformats.org/drawingml/2006/table">
            <a:tbl>
              <a:tblPr>
                <a:tableStyleId>{2D5ABB26-0587-4C30-8999-92F81FD0307C}</a:tableStyleId>
              </a:tblPr>
              <a:tblGrid>
                <a:gridCol w="6973209">
                  <a:extLst>
                    <a:ext uri="{9D8B030D-6E8A-4147-A177-3AD203B41FA5}">
                      <a16:colId xmlns:a16="http://schemas.microsoft.com/office/drawing/2014/main" val="3448606095"/>
                    </a:ext>
                  </a:extLst>
                </a:gridCol>
              </a:tblGrid>
              <a:tr h="732486">
                <a:tc>
                  <a:txBody>
                    <a:bodyPr/>
                    <a:lstStyle/>
                    <a:p>
                      <a:endParaRPr lang="en-GB" dirty="0"/>
                    </a:p>
                  </a:txBody>
                  <a:tcPr/>
                </a:tc>
                <a:extLst>
                  <a:ext uri="{0D108BD9-81ED-4DB2-BD59-A6C34878D82A}">
                    <a16:rowId xmlns:a16="http://schemas.microsoft.com/office/drawing/2014/main" val="1385519553"/>
                  </a:ext>
                </a:extLst>
              </a:tr>
            </a:tbl>
          </a:graphicData>
        </a:graphic>
      </p:graphicFrame>
      <mc:AlternateContent xmlns:mc="http://schemas.openxmlformats.org/markup-compatibility/2006">
        <mc:Choice xmlns:p14="http://schemas.microsoft.com/office/powerpoint/2010/main" Requires="p14">
          <p:contentPart p14:bwMode="auto" r:id="rId3">
            <p14:nvContentPartPr>
              <p14:cNvPr id="14" name="Ink 13">
                <a:extLst>
                  <a:ext uri="{FF2B5EF4-FFF2-40B4-BE49-F238E27FC236}">
                    <a16:creationId xmlns:a16="http://schemas.microsoft.com/office/drawing/2014/main" id="{CBD13D60-C4AE-8A7B-2557-98DA376138FB}"/>
                  </a:ext>
                </a:extLst>
              </p14:cNvPr>
              <p14:cNvContentPartPr/>
              <p14:nvPr/>
            </p14:nvContentPartPr>
            <p14:xfrm>
              <a:off x="3437061" y="220474"/>
              <a:ext cx="360" cy="360"/>
            </p14:xfrm>
          </p:contentPart>
        </mc:Choice>
        <mc:Fallback>
          <p:pic>
            <p:nvPicPr>
              <p:cNvPr id="14" name="Ink 13">
                <a:extLst>
                  <a:ext uri="{FF2B5EF4-FFF2-40B4-BE49-F238E27FC236}">
                    <a16:creationId xmlns:a16="http://schemas.microsoft.com/office/drawing/2014/main" id="{CBD13D60-C4AE-8A7B-2557-98DA376138FB}"/>
                  </a:ext>
                </a:extLst>
              </p:cNvPr>
              <p:cNvPicPr/>
              <p:nvPr/>
            </p:nvPicPr>
            <p:blipFill>
              <a:blip r:embed="rId4"/>
              <a:stretch>
                <a:fillRect/>
              </a:stretch>
            </p:blipFill>
            <p:spPr>
              <a:xfrm>
                <a:off x="3419421" y="202474"/>
                <a:ext cx="36000" cy="36000"/>
              </a:xfrm>
              <a:prstGeom prst="rect">
                <a:avLst/>
              </a:prstGeom>
            </p:spPr>
          </p:pic>
        </mc:Fallback>
      </mc:AlternateContent>
      <p:graphicFrame>
        <p:nvGraphicFramePr>
          <p:cNvPr id="15" name="Table 14">
            <a:extLst>
              <a:ext uri="{FF2B5EF4-FFF2-40B4-BE49-F238E27FC236}">
                <a16:creationId xmlns:a16="http://schemas.microsoft.com/office/drawing/2014/main" id="{1FF32573-9FF4-8BA7-C4C7-56F0722C757D}"/>
              </a:ext>
            </a:extLst>
          </p:cNvPr>
          <p:cNvGraphicFramePr>
            <a:graphicFrameLocks noGrp="1"/>
          </p:cNvGraphicFramePr>
          <p:nvPr>
            <p:extLst>
              <p:ext uri="{D42A27DB-BD31-4B8C-83A1-F6EECF244321}">
                <p14:modId xmlns:p14="http://schemas.microsoft.com/office/powerpoint/2010/main" val="3731875908"/>
              </p:ext>
            </p:extLst>
          </p:nvPr>
        </p:nvGraphicFramePr>
        <p:xfrm>
          <a:off x="2107046" y="4280081"/>
          <a:ext cx="4929907" cy="747448"/>
        </p:xfrm>
        <a:graphic>
          <a:graphicData uri="http://schemas.openxmlformats.org/drawingml/2006/table">
            <a:tbl>
              <a:tblPr>
                <a:tableStyleId>{9D7B26C5-4107-4FEC-AEDC-1716B250A1EF}</a:tableStyleId>
              </a:tblPr>
              <a:tblGrid>
                <a:gridCol w="4929907">
                  <a:extLst>
                    <a:ext uri="{9D8B030D-6E8A-4147-A177-3AD203B41FA5}">
                      <a16:colId xmlns:a16="http://schemas.microsoft.com/office/drawing/2014/main" val="3767524380"/>
                    </a:ext>
                  </a:extLst>
                </a:gridCol>
              </a:tblGrid>
              <a:tr h="747448">
                <a:tc>
                  <a:txBody>
                    <a:bodyPr/>
                    <a:lstStyle/>
                    <a:p>
                      <a:endParaRPr lang="en-GB" dirty="0"/>
                    </a:p>
                  </a:txBody>
                  <a:tcPr/>
                </a:tc>
                <a:extLst>
                  <a:ext uri="{0D108BD9-81ED-4DB2-BD59-A6C34878D82A}">
                    <a16:rowId xmlns:a16="http://schemas.microsoft.com/office/drawing/2014/main" val="2666371821"/>
                  </a:ext>
                </a:extLst>
              </a:tr>
            </a:tbl>
          </a:graphicData>
        </a:graphic>
      </p:graphicFrame>
      <p:sp>
        <p:nvSpPr>
          <p:cNvPr id="25" name="Text 0">
            <a:extLst>
              <a:ext uri="{FF2B5EF4-FFF2-40B4-BE49-F238E27FC236}">
                <a16:creationId xmlns:a16="http://schemas.microsoft.com/office/drawing/2014/main" id="{61B05146-0B8F-8020-6ABD-CC0835C16872}"/>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Excel at Riverdale</a:t>
            </a:r>
            <a:endParaRPr lang="en-US" sz="3600" dirty="0"/>
          </a:p>
        </p:txBody>
      </p:sp>
    </p:spTree>
    <p:extLst>
      <p:ext uri="{BB962C8B-B14F-4D97-AF65-F5344CB8AC3E}">
        <p14:creationId xmlns:p14="http://schemas.microsoft.com/office/powerpoint/2010/main" val="2101939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623199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8536327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Summary: Benefits &amp; Limitations of Recommended Tools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2957115435"/>
              </p:ext>
            </p:extLst>
          </p:nvPr>
        </p:nvGraphicFramePr>
        <p:xfrm>
          <a:off x="411480" y="1097280"/>
          <a:ext cx="8321040" cy="3520440"/>
        </p:xfrm>
        <a:graphic>
          <a:graphicData uri="http://schemas.openxmlformats.org/drawingml/2006/table">
            <a:tbl>
              <a:tblPr/>
              <a:tblGrid>
                <a:gridCol w="201168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2468880">
                  <a:extLst>
                    <a:ext uri="{9D8B030D-6E8A-4147-A177-3AD203B41FA5}">
                      <a16:colId xmlns:a16="http://schemas.microsoft.com/office/drawing/2014/main" val="20002"/>
                    </a:ext>
                  </a:extLst>
                </a:gridCol>
                <a:gridCol w="2468880">
                  <a:extLst>
                    <a:ext uri="{9D8B030D-6E8A-4147-A177-3AD203B41FA5}">
                      <a16:colId xmlns:a16="http://schemas.microsoft.com/office/drawing/2014/main" val="20003"/>
                    </a:ext>
                  </a:extLst>
                </a:gridCol>
              </a:tblGrid>
              <a:tr h="566928">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Workplace Task</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MS 365 Tool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Benefit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Limitation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Communication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Teams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File Storage &amp; Sharing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OneDrive</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Care Documentation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Word</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Scheduling / Rotas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Excel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benefit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[Add limitation + citation]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Training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PowerPoint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Clear visual presentation  and help staff remember important information.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Need regular updates ,some staff may need basic digital skills.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Conclusion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Summarise the group's overall findings - what do your tool recommendations mean for Riverdale as a whole?</a:t>
            </a:r>
            <a:endParaRPr lang="en-US" sz="1700" dirty="0"/>
          </a:p>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Highlight the most significant improvement each tool brings to the nursing home's efficiency or communication.</a:t>
            </a:r>
            <a:endParaRPr lang="en-US" sz="1700" dirty="0"/>
          </a:p>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Reflect on any shared limitations across the tools (e.g. staff training, internet access, cost) and how management could address them.</a:t>
            </a:r>
            <a:endParaRPr lang="en-US" sz="1700" dirty="0"/>
          </a:p>
          <a:p>
            <a:pPr marL="342900" indent="-342900">
              <a:buSzPct val="100000"/>
              <a:buChar char="•"/>
            </a:pPr>
            <a:r>
              <a:rPr lang="en-US" sz="1700" dirty="0">
                <a:solidFill>
                  <a:srgbClr val="C0392B"/>
                </a:solidFill>
                <a:latin typeface="Calibri" pitchFamily="34" charset="0"/>
                <a:ea typeface="Calibri" pitchFamily="34" charset="-122"/>
                <a:cs typeface="Calibri" pitchFamily="34" charset="-120"/>
              </a:rPr>
              <a:t>State your group's key recommendation to the management of Riverdale Nursing Home in one clear sentence.</a:t>
            </a:r>
            <a:endParaRPr lang="en-US" sz="17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References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8321040" cy="3840480"/>
          </a:xfrm>
          <a:prstGeom prst="rect">
            <a:avLst/>
          </a:prstGeom>
          <a:noFill/>
          <a:ln/>
        </p:spPr>
        <p:txBody>
          <a:bodyPr wrap="square" lIns="0" tIns="0" rIns="0" bIns="0" rtlCol="0" anchor="t"/>
          <a:lstStyle/>
          <a:p>
            <a:pPr marL="0" indent="0">
              <a:buNone/>
            </a:pPr>
            <a:r>
              <a:rPr lang="en-US" sz="1400" dirty="0">
                <a:solidFill>
                  <a:srgbClr val="555555"/>
                </a:solidFill>
                <a:latin typeface="Calibri" pitchFamily="34" charset="0"/>
                <a:ea typeface="Calibri" pitchFamily="34" charset="-122"/>
                <a:cs typeface="Calibri" pitchFamily="34" charset="-120"/>
              </a:rPr>
              <a:t>List all sources cited in this presentation in alphabetical order by author surname.</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Use UWTSD Harvard Referencing style throughout. Minimum 4 credible academic sources across the group.</a:t>
            </a:r>
            <a:endParaRPr lang="en-US" sz="1400" dirty="0"/>
          </a:p>
          <a:p>
            <a:pPr marL="0" indent="0">
              <a:buNone/>
            </a:pP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Book:</a:t>
            </a:r>
            <a:endParaRPr lang="en-US" sz="1400" dirty="0"/>
          </a:p>
          <a:p>
            <a:pPr marL="0" indent="0">
              <a:buNone/>
            </a:pPr>
            <a:r>
              <a:rPr lang="en-US" sz="1400" dirty="0">
                <a:solidFill>
                  <a:srgbClr val="555555"/>
                </a:solidFill>
                <a:latin typeface="Calibri" pitchFamily="34" charset="0"/>
                <a:ea typeface="Calibri" pitchFamily="34" charset="-122"/>
                <a:cs typeface="Calibri" pitchFamily="34" charset="-120"/>
              </a:rPr>
              <a:t>Microsoft (2025) Microsoft Power Point, available at : </a:t>
            </a:r>
            <a:r>
              <a:rPr lang="en-US" sz="1400" dirty="0">
                <a:solidFill>
                  <a:srgbClr val="555555"/>
                </a:solidFill>
                <a:latin typeface="Calibri" pitchFamily="34" charset="0"/>
                <a:ea typeface="Calibri" pitchFamily="34" charset="-122"/>
                <a:cs typeface="Calibri" pitchFamily="34" charset="-120"/>
                <a:hlinkClick r:id="rId3"/>
              </a:rPr>
              <a:t>https://www.microsoft</a:t>
            </a:r>
            <a:r>
              <a:rPr lang="en-US" sz="1400" dirty="0">
                <a:solidFill>
                  <a:srgbClr val="555555"/>
                </a:solidFill>
                <a:latin typeface="Calibri" pitchFamily="34" charset="0"/>
                <a:ea typeface="Calibri" pitchFamily="34" charset="-122"/>
                <a:cs typeface="Calibri" pitchFamily="34" charset="-120"/>
              </a:rPr>
              <a:t> .com</a:t>
            </a:r>
          </a:p>
          <a:p>
            <a:pPr marL="0" indent="0">
              <a:buNone/>
            </a:pPr>
            <a:r>
              <a:rPr lang="en-US" sz="1400" dirty="0">
                <a:solidFill>
                  <a:srgbClr val="555555"/>
                </a:solidFill>
                <a:latin typeface="Calibri" pitchFamily="34" charset="0"/>
                <a:ea typeface="Calibri" pitchFamily="34" charset="-122"/>
                <a:cs typeface="Calibri" pitchFamily="34" charset="-120"/>
              </a:rPr>
              <a:t>NHS England (2024) learning and development available at : </a:t>
            </a:r>
            <a:r>
              <a:rPr lang="en-US" sz="1400" dirty="0">
                <a:solidFill>
                  <a:srgbClr val="555555"/>
                </a:solidFill>
                <a:latin typeface="Calibri" pitchFamily="34" charset="0"/>
                <a:ea typeface="Calibri" pitchFamily="34" charset="-122"/>
                <a:cs typeface="Calibri" pitchFamily="34" charset="-120"/>
                <a:hlinkClick r:id="rId4"/>
              </a:rPr>
              <a:t>https://www.England.nhs.uk</a:t>
            </a:r>
            <a:endParaRPr lang="en-US" sz="1400" dirty="0">
              <a:solidFill>
                <a:srgbClr val="555555"/>
              </a:solidFill>
              <a:latin typeface="Calibri" pitchFamily="34" charset="0"/>
              <a:ea typeface="Calibri" pitchFamily="34" charset="-122"/>
              <a:cs typeface="Calibri" pitchFamily="34" charset="-120"/>
            </a:endParaRPr>
          </a:p>
          <a:p>
            <a:pPr marL="0" indent="0">
              <a:buNone/>
            </a:pPr>
            <a:r>
              <a:rPr lang="en-US" sz="1400" dirty="0">
                <a:solidFill>
                  <a:srgbClr val="555555"/>
                </a:solidFill>
                <a:latin typeface="Calibri" pitchFamily="34" charset="0"/>
                <a:ea typeface="Calibri" pitchFamily="34" charset="-122"/>
                <a:cs typeface="Calibri" pitchFamily="34" charset="-120"/>
              </a:rPr>
              <a:t>Mayer, R,E (2009) Multimedia learning Cambridge University Press</a:t>
            </a:r>
          </a:p>
          <a:p>
            <a:pPr marL="0" indent="0">
              <a:buNone/>
            </a:pPr>
            <a:endParaRPr lang="en-US" sz="1400" dirty="0">
              <a:solidFill>
                <a:srgbClr val="555555"/>
              </a:solidFill>
              <a:latin typeface="Calibri" pitchFamily="34" charset="0"/>
              <a:ea typeface="Calibri" pitchFamily="34" charset="-122"/>
              <a:cs typeface="Calibri" pitchFamily="34" charset="-120"/>
            </a:endParaRPr>
          </a:p>
          <a:p>
            <a:pPr marL="0" indent="0">
              <a:buNone/>
            </a:pPr>
            <a:endParaRPr lang="en-US" sz="1400" dirty="0">
              <a:solidFill>
                <a:srgbClr val="555555"/>
              </a:solidFill>
              <a:latin typeface="Calibri" pitchFamily="34" charset="0"/>
              <a:ea typeface="Calibri" pitchFamily="34" charset="-122"/>
              <a:cs typeface="Calibri" pitchFamily="34" charset="-120"/>
            </a:endParaRPr>
          </a:p>
          <a:p>
            <a:pPr marL="0" indent="0">
              <a:buNone/>
            </a:pPr>
            <a:endParaRPr lang="en-US" sz="1400" dirty="0">
              <a:solidFill>
                <a:srgbClr val="555555"/>
              </a:solidFill>
              <a:latin typeface="Calibri" pitchFamily="34" charset="0"/>
              <a:ea typeface="Calibri" pitchFamily="34" charset="-122"/>
              <a:cs typeface="Calibri" pitchFamily="34" charset="-120"/>
            </a:endParaRPr>
          </a:p>
          <a:p>
            <a:pPr marL="0" indent="0">
              <a:buNone/>
            </a:pPr>
            <a:endParaRPr lang="en-US" sz="1400" dirty="0"/>
          </a:p>
          <a:p>
            <a:pPr marL="0" indent="0">
              <a:buNone/>
            </a:pPr>
            <a:endParaRPr lang="en-US" sz="1400" dirty="0"/>
          </a:p>
          <a:p>
            <a:pPr marL="0" indent="0">
              <a:buNone/>
            </a:pPr>
            <a:endParaRPr lang="en-US" sz="1400" dirty="0"/>
          </a:p>
          <a:p>
            <a:pPr marL="0" indent="0">
              <a:buNone/>
            </a:pPr>
            <a:endParaRPr lang="en-US" sz="1400" dirty="0"/>
          </a:p>
          <a:p>
            <a:pPr marL="0" indent="0">
              <a:buNone/>
            </a:pPr>
            <a:endParaRPr lang="en-US" sz="1400" dirty="0">
              <a:solidFill>
                <a:srgbClr val="555555"/>
              </a:solidFill>
              <a:latin typeface="Calibri" pitchFamily="34" charset="0"/>
              <a:ea typeface="Calibri" pitchFamily="34" charset="-122"/>
              <a:cs typeface="Calibri" pitchFamily="34" charset="-120"/>
            </a:endParaRPr>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8386</TotalTime>
  <Words>2469</Words>
  <Application>Microsoft Office PowerPoint</Application>
  <PresentationFormat>On-screen Show (16:9)</PresentationFormat>
  <Paragraphs>212</Paragraphs>
  <Slides>19</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Gill Sans MT</vt: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Ivan Gonzalo Enriquez Sigcha (2540248)</cp:lastModifiedBy>
  <cp:revision>5</cp:revision>
  <dcterms:created xsi:type="dcterms:W3CDTF">2026-06-21T15:50:06Z</dcterms:created>
  <dcterms:modified xsi:type="dcterms:W3CDTF">2026-07-13T12:09:17Z</dcterms:modified>
</cp:coreProperties>
</file>