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theme/themeOverride2.xml" ContentType="application/vnd.openxmlformats-officedocument.themeOverride+xml"/>
  <Override PartName="/ppt/notesSlides/notesSlide2.xml" ContentType="application/vnd.openxmlformats-officedocument.presentationml.notesSlide+xml"/>
  <Override PartName="/ppt/theme/themeOverride3.xml" ContentType="application/vnd.openxmlformats-officedocument.themeOverride+xml"/>
  <Override PartName="/ppt/notesSlides/notesSlide3.xml" ContentType="application/vnd.openxmlformats-officedocument.presentationml.notesSlide+xml"/>
  <Override PartName="/ppt/theme/themeOverride4.xml" ContentType="application/vnd.openxmlformats-officedocument.themeOverride+xml"/>
  <Override PartName="/ppt/notesSlides/notesSlide4.xml" ContentType="application/vnd.openxmlformats-officedocument.presentationml.notesSlide+xml"/>
  <Override PartName="/ppt/theme/themeOverride5.xml" ContentType="application/vnd.openxmlformats-officedocument.themeOverride+xml"/>
  <Override PartName="/ppt/notesSlides/notesSlide5.xml" ContentType="application/vnd.openxmlformats-officedocument.presentationml.notesSlide+xml"/>
  <Override PartName="/ppt/theme/themeOverride6.xml" ContentType="application/vnd.openxmlformats-officedocument.themeOverride+xml"/>
  <Override PartName="/ppt/notesSlides/notesSlide6.xml" ContentType="application/vnd.openxmlformats-officedocument.presentationml.notesSlide+xml"/>
  <Override PartName="/ppt/theme/themeOverride7.xml" ContentType="application/vnd.openxmlformats-officedocument.themeOverride+xml"/>
  <Override PartName="/ppt/notesSlides/notesSlide7.xml" ContentType="application/vnd.openxmlformats-officedocument.presentationml.notesSlide+xml"/>
  <Override PartName="/ppt/theme/themeOverride8.xml" ContentType="application/vnd.openxmlformats-officedocument.themeOverride+xml"/>
  <Override PartName="/ppt/notesSlides/notesSlide8.xml" ContentType="application/vnd.openxmlformats-officedocument.presentationml.notesSlide+xml"/>
  <Override PartName="/ppt/theme/themeOverride9.xml" ContentType="application/vnd.openxmlformats-officedocument.themeOverride+xml"/>
  <Override PartName="/ppt/notesSlides/notesSlide9.xml" ContentType="application/vnd.openxmlformats-officedocument.presentationml.notesSlide+xml"/>
  <Override PartName="/ppt/theme/themeOverride10.xml" ContentType="application/vnd.openxmlformats-officedocument.themeOverr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heme/themeOverride11.xml" ContentType="application/vnd.openxmlformats-officedocument.themeOverride+xml"/>
  <Override PartName="/ppt/notesSlides/notesSlide11.xml" ContentType="application/vnd.openxmlformats-officedocument.presentationml.notesSlide+xml"/>
  <Override PartName="/ppt/theme/themeOverride12.xml" ContentType="application/vnd.openxmlformats-officedocument.themeOverride+xml"/>
  <Override PartName="/ppt/notesSlides/notesSlide12.xml" ContentType="application/vnd.openxmlformats-officedocument.presentationml.notesSlide+xml"/>
  <Override PartName="/ppt/theme/themeOverride13.xml" ContentType="application/vnd.openxmlformats-officedocument.themeOverride+xml"/>
  <Override PartName="/ppt/notesSlides/notesSlide13.xml" ContentType="application/vnd.openxmlformats-officedocument.presentationml.notesSlide+xml"/>
  <Override PartName="/ppt/theme/themeOverride14.xml" ContentType="application/vnd.openxmlformats-officedocument.themeOverride+xml"/>
  <Override PartName="/ppt/notesSlides/notesSlide14.xml" ContentType="application/vnd.openxmlformats-officedocument.presentationml.notesSlide+xml"/>
  <Override PartName="/ppt/theme/themeOverride15.xml" ContentType="application/vnd.openxmlformats-officedocument.themeOverride+xml"/>
  <Override PartName="/ppt/notesSlides/notesSlide15.xml" ContentType="application/vnd.openxmlformats-officedocument.presentationml.notesSlide+xml"/>
  <Override PartName="/ppt/theme/themeOverride16.xml" ContentType="application/vnd.openxmlformats-officedocument.themeOverride+xml"/>
  <Override PartName="/ppt/notesSlides/notesSlide16.xml" ContentType="application/vnd.openxmlformats-officedocument.presentationml.notesSlide+xml"/>
  <Override PartName="/ppt/theme/themeOverride17.xml" ContentType="application/vnd.openxmlformats-officedocument.themeOverride+xml"/>
  <Override PartName="/ppt/notesSlides/notesSlide17.xml" ContentType="application/vnd.openxmlformats-officedocument.presentationml.notesSlide+xml"/>
  <Override PartName="/ppt/theme/themeOverride18.xml" ContentType="application/vnd.openxmlformats-officedocument.themeOverride+xml"/>
  <Override PartName="/ppt/notesSlides/notesSlide18.xml" ContentType="application/vnd.openxmlformats-officedocument.presentationml.notesSlide+xml"/>
  <Override PartName="/ppt/theme/themeOverride19.xml" ContentType="application/vnd.openxmlformats-officedocument.themeOverride+xml"/>
  <Override PartName="/ppt/notesSlides/notesSlide19.xml" ContentType="application/vnd.openxmlformats-officedocument.presentationml.notesSlide+xml"/>
  <Override PartName="/ppt/theme/themeOverride20.xml" ContentType="application/vnd.openxmlformats-officedocument.themeOverride+xml"/>
  <Override PartName="/ppt/notesSlides/notesSlide20.xml" ContentType="application/vnd.openxmlformats-officedocument.presentationml.notesSlide+xml"/>
  <Override PartName="/ppt/theme/themeOverride21.xml" ContentType="application/vnd.openxmlformats-officedocument.themeOverride+xml"/>
  <Override PartName="/ppt/notesSlides/notesSlide21.xml" ContentType="application/vnd.openxmlformats-officedocument.presentationml.notesSlide+xml"/>
  <Override PartName="/ppt/theme/themeOverride22.xml" ContentType="application/vnd.openxmlformats-officedocument.themeOverride+xml"/>
  <Override PartName="/ppt/notesSlides/notesSlide22.xml" ContentType="application/vnd.openxmlformats-officedocument.presentationml.notesSlide+xml"/>
  <Override PartName="/ppt/theme/themeOverride23.xml" ContentType="application/vnd.openxmlformats-officedocument.themeOverride+xml"/>
  <Override PartName="/ppt/notesSlides/notesSlide23.xml" ContentType="application/vnd.openxmlformats-officedocument.presentationml.notesSlide+xml"/>
  <Override PartName="/ppt/theme/themeOverride24.xml" ContentType="application/vnd.openxmlformats-officedocument.themeOverr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sldIdLst>
    <p:sldId id="256" r:id="rId2"/>
    <p:sldId id="258" r:id="rId3"/>
    <p:sldId id="259" r:id="rId4"/>
    <p:sldId id="270" r:id="rId5"/>
    <p:sldId id="283" r:id="rId6"/>
    <p:sldId id="280" r:id="rId7"/>
    <p:sldId id="262" r:id="rId8"/>
    <p:sldId id="266" r:id="rId9"/>
    <p:sldId id="267" r:id="rId10"/>
    <p:sldId id="268" r:id="rId11"/>
    <p:sldId id="269" r:id="rId12"/>
    <p:sldId id="281" r:id="rId13"/>
    <p:sldId id="303" r:id="rId14"/>
    <p:sldId id="278" r:id="rId15"/>
    <p:sldId id="310" r:id="rId16"/>
    <p:sldId id="272" r:id="rId17"/>
    <p:sldId id="279" r:id="rId18"/>
    <p:sldId id="311" r:id="rId19"/>
    <p:sldId id="295" r:id="rId20"/>
    <p:sldId id="274" r:id="rId21"/>
    <p:sldId id="294" r:id="rId22"/>
    <p:sldId id="296" r:id="rId23"/>
    <p:sldId id="312" r:id="rId24"/>
    <p:sldId id="313" r:id="rId25"/>
    <p:sldId id="314" r:id="rId26"/>
    <p:sldId id="315" r:id="rId27"/>
    <p:sldId id="284" r:id="rId28"/>
    <p:sldId id="298" r:id="rId29"/>
    <p:sldId id="299" r:id="rId30"/>
    <p:sldId id="300" r:id="rId31"/>
    <p:sldId id="285" r:id="rId32"/>
    <p:sldId id="286" r:id="rId33"/>
    <p:sldId id="317" r:id="rId34"/>
    <p:sldId id="288" r:id="rId35"/>
    <p:sldId id="290" r:id="rId36"/>
    <p:sldId id="291" r:id="rId37"/>
    <p:sldId id="292" r:id="rId38"/>
    <p:sldId id="316" r:id="rId39"/>
    <p:sldId id="309" r:id="rId40"/>
    <p:sldId id="277" r:id="rId41"/>
    <p:sldId id="305" r:id="rId42"/>
    <p:sldId id="273" r:id="rId43"/>
  </p:sldIdLst>
  <p:sldSz cx="12192000" cy="6858000"/>
  <p:notesSz cx="6858000" cy="9144000"/>
  <p:custDataLst>
    <p:tags r:id="rId4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D0398"/>
    <a:srgbClr val="A62A5C"/>
    <a:srgbClr val="F9E3FD"/>
    <a:srgbClr val="00FF99"/>
    <a:srgbClr val="ADF2F9"/>
    <a:srgbClr val="A7FFD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B5FFE6-B341-4F8D-9003-0B3E32FA31A5}" v="56" dt="2026-09-28T09:09:10.5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863" autoAdjust="0"/>
    <p:restoredTop sz="94660"/>
  </p:normalViewPr>
  <p:slideViewPr>
    <p:cSldViewPr snapToGrid="0">
      <p:cViewPr varScale="1">
        <p:scale>
          <a:sx n="111" d="100"/>
          <a:sy n="111" d="100"/>
        </p:scale>
        <p:origin x="60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gs" Target="tags/tag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ena Joseph" userId="cf2afdda-3d9d-41a3-a122-1e48d3b244a1" providerId="ADAL" clId="{62FAE8E6-B6D7-4502-96FA-F4B62E5B3DFB}"/>
    <pc:docChg chg="undo redo custSel addSld delSld modSld sldOrd">
      <pc:chgData name="Seena Joseph" userId="cf2afdda-3d9d-41a3-a122-1e48d3b244a1" providerId="ADAL" clId="{62FAE8E6-B6D7-4502-96FA-F4B62E5B3DFB}" dt="2026-09-28T09:28:15.207" v="619" actId="47"/>
      <pc:docMkLst>
        <pc:docMk/>
      </pc:docMkLst>
      <pc:sldChg chg="addSp modSp add mod ord setBg">
        <pc:chgData name="Seena Joseph" userId="cf2afdda-3d9d-41a3-a122-1e48d3b244a1" providerId="ADAL" clId="{62FAE8E6-B6D7-4502-96FA-F4B62E5B3DFB}" dt="2026-09-27T21:13:09.588" v="18" actId="1076"/>
        <pc:sldMkLst>
          <pc:docMk/>
          <pc:sldMk cId="0" sldId="258"/>
        </pc:sldMkLst>
        <pc:spChg chg="mod">
          <ac:chgData name="Seena Joseph" userId="cf2afdda-3d9d-41a3-a122-1e48d3b244a1" providerId="ADAL" clId="{62FAE8E6-B6D7-4502-96FA-F4B62E5B3DFB}" dt="2026-09-27T21:12:48.932" v="11" actId="14100"/>
          <ac:spMkLst>
            <pc:docMk/>
            <pc:sldMk cId="0" sldId="258"/>
            <ac:spMk id="8" creationId="{00000000-0000-0000-0000-000000000000}"/>
          </ac:spMkLst>
        </pc:spChg>
        <pc:spChg chg="mod">
          <ac:chgData name="Seena Joseph" userId="cf2afdda-3d9d-41a3-a122-1e48d3b244a1" providerId="ADAL" clId="{62FAE8E6-B6D7-4502-96FA-F4B62E5B3DFB}" dt="2026-09-27T21:12:44.820" v="10" actId="14100"/>
          <ac:spMkLst>
            <pc:docMk/>
            <pc:sldMk cId="0" sldId="258"/>
            <ac:spMk id="12" creationId="{00000000-0000-0000-0000-000000000000}"/>
          </ac:spMkLst>
        </pc:spChg>
        <pc:spChg chg="mod">
          <ac:chgData name="Seena Joseph" userId="cf2afdda-3d9d-41a3-a122-1e48d3b244a1" providerId="ADAL" clId="{62FAE8E6-B6D7-4502-96FA-F4B62E5B3DFB}" dt="2026-09-27T21:12:55.613" v="13" actId="14100"/>
          <ac:spMkLst>
            <pc:docMk/>
            <pc:sldMk cId="0" sldId="258"/>
            <ac:spMk id="13" creationId="{00000000-0000-0000-0000-000000000000}"/>
          </ac:spMkLst>
        </pc:spChg>
        <pc:spChg chg="mod">
          <ac:chgData name="Seena Joseph" userId="cf2afdda-3d9d-41a3-a122-1e48d3b244a1" providerId="ADAL" clId="{62FAE8E6-B6D7-4502-96FA-F4B62E5B3DFB}" dt="2026-09-27T21:12:52.012" v="12" actId="14100"/>
          <ac:spMkLst>
            <pc:docMk/>
            <pc:sldMk cId="0" sldId="258"/>
            <ac:spMk id="17" creationId="{00000000-0000-0000-0000-000000000000}"/>
          </ac:spMkLst>
        </pc:spChg>
        <pc:spChg chg="mod">
          <ac:chgData name="Seena Joseph" userId="cf2afdda-3d9d-41a3-a122-1e48d3b244a1" providerId="ADAL" clId="{62FAE8E6-B6D7-4502-96FA-F4B62E5B3DFB}" dt="2026-09-27T21:13:09.588" v="18" actId="1076"/>
          <ac:spMkLst>
            <pc:docMk/>
            <pc:sldMk cId="0" sldId="258"/>
            <ac:spMk id="18" creationId="{00000000-0000-0000-0000-000000000000}"/>
          </ac:spMkLst>
        </pc:spChg>
        <pc:spChg chg="mod">
          <ac:chgData name="Seena Joseph" userId="cf2afdda-3d9d-41a3-a122-1e48d3b244a1" providerId="ADAL" clId="{62FAE8E6-B6D7-4502-96FA-F4B62E5B3DFB}" dt="2026-09-27T21:13:00.181" v="14" actId="1076"/>
          <ac:spMkLst>
            <pc:docMk/>
            <pc:sldMk cId="0" sldId="258"/>
            <ac:spMk id="20" creationId="{00000000-0000-0000-0000-000000000000}"/>
          </ac:spMkLst>
        </pc:spChg>
        <pc:picChg chg="add mod">
          <ac:chgData name="Seena Joseph" userId="cf2afdda-3d9d-41a3-a122-1e48d3b244a1" providerId="ADAL" clId="{62FAE8E6-B6D7-4502-96FA-F4B62E5B3DFB}" dt="2026-09-27T21:13:05.958" v="17" actId="1076"/>
          <ac:picMkLst>
            <pc:docMk/>
            <pc:sldMk cId="0" sldId="258"/>
            <ac:picMk id="21" creationId="{16AF73FF-7FB3-93A2-A895-383E3881E0C7}"/>
          </ac:picMkLst>
        </pc:picChg>
      </pc:sldChg>
      <pc:sldChg chg="delSp modSp add mod ord setBg">
        <pc:chgData name="Seena Joseph" userId="cf2afdda-3d9d-41a3-a122-1e48d3b244a1" providerId="ADAL" clId="{62FAE8E6-B6D7-4502-96FA-F4B62E5B3DFB}" dt="2026-09-27T21:13:44.695" v="25" actId="478"/>
        <pc:sldMkLst>
          <pc:docMk/>
          <pc:sldMk cId="0" sldId="259"/>
        </pc:sldMkLst>
        <pc:spChg chg="mod">
          <ac:chgData name="Seena Joseph" userId="cf2afdda-3d9d-41a3-a122-1e48d3b244a1" providerId="ADAL" clId="{62FAE8E6-B6D7-4502-96FA-F4B62E5B3DFB}" dt="2026-09-27T21:13:40.514" v="24" actId="207"/>
          <ac:spMkLst>
            <pc:docMk/>
            <pc:sldMk cId="0" sldId="259"/>
            <ac:spMk id="5" creationId="{00000000-0000-0000-0000-000000000000}"/>
          </ac:spMkLst>
        </pc:spChg>
        <pc:spChg chg="del">
          <ac:chgData name="Seena Joseph" userId="cf2afdda-3d9d-41a3-a122-1e48d3b244a1" providerId="ADAL" clId="{62FAE8E6-B6D7-4502-96FA-F4B62E5B3DFB}" dt="2026-09-27T21:13:44.695" v="25" actId="478"/>
          <ac:spMkLst>
            <pc:docMk/>
            <pc:sldMk cId="0" sldId="259"/>
            <ac:spMk id="6" creationId="{00000000-0000-0000-0000-000000000000}"/>
          </ac:spMkLst>
        </pc:spChg>
      </pc:sldChg>
      <pc:sldChg chg="modSp add mod setBg">
        <pc:chgData name="Seena Joseph" userId="cf2afdda-3d9d-41a3-a122-1e48d3b244a1" providerId="ADAL" clId="{62FAE8E6-B6D7-4502-96FA-F4B62E5B3DFB}" dt="2026-09-28T08:02:02.268" v="307" actId="20577"/>
        <pc:sldMkLst>
          <pc:docMk/>
          <pc:sldMk cId="0" sldId="262"/>
        </pc:sldMkLst>
        <pc:spChg chg="mod">
          <ac:chgData name="Seena Joseph" userId="cf2afdda-3d9d-41a3-a122-1e48d3b244a1" providerId="ADAL" clId="{62FAE8E6-B6D7-4502-96FA-F4B62E5B3DFB}" dt="2026-09-28T08:01:09.130" v="296" actId="207"/>
          <ac:spMkLst>
            <pc:docMk/>
            <pc:sldMk cId="0" sldId="262"/>
            <ac:spMk id="2" creationId="{00000000-0000-0000-0000-000000000000}"/>
          </ac:spMkLst>
        </pc:spChg>
        <pc:spChg chg="mod">
          <ac:chgData name="Seena Joseph" userId="cf2afdda-3d9d-41a3-a122-1e48d3b244a1" providerId="ADAL" clId="{62FAE8E6-B6D7-4502-96FA-F4B62E5B3DFB}" dt="2026-09-28T08:01:11.754" v="297" actId="207"/>
          <ac:spMkLst>
            <pc:docMk/>
            <pc:sldMk cId="0" sldId="262"/>
            <ac:spMk id="3" creationId="{00000000-0000-0000-0000-000000000000}"/>
          </ac:spMkLst>
        </pc:spChg>
        <pc:spChg chg="mod">
          <ac:chgData name="Seena Joseph" userId="cf2afdda-3d9d-41a3-a122-1e48d3b244a1" providerId="ADAL" clId="{62FAE8E6-B6D7-4502-96FA-F4B62E5B3DFB}" dt="2026-09-28T08:01:14.568" v="298" actId="207"/>
          <ac:spMkLst>
            <pc:docMk/>
            <pc:sldMk cId="0" sldId="262"/>
            <ac:spMk id="7" creationId="{00000000-0000-0000-0000-000000000000}"/>
          </ac:spMkLst>
        </pc:spChg>
        <pc:spChg chg="mod">
          <ac:chgData name="Seena Joseph" userId="cf2afdda-3d9d-41a3-a122-1e48d3b244a1" providerId="ADAL" clId="{62FAE8E6-B6D7-4502-96FA-F4B62E5B3DFB}" dt="2026-09-28T08:01:19.131" v="299" actId="207"/>
          <ac:spMkLst>
            <pc:docMk/>
            <pc:sldMk cId="0" sldId="262"/>
            <ac:spMk id="8" creationId="{00000000-0000-0000-0000-000000000000}"/>
          </ac:spMkLst>
        </pc:spChg>
        <pc:spChg chg="mod">
          <ac:chgData name="Seena Joseph" userId="cf2afdda-3d9d-41a3-a122-1e48d3b244a1" providerId="ADAL" clId="{62FAE8E6-B6D7-4502-96FA-F4B62E5B3DFB}" dt="2026-09-28T08:01:21.557" v="300" actId="207"/>
          <ac:spMkLst>
            <pc:docMk/>
            <pc:sldMk cId="0" sldId="262"/>
            <ac:spMk id="9" creationId="{00000000-0000-0000-0000-000000000000}"/>
          </ac:spMkLst>
        </pc:spChg>
        <pc:spChg chg="mod">
          <ac:chgData name="Seena Joseph" userId="cf2afdda-3d9d-41a3-a122-1e48d3b244a1" providerId="ADAL" clId="{62FAE8E6-B6D7-4502-96FA-F4B62E5B3DFB}" dt="2026-09-28T08:01:23.772" v="301" actId="207"/>
          <ac:spMkLst>
            <pc:docMk/>
            <pc:sldMk cId="0" sldId="262"/>
            <ac:spMk id="10" creationId="{00000000-0000-0000-0000-000000000000}"/>
          </ac:spMkLst>
        </pc:spChg>
        <pc:spChg chg="mod">
          <ac:chgData name="Seena Joseph" userId="cf2afdda-3d9d-41a3-a122-1e48d3b244a1" providerId="ADAL" clId="{62FAE8E6-B6D7-4502-96FA-F4B62E5B3DFB}" dt="2026-09-28T08:02:02.268" v="307" actId="20577"/>
          <ac:spMkLst>
            <pc:docMk/>
            <pc:sldMk cId="0" sldId="262"/>
            <ac:spMk id="18" creationId="{00000000-0000-0000-0000-000000000000}"/>
          </ac:spMkLst>
        </pc:spChg>
      </pc:sldChg>
      <pc:sldChg chg="add setBg">
        <pc:chgData name="Seena Joseph" userId="cf2afdda-3d9d-41a3-a122-1e48d3b244a1" providerId="ADAL" clId="{62FAE8E6-B6D7-4502-96FA-F4B62E5B3DFB}" dt="2026-09-27T21:31:32.774" v="69"/>
        <pc:sldMkLst>
          <pc:docMk/>
          <pc:sldMk cId="0" sldId="266"/>
        </pc:sldMkLst>
      </pc:sldChg>
      <pc:sldChg chg="add setBg">
        <pc:chgData name="Seena Joseph" userId="cf2afdda-3d9d-41a3-a122-1e48d3b244a1" providerId="ADAL" clId="{62FAE8E6-B6D7-4502-96FA-F4B62E5B3DFB}" dt="2026-09-27T21:31:34.258" v="70"/>
        <pc:sldMkLst>
          <pc:docMk/>
          <pc:sldMk cId="0" sldId="267"/>
        </pc:sldMkLst>
      </pc:sldChg>
      <pc:sldChg chg="delSp modSp add mod setBg">
        <pc:chgData name="Seena Joseph" userId="cf2afdda-3d9d-41a3-a122-1e48d3b244a1" providerId="ADAL" clId="{62FAE8E6-B6D7-4502-96FA-F4B62E5B3DFB}" dt="2026-09-27T21:36:32.442" v="97" actId="403"/>
        <pc:sldMkLst>
          <pc:docMk/>
          <pc:sldMk cId="0" sldId="268"/>
        </pc:sldMkLst>
        <pc:spChg chg="del mod">
          <ac:chgData name="Seena Joseph" userId="cf2afdda-3d9d-41a3-a122-1e48d3b244a1" providerId="ADAL" clId="{62FAE8E6-B6D7-4502-96FA-F4B62E5B3DFB}" dt="2026-09-27T21:36:28.654" v="90" actId="478"/>
          <ac:spMkLst>
            <pc:docMk/>
            <pc:sldMk cId="0" sldId="268"/>
            <ac:spMk id="2" creationId="{00000000-0000-0000-0000-000000000000}"/>
          </ac:spMkLst>
        </pc:spChg>
        <pc:spChg chg="mod">
          <ac:chgData name="Seena Joseph" userId="cf2afdda-3d9d-41a3-a122-1e48d3b244a1" providerId="ADAL" clId="{62FAE8E6-B6D7-4502-96FA-F4B62E5B3DFB}" dt="2026-09-27T21:36:32.442" v="97" actId="403"/>
          <ac:spMkLst>
            <pc:docMk/>
            <pc:sldMk cId="0" sldId="268"/>
            <ac:spMk id="3" creationId="{00000000-0000-0000-0000-000000000000}"/>
          </ac:spMkLst>
        </pc:spChg>
      </pc:sldChg>
      <pc:sldChg chg="add setBg">
        <pc:chgData name="Seena Joseph" userId="cf2afdda-3d9d-41a3-a122-1e48d3b244a1" providerId="ADAL" clId="{62FAE8E6-B6D7-4502-96FA-F4B62E5B3DFB}" dt="2026-09-27T21:31:37.768" v="72"/>
        <pc:sldMkLst>
          <pc:docMk/>
          <pc:sldMk cId="0" sldId="269"/>
        </pc:sldMkLst>
      </pc:sldChg>
      <pc:sldChg chg="addSp delSp modSp mod">
        <pc:chgData name="Seena Joseph" userId="cf2afdda-3d9d-41a3-a122-1e48d3b244a1" providerId="ADAL" clId="{62FAE8E6-B6D7-4502-96FA-F4B62E5B3DFB}" dt="2026-09-27T21:15:12.173" v="30" actId="27636"/>
        <pc:sldMkLst>
          <pc:docMk/>
          <pc:sldMk cId="1213612289" sldId="270"/>
        </pc:sldMkLst>
        <pc:spChg chg="mod">
          <ac:chgData name="Seena Joseph" userId="cf2afdda-3d9d-41a3-a122-1e48d3b244a1" providerId="ADAL" clId="{62FAE8E6-B6D7-4502-96FA-F4B62E5B3DFB}" dt="2026-09-27T21:15:12.173" v="30" actId="27636"/>
          <ac:spMkLst>
            <pc:docMk/>
            <pc:sldMk cId="1213612289" sldId="270"/>
            <ac:spMk id="3" creationId="{7F402D94-A25C-4805-84CF-EF61C8E9EC37}"/>
          </ac:spMkLst>
        </pc:spChg>
        <pc:spChg chg="add del">
          <ac:chgData name="Seena Joseph" userId="cf2afdda-3d9d-41a3-a122-1e48d3b244a1" providerId="ADAL" clId="{62FAE8E6-B6D7-4502-96FA-F4B62E5B3DFB}" dt="2026-09-27T21:15:05.130" v="27" actId="22"/>
          <ac:spMkLst>
            <pc:docMk/>
            <pc:sldMk cId="1213612289" sldId="270"/>
            <ac:spMk id="5" creationId="{07399BBB-8EBE-B2D6-CACD-6DC0E4F1F085}"/>
          </ac:spMkLst>
        </pc:spChg>
        <pc:spChg chg="add del">
          <ac:chgData name="Seena Joseph" userId="cf2afdda-3d9d-41a3-a122-1e48d3b244a1" providerId="ADAL" clId="{62FAE8E6-B6D7-4502-96FA-F4B62E5B3DFB}" dt="2026-09-27T21:15:05.130" v="27" actId="22"/>
          <ac:spMkLst>
            <pc:docMk/>
            <pc:sldMk cId="1213612289" sldId="270"/>
            <ac:spMk id="7" creationId="{9C836198-EEB2-0226-3D27-ED212F462434}"/>
          </ac:spMkLst>
        </pc:spChg>
      </pc:sldChg>
      <pc:sldChg chg="modSp add mod setBg">
        <pc:chgData name="Seena Joseph" userId="cf2afdda-3d9d-41a3-a122-1e48d3b244a1" providerId="ADAL" clId="{62FAE8E6-B6D7-4502-96FA-F4B62E5B3DFB}" dt="2026-09-27T21:49:36.464" v="253" actId="14100"/>
        <pc:sldMkLst>
          <pc:docMk/>
          <pc:sldMk cId="0" sldId="272"/>
        </pc:sldMkLst>
        <pc:spChg chg="mod">
          <ac:chgData name="Seena Joseph" userId="cf2afdda-3d9d-41a3-a122-1e48d3b244a1" providerId="ADAL" clId="{62FAE8E6-B6D7-4502-96FA-F4B62E5B3DFB}" dt="2026-09-27T21:49:36.464" v="253" actId="14100"/>
          <ac:spMkLst>
            <pc:docMk/>
            <pc:sldMk cId="0" sldId="272"/>
            <ac:spMk id="10" creationId="{00000000-0000-0000-0000-000000000000}"/>
          </ac:spMkLst>
        </pc:spChg>
      </pc:sldChg>
      <pc:sldChg chg="modSp mod">
        <pc:chgData name="Seena Joseph" userId="cf2afdda-3d9d-41a3-a122-1e48d3b244a1" providerId="ADAL" clId="{62FAE8E6-B6D7-4502-96FA-F4B62E5B3DFB}" dt="2026-09-28T09:09:10.621" v="585" actId="27636"/>
        <pc:sldMkLst>
          <pc:docMk/>
          <pc:sldMk cId="1922889926" sldId="273"/>
        </pc:sldMkLst>
        <pc:spChg chg="mod">
          <ac:chgData name="Seena Joseph" userId="cf2afdda-3d9d-41a3-a122-1e48d3b244a1" providerId="ADAL" clId="{62FAE8E6-B6D7-4502-96FA-F4B62E5B3DFB}" dt="2026-09-28T09:09:10.621" v="585" actId="27636"/>
          <ac:spMkLst>
            <pc:docMk/>
            <pc:sldMk cId="1922889926" sldId="273"/>
            <ac:spMk id="3" creationId="{7F402D94-A25C-4805-84CF-EF61C8E9EC37}"/>
          </ac:spMkLst>
        </pc:spChg>
      </pc:sldChg>
      <pc:sldChg chg="add ord setBg">
        <pc:chgData name="Seena Joseph" userId="cf2afdda-3d9d-41a3-a122-1e48d3b244a1" providerId="ADAL" clId="{62FAE8E6-B6D7-4502-96FA-F4B62E5B3DFB}" dt="2026-09-27T21:50:34.324" v="260"/>
        <pc:sldMkLst>
          <pc:docMk/>
          <pc:sldMk cId="0" sldId="274"/>
        </pc:sldMkLst>
      </pc:sldChg>
      <pc:sldChg chg="modSp del mod">
        <pc:chgData name="Seena Joseph" userId="cf2afdda-3d9d-41a3-a122-1e48d3b244a1" providerId="ADAL" clId="{62FAE8E6-B6D7-4502-96FA-F4B62E5B3DFB}" dt="2026-09-28T08:33:21.846" v="396" actId="47"/>
        <pc:sldMkLst>
          <pc:docMk/>
          <pc:sldMk cId="3736378709" sldId="276"/>
        </pc:sldMkLst>
        <pc:spChg chg="mod">
          <ac:chgData name="Seena Joseph" userId="cf2afdda-3d9d-41a3-a122-1e48d3b244a1" providerId="ADAL" clId="{62FAE8E6-B6D7-4502-96FA-F4B62E5B3DFB}" dt="2026-09-27T21:54:37.986" v="275" actId="21"/>
          <ac:spMkLst>
            <pc:docMk/>
            <pc:sldMk cId="3736378709" sldId="276"/>
            <ac:spMk id="3" creationId="{7F402D94-A25C-4805-84CF-EF61C8E9EC37}"/>
          </ac:spMkLst>
        </pc:spChg>
      </pc:sldChg>
      <pc:sldChg chg="modSp mod">
        <pc:chgData name="Seena Joseph" userId="cf2afdda-3d9d-41a3-a122-1e48d3b244a1" providerId="ADAL" clId="{62FAE8E6-B6D7-4502-96FA-F4B62E5B3DFB}" dt="2026-09-28T08:08:13.503" v="317" actId="6549"/>
        <pc:sldMkLst>
          <pc:docMk/>
          <pc:sldMk cId="2208959992" sldId="278"/>
        </pc:sldMkLst>
        <pc:spChg chg="mod">
          <ac:chgData name="Seena Joseph" userId="cf2afdda-3d9d-41a3-a122-1e48d3b244a1" providerId="ADAL" clId="{62FAE8E6-B6D7-4502-96FA-F4B62E5B3DFB}" dt="2026-09-28T08:08:13.503" v="317" actId="6549"/>
          <ac:spMkLst>
            <pc:docMk/>
            <pc:sldMk cId="2208959992" sldId="278"/>
            <ac:spMk id="3" creationId="{7F402D94-A25C-4805-84CF-EF61C8E9EC37}"/>
          </ac:spMkLst>
        </pc:spChg>
        <pc:spChg chg="mod">
          <ac:chgData name="Seena Joseph" userId="cf2afdda-3d9d-41a3-a122-1e48d3b244a1" providerId="ADAL" clId="{62FAE8E6-B6D7-4502-96FA-F4B62E5B3DFB}" dt="2026-09-27T21:44:15.047" v="103" actId="1076"/>
          <ac:spMkLst>
            <pc:docMk/>
            <pc:sldMk cId="2208959992" sldId="278"/>
            <ac:spMk id="9" creationId="{3CA73B7A-B728-0440-D96E-738A68DFBA28}"/>
          </ac:spMkLst>
        </pc:spChg>
        <pc:picChg chg="mod">
          <ac:chgData name="Seena Joseph" userId="cf2afdda-3d9d-41a3-a122-1e48d3b244a1" providerId="ADAL" clId="{62FAE8E6-B6D7-4502-96FA-F4B62E5B3DFB}" dt="2026-09-28T08:07:43.322" v="312" actId="14100"/>
          <ac:picMkLst>
            <pc:docMk/>
            <pc:sldMk cId="2208959992" sldId="278"/>
            <ac:picMk id="6" creationId="{CF9DA5D9-0F5A-A439-75DD-C14BB6F82934}"/>
          </ac:picMkLst>
        </pc:picChg>
      </pc:sldChg>
      <pc:sldChg chg="modSp mod ord">
        <pc:chgData name="Seena Joseph" userId="cf2afdda-3d9d-41a3-a122-1e48d3b244a1" providerId="ADAL" clId="{62FAE8E6-B6D7-4502-96FA-F4B62E5B3DFB}" dt="2026-09-28T08:09:48.859" v="348" actId="20577"/>
        <pc:sldMkLst>
          <pc:docMk/>
          <pc:sldMk cId="2813571526" sldId="279"/>
        </pc:sldMkLst>
        <pc:spChg chg="mod">
          <ac:chgData name="Seena Joseph" userId="cf2afdda-3d9d-41a3-a122-1e48d3b244a1" providerId="ADAL" clId="{62FAE8E6-B6D7-4502-96FA-F4B62E5B3DFB}" dt="2026-09-28T08:09:48.859" v="348" actId="20577"/>
          <ac:spMkLst>
            <pc:docMk/>
            <pc:sldMk cId="2813571526" sldId="279"/>
            <ac:spMk id="3" creationId="{7F402D94-A25C-4805-84CF-EF61C8E9EC37}"/>
          </ac:spMkLst>
        </pc:spChg>
        <pc:picChg chg="mod">
          <ac:chgData name="Seena Joseph" userId="cf2afdda-3d9d-41a3-a122-1e48d3b244a1" providerId="ADAL" clId="{62FAE8E6-B6D7-4502-96FA-F4B62E5B3DFB}" dt="2026-09-28T08:09:31.817" v="333" actId="1076"/>
          <ac:picMkLst>
            <pc:docMk/>
            <pc:sldMk cId="2813571526" sldId="279"/>
            <ac:picMk id="8" creationId="{98F1CE61-D5E3-ABB2-93FB-7CC5CC7C41BF}"/>
          </ac:picMkLst>
        </pc:picChg>
      </pc:sldChg>
      <pc:sldChg chg="addSp delSp modSp mod">
        <pc:chgData name="Seena Joseph" userId="cf2afdda-3d9d-41a3-a122-1e48d3b244a1" providerId="ADAL" clId="{62FAE8E6-B6D7-4502-96FA-F4B62E5B3DFB}" dt="2026-09-28T07:58:55.297" v="295" actId="1076"/>
        <pc:sldMkLst>
          <pc:docMk/>
          <pc:sldMk cId="1896259779" sldId="280"/>
        </pc:sldMkLst>
        <pc:spChg chg="mod">
          <ac:chgData name="Seena Joseph" userId="cf2afdda-3d9d-41a3-a122-1e48d3b244a1" providerId="ADAL" clId="{62FAE8E6-B6D7-4502-96FA-F4B62E5B3DFB}" dt="2026-09-28T07:58:55.297" v="295" actId="1076"/>
          <ac:spMkLst>
            <pc:docMk/>
            <pc:sldMk cId="1896259779" sldId="280"/>
            <ac:spMk id="3" creationId="{7F402D94-A25C-4805-84CF-EF61C8E9EC37}"/>
          </ac:spMkLst>
        </pc:spChg>
        <pc:spChg chg="add mod">
          <ac:chgData name="Seena Joseph" userId="cf2afdda-3d9d-41a3-a122-1e48d3b244a1" providerId="ADAL" clId="{62FAE8E6-B6D7-4502-96FA-F4B62E5B3DFB}" dt="2026-09-27T21:21:11.068" v="63" actId="14100"/>
          <ac:spMkLst>
            <pc:docMk/>
            <pc:sldMk cId="1896259779" sldId="280"/>
            <ac:spMk id="5" creationId="{74E67271-5F28-2668-7383-EB4DB8BFAEFF}"/>
          </ac:spMkLst>
        </pc:spChg>
        <pc:spChg chg="add mod">
          <ac:chgData name="Seena Joseph" userId="cf2afdda-3d9d-41a3-a122-1e48d3b244a1" providerId="ADAL" clId="{62FAE8E6-B6D7-4502-96FA-F4B62E5B3DFB}" dt="2026-09-27T21:21:06.866" v="62" actId="14100"/>
          <ac:spMkLst>
            <pc:docMk/>
            <pc:sldMk cId="1896259779" sldId="280"/>
            <ac:spMk id="8" creationId="{27ADE008-6DB2-07D9-8195-117D58EFCA61}"/>
          </ac:spMkLst>
        </pc:spChg>
        <pc:spChg chg="add mod">
          <ac:chgData name="Seena Joseph" userId="cf2afdda-3d9d-41a3-a122-1e48d3b244a1" providerId="ADAL" clId="{62FAE8E6-B6D7-4502-96FA-F4B62E5B3DFB}" dt="2026-09-27T21:19:58.130" v="41" actId="1076"/>
          <ac:spMkLst>
            <pc:docMk/>
            <pc:sldMk cId="1896259779" sldId="280"/>
            <ac:spMk id="10" creationId="{C86D9BE9-CAE7-3F6D-5C9F-E86855613D93}"/>
          </ac:spMkLst>
        </pc:spChg>
        <pc:spChg chg="add del">
          <ac:chgData name="Seena Joseph" userId="cf2afdda-3d9d-41a3-a122-1e48d3b244a1" providerId="ADAL" clId="{62FAE8E6-B6D7-4502-96FA-F4B62E5B3DFB}" dt="2026-09-27T21:20:11.506" v="43" actId="22"/>
          <ac:spMkLst>
            <pc:docMk/>
            <pc:sldMk cId="1896259779" sldId="280"/>
            <ac:spMk id="12" creationId="{6CF70B12-0ED7-9C92-AA01-7A5527295C7B}"/>
          </ac:spMkLst>
        </pc:spChg>
        <pc:spChg chg="add del">
          <ac:chgData name="Seena Joseph" userId="cf2afdda-3d9d-41a3-a122-1e48d3b244a1" providerId="ADAL" clId="{62FAE8E6-B6D7-4502-96FA-F4B62E5B3DFB}" dt="2026-09-27T21:20:11.506" v="43" actId="22"/>
          <ac:spMkLst>
            <pc:docMk/>
            <pc:sldMk cId="1896259779" sldId="280"/>
            <ac:spMk id="14" creationId="{958F14CA-CE09-0687-013C-7766610BFDAC}"/>
          </ac:spMkLst>
        </pc:spChg>
        <pc:spChg chg="add del">
          <ac:chgData name="Seena Joseph" userId="cf2afdda-3d9d-41a3-a122-1e48d3b244a1" providerId="ADAL" clId="{62FAE8E6-B6D7-4502-96FA-F4B62E5B3DFB}" dt="2026-09-27T21:20:11.506" v="43" actId="22"/>
          <ac:spMkLst>
            <pc:docMk/>
            <pc:sldMk cId="1896259779" sldId="280"/>
            <ac:spMk id="16" creationId="{3D9F88BE-DB5A-9649-A240-319D87CA6107}"/>
          </ac:spMkLst>
        </pc:spChg>
        <pc:spChg chg="add mod">
          <ac:chgData name="Seena Joseph" userId="cf2afdda-3d9d-41a3-a122-1e48d3b244a1" providerId="ADAL" clId="{62FAE8E6-B6D7-4502-96FA-F4B62E5B3DFB}" dt="2026-09-27T21:20:59.064" v="60" actId="1076"/>
          <ac:spMkLst>
            <pc:docMk/>
            <pc:sldMk cId="1896259779" sldId="280"/>
            <ac:spMk id="18" creationId="{F8F02055-ADA1-A956-7DCB-7A9967E3455C}"/>
          </ac:spMkLst>
        </pc:spChg>
        <pc:spChg chg="add mod">
          <ac:chgData name="Seena Joseph" userId="cf2afdda-3d9d-41a3-a122-1e48d3b244a1" providerId="ADAL" clId="{62FAE8E6-B6D7-4502-96FA-F4B62E5B3DFB}" dt="2026-09-27T21:20:53.812" v="59" actId="14100"/>
          <ac:spMkLst>
            <pc:docMk/>
            <pc:sldMk cId="1896259779" sldId="280"/>
            <ac:spMk id="20" creationId="{CC6C6ADD-B89F-8C4C-0158-99D7C9531B5F}"/>
          </ac:spMkLst>
        </pc:spChg>
        <pc:picChg chg="mod">
          <ac:chgData name="Seena Joseph" userId="cf2afdda-3d9d-41a3-a122-1e48d3b244a1" providerId="ADAL" clId="{62FAE8E6-B6D7-4502-96FA-F4B62E5B3DFB}" dt="2026-09-28T07:58:43.532" v="288" actId="1076"/>
          <ac:picMkLst>
            <pc:docMk/>
            <pc:sldMk cId="1896259779" sldId="280"/>
            <ac:picMk id="6" creationId="{6FE13444-8A39-331E-24BF-5C422979BBFB}"/>
          </ac:picMkLst>
        </pc:picChg>
      </pc:sldChg>
      <pc:sldChg chg="modSp mod">
        <pc:chgData name="Seena Joseph" userId="cf2afdda-3d9d-41a3-a122-1e48d3b244a1" providerId="ADAL" clId="{62FAE8E6-B6D7-4502-96FA-F4B62E5B3DFB}" dt="2026-09-27T21:33:23.725" v="74" actId="20577"/>
        <pc:sldMkLst>
          <pc:docMk/>
          <pc:sldMk cId="2911749121" sldId="281"/>
        </pc:sldMkLst>
        <pc:spChg chg="mod">
          <ac:chgData name="Seena Joseph" userId="cf2afdda-3d9d-41a3-a122-1e48d3b244a1" providerId="ADAL" clId="{62FAE8E6-B6D7-4502-96FA-F4B62E5B3DFB}" dt="2026-09-27T21:33:23.725" v="74" actId="20577"/>
          <ac:spMkLst>
            <pc:docMk/>
            <pc:sldMk cId="2911749121" sldId="281"/>
            <ac:spMk id="3" creationId="{7F402D94-A25C-4805-84CF-EF61C8E9EC37}"/>
          </ac:spMkLst>
        </pc:spChg>
        <pc:picChg chg="mod">
          <ac:chgData name="Seena Joseph" userId="cf2afdda-3d9d-41a3-a122-1e48d3b244a1" providerId="ADAL" clId="{62FAE8E6-B6D7-4502-96FA-F4B62E5B3DFB}" dt="2026-09-27T21:26:31.416" v="65" actId="1076"/>
          <ac:picMkLst>
            <pc:docMk/>
            <pc:sldMk cId="2911749121" sldId="281"/>
            <ac:picMk id="6" creationId="{7AE7C1A8-367C-AB1B-4DB2-799D6BB65DA2}"/>
          </ac:picMkLst>
        </pc:picChg>
      </pc:sldChg>
      <pc:sldChg chg="del">
        <pc:chgData name="Seena Joseph" userId="cf2afdda-3d9d-41a3-a122-1e48d3b244a1" providerId="ADAL" clId="{62FAE8E6-B6D7-4502-96FA-F4B62E5B3DFB}" dt="2026-09-28T09:13:58.929" v="589" actId="47"/>
        <pc:sldMkLst>
          <pc:docMk/>
          <pc:sldMk cId="3816757672" sldId="282"/>
        </pc:sldMkLst>
      </pc:sldChg>
      <pc:sldChg chg="add setBg">
        <pc:chgData name="Seena Joseph" userId="cf2afdda-3d9d-41a3-a122-1e48d3b244a1" providerId="ADAL" clId="{62FAE8E6-B6D7-4502-96FA-F4B62E5B3DFB}" dt="2026-09-27T21:55:47.787" v="279"/>
        <pc:sldMkLst>
          <pc:docMk/>
          <pc:sldMk cId="0" sldId="284"/>
        </pc:sldMkLst>
      </pc:sldChg>
      <pc:sldChg chg="modSp add mod setBg">
        <pc:chgData name="Seena Joseph" userId="cf2afdda-3d9d-41a3-a122-1e48d3b244a1" providerId="ADAL" clId="{62FAE8E6-B6D7-4502-96FA-F4B62E5B3DFB}" dt="2026-09-28T08:15:12.154" v="350" actId="207"/>
        <pc:sldMkLst>
          <pc:docMk/>
          <pc:sldMk cId="0" sldId="285"/>
        </pc:sldMkLst>
        <pc:spChg chg="mod">
          <ac:chgData name="Seena Joseph" userId="cf2afdda-3d9d-41a3-a122-1e48d3b244a1" providerId="ADAL" clId="{62FAE8E6-B6D7-4502-96FA-F4B62E5B3DFB}" dt="2026-09-28T08:15:12.154" v="350" actId="207"/>
          <ac:spMkLst>
            <pc:docMk/>
            <pc:sldMk cId="0" sldId="285"/>
            <ac:spMk id="7" creationId="{00000000-0000-0000-0000-000000000000}"/>
          </ac:spMkLst>
        </pc:spChg>
      </pc:sldChg>
      <pc:sldChg chg="add setBg">
        <pc:chgData name="Seena Joseph" userId="cf2afdda-3d9d-41a3-a122-1e48d3b244a1" providerId="ADAL" clId="{62FAE8E6-B6D7-4502-96FA-F4B62E5B3DFB}" dt="2026-09-27T21:55:50.930" v="281"/>
        <pc:sldMkLst>
          <pc:docMk/>
          <pc:sldMk cId="0" sldId="286"/>
        </pc:sldMkLst>
      </pc:sldChg>
      <pc:sldChg chg="del">
        <pc:chgData name="Seena Joseph" userId="cf2afdda-3d9d-41a3-a122-1e48d3b244a1" providerId="ADAL" clId="{62FAE8E6-B6D7-4502-96FA-F4B62E5B3DFB}" dt="2026-09-28T09:13:56.289" v="588" actId="47"/>
        <pc:sldMkLst>
          <pc:docMk/>
          <pc:sldMk cId="3270942205" sldId="287"/>
        </pc:sldMkLst>
      </pc:sldChg>
      <pc:sldChg chg="modSp add mod setBg">
        <pc:chgData name="Seena Joseph" userId="cf2afdda-3d9d-41a3-a122-1e48d3b244a1" providerId="ADAL" clId="{62FAE8E6-B6D7-4502-96FA-F4B62E5B3DFB}" dt="2026-09-28T08:17:38.923" v="394" actId="20577"/>
        <pc:sldMkLst>
          <pc:docMk/>
          <pc:sldMk cId="0" sldId="288"/>
        </pc:sldMkLst>
        <pc:spChg chg="mod">
          <ac:chgData name="Seena Joseph" userId="cf2afdda-3d9d-41a3-a122-1e48d3b244a1" providerId="ADAL" clId="{62FAE8E6-B6D7-4502-96FA-F4B62E5B3DFB}" dt="2026-09-28T08:17:38.923" v="394" actId="20577"/>
          <ac:spMkLst>
            <pc:docMk/>
            <pc:sldMk cId="0" sldId="288"/>
            <ac:spMk id="42" creationId="{00000000-0000-0000-0000-000000000000}"/>
          </ac:spMkLst>
        </pc:spChg>
      </pc:sldChg>
      <pc:sldChg chg="add del setBg">
        <pc:chgData name="Seena Joseph" userId="cf2afdda-3d9d-41a3-a122-1e48d3b244a1" providerId="ADAL" clId="{62FAE8E6-B6D7-4502-96FA-F4B62E5B3DFB}" dt="2026-09-28T08:19:36.591" v="395" actId="47"/>
        <pc:sldMkLst>
          <pc:docMk/>
          <pc:sldMk cId="0" sldId="289"/>
        </pc:sldMkLst>
      </pc:sldChg>
      <pc:sldChg chg="add setBg">
        <pc:chgData name="Seena Joseph" userId="cf2afdda-3d9d-41a3-a122-1e48d3b244a1" providerId="ADAL" clId="{62FAE8E6-B6D7-4502-96FA-F4B62E5B3DFB}" dt="2026-09-27T21:55:57.680" v="285"/>
        <pc:sldMkLst>
          <pc:docMk/>
          <pc:sldMk cId="0" sldId="290"/>
        </pc:sldMkLst>
      </pc:sldChg>
      <pc:sldChg chg="add setBg">
        <pc:chgData name="Seena Joseph" userId="cf2afdda-3d9d-41a3-a122-1e48d3b244a1" providerId="ADAL" clId="{62FAE8E6-B6D7-4502-96FA-F4B62E5B3DFB}" dt="2026-09-27T21:55:59.306" v="286"/>
        <pc:sldMkLst>
          <pc:docMk/>
          <pc:sldMk cId="0" sldId="291"/>
        </pc:sldMkLst>
      </pc:sldChg>
      <pc:sldChg chg="addSp delSp modSp add mod setBg">
        <pc:chgData name="Seena Joseph" userId="cf2afdda-3d9d-41a3-a122-1e48d3b244a1" providerId="ADAL" clId="{62FAE8E6-B6D7-4502-96FA-F4B62E5B3DFB}" dt="2026-09-28T09:27:59.516" v="618" actId="1076"/>
        <pc:sldMkLst>
          <pc:docMk/>
          <pc:sldMk cId="0" sldId="292"/>
        </pc:sldMkLst>
        <pc:spChg chg="mod">
          <ac:chgData name="Seena Joseph" userId="cf2afdda-3d9d-41a3-a122-1e48d3b244a1" providerId="ADAL" clId="{62FAE8E6-B6D7-4502-96FA-F4B62E5B3DFB}" dt="2026-09-28T09:16:49.999" v="599" actId="21"/>
          <ac:spMkLst>
            <pc:docMk/>
            <pc:sldMk cId="0" sldId="292"/>
            <ac:spMk id="8" creationId="{00000000-0000-0000-0000-000000000000}"/>
          </ac:spMkLst>
        </pc:spChg>
        <pc:spChg chg="mod">
          <ac:chgData name="Seena Joseph" userId="cf2afdda-3d9d-41a3-a122-1e48d3b244a1" providerId="ADAL" clId="{62FAE8E6-B6D7-4502-96FA-F4B62E5B3DFB}" dt="2026-09-28T09:26:16.689" v="603" actId="1076"/>
          <ac:spMkLst>
            <pc:docMk/>
            <pc:sldMk cId="0" sldId="292"/>
            <ac:spMk id="23" creationId="{00000000-0000-0000-0000-000000000000}"/>
          </ac:spMkLst>
        </pc:spChg>
        <pc:spChg chg="add mod">
          <ac:chgData name="Seena Joseph" userId="cf2afdda-3d9d-41a3-a122-1e48d3b244a1" providerId="ADAL" clId="{62FAE8E6-B6D7-4502-96FA-F4B62E5B3DFB}" dt="2026-09-28T09:27:31.561" v="610" actId="255"/>
          <ac:spMkLst>
            <pc:docMk/>
            <pc:sldMk cId="0" sldId="292"/>
            <ac:spMk id="24" creationId="{83832F44-A393-725E-3DE7-5281D82E863E}"/>
          </ac:spMkLst>
        </pc:spChg>
        <pc:spChg chg="add del mod">
          <ac:chgData name="Seena Joseph" userId="cf2afdda-3d9d-41a3-a122-1e48d3b244a1" providerId="ADAL" clId="{62FAE8E6-B6D7-4502-96FA-F4B62E5B3DFB}" dt="2026-09-28T09:25:48.038" v="602" actId="478"/>
          <ac:spMkLst>
            <pc:docMk/>
            <pc:sldMk cId="0" sldId="292"/>
            <ac:spMk id="26" creationId="{DF6FD48A-A017-B4B9-94D7-490FF3CB0DE5}"/>
          </ac:spMkLst>
        </pc:spChg>
        <pc:spChg chg="add mod">
          <ac:chgData name="Seena Joseph" userId="cf2afdda-3d9d-41a3-a122-1e48d3b244a1" providerId="ADAL" clId="{62FAE8E6-B6D7-4502-96FA-F4B62E5B3DFB}" dt="2026-09-28T09:27:47.284" v="614" actId="108"/>
          <ac:spMkLst>
            <pc:docMk/>
            <pc:sldMk cId="0" sldId="292"/>
            <ac:spMk id="28" creationId="{EE36F878-C2F3-39BB-D963-07E4680C0E07}"/>
          </ac:spMkLst>
        </pc:spChg>
        <pc:spChg chg="add mod">
          <ac:chgData name="Seena Joseph" userId="cf2afdda-3d9d-41a3-a122-1e48d3b244a1" providerId="ADAL" clId="{62FAE8E6-B6D7-4502-96FA-F4B62E5B3DFB}" dt="2026-09-28T09:27:59.516" v="618" actId="1076"/>
          <ac:spMkLst>
            <pc:docMk/>
            <pc:sldMk cId="0" sldId="292"/>
            <ac:spMk id="30" creationId="{4176666A-D286-112F-9677-CC3BA9DC9622}"/>
          </ac:spMkLst>
        </pc:spChg>
      </pc:sldChg>
      <pc:sldChg chg="del">
        <pc:chgData name="Seena Joseph" userId="cf2afdda-3d9d-41a3-a122-1e48d3b244a1" providerId="ADAL" clId="{62FAE8E6-B6D7-4502-96FA-F4B62E5B3DFB}" dt="2026-09-28T08:45:46.010" v="549" actId="47"/>
        <pc:sldMkLst>
          <pc:docMk/>
          <pc:sldMk cId="4201167220" sldId="293"/>
        </pc:sldMkLst>
      </pc:sldChg>
      <pc:sldChg chg="modSp mod ord">
        <pc:chgData name="Seena Joseph" userId="cf2afdda-3d9d-41a3-a122-1e48d3b244a1" providerId="ADAL" clId="{62FAE8E6-B6D7-4502-96FA-F4B62E5B3DFB}" dt="2026-09-28T08:47:21.625" v="564" actId="404"/>
        <pc:sldMkLst>
          <pc:docMk/>
          <pc:sldMk cId="3843954818" sldId="294"/>
        </pc:sldMkLst>
        <pc:spChg chg="mod">
          <ac:chgData name="Seena Joseph" userId="cf2afdda-3d9d-41a3-a122-1e48d3b244a1" providerId="ADAL" clId="{62FAE8E6-B6D7-4502-96FA-F4B62E5B3DFB}" dt="2026-09-28T08:47:21.625" v="564" actId="404"/>
          <ac:spMkLst>
            <pc:docMk/>
            <pc:sldMk cId="3843954818" sldId="294"/>
            <ac:spMk id="3" creationId="{7F402D94-A25C-4805-84CF-EF61C8E9EC37}"/>
          </ac:spMkLst>
        </pc:spChg>
      </pc:sldChg>
      <pc:sldChg chg="modSp mod ord">
        <pc:chgData name="Seena Joseph" userId="cf2afdda-3d9d-41a3-a122-1e48d3b244a1" providerId="ADAL" clId="{62FAE8E6-B6D7-4502-96FA-F4B62E5B3DFB}" dt="2026-09-28T08:46:40.508" v="560" actId="20577"/>
        <pc:sldMkLst>
          <pc:docMk/>
          <pc:sldMk cId="836724258" sldId="295"/>
        </pc:sldMkLst>
        <pc:spChg chg="mod">
          <ac:chgData name="Seena Joseph" userId="cf2afdda-3d9d-41a3-a122-1e48d3b244a1" providerId="ADAL" clId="{62FAE8E6-B6D7-4502-96FA-F4B62E5B3DFB}" dt="2026-09-28T08:46:40.508" v="560" actId="20577"/>
          <ac:spMkLst>
            <pc:docMk/>
            <pc:sldMk cId="836724258" sldId="295"/>
            <ac:spMk id="2" creationId="{8D37D5A6-CDD9-46DD-B270-785544535C8F}"/>
          </ac:spMkLst>
        </pc:spChg>
      </pc:sldChg>
      <pc:sldChg chg="modSp mod ord">
        <pc:chgData name="Seena Joseph" userId="cf2afdda-3d9d-41a3-a122-1e48d3b244a1" providerId="ADAL" clId="{62FAE8E6-B6D7-4502-96FA-F4B62E5B3DFB}" dt="2026-09-28T08:43:33.121" v="500" actId="20577"/>
        <pc:sldMkLst>
          <pc:docMk/>
          <pc:sldMk cId="3519235020" sldId="296"/>
        </pc:sldMkLst>
        <pc:spChg chg="mod">
          <ac:chgData name="Seena Joseph" userId="cf2afdda-3d9d-41a3-a122-1e48d3b244a1" providerId="ADAL" clId="{62FAE8E6-B6D7-4502-96FA-F4B62E5B3DFB}" dt="2026-09-28T08:43:33.121" v="500" actId="20577"/>
          <ac:spMkLst>
            <pc:docMk/>
            <pc:sldMk cId="3519235020" sldId="296"/>
            <ac:spMk id="2" creationId="{8D37D5A6-CDD9-46DD-B270-785544535C8F}"/>
          </ac:spMkLst>
        </pc:spChg>
      </pc:sldChg>
      <pc:sldChg chg="del">
        <pc:chgData name="Seena Joseph" userId="cf2afdda-3d9d-41a3-a122-1e48d3b244a1" providerId="ADAL" clId="{62FAE8E6-B6D7-4502-96FA-F4B62E5B3DFB}" dt="2026-09-28T09:14:04.396" v="590" actId="47"/>
        <pc:sldMkLst>
          <pc:docMk/>
          <pc:sldMk cId="2348137044" sldId="297"/>
        </pc:sldMkLst>
      </pc:sldChg>
      <pc:sldChg chg="ord">
        <pc:chgData name="Seena Joseph" userId="cf2afdda-3d9d-41a3-a122-1e48d3b244a1" providerId="ADAL" clId="{62FAE8E6-B6D7-4502-96FA-F4B62E5B3DFB}" dt="2026-09-28T08:45:31.215" v="548"/>
        <pc:sldMkLst>
          <pc:docMk/>
          <pc:sldMk cId="1951609760" sldId="298"/>
        </pc:sldMkLst>
      </pc:sldChg>
      <pc:sldChg chg="ord">
        <pc:chgData name="Seena Joseph" userId="cf2afdda-3d9d-41a3-a122-1e48d3b244a1" providerId="ADAL" clId="{62FAE8E6-B6D7-4502-96FA-F4B62E5B3DFB}" dt="2026-09-28T08:45:31.215" v="548"/>
        <pc:sldMkLst>
          <pc:docMk/>
          <pc:sldMk cId="3558820375" sldId="299"/>
        </pc:sldMkLst>
      </pc:sldChg>
      <pc:sldChg chg="ord">
        <pc:chgData name="Seena Joseph" userId="cf2afdda-3d9d-41a3-a122-1e48d3b244a1" providerId="ADAL" clId="{62FAE8E6-B6D7-4502-96FA-F4B62E5B3DFB}" dt="2026-09-28T08:45:31.215" v="548"/>
        <pc:sldMkLst>
          <pc:docMk/>
          <pc:sldMk cId="38816266" sldId="300"/>
        </pc:sldMkLst>
      </pc:sldChg>
      <pc:sldChg chg="modSp add del mod">
        <pc:chgData name="Seena Joseph" userId="cf2afdda-3d9d-41a3-a122-1e48d3b244a1" providerId="ADAL" clId="{62FAE8E6-B6D7-4502-96FA-F4B62E5B3DFB}" dt="2026-09-28T09:28:15.207" v="619" actId="47"/>
        <pc:sldMkLst>
          <pc:docMk/>
          <pc:sldMk cId="3660734890" sldId="301"/>
        </pc:sldMkLst>
        <pc:spChg chg="mod">
          <ac:chgData name="Seena Joseph" userId="cf2afdda-3d9d-41a3-a122-1e48d3b244a1" providerId="ADAL" clId="{62FAE8E6-B6D7-4502-96FA-F4B62E5B3DFB}" dt="2026-09-28T09:16:31.899" v="594" actId="21"/>
          <ac:spMkLst>
            <pc:docMk/>
            <pc:sldMk cId="3660734890" sldId="301"/>
            <ac:spMk id="3" creationId="{7F402D94-A25C-4805-84CF-EF61C8E9EC37}"/>
          </ac:spMkLst>
        </pc:spChg>
      </pc:sldChg>
      <pc:sldChg chg="modSp mod">
        <pc:chgData name="Seena Joseph" userId="cf2afdda-3d9d-41a3-a122-1e48d3b244a1" providerId="ADAL" clId="{62FAE8E6-B6D7-4502-96FA-F4B62E5B3DFB}" dt="2026-09-27T21:35:32.631" v="75"/>
        <pc:sldMkLst>
          <pc:docMk/>
          <pc:sldMk cId="4131297863" sldId="303"/>
        </pc:sldMkLst>
        <pc:spChg chg="mod">
          <ac:chgData name="Seena Joseph" userId="cf2afdda-3d9d-41a3-a122-1e48d3b244a1" providerId="ADAL" clId="{62FAE8E6-B6D7-4502-96FA-F4B62E5B3DFB}" dt="2026-09-27T21:35:32.631" v="75"/>
          <ac:spMkLst>
            <pc:docMk/>
            <pc:sldMk cId="4131297863" sldId="303"/>
            <ac:spMk id="3" creationId="{275E2314-55F3-7925-6107-35C3DAF2C823}"/>
          </ac:spMkLst>
        </pc:spChg>
      </pc:sldChg>
      <pc:sldChg chg="del">
        <pc:chgData name="Seena Joseph" userId="cf2afdda-3d9d-41a3-a122-1e48d3b244a1" providerId="ADAL" clId="{62FAE8E6-B6D7-4502-96FA-F4B62E5B3DFB}" dt="2026-09-27T21:15:38.883" v="31" actId="47"/>
        <pc:sldMkLst>
          <pc:docMk/>
          <pc:sldMk cId="3630909160" sldId="304"/>
        </pc:sldMkLst>
      </pc:sldChg>
      <pc:sldChg chg="del">
        <pc:chgData name="Seena Joseph" userId="cf2afdda-3d9d-41a3-a122-1e48d3b244a1" providerId="ADAL" clId="{62FAE8E6-B6D7-4502-96FA-F4B62E5B3DFB}" dt="2026-09-28T09:13:53.594" v="587" actId="47"/>
        <pc:sldMkLst>
          <pc:docMk/>
          <pc:sldMk cId="4210289923" sldId="306"/>
        </pc:sldMkLst>
      </pc:sldChg>
      <pc:sldChg chg="del">
        <pc:chgData name="Seena Joseph" userId="cf2afdda-3d9d-41a3-a122-1e48d3b244a1" providerId="ADAL" clId="{62FAE8E6-B6D7-4502-96FA-F4B62E5B3DFB}" dt="2026-09-28T09:13:37.745" v="586" actId="47"/>
        <pc:sldMkLst>
          <pc:docMk/>
          <pc:sldMk cId="2377791592" sldId="307"/>
        </pc:sldMkLst>
      </pc:sldChg>
      <pc:sldChg chg="del">
        <pc:chgData name="Seena Joseph" userId="cf2afdda-3d9d-41a3-a122-1e48d3b244a1" providerId="ADAL" clId="{62FAE8E6-B6D7-4502-96FA-F4B62E5B3DFB}" dt="2026-09-28T08:54:19.760" v="567" actId="47"/>
        <pc:sldMkLst>
          <pc:docMk/>
          <pc:sldMk cId="655854937" sldId="308"/>
        </pc:sldMkLst>
      </pc:sldChg>
      <pc:sldChg chg="modSp mod ord">
        <pc:chgData name="Seena Joseph" userId="cf2afdda-3d9d-41a3-a122-1e48d3b244a1" providerId="ADAL" clId="{62FAE8E6-B6D7-4502-96FA-F4B62E5B3DFB}" dt="2026-09-28T09:26:58.892" v="607"/>
        <pc:sldMkLst>
          <pc:docMk/>
          <pc:sldMk cId="213435138" sldId="309"/>
        </pc:sldMkLst>
        <pc:spChg chg="mod">
          <ac:chgData name="Seena Joseph" userId="cf2afdda-3d9d-41a3-a122-1e48d3b244a1" providerId="ADAL" clId="{62FAE8E6-B6D7-4502-96FA-F4B62E5B3DFB}" dt="2026-09-28T09:16:15.976" v="591" actId="6549"/>
          <ac:spMkLst>
            <pc:docMk/>
            <pc:sldMk cId="213435138" sldId="309"/>
            <ac:spMk id="3" creationId="{360EFE07-9DB2-A1E0-0FC4-36F709BE43CB}"/>
          </ac:spMkLst>
        </pc:spChg>
      </pc:sldChg>
      <pc:sldChg chg="addSp delSp modSp add mod setBg">
        <pc:chgData name="Seena Joseph" userId="cf2afdda-3d9d-41a3-a122-1e48d3b244a1" providerId="ADAL" clId="{62FAE8E6-B6D7-4502-96FA-F4B62E5B3DFB}" dt="2026-09-28T08:08:53.219" v="330" actId="207"/>
        <pc:sldMkLst>
          <pc:docMk/>
          <pc:sldMk cId="0" sldId="310"/>
        </pc:sldMkLst>
        <pc:spChg chg="del">
          <ac:chgData name="Seena Joseph" userId="cf2afdda-3d9d-41a3-a122-1e48d3b244a1" providerId="ADAL" clId="{62FAE8E6-B6D7-4502-96FA-F4B62E5B3DFB}" dt="2026-09-27T21:45:52.421" v="137" actId="478"/>
          <ac:spMkLst>
            <pc:docMk/>
            <pc:sldMk cId="0" sldId="310"/>
            <ac:spMk id="9" creationId="{00000000-0000-0000-0000-000000000000}"/>
          </ac:spMkLst>
        </pc:spChg>
        <pc:spChg chg="mod">
          <ac:chgData name="Seena Joseph" userId="cf2afdda-3d9d-41a3-a122-1e48d3b244a1" providerId="ADAL" clId="{62FAE8E6-B6D7-4502-96FA-F4B62E5B3DFB}" dt="2026-09-28T08:08:25.540" v="318" actId="6549"/>
          <ac:spMkLst>
            <pc:docMk/>
            <pc:sldMk cId="0" sldId="310"/>
            <ac:spMk id="10" creationId="{00000000-0000-0000-0000-000000000000}"/>
          </ac:spMkLst>
        </pc:spChg>
        <pc:spChg chg="mod">
          <ac:chgData name="Seena Joseph" userId="cf2afdda-3d9d-41a3-a122-1e48d3b244a1" providerId="ADAL" clId="{62FAE8E6-B6D7-4502-96FA-F4B62E5B3DFB}" dt="2026-09-27T21:47:29.762" v="246" actId="1038"/>
          <ac:spMkLst>
            <pc:docMk/>
            <pc:sldMk cId="0" sldId="310"/>
            <ac:spMk id="11" creationId="{00000000-0000-0000-0000-000000000000}"/>
          </ac:spMkLst>
        </pc:spChg>
        <pc:spChg chg="mod">
          <ac:chgData name="Seena Joseph" userId="cf2afdda-3d9d-41a3-a122-1e48d3b244a1" providerId="ADAL" clId="{62FAE8E6-B6D7-4502-96FA-F4B62E5B3DFB}" dt="2026-09-27T21:47:29.762" v="246" actId="1038"/>
          <ac:spMkLst>
            <pc:docMk/>
            <pc:sldMk cId="0" sldId="310"/>
            <ac:spMk id="12" creationId="{00000000-0000-0000-0000-000000000000}"/>
          </ac:spMkLst>
        </pc:spChg>
        <pc:spChg chg="mod">
          <ac:chgData name="Seena Joseph" userId="cf2afdda-3d9d-41a3-a122-1e48d3b244a1" providerId="ADAL" clId="{62FAE8E6-B6D7-4502-96FA-F4B62E5B3DFB}" dt="2026-09-28T08:08:36.904" v="324" actId="20577"/>
          <ac:spMkLst>
            <pc:docMk/>
            <pc:sldMk cId="0" sldId="310"/>
            <ac:spMk id="13" creationId="{00000000-0000-0000-0000-000000000000}"/>
          </ac:spMkLst>
        </pc:spChg>
        <pc:spChg chg="mod">
          <ac:chgData name="Seena Joseph" userId="cf2afdda-3d9d-41a3-a122-1e48d3b244a1" providerId="ADAL" clId="{62FAE8E6-B6D7-4502-96FA-F4B62E5B3DFB}" dt="2026-09-27T21:47:29.762" v="246" actId="1038"/>
          <ac:spMkLst>
            <pc:docMk/>
            <pc:sldMk cId="0" sldId="310"/>
            <ac:spMk id="14" creationId="{00000000-0000-0000-0000-000000000000}"/>
          </ac:spMkLst>
        </pc:spChg>
        <pc:spChg chg="mod">
          <ac:chgData name="Seena Joseph" userId="cf2afdda-3d9d-41a3-a122-1e48d3b244a1" providerId="ADAL" clId="{62FAE8E6-B6D7-4502-96FA-F4B62E5B3DFB}" dt="2026-09-27T21:47:29.762" v="246" actId="1038"/>
          <ac:spMkLst>
            <pc:docMk/>
            <pc:sldMk cId="0" sldId="310"/>
            <ac:spMk id="15" creationId="{00000000-0000-0000-0000-000000000000}"/>
          </ac:spMkLst>
        </pc:spChg>
        <pc:spChg chg="mod">
          <ac:chgData name="Seena Joseph" userId="cf2afdda-3d9d-41a3-a122-1e48d3b244a1" providerId="ADAL" clId="{62FAE8E6-B6D7-4502-96FA-F4B62E5B3DFB}" dt="2026-09-28T08:08:31.745" v="319" actId="207"/>
          <ac:spMkLst>
            <pc:docMk/>
            <pc:sldMk cId="0" sldId="310"/>
            <ac:spMk id="16" creationId="{00000000-0000-0000-0000-000000000000}"/>
          </ac:spMkLst>
        </pc:spChg>
        <pc:spChg chg="mod">
          <ac:chgData name="Seena Joseph" userId="cf2afdda-3d9d-41a3-a122-1e48d3b244a1" providerId="ADAL" clId="{62FAE8E6-B6D7-4502-96FA-F4B62E5B3DFB}" dt="2026-09-27T21:47:29.762" v="246" actId="1038"/>
          <ac:spMkLst>
            <pc:docMk/>
            <pc:sldMk cId="0" sldId="310"/>
            <ac:spMk id="17" creationId="{00000000-0000-0000-0000-000000000000}"/>
          </ac:spMkLst>
        </pc:spChg>
        <pc:spChg chg="mod">
          <ac:chgData name="Seena Joseph" userId="cf2afdda-3d9d-41a3-a122-1e48d3b244a1" providerId="ADAL" clId="{62FAE8E6-B6D7-4502-96FA-F4B62E5B3DFB}" dt="2026-09-27T21:47:29.762" v="246" actId="1038"/>
          <ac:spMkLst>
            <pc:docMk/>
            <pc:sldMk cId="0" sldId="310"/>
            <ac:spMk id="18" creationId="{00000000-0000-0000-0000-000000000000}"/>
          </ac:spMkLst>
        </pc:spChg>
        <pc:spChg chg="mod">
          <ac:chgData name="Seena Joseph" userId="cf2afdda-3d9d-41a3-a122-1e48d3b244a1" providerId="ADAL" clId="{62FAE8E6-B6D7-4502-96FA-F4B62E5B3DFB}" dt="2026-09-28T08:08:39.833" v="325" actId="207"/>
          <ac:spMkLst>
            <pc:docMk/>
            <pc:sldMk cId="0" sldId="310"/>
            <ac:spMk id="19" creationId="{00000000-0000-0000-0000-000000000000}"/>
          </ac:spMkLst>
        </pc:spChg>
        <pc:spChg chg="mod">
          <ac:chgData name="Seena Joseph" userId="cf2afdda-3d9d-41a3-a122-1e48d3b244a1" providerId="ADAL" clId="{62FAE8E6-B6D7-4502-96FA-F4B62E5B3DFB}" dt="2026-09-27T21:45:44.687" v="135" actId="1076"/>
          <ac:spMkLst>
            <pc:docMk/>
            <pc:sldMk cId="0" sldId="310"/>
            <ac:spMk id="20" creationId="{00000000-0000-0000-0000-000000000000}"/>
          </ac:spMkLst>
        </pc:spChg>
        <pc:spChg chg="mod">
          <ac:chgData name="Seena Joseph" userId="cf2afdda-3d9d-41a3-a122-1e48d3b244a1" providerId="ADAL" clId="{62FAE8E6-B6D7-4502-96FA-F4B62E5B3DFB}" dt="2026-09-27T21:45:44.687" v="135" actId="1076"/>
          <ac:spMkLst>
            <pc:docMk/>
            <pc:sldMk cId="0" sldId="310"/>
            <ac:spMk id="21" creationId="{00000000-0000-0000-0000-000000000000}"/>
          </ac:spMkLst>
        </pc:spChg>
        <pc:spChg chg="mod">
          <ac:chgData name="Seena Joseph" userId="cf2afdda-3d9d-41a3-a122-1e48d3b244a1" providerId="ADAL" clId="{62FAE8E6-B6D7-4502-96FA-F4B62E5B3DFB}" dt="2026-09-28T08:08:42.564" v="326" actId="207"/>
          <ac:spMkLst>
            <pc:docMk/>
            <pc:sldMk cId="0" sldId="310"/>
            <ac:spMk id="22" creationId="{00000000-0000-0000-0000-000000000000}"/>
          </ac:spMkLst>
        </pc:spChg>
        <pc:spChg chg="mod">
          <ac:chgData name="Seena Joseph" userId="cf2afdda-3d9d-41a3-a122-1e48d3b244a1" providerId="ADAL" clId="{62FAE8E6-B6D7-4502-96FA-F4B62E5B3DFB}" dt="2026-09-27T21:45:44.687" v="135" actId="1076"/>
          <ac:spMkLst>
            <pc:docMk/>
            <pc:sldMk cId="0" sldId="310"/>
            <ac:spMk id="23" creationId="{00000000-0000-0000-0000-000000000000}"/>
          </ac:spMkLst>
        </pc:spChg>
        <pc:spChg chg="mod">
          <ac:chgData name="Seena Joseph" userId="cf2afdda-3d9d-41a3-a122-1e48d3b244a1" providerId="ADAL" clId="{62FAE8E6-B6D7-4502-96FA-F4B62E5B3DFB}" dt="2026-09-27T21:45:44.687" v="135" actId="1076"/>
          <ac:spMkLst>
            <pc:docMk/>
            <pc:sldMk cId="0" sldId="310"/>
            <ac:spMk id="24" creationId="{00000000-0000-0000-0000-000000000000}"/>
          </ac:spMkLst>
        </pc:spChg>
        <pc:spChg chg="mod">
          <ac:chgData name="Seena Joseph" userId="cf2afdda-3d9d-41a3-a122-1e48d3b244a1" providerId="ADAL" clId="{62FAE8E6-B6D7-4502-96FA-F4B62E5B3DFB}" dt="2026-09-28T08:08:44.151" v="327" actId="207"/>
          <ac:spMkLst>
            <pc:docMk/>
            <pc:sldMk cId="0" sldId="310"/>
            <ac:spMk id="25" creationId="{00000000-0000-0000-0000-000000000000}"/>
          </ac:spMkLst>
        </pc:spChg>
        <pc:spChg chg="mod">
          <ac:chgData name="Seena Joseph" userId="cf2afdda-3d9d-41a3-a122-1e48d3b244a1" providerId="ADAL" clId="{62FAE8E6-B6D7-4502-96FA-F4B62E5B3DFB}" dt="2026-09-27T21:45:44.687" v="135" actId="1076"/>
          <ac:spMkLst>
            <pc:docMk/>
            <pc:sldMk cId="0" sldId="310"/>
            <ac:spMk id="26" creationId="{00000000-0000-0000-0000-000000000000}"/>
          </ac:spMkLst>
        </pc:spChg>
        <pc:spChg chg="mod">
          <ac:chgData name="Seena Joseph" userId="cf2afdda-3d9d-41a3-a122-1e48d3b244a1" providerId="ADAL" clId="{62FAE8E6-B6D7-4502-96FA-F4B62E5B3DFB}" dt="2026-09-27T21:45:48.189" v="136" actId="1076"/>
          <ac:spMkLst>
            <pc:docMk/>
            <pc:sldMk cId="0" sldId="310"/>
            <ac:spMk id="27" creationId="{00000000-0000-0000-0000-000000000000}"/>
          </ac:spMkLst>
        </pc:spChg>
        <pc:spChg chg="mod">
          <ac:chgData name="Seena Joseph" userId="cf2afdda-3d9d-41a3-a122-1e48d3b244a1" providerId="ADAL" clId="{62FAE8E6-B6D7-4502-96FA-F4B62E5B3DFB}" dt="2026-09-28T08:08:50.115" v="329" actId="207"/>
          <ac:spMkLst>
            <pc:docMk/>
            <pc:sldMk cId="0" sldId="310"/>
            <ac:spMk id="28" creationId="{00000000-0000-0000-0000-000000000000}"/>
          </ac:spMkLst>
        </pc:spChg>
        <pc:spChg chg="mod">
          <ac:chgData name="Seena Joseph" userId="cf2afdda-3d9d-41a3-a122-1e48d3b244a1" providerId="ADAL" clId="{62FAE8E6-B6D7-4502-96FA-F4B62E5B3DFB}" dt="2026-09-27T21:45:44.687" v="135" actId="1076"/>
          <ac:spMkLst>
            <pc:docMk/>
            <pc:sldMk cId="0" sldId="310"/>
            <ac:spMk id="29" creationId="{00000000-0000-0000-0000-000000000000}"/>
          </ac:spMkLst>
        </pc:spChg>
        <pc:spChg chg="mod">
          <ac:chgData name="Seena Joseph" userId="cf2afdda-3d9d-41a3-a122-1e48d3b244a1" providerId="ADAL" clId="{62FAE8E6-B6D7-4502-96FA-F4B62E5B3DFB}" dt="2026-09-27T21:45:44.687" v="135" actId="1076"/>
          <ac:spMkLst>
            <pc:docMk/>
            <pc:sldMk cId="0" sldId="310"/>
            <ac:spMk id="30" creationId="{00000000-0000-0000-0000-000000000000}"/>
          </ac:spMkLst>
        </pc:spChg>
        <pc:spChg chg="mod">
          <ac:chgData name="Seena Joseph" userId="cf2afdda-3d9d-41a3-a122-1e48d3b244a1" providerId="ADAL" clId="{62FAE8E6-B6D7-4502-96FA-F4B62E5B3DFB}" dt="2026-09-28T08:08:53.219" v="330" actId="207"/>
          <ac:spMkLst>
            <pc:docMk/>
            <pc:sldMk cId="0" sldId="310"/>
            <ac:spMk id="31" creationId="{00000000-0000-0000-0000-000000000000}"/>
          </ac:spMkLst>
        </pc:spChg>
        <pc:spChg chg="mod">
          <ac:chgData name="Seena Joseph" userId="cf2afdda-3d9d-41a3-a122-1e48d3b244a1" providerId="ADAL" clId="{62FAE8E6-B6D7-4502-96FA-F4B62E5B3DFB}" dt="2026-09-27T21:47:12.399" v="158" actId="14100"/>
          <ac:spMkLst>
            <pc:docMk/>
            <pc:sldMk cId="0" sldId="310"/>
            <ac:spMk id="32" creationId="{00000000-0000-0000-0000-000000000000}"/>
          </ac:spMkLst>
        </pc:spChg>
        <pc:spChg chg="mod">
          <ac:chgData name="Seena Joseph" userId="cf2afdda-3d9d-41a3-a122-1e48d3b244a1" providerId="ADAL" clId="{62FAE8E6-B6D7-4502-96FA-F4B62E5B3DFB}" dt="2026-09-27T21:46:06.414" v="140" actId="1076"/>
          <ac:spMkLst>
            <pc:docMk/>
            <pc:sldMk cId="0" sldId="310"/>
            <ac:spMk id="34" creationId="{00000000-0000-0000-0000-000000000000}"/>
          </ac:spMkLst>
        </pc:spChg>
        <pc:spChg chg="add del mod">
          <ac:chgData name="Seena Joseph" userId="cf2afdda-3d9d-41a3-a122-1e48d3b244a1" providerId="ADAL" clId="{62FAE8E6-B6D7-4502-96FA-F4B62E5B3DFB}" dt="2026-09-27T21:47:05.809" v="152" actId="22"/>
          <ac:spMkLst>
            <pc:docMk/>
            <pc:sldMk cId="0" sldId="310"/>
            <ac:spMk id="35" creationId="{4984D94A-2ADA-C9F9-FECC-DF962D47A30F}"/>
          </ac:spMkLst>
        </pc:spChg>
        <pc:picChg chg="del">
          <ac:chgData name="Seena Joseph" userId="cf2afdda-3d9d-41a3-a122-1e48d3b244a1" providerId="ADAL" clId="{62FAE8E6-B6D7-4502-96FA-F4B62E5B3DFB}" dt="2026-09-27T21:45:18.165" v="131" actId="478"/>
          <ac:picMkLst>
            <pc:docMk/>
            <pc:sldMk cId="0" sldId="310"/>
            <ac:picMk id="8" creationId="{00000000-0000-0000-0000-000000000000}"/>
          </ac:picMkLst>
        </pc:picChg>
        <pc:picChg chg="mod">
          <ac:chgData name="Seena Joseph" userId="cf2afdda-3d9d-41a3-a122-1e48d3b244a1" providerId="ADAL" clId="{62FAE8E6-B6D7-4502-96FA-F4B62E5B3DFB}" dt="2026-09-27T21:46:01.935" v="139" actId="1076"/>
          <ac:picMkLst>
            <pc:docMk/>
            <pc:sldMk cId="0" sldId="310"/>
            <ac:picMk id="33" creationId="{00000000-0000-0000-0000-000000000000}"/>
          </ac:picMkLst>
        </pc:picChg>
      </pc:sldChg>
      <pc:sldChg chg="delSp modSp add del mod">
        <pc:chgData name="Seena Joseph" userId="cf2afdda-3d9d-41a3-a122-1e48d3b244a1" providerId="ADAL" clId="{62FAE8E6-B6D7-4502-96FA-F4B62E5B3DFB}" dt="2026-09-27T21:45:09.510" v="128" actId="47"/>
        <pc:sldMkLst>
          <pc:docMk/>
          <pc:sldMk cId="3363069770" sldId="310"/>
        </pc:sldMkLst>
        <pc:spChg chg="mod">
          <ac:chgData name="Seena Joseph" userId="cf2afdda-3d9d-41a3-a122-1e48d3b244a1" providerId="ADAL" clId="{62FAE8E6-B6D7-4502-96FA-F4B62E5B3DFB}" dt="2026-09-27T21:44:58.659" v="127" actId="6549"/>
          <ac:spMkLst>
            <pc:docMk/>
            <pc:sldMk cId="3363069770" sldId="310"/>
            <ac:spMk id="3" creationId="{85622D54-92B6-B94E-7FE9-7D6693D8963E}"/>
          </ac:spMkLst>
        </pc:spChg>
        <pc:picChg chg="del">
          <ac:chgData name="Seena Joseph" userId="cf2afdda-3d9d-41a3-a122-1e48d3b244a1" providerId="ADAL" clId="{62FAE8E6-B6D7-4502-96FA-F4B62E5B3DFB}" dt="2026-09-27T21:44:55.500" v="126" actId="478"/>
          <ac:picMkLst>
            <pc:docMk/>
            <pc:sldMk cId="3363069770" sldId="310"/>
            <ac:picMk id="6" creationId="{C22CF241-6979-C698-76A9-13A07B9FBFB7}"/>
          </ac:picMkLst>
        </pc:picChg>
      </pc:sldChg>
      <pc:sldChg chg="add setBg">
        <pc:chgData name="Seena Joseph" userId="cf2afdda-3d9d-41a3-a122-1e48d3b244a1" providerId="ADAL" clId="{62FAE8E6-B6D7-4502-96FA-F4B62E5B3DFB}" dt="2026-09-27T21:49:56.719" v="255"/>
        <pc:sldMkLst>
          <pc:docMk/>
          <pc:sldMk cId="0" sldId="311"/>
        </pc:sldMkLst>
      </pc:sldChg>
      <pc:sldChg chg="add setBg">
        <pc:chgData name="Seena Joseph" userId="cf2afdda-3d9d-41a3-a122-1e48d3b244a1" providerId="ADAL" clId="{62FAE8E6-B6D7-4502-96FA-F4B62E5B3DFB}" dt="2026-09-27T21:50:38.828" v="262"/>
        <pc:sldMkLst>
          <pc:docMk/>
          <pc:sldMk cId="0" sldId="312"/>
        </pc:sldMkLst>
      </pc:sldChg>
      <pc:sldChg chg="add setBg">
        <pc:chgData name="Seena Joseph" userId="cf2afdda-3d9d-41a3-a122-1e48d3b244a1" providerId="ADAL" clId="{62FAE8E6-B6D7-4502-96FA-F4B62E5B3DFB}" dt="2026-09-27T21:51:01.900" v="265"/>
        <pc:sldMkLst>
          <pc:docMk/>
          <pc:sldMk cId="0" sldId="313"/>
        </pc:sldMkLst>
      </pc:sldChg>
      <pc:sldChg chg="modSp add mod setBg">
        <pc:chgData name="Seena Joseph" userId="cf2afdda-3d9d-41a3-a122-1e48d3b244a1" providerId="ADAL" clId="{62FAE8E6-B6D7-4502-96FA-F4B62E5B3DFB}" dt="2026-09-28T09:08:29.910" v="583" actId="20577"/>
        <pc:sldMkLst>
          <pc:docMk/>
          <pc:sldMk cId="0" sldId="314"/>
        </pc:sldMkLst>
        <pc:spChg chg="mod">
          <ac:chgData name="Seena Joseph" userId="cf2afdda-3d9d-41a3-a122-1e48d3b244a1" providerId="ADAL" clId="{62FAE8E6-B6D7-4502-96FA-F4B62E5B3DFB}" dt="2026-09-28T09:02:24.805" v="568"/>
          <ac:spMkLst>
            <pc:docMk/>
            <pc:sldMk cId="0" sldId="314"/>
            <ac:spMk id="12" creationId="{00000000-0000-0000-0000-000000000000}"/>
          </ac:spMkLst>
        </pc:spChg>
        <pc:spChg chg="mod">
          <ac:chgData name="Seena Joseph" userId="cf2afdda-3d9d-41a3-a122-1e48d3b244a1" providerId="ADAL" clId="{62FAE8E6-B6D7-4502-96FA-F4B62E5B3DFB}" dt="2026-09-28T09:02:34.443" v="570"/>
          <ac:spMkLst>
            <pc:docMk/>
            <pc:sldMk cId="0" sldId="314"/>
            <ac:spMk id="17" creationId="{00000000-0000-0000-0000-000000000000}"/>
          </ac:spMkLst>
        </pc:spChg>
        <pc:spChg chg="mod">
          <ac:chgData name="Seena Joseph" userId="cf2afdda-3d9d-41a3-a122-1e48d3b244a1" providerId="ADAL" clId="{62FAE8E6-B6D7-4502-96FA-F4B62E5B3DFB}" dt="2026-09-28T09:08:29.910" v="583" actId="20577"/>
          <ac:spMkLst>
            <pc:docMk/>
            <pc:sldMk cId="0" sldId="314"/>
            <ac:spMk id="22" creationId="{00000000-0000-0000-0000-000000000000}"/>
          </ac:spMkLst>
        </pc:spChg>
        <pc:spChg chg="mod">
          <ac:chgData name="Seena Joseph" userId="cf2afdda-3d9d-41a3-a122-1e48d3b244a1" providerId="ADAL" clId="{62FAE8E6-B6D7-4502-96FA-F4B62E5B3DFB}" dt="2026-09-28T09:03:03.168" v="572"/>
          <ac:spMkLst>
            <pc:docMk/>
            <pc:sldMk cId="0" sldId="314"/>
            <ac:spMk id="27" creationId="{00000000-0000-0000-0000-000000000000}"/>
          </ac:spMkLst>
        </pc:spChg>
        <pc:spChg chg="mod">
          <ac:chgData name="Seena Joseph" userId="cf2afdda-3d9d-41a3-a122-1e48d3b244a1" providerId="ADAL" clId="{62FAE8E6-B6D7-4502-96FA-F4B62E5B3DFB}" dt="2026-09-28T09:03:13.707" v="575"/>
          <ac:spMkLst>
            <pc:docMk/>
            <pc:sldMk cId="0" sldId="314"/>
            <ac:spMk id="32" creationId="{00000000-0000-0000-0000-000000000000}"/>
          </ac:spMkLst>
        </pc:spChg>
        <pc:spChg chg="mod">
          <ac:chgData name="Seena Joseph" userId="cf2afdda-3d9d-41a3-a122-1e48d3b244a1" providerId="ADAL" clId="{62FAE8E6-B6D7-4502-96FA-F4B62E5B3DFB}" dt="2026-09-28T09:03:28.738" v="578" actId="14100"/>
          <ac:spMkLst>
            <pc:docMk/>
            <pc:sldMk cId="0" sldId="314"/>
            <ac:spMk id="37" creationId="{00000000-0000-0000-0000-000000000000}"/>
          </ac:spMkLst>
        </pc:spChg>
      </pc:sldChg>
      <pc:sldChg chg="modSp add mod ord setBg">
        <pc:chgData name="Seena Joseph" userId="cf2afdda-3d9d-41a3-a122-1e48d3b244a1" providerId="ADAL" clId="{62FAE8E6-B6D7-4502-96FA-F4B62E5B3DFB}" dt="2026-09-28T08:13:51.793" v="349" actId="207"/>
        <pc:sldMkLst>
          <pc:docMk/>
          <pc:sldMk cId="0" sldId="315"/>
        </pc:sldMkLst>
        <pc:spChg chg="mod">
          <ac:chgData name="Seena Joseph" userId="cf2afdda-3d9d-41a3-a122-1e48d3b244a1" providerId="ADAL" clId="{62FAE8E6-B6D7-4502-96FA-F4B62E5B3DFB}" dt="2026-09-28T08:13:51.793" v="349" actId="207"/>
          <ac:spMkLst>
            <pc:docMk/>
            <pc:sldMk cId="0" sldId="315"/>
            <ac:spMk id="5" creationId="{00000000-0000-0000-0000-000000000000}"/>
          </ac:spMkLst>
        </pc:spChg>
      </pc:sldChg>
      <pc:sldChg chg="addSp modSp add mod setBg">
        <pc:chgData name="Seena Joseph" userId="cf2afdda-3d9d-41a3-a122-1e48d3b244a1" providerId="ADAL" clId="{62FAE8E6-B6D7-4502-96FA-F4B62E5B3DFB}" dt="2026-09-27T21:54:43.967" v="277" actId="1076"/>
        <pc:sldMkLst>
          <pc:docMk/>
          <pc:sldMk cId="0" sldId="316"/>
        </pc:sldMkLst>
        <pc:spChg chg="add mod">
          <ac:chgData name="Seena Joseph" userId="cf2afdda-3d9d-41a3-a122-1e48d3b244a1" providerId="ADAL" clId="{62FAE8E6-B6D7-4502-96FA-F4B62E5B3DFB}" dt="2026-09-27T21:54:43.967" v="277" actId="1076"/>
          <ac:spMkLst>
            <pc:docMk/>
            <pc:sldMk cId="0" sldId="316"/>
            <ac:spMk id="35" creationId="{DB04FFB0-F7BF-6A3E-B684-CD7EA9C042BA}"/>
          </ac:spMkLst>
        </pc:spChg>
      </pc:sldChg>
      <pc:sldChg chg="add setBg">
        <pc:chgData name="Seena Joseph" userId="cf2afdda-3d9d-41a3-a122-1e48d3b244a1" providerId="ADAL" clId="{62FAE8E6-B6D7-4502-96FA-F4B62E5B3DFB}" dt="2026-09-27T21:55:52.791" v="282"/>
        <pc:sldMkLst>
          <pc:docMk/>
          <pc:sldMk cId="0" sldId="31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ECF8BD-AE7F-46D8-A313-1B5BB3E64011}" type="doc">
      <dgm:prSet loTypeId="urn:microsoft.com/office/officeart/2005/8/layout/hierarchy6" loCatId="hierarchy" qsTypeId="urn:microsoft.com/office/officeart/2005/8/quickstyle/simple1#3" qsCatId="simple" csTypeId="urn:microsoft.com/office/officeart/2005/8/colors/accent1_2#3" csCatId="accent1" phldr="1"/>
      <dgm:spPr/>
      <dgm:t>
        <a:bodyPr/>
        <a:lstStyle/>
        <a:p>
          <a:endParaRPr lang="en-GB"/>
        </a:p>
      </dgm:t>
    </dgm:pt>
    <dgm:pt modelId="{8F180DC9-50FE-4EDF-A119-EE8B62DD3039}">
      <dgm:prSet phldrT="[Text]" custT="1"/>
      <dgm:spPr>
        <a:solidFill>
          <a:srgbClr val="A62A5C"/>
        </a:solidFill>
      </dgm:spPr>
      <dgm:t>
        <a:bodyPr/>
        <a:lstStyle/>
        <a:p>
          <a:r>
            <a:rPr lang="en-GB" sz="2000" dirty="0"/>
            <a:t>NLP</a:t>
          </a:r>
          <a:endParaRPr lang="en-GB" sz="800" dirty="0"/>
        </a:p>
      </dgm:t>
    </dgm:pt>
    <dgm:pt modelId="{EC71B0FE-14ED-4785-B3EA-6E6947F5C5A4}" type="parTrans" cxnId="{25BC5097-4185-4C4E-A426-5A60FDEA396B}">
      <dgm:prSet/>
      <dgm:spPr/>
      <dgm:t>
        <a:bodyPr/>
        <a:lstStyle/>
        <a:p>
          <a:endParaRPr lang="en-GB"/>
        </a:p>
      </dgm:t>
    </dgm:pt>
    <dgm:pt modelId="{8DBF3793-5566-4847-8E4A-32E2B0BC3C07}" type="sibTrans" cxnId="{25BC5097-4185-4C4E-A426-5A60FDEA396B}">
      <dgm:prSet/>
      <dgm:spPr/>
      <dgm:t>
        <a:bodyPr/>
        <a:lstStyle/>
        <a:p>
          <a:endParaRPr lang="en-GB"/>
        </a:p>
      </dgm:t>
    </dgm:pt>
    <dgm:pt modelId="{7090EE8D-31AD-4084-95DE-2135BB52AB80}">
      <dgm:prSet phldrT="[Text]" custT="1"/>
      <dgm:spPr>
        <a:solidFill>
          <a:srgbClr val="A62A5C"/>
        </a:solidFill>
      </dgm:spPr>
      <dgm:t>
        <a:bodyPr/>
        <a:lstStyle/>
        <a:p>
          <a:r>
            <a:rPr lang="en-GB" sz="1800" dirty="0"/>
            <a:t>NLU</a:t>
          </a:r>
          <a:endParaRPr lang="en-GB" sz="800" dirty="0"/>
        </a:p>
      </dgm:t>
    </dgm:pt>
    <dgm:pt modelId="{0542DF81-194C-486F-A2F4-9B2201C1F8EA}" type="parTrans" cxnId="{75C6CCA6-16A9-4634-BD1B-4A80F4009D47}">
      <dgm:prSet/>
      <dgm:spPr/>
      <dgm:t>
        <a:bodyPr/>
        <a:lstStyle/>
        <a:p>
          <a:endParaRPr lang="en-GB"/>
        </a:p>
      </dgm:t>
    </dgm:pt>
    <dgm:pt modelId="{065644A8-529C-4759-8C95-D8C8334A4FA1}" type="sibTrans" cxnId="{75C6CCA6-16A9-4634-BD1B-4A80F4009D47}">
      <dgm:prSet/>
      <dgm:spPr/>
      <dgm:t>
        <a:bodyPr/>
        <a:lstStyle/>
        <a:p>
          <a:endParaRPr lang="en-GB"/>
        </a:p>
      </dgm:t>
    </dgm:pt>
    <dgm:pt modelId="{8CE93BC2-4150-4E9C-A315-7B65D0D755F0}">
      <dgm:prSet phldrT="[Text]" custT="1"/>
      <dgm:spPr>
        <a:solidFill>
          <a:srgbClr val="A62A5C"/>
        </a:solidFill>
      </dgm:spPr>
      <dgm:t>
        <a:bodyPr/>
        <a:lstStyle/>
        <a:p>
          <a:r>
            <a:rPr lang="en-GB" sz="1050" dirty="0"/>
            <a:t>Semantic Analysis</a:t>
          </a:r>
        </a:p>
      </dgm:t>
    </dgm:pt>
    <dgm:pt modelId="{D3532EF9-9277-4392-ABE5-1FB9319EEDD5}" type="parTrans" cxnId="{2BC67330-E864-4178-B65B-445040AC200A}">
      <dgm:prSet/>
      <dgm:spPr/>
      <dgm:t>
        <a:bodyPr/>
        <a:lstStyle/>
        <a:p>
          <a:endParaRPr lang="en-GB"/>
        </a:p>
      </dgm:t>
    </dgm:pt>
    <dgm:pt modelId="{05E093C4-4705-4827-AC07-2963327061D8}" type="sibTrans" cxnId="{2BC67330-E864-4178-B65B-445040AC200A}">
      <dgm:prSet/>
      <dgm:spPr/>
      <dgm:t>
        <a:bodyPr/>
        <a:lstStyle/>
        <a:p>
          <a:endParaRPr lang="en-GB"/>
        </a:p>
      </dgm:t>
    </dgm:pt>
    <dgm:pt modelId="{3CE663D1-1CA4-4058-B69C-94D0E04529DC}">
      <dgm:prSet phldrT="[Text]" custT="1"/>
      <dgm:spPr>
        <a:solidFill>
          <a:srgbClr val="A62A5C"/>
        </a:solidFill>
      </dgm:spPr>
      <dgm:t>
        <a:bodyPr/>
        <a:lstStyle/>
        <a:p>
          <a:r>
            <a:rPr lang="en-GB" sz="1000" dirty="0"/>
            <a:t>Entity recognition </a:t>
          </a:r>
        </a:p>
      </dgm:t>
    </dgm:pt>
    <dgm:pt modelId="{640C5136-1BEF-4861-B706-000552B26F5B}" type="parTrans" cxnId="{253ACFD5-8463-4EF6-B680-59A209697CE2}">
      <dgm:prSet/>
      <dgm:spPr/>
      <dgm:t>
        <a:bodyPr/>
        <a:lstStyle/>
        <a:p>
          <a:endParaRPr lang="en-GB"/>
        </a:p>
      </dgm:t>
    </dgm:pt>
    <dgm:pt modelId="{F6B3ADE7-2018-4B67-A154-61EC158CD6B2}" type="sibTrans" cxnId="{253ACFD5-8463-4EF6-B680-59A209697CE2}">
      <dgm:prSet/>
      <dgm:spPr/>
      <dgm:t>
        <a:bodyPr/>
        <a:lstStyle/>
        <a:p>
          <a:endParaRPr lang="en-GB"/>
        </a:p>
      </dgm:t>
    </dgm:pt>
    <dgm:pt modelId="{CFC7EDF9-915E-41F5-BC67-1B7846FAAF6A}">
      <dgm:prSet phldrT="[Text]" custT="1"/>
      <dgm:spPr>
        <a:solidFill>
          <a:srgbClr val="A62A5C"/>
        </a:solidFill>
      </dgm:spPr>
      <dgm:t>
        <a:bodyPr/>
        <a:lstStyle/>
        <a:p>
          <a:r>
            <a:rPr lang="en-GB" sz="2000" dirty="0"/>
            <a:t>NLG</a:t>
          </a:r>
          <a:endParaRPr lang="en-GB" sz="800" dirty="0"/>
        </a:p>
      </dgm:t>
    </dgm:pt>
    <dgm:pt modelId="{E7FC2565-A09F-446D-AC34-0A7FB9F55019}" type="parTrans" cxnId="{9676088F-83EC-410D-8B67-B81039D2D716}">
      <dgm:prSet/>
      <dgm:spPr/>
      <dgm:t>
        <a:bodyPr/>
        <a:lstStyle/>
        <a:p>
          <a:endParaRPr lang="en-GB"/>
        </a:p>
      </dgm:t>
    </dgm:pt>
    <dgm:pt modelId="{15DB45E0-5686-4F83-9387-0036D06E0CEF}" type="sibTrans" cxnId="{9676088F-83EC-410D-8B67-B81039D2D716}">
      <dgm:prSet/>
      <dgm:spPr/>
      <dgm:t>
        <a:bodyPr/>
        <a:lstStyle/>
        <a:p>
          <a:endParaRPr lang="en-GB"/>
        </a:p>
      </dgm:t>
    </dgm:pt>
    <dgm:pt modelId="{1FBCAD39-1A6C-46FA-BD7E-C2E716462795}">
      <dgm:prSet phldrT="[Text]" custT="1"/>
      <dgm:spPr>
        <a:solidFill>
          <a:srgbClr val="A62A5C"/>
        </a:solidFill>
      </dgm:spPr>
      <dgm:t>
        <a:bodyPr/>
        <a:lstStyle/>
        <a:p>
          <a:r>
            <a:rPr lang="en-GB" sz="1000" dirty="0"/>
            <a:t>Text generation</a:t>
          </a:r>
        </a:p>
      </dgm:t>
    </dgm:pt>
    <dgm:pt modelId="{8FE3A7C2-FE57-4D50-B389-F0324C2C8A52}" type="parTrans" cxnId="{DEE57AB3-E843-4532-A78F-87B38D879EAD}">
      <dgm:prSet/>
      <dgm:spPr/>
      <dgm:t>
        <a:bodyPr/>
        <a:lstStyle/>
        <a:p>
          <a:endParaRPr lang="en-GB"/>
        </a:p>
      </dgm:t>
    </dgm:pt>
    <dgm:pt modelId="{A343B08B-70F7-458E-B4EE-EB02F54C1E6A}" type="sibTrans" cxnId="{DEE57AB3-E843-4532-A78F-87B38D879EAD}">
      <dgm:prSet/>
      <dgm:spPr/>
      <dgm:t>
        <a:bodyPr/>
        <a:lstStyle/>
        <a:p>
          <a:endParaRPr lang="en-GB"/>
        </a:p>
      </dgm:t>
    </dgm:pt>
    <dgm:pt modelId="{79982667-1E60-4E73-A35F-04D98A0578FB}">
      <dgm:prSet phldrT="[Text]" custT="1"/>
      <dgm:spPr>
        <a:solidFill>
          <a:srgbClr val="A62A5C"/>
        </a:solidFill>
      </dgm:spPr>
      <dgm:t>
        <a:bodyPr/>
        <a:lstStyle/>
        <a:p>
          <a:r>
            <a:rPr lang="en-GB" sz="1200" dirty="0"/>
            <a:t>Machine</a:t>
          </a:r>
          <a:r>
            <a:rPr lang="en-GB" sz="800" dirty="0"/>
            <a:t> </a:t>
          </a:r>
          <a:r>
            <a:rPr lang="en-GB" sz="1050" dirty="0"/>
            <a:t>Translation</a:t>
          </a:r>
          <a:endParaRPr lang="en-GB" sz="800" dirty="0"/>
        </a:p>
      </dgm:t>
    </dgm:pt>
    <dgm:pt modelId="{FEFF2A09-99DB-4650-8C8E-F1A2551B960F}" type="parTrans" cxnId="{05B15460-C587-4DAB-8BA2-4944941DF67A}">
      <dgm:prSet/>
      <dgm:spPr/>
      <dgm:t>
        <a:bodyPr/>
        <a:lstStyle/>
        <a:p>
          <a:endParaRPr lang="en-GB"/>
        </a:p>
      </dgm:t>
    </dgm:pt>
    <dgm:pt modelId="{657E7091-5A92-4FEF-9681-2362519B41B8}" type="sibTrans" cxnId="{05B15460-C587-4DAB-8BA2-4944941DF67A}">
      <dgm:prSet/>
      <dgm:spPr/>
      <dgm:t>
        <a:bodyPr/>
        <a:lstStyle/>
        <a:p>
          <a:endParaRPr lang="en-GB"/>
        </a:p>
      </dgm:t>
    </dgm:pt>
    <dgm:pt modelId="{03E2554C-FDAD-4E74-897F-6E525B2201B4}">
      <dgm:prSet phldrT="[Text]" custT="1"/>
      <dgm:spPr>
        <a:solidFill>
          <a:srgbClr val="A62A5C"/>
        </a:solidFill>
      </dgm:spPr>
      <dgm:t>
        <a:bodyPr/>
        <a:lstStyle/>
        <a:p>
          <a:r>
            <a:rPr lang="en-GB" sz="1050" dirty="0"/>
            <a:t>Syntax and </a:t>
          </a:r>
          <a:r>
            <a:rPr lang="en-GB" sz="1100" dirty="0"/>
            <a:t>Grammar</a:t>
          </a:r>
          <a:r>
            <a:rPr lang="en-GB" sz="1050" dirty="0"/>
            <a:t> analysis</a:t>
          </a:r>
        </a:p>
      </dgm:t>
    </dgm:pt>
    <dgm:pt modelId="{5D6F565E-BD8B-4C46-8F2A-E7359BD3CFFE}" type="parTrans" cxnId="{84A9C2EA-12F1-45D9-B59C-FD1F479B1F6C}">
      <dgm:prSet/>
      <dgm:spPr/>
      <dgm:t>
        <a:bodyPr/>
        <a:lstStyle/>
        <a:p>
          <a:endParaRPr lang="en-GB"/>
        </a:p>
      </dgm:t>
    </dgm:pt>
    <dgm:pt modelId="{5ADDA587-20C7-4380-B882-0E8DA9EBB219}" type="sibTrans" cxnId="{84A9C2EA-12F1-45D9-B59C-FD1F479B1F6C}">
      <dgm:prSet/>
      <dgm:spPr/>
      <dgm:t>
        <a:bodyPr/>
        <a:lstStyle/>
        <a:p>
          <a:endParaRPr lang="en-GB"/>
        </a:p>
      </dgm:t>
    </dgm:pt>
    <dgm:pt modelId="{341D239F-6891-4CF9-91BE-DE0A7F90A96C}">
      <dgm:prSet phldrT="[Text]" custT="1"/>
      <dgm:spPr>
        <a:solidFill>
          <a:srgbClr val="A62A5C"/>
        </a:solidFill>
      </dgm:spPr>
      <dgm:t>
        <a:bodyPr/>
        <a:lstStyle/>
        <a:p>
          <a:r>
            <a:rPr lang="en-GB" sz="1050" dirty="0"/>
            <a:t>Sentiment analysis </a:t>
          </a:r>
        </a:p>
      </dgm:t>
    </dgm:pt>
    <dgm:pt modelId="{FBE528B2-83D3-4E5F-9CE1-FD23A69CB2B8}" type="sibTrans" cxnId="{8EC8BCAD-683E-449E-9FFD-22DD7A2C5C51}">
      <dgm:prSet/>
      <dgm:spPr/>
      <dgm:t>
        <a:bodyPr/>
        <a:lstStyle/>
        <a:p>
          <a:endParaRPr lang="en-GB"/>
        </a:p>
      </dgm:t>
    </dgm:pt>
    <dgm:pt modelId="{99B1C156-D2E6-4D76-AE4B-70A403D3E2D7}" type="parTrans" cxnId="{8EC8BCAD-683E-449E-9FFD-22DD7A2C5C51}">
      <dgm:prSet/>
      <dgm:spPr/>
      <dgm:t>
        <a:bodyPr/>
        <a:lstStyle/>
        <a:p>
          <a:endParaRPr lang="en-GB"/>
        </a:p>
      </dgm:t>
    </dgm:pt>
    <dgm:pt modelId="{F5FAB882-0574-416C-99D6-5FA965F75495}">
      <dgm:prSet phldrT="[Text]" custT="1"/>
      <dgm:spPr>
        <a:solidFill>
          <a:srgbClr val="A62A5C"/>
        </a:solidFill>
      </dgm:spPr>
      <dgm:t>
        <a:bodyPr/>
        <a:lstStyle/>
        <a:p>
          <a:r>
            <a:rPr lang="en-GB" sz="1050" dirty="0"/>
            <a:t>Summarization</a:t>
          </a:r>
        </a:p>
      </dgm:t>
    </dgm:pt>
    <dgm:pt modelId="{160D738A-2D68-416B-8BE1-87733F3756FB}" type="parTrans" cxnId="{C9A5C28E-862F-445B-BF4E-F322262AE2F3}">
      <dgm:prSet/>
      <dgm:spPr/>
      <dgm:t>
        <a:bodyPr/>
        <a:lstStyle/>
        <a:p>
          <a:endParaRPr lang="en-GB"/>
        </a:p>
      </dgm:t>
    </dgm:pt>
    <dgm:pt modelId="{80EEB9CA-6305-4224-BC49-97828F8FD64D}" type="sibTrans" cxnId="{C9A5C28E-862F-445B-BF4E-F322262AE2F3}">
      <dgm:prSet/>
      <dgm:spPr/>
      <dgm:t>
        <a:bodyPr/>
        <a:lstStyle/>
        <a:p>
          <a:endParaRPr lang="en-GB"/>
        </a:p>
      </dgm:t>
    </dgm:pt>
    <dgm:pt modelId="{0D9C8998-D1CA-4867-B67B-D5C2E733B6AB}">
      <dgm:prSet phldrT="[Text]"/>
      <dgm:spPr>
        <a:solidFill>
          <a:srgbClr val="A62A5C"/>
        </a:solidFill>
      </dgm:spPr>
      <dgm:t>
        <a:bodyPr/>
        <a:lstStyle/>
        <a:p>
          <a:r>
            <a:rPr lang="en-GB" dirty="0"/>
            <a:t>Dialogue system</a:t>
          </a:r>
        </a:p>
      </dgm:t>
    </dgm:pt>
    <dgm:pt modelId="{53967A21-09E6-433C-B45F-6A9B0CB01E06}" type="parTrans" cxnId="{9A1A025A-B51E-461B-B2AF-8A63211CF585}">
      <dgm:prSet/>
      <dgm:spPr/>
      <dgm:t>
        <a:bodyPr/>
        <a:lstStyle/>
        <a:p>
          <a:endParaRPr lang="en-GB"/>
        </a:p>
      </dgm:t>
    </dgm:pt>
    <dgm:pt modelId="{9C9C9AF3-6958-4634-BA10-F05F151936C2}" type="sibTrans" cxnId="{9A1A025A-B51E-461B-B2AF-8A63211CF585}">
      <dgm:prSet/>
      <dgm:spPr/>
      <dgm:t>
        <a:bodyPr/>
        <a:lstStyle/>
        <a:p>
          <a:endParaRPr lang="en-GB"/>
        </a:p>
      </dgm:t>
    </dgm:pt>
    <dgm:pt modelId="{533E46C7-DA65-44F2-A779-67D18A4577C0}">
      <dgm:prSet phldrT="[Text]"/>
      <dgm:spPr>
        <a:solidFill>
          <a:srgbClr val="A62A5C"/>
        </a:solidFill>
      </dgm:spPr>
      <dgm:t>
        <a:bodyPr/>
        <a:lstStyle/>
        <a:p>
          <a:r>
            <a:rPr lang="en-GB" dirty="0"/>
            <a:t>Text to speech</a:t>
          </a:r>
        </a:p>
      </dgm:t>
    </dgm:pt>
    <dgm:pt modelId="{5842E574-2450-4E08-ADEF-23D0589F0DED}" type="parTrans" cxnId="{B9094097-68AC-49D1-BC70-C2A99644CDFE}">
      <dgm:prSet/>
      <dgm:spPr/>
      <dgm:t>
        <a:bodyPr/>
        <a:lstStyle/>
        <a:p>
          <a:endParaRPr lang="en-GB"/>
        </a:p>
      </dgm:t>
    </dgm:pt>
    <dgm:pt modelId="{9F9BC0DC-EB21-4190-9601-41765A877AE8}" type="sibTrans" cxnId="{B9094097-68AC-49D1-BC70-C2A99644CDFE}">
      <dgm:prSet/>
      <dgm:spPr/>
      <dgm:t>
        <a:bodyPr/>
        <a:lstStyle/>
        <a:p>
          <a:endParaRPr lang="en-GB"/>
        </a:p>
      </dgm:t>
    </dgm:pt>
    <dgm:pt modelId="{74005412-220A-47CB-86C7-40CCC18F4CD7}" type="pres">
      <dgm:prSet presAssocID="{41ECF8BD-AE7F-46D8-A313-1B5BB3E64011}" presName="mainComposite" presStyleCnt="0">
        <dgm:presLayoutVars>
          <dgm:chPref val="1"/>
          <dgm:dir/>
          <dgm:animOne val="branch"/>
          <dgm:animLvl val="lvl"/>
          <dgm:resizeHandles val="exact"/>
        </dgm:presLayoutVars>
      </dgm:prSet>
      <dgm:spPr/>
    </dgm:pt>
    <dgm:pt modelId="{7F5BCB40-37A5-4F75-8917-12DD54F6C2BF}" type="pres">
      <dgm:prSet presAssocID="{41ECF8BD-AE7F-46D8-A313-1B5BB3E64011}" presName="hierFlow" presStyleCnt="0"/>
      <dgm:spPr/>
    </dgm:pt>
    <dgm:pt modelId="{DC6ABF36-7C13-43BB-B17B-54F29B8E712F}" type="pres">
      <dgm:prSet presAssocID="{41ECF8BD-AE7F-46D8-A313-1B5BB3E64011}" presName="hierChild1" presStyleCnt="0">
        <dgm:presLayoutVars>
          <dgm:chPref val="1"/>
          <dgm:animOne val="branch"/>
          <dgm:animLvl val="lvl"/>
        </dgm:presLayoutVars>
      </dgm:prSet>
      <dgm:spPr/>
    </dgm:pt>
    <dgm:pt modelId="{DE58540E-424F-4A97-919B-8BD3733CCDE1}" type="pres">
      <dgm:prSet presAssocID="{8F180DC9-50FE-4EDF-A119-EE8B62DD3039}" presName="Name14" presStyleCnt="0"/>
      <dgm:spPr/>
    </dgm:pt>
    <dgm:pt modelId="{251AD73C-FDFE-4B5D-BBE9-40C7551B7FC9}" type="pres">
      <dgm:prSet presAssocID="{8F180DC9-50FE-4EDF-A119-EE8B62DD3039}" presName="level1Shape" presStyleLbl="node0" presStyleIdx="0" presStyleCnt="1">
        <dgm:presLayoutVars>
          <dgm:chPref val="3"/>
        </dgm:presLayoutVars>
      </dgm:prSet>
      <dgm:spPr/>
    </dgm:pt>
    <dgm:pt modelId="{12E5592F-BA6E-4250-89FC-27EB2D8460E6}" type="pres">
      <dgm:prSet presAssocID="{8F180DC9-50FE-4EDF-A119-EE8B62DD3039}" presName="hierChild2" presStyleCnt="0"/>
      <dgm:spPr/>
    </dgm:pt>
    <dgm:pt modelId="{78BD1FC8-0749-41F9-8990-AEEEE997A5A9}" type="pres">
      <dgm:prSet presAssocID="{0542DF81-194C-486F-A2F4-9B2201C1F8EA}" presName="Name19" presStyleLbl="parChTrans1D2" presStyleIdx="0" presStyleCnt="2"/>
      <dgm:spPr/>
    </dgm:pt>
    <dgm:pt modelId="{02B2A4E6-D28B-4D9E-AF2D-9796D35069E2}" type="pres">
      <dgm:prSet presAssocID="{7090EE8D-31AD-4084-95DE-2135BB52AB80}" presName="Name21" presStyleCnt="0"/>
      <dgm:spPr/>
    </dgm:pt>
    <dgm:pt modelId="{3B9DBC6B-95B6-4BC2-AE00-3DD185F9DF6F}" type="pres">
      <dgm:prSet presAssocID="{7090EE8D-31AD-4084-95DE-2135BB52AB80}" presName="level2Shape" presStyleLbl="node2" presStyleIdx="0" presStyleCnt="2"/>
      <dgm:spPr/>
    </dgm:pt>
    <dgm:pt modelId="{6356C609-1B40-4C79-98AE-ABEB6828B4B6}" type="pres">
      <dgm:prSet presAssocID="{7090EE8D-31AD-4084-95DE-2135BB52AB80}" presName="hierChild3" presStyleCnt="0"/>
      <dgm:spPr/>
    </dgm:pt>
    <dgm:pt modelId="{DC416DB6-1562-433F-93B7-60E2CC6586CD}" type="pres">
      <dgm:prSet presAssocID="{D3532EF9-9277-4392-ABE5-1FB9319EEDD5}" presName="Name19" presStyleLbl="parChTrans1D3" presStyleIdx="0" presStyleCnt="9"/>
      <dgm:spPr/>
    </dgm:pt>
    <dgm:pt modelId="{B83C12D9-58ED-4EED-B813-BAE38685556B}" type="pres">
      <dgm:prSet presAssocID="{8CE93BC2-4150-4E9C-A315-7B65D0D755F0}" presName="Name21" presStyleCnt="0"/>
      <dgm:spPr/>
    </dgm:pt>
    <dgm:pt modelId="{37F983B3-D9D6-4C99-9F52-88F4A572E7D8}" type="pres">
      <dgm:prSet presAssocID="{8CE93BC2-4150-4E9C-A315-7B65D0D755F0}" presName="level2Shape" presStyleLbl="node3" presStyleIdx="0" presStyleCnt="9"/>
      <dgm:spPr/>
    </dgm:pt>
    <dgm:pt modelId="{544CA779-830E-4DAE-AD6E-9B41D959E526}" type="pres">
      <dgm:prSet presAssocID="{8CE93BC2-4150-4E9C-A315-7B65D0D755F0}" presName="hierChild3" presStyleCnt="0"/>
      <dgm:spPr/>
    </dgm:pt>
    <dgm:pt modelId="{A8B83F3C-9136-4B76-944D-1493EB8E22F0}" type="pres">
      <dgm:prSet presAssocID="{FEFF2A09-99DB-4650-8C8E-F1A2551B960F}" presName="Name19" presStyleLbl="parChTrans1D3" presStyleIdx="1" presStyleCnt="9"/>
      <dgm:spPr/>
    </dgm:pt>
    <dgm:pt modelId="{B7B2B429-65E1-41B2-BD66-20EE514DF199}" type="pres">
      <dgm:prSet presAssocID="{79982667-1E60-4E73-A35F-04D98A0578FB}" presName="Name21" presStyleCnt="0"/>
      <dgm:spPr/>
    </dgm:pt>
    <dgm:pt modelId="{721A580A-23AD-48CD-BC11-8D5B7A99D6A1}" type="pres">
      <dgm:prSet presAssocID="{79982667-1E60-4E73-A35F-04D98A0578FB}" presName="level2Shape" presStyleLbl="node3" presStyleIdx="1" presStyleCnt="9" custScaleX="136155"/>
      <dgm:spPr/>
    </dgm:pt>
    <dgm:pt modelId="{4DD882E7-0FDD-4935-82CD-BC07A44EC2F9}" type="pres">
      <dgm:prSet presAssocID="{79982667-1E60-4E73-A35F-04D98A0578FB}" presName="hierChild3" presStyleCnt="0"/>
      <dgm:spPr/>
    </dgm:pt>
    <dgm:pt modelId="{BEEEA427-0C17-4916-8D7F-A1C5CD2F52E7}" type="pres">
      <dgm:prSet presAssocID="{5D6F565E-BD8B-4C46-8F2A-E7359BD3CFFE}" presName="Name19" presStyleLbl="parChTrans1D3" presStyleIdx="2" presStyleCnt="9"/>
      <dgm:spPr/>
    </dgm:pt>
    <dgm:pt modelId="{049CEBB0-6C44-4363-8162-B1253A28E749}" type="pres">
      <dgm:prSet presAssocID="{03E2554C-FDAD-4E74-897F-6E525B2201B4}" presName="Name21" presStyleCnt="0"/>
      <dgm:spPr/>
    </dgm:pt>
    <dgm:pt modelId="{9ACB3EB4-98E5-466D-B8D4-BB079D60FFEF}" type="pres">
      <dgm:prSet presAssocID="{03E2554C-FDAD-4E74-897F-6E525B2201B4}" presName="level2Shape" presStyleLbl="node3" presStyleIdx="2" presStyleCnt="9" custScaleX="119192"/>
      <dgm:spPr/>
    </dgm:pt>
    <dgm:pt modelId="{0648C96E-AE04-4084-8A0C-62807F6D5F68}" type="pres">
      <dgm:prSet presAssocID="{03E2554C-FDAD-4E74-897F-6E525B2201B4}" presName="hierChild3" presStyleCnt="0"/>
      <dgm:spPr/>
    </dgm:pt>
    <dgm:pt modelId="{60C69EBD-B641-4D23-8E15-8EA757BD7730}" type="pres">
      <dgm:prSet presAssocID="{99B1C156-D2E6-4D76-AE4B-70A403D3E2D7}" presName="Name19" presStyleLbl="parChTrans1D3" presStyleIdx="3" presStyleCnt="9"/>
      <dgm:spPr/>
    </dgm:pt>
    <dgm:pt modelId="{5A81C816-5344-4AF5-8081-8CCB096AE211}" type="pres">
      <dgm:prSet presAssocID="{341D239F-6891-4CF9-91BE-DE0A7F90A96C}" presName="Name21" presStyleCnt="0"/>
      <dgm:spPr/>
    </dgm:pt>
    <dgm:pt modelId="{A54EF116-9472-4949-AF41-0350090A7D03}" type="pres">
      <dgm:prSet presAssocID="{341D239F-6891-4CF9-91BE-DE0A7F90A96C}" presName="level2Shape" presStyleLbl="node3" presStyleIdx="3" presStyleCnt="9"/>
      <dgm:spPr/>
    </dgm:pt>
    <dgm:pt modelId="{E6E944F3-82C1-4847-A4D2-DDD68466B857}" type="pres">
      <dgm:prSet presAssocID="{341D239F-6891-4CF9-91BE-DE0A7F90A96C}" presName="hierChild3" presStyleCnt="0"/>
      <dgm:spPr/>
    </dgm:pt>
    <dgm:pt modelId="{5EC1C4D8-4FFB-4D5E-AC01-48BB03A92712}" type="pres">
      <dgm:prSet presAssocID="{640C5136-1BEF-4861-B706-000552B26F5B}" presName="Name19" presStyleLbl="parChTrans1D3" presStyleIdx="4" presStyleCnt="9"/>
      <dgm:spPr/>
    </dgm:pt>
    <dgm:pt modelId="{E42CA794-F91D-42C5-80A3-1DFD99FCAAAE}" type="pres">
      <dgm:prSet presAssocID="{3CE663D1-1CA4-4058-B69C-94D0E04529DC}" presName="Name21" presStyleCnt="0"/>
      <dgm:spPr/>
    </dgm:pt>
    <dgm:pt modelId="{44B5D67B-C35C-44D9-9EA7-F1C63B06D16D}" type="pres">
      <dgm:prSet presAssocID="{3CE663D1-1CA4-4058-B69C-94D0E04529DC}" presName="level2Shape" presStyleLbl="node3" presStyleIdx="4" presStyleCnt="9" custScaleX="111531"/>
      <dgm:spPr/>
    </dgm:pt>
    <dgm:pt modelId="{7DD5F8E7-0CD0-47F4-B1A5-623A5982C1FA}" type="pres">
      <dgm:prSet presAssocID="{3CE663D1-1CA4-4058-B69C-94D0E04529DC}" presName="hierChild3" presStyleCnt="0"/>
      <dgm:spPr/>
    </dgm:pt>
    <dgm:pt modelId="{07058E6E-991A-42DE-BEEC-0A03C87A7E25}" type="pres">
      <dgm:prSet presAssocID="{E7FC2565-A09F-446D-AC34-0A7FB9F55019}" presName="Name19" presStyleLbl="parChTrans1D2" presStyleIdx="1" presStyleCnt="2"/>
      <dgm:spPr/>
    </dgm:pt>
    <dgm:pt modelId="{B4ACF74C-7B22-4FB7-B199-C10CD3263320}" type="pres">
      <dgm:prSet presAssocID="{CFC7EDF9-915E-41F5-BC67-1B7846FAAF6A}" presName="Name21" presStyleCnt="0"/>
      <dgm:spPr/>
    </dgm:pt>
    <dgm:pt modelId="{DAE508F9-484E-40BB-9C32-9787CD5DABAD}" type="pres">
      <dgm:prSet presAssocID="{CFC7EDF9-915E-41F5-BC67-1B7846FAAF6A}" presName="level2Shape" presStyleLbl="node2" presStyleIdx="1" presStyleCnt="2"/>
      <dgm:spPr/>
    </dgm:pt>
    <dgm:pt modelId="{B16FCDE5-03AE-4792-BD4A-012BD13794E8}" type="pres">
      <dgm:prSet presAssocID="{CFC7EDF9-915E-41F5-BC67-1B7846FAAF6A}" presName="hierChild3" presStyleCnt="0"/>
      <dgm:spPr/>
    </dgm:pt>
    <dgm:pt modelId="{6A48A8FF-FF8D-4275-B23C-0C12DB4CC3EC}" type="pres">
      <dgm:prSet presAssocID="{8FE3A7C2-FE57-4D50-B389-F0324C2C8A52}" presName="Name19" presStyleLbl="parChTrans1D3" presStyleIdx="5" presStyleCnt="9"/>
      <dgm:spPr/>
    </dgm:pt>
    <dgm:pt modelId="{057EA3DC-9FBC-42B2-99BE-5293B6F0E52A}" type="pres">
      <dgm:prSet presAssocID="{1FBCAD39-1A6C-46FA-BD7E-C2E716462795}" presName="Name21" presStyleCnt="0"/>
      <dgm:spPr/>
    </dgm:pt>
    <dgm:pt modelId="{B532A4EC-F7FA-4176-8711-FFF332E9156D}" type="pres">
      <dgm:prSet presAssocID="{1FBCAD39-1A6C-46FA-BD7E-C2E716462795}" presName="level2Shape" presStyleLbl="node3" presStyleIdx="5" presStyleCnt="9"/>
      <dgm:spPr/>
    </dgm:pt>
    <dgm:pt modelId="{1B1E9A83-2EFC-4CD2-B020-B4F04E11817E}" type="pres">
      <dgm:prSet presAssocID="{1FBCAD39-1A6C-46FA-BD7E-C2E716462795}" presName="hierChild3" presStyleCnt="0"/>
      <dgm:spPr/>
    </dgm:pt>
    <dgm:pt modelId="{1AB838E3-BD27-4238-8E00-EB03BF1304DF}" type="pres">
      <dgm:prSet presAssocID="{160D738A-2D68-416B-8BE1-87733F3756FB}" presName="Name19" presStyleLbl="parChTrans1D3" presStyleIdx="6" presStyleCnt="9"/>
      <dgm:spPr/>
    </dgm:pt>
    <dgm:pt modelId="{11AB213F-1BBF-4A8F-8DFE-3306D33F2E38}" type="pres">
      <dgm:prSet presAssocID="{F5FAB882-0574-416C-99D6-5FA965F75495}" presName="Name21" presStyleCnt="0"/>
      <dgm:spPr/>
    </dgm:pt>
    <dgm:pt modelId="{25C448E1-3FD2-4EE5-9B2D-36FC9DA3C9FD}" type="pres">
      <dgm:prSet presAssocID="{F5FAB882-0574-416C-99D6-5FA965F75495}" presName="level2Shape" presStyleLbl="node3" presStyleIdx="6" presStyleCnt="9"/>
      <dgm:spPr/>
    </dgm:pt>
    <dgm:pt modelId="{C9F83C6D-56DE-4D8A-8AAF-52DE0518E3E2}" type="pres">
      <dgm:prSet presAssocID="{F5FAB882-0574-416C-99D6-5FA965F75495}" presName="hierChild3" presStyleCnt="0"/>
      <dgm:spPr/>
    </dgm:pt>
    <dgm:pt modelId="{88C77AFB-9D0D-4899-9E3E-B5A047E66469}" type="pres">
      <dgm:prSet presAssocID="{53967A21-09E6-433C-B45F-6A9B0CB01E06}" presName="Name19" presStyleLbl="parChTrans1D3" presStyleIdx="7" presStyleCnt="9"/>
      <dgm:spPr/>
    </dgm:pt>
    <dgm:pt modelId="{7961931E-4D47-44D8-AB15-32EA30078C04}" type="pres">
      <dgm:prSet presAssocID="{0D9C8998-D1CA-4867-B67B-D5C2E733B6AB}" presName="Name21" presStyleCnt="0"/>
      <dgm:spPr/>
    </dgm:pt>
    <dgm:pt modelId="{9DE83977-9191-4F4E-A530-E747313A1F80}" type="pres">
      <dgm:prSet presAssocID="{0D9C8998-D1CA-4867-B67B-D5C2E733B6AB}" presName="level2Shape" presStyleLbl="node3" presStyleIdx="7" presStyleCnt="9"/>
      <dgm:spPr/>
    </dgm:pt>
    <dgm:pt modelId="{DF176F20-2F56-4922-90DE-78F36C611F1D}" type="pres">
      <dgm:prSet presAssocID="{0D9C8998-D1CA-4867-B67B-D5C2E733B6AB}" presName="hierChild3" presStyleCnt="0"/>
      <dgm:spPr/>
    </dgm:pt>
    <dgm:pt modelId="{C74E68ED-43CE-417B-BB03-2D94CED4943C}" type="pres">
      <dgm:prSet presAssocID="{5842E574-2450-4E08-ADEF-23D0589F0DED}" presName="Name19" presStyleLbl="parChTrans1D3" presStyleIdx="8" presStyleCnt="9"/>
      <dgm:spPr/>
    </dgm:pt>
    <dgm:pt modelId="{6B7EBB04-DFEB-4159-8150-E2E1A6D45F9F}" type="pres">
      <dgm:prSet presAssocID="{533E46C7-DA65-44F2-A779-67D18A4577C0}" presName="Name21" presStyleCnt="0"/>
      <dgm:spPr/>
    </dgm:pt>
    <dgm:pt modelId="{416C7F7F-0135-43F8-8B0E-3FAA2C50AFE3}" type="pres">
      <dgm:prSet presAssocID="{533E46C7-DA65-44F2-A779-67D18A4577C0}" presName="level2Shape" presStyleLbl="node3" presStyleIdx="8" presStyleCnt="9"/>
      <dgm:spPr/>
    </dgm:pt>
    <dgm:pt modelId="{14FEB48C-F8BE-49B8-B69D-F3019B2F2AAB}" type="pres">
      <dgm:prSet presAssocID="{533E46C7-DA65-44F2-A779-67D18A4577C0}" presName="hierChild3" presStyleCnt="0"/>
      <dgm:spPr/>
    </dgm:pt>
    <dgm:pt modelId="{B9018B32-71C1-4B82-A171-69F49AE8FA37}" type="pres">
      <dgm:prSet presAssocID="{41ECF8BD-AE7F-46D8-A313-1B5BB3E64011}" presName="bgShapesFlow" presStyleCnt="0"/>
      <dgm:spPr/>
    </dgm:pt>
  </dgm:ptLst>
  <dgm:cxnLst>
    <dgm:cxn modelId="{D97CD018-D43A-4392-AD7E-F178069C4579}" type="presOf" srcId="{FEFF2A09-99DB-4650-8C8E-F1A2551B960F}" destId="{A8B83F3C-9136-4B76-944D-1493EB8E22F0}" srcOrd="0" destOrd="0" presId="urn:microsoft.com/office/officeart/2005/8/layout/hierarchy6"/>
    <dgm:cxn modelId="{BDD3D925-792F-462D-8259-AAC5B616A72C}" type="presOf" srcId="{53967A21-09E6-433C-B45F-6A9B0CB01E06}" destId="{88C77AFB-9D0D-4899-9E3E-B5A047E66469}" srcOrd="0" destOrd="0" presId="urn:microsoft.com/office/officeart/2005/8/layout/hierarchy6"/>
    <dgm:cxn modelId="{C1EA802C-DFF3-49A9-95C0-596681631AF7}" type="presOf" srcId="{0D9C8998-D1CA-4867-B67B-D5C2E733B6AB}" destId="{9DE83977-9191-4F4E-A530-E747313A1F80}" srcOrd="0" destOrd="0" presId="urn:microsoft.com/office/officeart/2005/8/layout/hierarchy6"/>
    <dgm:cxn modelId="{EA023A2D-FB2C-46F8-A625-25E0C90BD5CB}" type="presOf" srcId="{533E46C7-DA65-44F2-A779-67D18A4577C0}" destId="{416C7F7F-0135-43F8-8B0E-3FAA2C50AFE3}" srcOrd="0" destOrd="0" presId="urn:microsoft.com/office/officeart/2005/8/layout/hierarchy6"/>
    <dgm:cxn modelId="{2BC67330-E864-4178-B65B-445040AC200A}" srcId="{7090EE8D-31AD-4084-95DE-2135BB52AB80}" destId="{8CE93BC2-4150-4E9C-A315-7B65D0D755F0}" srcOrd="0" destOrd="0" parTransId="{D3532EF9-9277-4392-ABE5-1FB9319EEDD5}" sibTransId="{05E093C4-4705-4827-AC07-2963327061D8}"/>
    <dgm:cxn modelId="{960E6E33-F7DD-436B-90F3-E9D98BECD2FE}" type="presOf" srcId="{8F180DC9-50FE-4EDF-A119-EE8B62DD3039}" destId="{251AD73C-FDFE-4B5D-BBE9-40C7551B7FC9}" srcOrd="0" destOrd="0" presId="urn:microsoft.com/office/officeart/2005/8/layout/hierarchy6"/>
    <dgm:cxn modelId="{6CA82C5E-4ACB-45C3-A87F-E6433C001D2A}" type="presOf" srcId="{0542DF81-194C-486F-A2F4-9B2201C1F8EA}" destId="{78BD1FC8-0749-41F9-8990-AEEEE997A5A9}" srcOrd="0" destOrd="0" presId="urn:microsoft.com/office/officeart/2005/8/layout/hierarchy6"/>
    <dgm:cxn modelId="{05B15460-C587-4DAB-8BA2-4944941DF67A}" srcId="{7090EE8D-31AD-4084-95DE-2135BB52AB80}" destId="{79982667-1E60-4E73-A35F-04D98A0578FB}" srcOrd="1" destOrd="0" parTransId="{FEFF2A09-99DB-4650-8C8E-F1A2551B960F}" sibTransId="{657E7091-5A92-4FEF-9681-2362519B41B8}"/>
    <dgm:cxn modelId="{90F2196A-3BCF-4B1E-A0F7-B8C582A68CFC}" type="presOf" srcId="{41ECF8BD-AE7F-46D8-A313-1B5BB3E64011}" destId="{74005412-220A-47CB-86C7-40CCC18F4CD7}" srcOrd="0" destOrd="0" presId="urn:microsoft.com/office/officeart/2005/8/layout/hierarchy6"/>
    <dgm:cxn modelId="{A9119150-E7DC-4A69-8C13-2418DA1B627A}" type="presOf" srcId="{99B1C156-D2E6-4D76-AE4B-70A403D3E2D7}" destId="{60C69EBD-B641-4D23-8E15-8EA757BD7730}" srcOrd="0" destOrd="0" presId="urn:microsoft.com/office/officeart/2005/8/layout/hierarchy6"/>
    <dgm:cxn modelId="{9A1A025A-B51E-461B-B2AF-8A63211CF585}" srcId="{CFC7EDF9-915E-41F5-BC67-1B7846FAAF6A}" destId="{0D9C8998-D1CA-4867-B67B-D5C2E733B6AB}" srcOrd="2" destOrd="0" parTransId="{53967A21-09E6-433C-B45F-6A9B0CB01E06}" sibTransId="{9C9C9AF3-6958-4634-BA10-F05F151936C2}"/>
    <dgm:cxn modelId="{A8485E7B-2A19-4CD9-80CF-3B8F54760745}" type="presOf" srcId="{5842E574-2450-4E08-ADEF-23D0589F0DED}" destId="{C74E68ED-43CE-417B-BB03-2D94CED4943C}" srcOrd="0" destOrd="0" presId="urn:microsoft.com/office/officeart/2005/8/layout/hierarchy6"/>
    <dgm:cxn modelId="{4C138182-B3C9-44C0-ADBA-2DB52F3580EA}" type="presOf" srcId="{1FBCAD39-1A6C-46FA-BD7E-C2E716462795}" destId="{B532A4EC-F7FA-4176-8711-FFF332E9156D}" srcOrd="0" destOrd="0" presId="urn:microsoft.com/office/officeart/2005/8/layout/hierarchy6"/>
    <dgm:cxn modelId="{C9A5C28E-862F-445B-BF4E-F322262AE2F3}" srcId="{CFC7EDF9-915E-41F5-BC67-1B7846FAAF6A}" destId="{F5FAB882-0574-416C-99D6-5FA965F75495}" srcOrd="1" destOrd="0" parTransId="{160D738A-2D68-416B-8BE1-87733F3756FB}" sibTransId="{80EEB9CA-6305-4224-BC49-97828F8FD64D}"/>
    <dgm:cxn modelId="{9676088F-83EC-410D-8B67-B81039D2D716}" srcId="{8F180DC9-50FE-4EDF-A119-EE8B62DD3039}" destId="{CFC7EDF9-915E-41F5-BC67-1B7846FAAF6A}" srcOrd="1" destOrd="0" parTransId="{E7FC2565-A09F-446D-AC34-0A7FB9F55019}" sibTransId="{15DB45E0-5686-4F83-9387-0036D06E0CEF}"/>
    <dgm:cxn modelId="{B9094097-68AC-49D1-BC70-C2A99644CDFE}" srcId="{CFC7EDF9-915E-41F5-BC67-1B7846FAAF6A}" destId="{533E46C7-DA65-44F2-A779-67D18A4577C0}" srcOrd="3" destOrd="0" parTransId="{5842E574-2450-4E08-ADEF-23D0589F0DED}" sibTransId="{9F9BC0DC-EB21-4190-9601-41765A877AE8}"/>
    <dgm:cxn modelId="{25BC5097-4185-4C4E-A426-5A60FDEA396B}" srcId="{41ECF8BD-AE7F-46D8-A313-1B5BB3E64011}" destId="{8F180DC9-50FE-4EDF-A119-EE8B62DD3039}" srcOrd="0" destOrd="0" parTransId="{EC71B0FE-14ED-4785-B3EA-6E6947F5C5A4}" sibTransId="{8DBF3793-5566-4847-8E4A-32E2B0BC3C07}"/>
    <dgm:cxn modelId="{884B3898-BFFB-4FDC-910E-A7B54CE3974E}" type="presOf" srcId="{640C5136-1BEF-4861-B706-000552B26F5B}" destId="{5EC1C4D8-4FFB-4D5E-AC01-48BB03A92712}" srcOrd="0" destOrd="0" presId="urn:microsoft.com/office/officeart/2005/8/layout/hierarchy6"/>
    <dgm:cxn modelId="{75C6CCA6-16A9-4634-BD1B-4A80F4009D47}" srcId="{8F180DC9-50FE-4EDF-A119-EE8B62DD3039}" destId="{7090EE8D-31AD-4084-95DE-2135BB52AB80}" srcOrd="0" destOrd="0" parTransId="{0542DF81-194C-486F-A2F4-9B2201C1F8EA}" sibTransId="{065644A8-529C-4759-8C95-D8C8334A4FA1}"/>
    <dgm:cxn modelId="{8EC8BCAD-683E-449E-9FFD-22DD7A2C5C51}" srcId="{7090EE8D-31AD-4084-95DE-2135BB52AB80}" destId="{341D239F-6891-4CF9-91BE-DE0A7F90A96C}" srcOrd="3" destOrd="0" parTransId="{99B1C156-D2E6-4D76-AE4B-70A403D3E2D7}" sibTransId="{FBE528B2-83D3-4E5F-9CE1-FD23A69CB2B8}"/>
    <dgm:cxn modelId="{C78DCBB1-C15F-417E-A5B9-EEB596F683FE}" type="presOf" srcId="{8CE93BC2-4150-4E9C-A315-7B65D0D755F0}" destId="{37F983B3-D9D6-4C99-9F52-88F4A572E7D8}" srcOrd="0" destOrd="0" presId="urn:microsoft.com/office/officeart/2005/8/layout/hierarchy6"/>
    <dgm:cxn modelId="{DEE57AB3-E843-4532-A78F-87B38D879EAD}" srcId="{CFC7EDF9-915E-41F5-BC67-1B7846FAAF6A}" destId="{1FBCAD39-1A6C-46FA-BD7E-C2E716462795}" srcOrd="0" destOrd="0" parTransId="{8FE3A7C2-FE57-4D50-B389-F0324C2C8A52}" sibTransId="{A343B08B-70F7-458E-B4EE-EB02F54C1E6A}"/>
    <dgm:cxn modelId="{A4A27DB7-991B-4627-A274-5839327BF770}" type="presOf" srcId="{E7FC2565-A09F-446D-AC34-0A7FB9F55019}" destId="{07058E6E-991A-42DE-BEEC-0A03C87A7E25}" srcOrd="0" destOrd="0" presId="urn:microsoft.com/office/officeart/2005/8/layout/hierarchy6"/>
    <dgm:cxn modelId="{20DA24B8-F55C-417C-9542-69488CF45CC4}" type="presOf" srcId="{CFC7EDF9-915E-41F5-BC67-1B7846FAAF6A}" destId="{DAE508F9-484E-40BB-9C32-9787CD5DABAD}" srcOrd="0" destOrd="0" presId="urn:microsoft.com/office/officeart/2005/8/layout/hierarchy6"/>
    <dgm:cxn modelId="{7F0CA9B8-FDE7-4614-8A4B-1FB6F852E5DF}" type="presOf" srcId="{341D239F-6891-4CF9-91BE-DE0A7F90A96C}" destId="{A54EF116-9472-4949-AF41-0350090A7D03}" srcOrd="0" destOrd="0" presId="urn:microsoft.com/office/officeart/2005/8/layout/hierarchy6"/>
    <dgm:cxn modelId="{DBDAC8BF-5FD0-44E6-805B-2CF1B9750D9C}" type="presOf" srcId="{D3532EF9-9277-4392-ABE5-1FB9319EEDD5}" destId="{DC416DB6-1562-433F-93B7-60E2CC6586CD}" srcOrd="0" destOrd="0" presId="urn:microsoft.com/office/officeart/2005/8/layout/hierarchy6"/>
    <dgm:cxn modelId="{39BFCEC0-0932-423E-A209-A8F27CE969B2}" type="presOf" srcId="{5D6F565E-BD8B-4C46-8F2A-E7359BD3CFFE}" destId="{BEEEA427-0C17-4916-8D7F-A1C5CD2F52E7}" srcOrd="0" destOrd="0" presId="urn:microsoft.com/office/officeart/2005/8/layout/hierarchy6"/>
    <dgm:cxn modelId="{796DCCCB-6911-4C44-BAD3-F18C791FBA37}" type="presOf" srcId="{7090EE8D-31AD-4084-95DE-2135BB52AB80}" destId="{3B9DBC6B-95B6-4BC2-AE00-3DD185F9DF6F}" srcOrd="0" destOrd="0" presId="urn:microsoft.com/office/officeart/2005/8/layout/hierarchy6"/>
    <dgm:cxn modelId="{4C3EC2D1-87EB-4273-8A90-2C7CBC11B984}" type="presOf" srcId="{3CE663D1-1CA4-4058-B69C-94D0E04529DC}" destId="{44B5D67B-C35C-44D9-9EA7-F1C63B06D16D}" srcOrd="0" destOrd="0" presId="urn:microsoft.com/office/officeart/2005/8/layout/hierarchy6"/>
    <dgm:cxn modelId="{0F5D57D3-01D4-4207-8FAD-03B3443FDEDC}" type="presOf" srcId="{F5FAB882-0574-416C-99D6-5FA965F75495}" destId="{25C448E1-3FD2-4EE5-9B2D-36FC9DA3C9FD}" srcOrd="0" destOrd="0" presId="urn:microsoft.com/office/officeart/2005/8/layout/hierarchy6"/>
    <dgm:cxn modelId="{253ACFD5-8463-4EF6-B680-59A209697CE2}" srcId="{7090EE8D-31AD-4084-95DE-2135BB52AB80}" destId="{3CE663D1-1CA4-4058-B69C-94D0E04529DC}" srcOrd="4" destOrd="0" parTransId="{640C5136-1BEF-4861-B706-000552B26F5B}" sibTransId="{F6B3ADE7-2018-4B67-A154-61EC158CD6B2}"/>
    <dgm:cxn modelId="{02ECE6D7-3A21-4D7D-A074-A86672342080}" type="presOf" srcId="{79982667-1E60-4E73-A35F-04D98A0578FB}" destId="{721A580A-23AD-48CD-BC11-8D5B7A99D6A1}" srcOrd="0" destOrd="0" presId="urn:microsoft.com/office/officeart/2005/8/layout/hierarchy6"/>
    <dgm:cxn modelId="{404758DB-F1B5-4F27-983F-FBD20E80AE1B}" type="presOf" srcId="{8FE3A7C2-FE57-4D50-B389-F0324C2C8A52}" destId="{6A48A8FF-FF8D-4275-B23C-0C12DB4CC3EC}" srcOrd="0" destOrd="0" presId="urn:microsoft.com/office/officeart/2005/8/layout/hierarchy6"/>
    <dgm:cxn modelId="{84A9C2EA-12F1-45D9-B59C-FD1F479B1F6C}" srcId="{7090EE8D-31AD-4084-95DE-2135BB52AB80}" destId="{03E2554C-FDAD-4E74-897F-6E525B2201B4}" srcOrd="2" destOrd="0" parTransId="{5D6F565E-BD8B-4C46-8F2A-E7359BD3CFFE}" sibTransId="{5ADDA587-20C7-4380-B882-0E8DA9EBB219}"/>
    <dgm:cxn modelId="{473052ED-64D3-464D-90A0-E4C2612FCB8D}" type="presOf" srcId="{03E2554C-FDAD-4E74-897F-6E525B2201B4}" destId="{9ACB3EB4-98E5-466D-B8D4-BB079D60FFEF}" srcOrd="0" destOrd="0" presId="urn:microsoft.com/office/officeart/2005/8/layout/hierarchy6"/>
    <dgm:cxn modelId="{ED1EEAF0-94BF-4F12-8FDA-EE47FCDCF564}" type="presOf" srcId="{160D738A-2D68-416B-8BE1-87733F3756FB}" destId="{1AB838E3-BD27-4238-8E00-EB03BF1304DF}" srcOrd="0" destOrd="0" presId="urn:microsoft.com/office/officeart/2005/8/layout/hierarchy6"/>
    <dgm:cxn modelId="{7C3B95C0-8BCD-485C-9F8E-0CB7FBFA8259}" type="presParOf" srcId="{74005412-220A-47CB-86C7-40CCC18F4CD7}" destId="{7F5BCB40-37A5-4F75-8917-12DD54F6C2BF}" srcOrd="0" destOrd="0" presId="urn:microsoft.com/office/officeart/2005/8/layout/hierarchy6"/>
    <dgm:cxn modelId="{4694048F-9C3A-4816-8B32-87274902BB67}" type="presParOf" srcId="{7F5BCB40-37A5-4F75-8917-12DD54F6C2BF}" destId="{DC6ABF36-7C13-43BB-B17B-54F29B8E712F}" srcOrd="0" destOrd="0" presId="urn:microsoft.com/office/officeart/2005/8/layout/hierarchy6"/>
    <dgm:cxn modelId="{E08E14BD-8710-47E7-8513-5EE4AF368715}" type="presParOf" srcId="{DC6ABF36-7C13-43BB-B17B-54F29B8E712F}" destId="{DE58540E-424F-4A97-919B-8BD3733CCDE1}" srcOrd="0" destOrd="0" presId="urn:microsoft.com/office/officeart/2005/8/layout/hierarchy6"/>
    <dgm:cxn modelId="{C78C925A-CB8F-4EB8-8B48-8A612200C567}" type="presParOf" srcId="{DE58540E-424F-4A97-919B-8BD3733CCDE1}" destId="{251AD73C-FDFE-4B5D-BBE9-40C7551B7FC9}" srcOrd="0" destOrd="0" presId="urn:microsoft.com/office/officeart/2005/8/layout/hierarchy6"/>
    <dgm:cxn modelId="{3726876E-2ED2-4356-A14C-E9C409266790}" type="presParOf" srcId="{DE58540E-424F-4A97-919B-8BD3733CCDE1}" destId="{12E5592F-BA6E-4250-89FC-27EB2D8460E6}" srcOrd="1" destOrd="0" presId="urn:microsoft.com/office/officeart/2005/8/layout/hierarchy6"/>
    <dgm:cxn modelId="{5E4C4BFE-27C3-4C54-9BFE-8C00508AA240}" type="presParOf" srcId="{12E5592F-BA6E-4250-89FC-27EB2D8460E6}" destId="{78BD1FC8-0749-41F9-8990-AEEEE997A5A9}" srcOrd="0" destOrd="0" presId="urn:microsoft.com/office/officeart/2005/8/layout/hierarchy6"/>
    <dgm:cxn modelId="{E7923666-90D4-4844-B129-9F9BD15F0C10}" type="presParOf" srcId="{12E5592F-BA6E-4250-89FC-27EB2D8460E6}" destId="{02B2A4E6-D28B-4D9E-AF2D-9796D35069E2}" srcOrd="1" destOrd="0" presId="urn:microsoft.com/office/officeart/2005/8/layout/hierarchy6"/>
    <dgm:cxn modelId="{942C62B0-EAD2-476D-9D28-00BE088288A8}" type="presParOf" srcId="{02B2A4E6-D28B-4D9E-AF2D-9796D35069E2}" destId="{3B9DBC6B-95B6-4BC2-AE00-3DD185F9DF6F}" srcOrd="0" destOrd="0" presId="urn:microsoft.com/office/officeart/2005/8/layout/hierarchy6"/>
    <dgm:cxn modelId="{A5DFE955-DCEA-4A31-87B7-D186373D3225}" type="presParOf" srcId="{02B2A4E6-D28B-4D9E-AF2D-9796D35069E2}" destId="{6356C609-1B40-4C79-98AE-ABEB6828B4B6}" srcOrd="1" destOrd="0" presId="urn:microsoft.com/office/officeart/2005/8/layout/hierarchy6"/>
    <dgm:cxn modelId="{C694E679-90DD-4D97-9778-D73D27E9D4EA}" type="presParOf" srcId="{6356C609-1B40-4C79-98AE-ABEB6828B4B6}" destId="{DC416DB6-1562-433F-93B7-60E2CC6586CD}" srcOrd="0" destOrd="0" presId="urn:microsoft.com/office/officeart/2005/8/layout/hierarchy6"/>
    <dgm:cxn modelId="{78C5C8FD-F369-4D23-9703-D47A0528D231}" type="presParOf" srcId="{6356C609-1B40-4C79-98AE-ABEB6828B4B6}" destId="{B83C12D9-58ED-4EED-B813-BAE38685556B}" srcOrd="1" destOrd="0" presId="urn:microsoft.com/office/officeart/2005/8/layout/hierarchy6"/>
    <dgm:cxn modelId="{A86ADEA9-9A1F-4976-8451-D3A5054E4ABC}" type="presParOf" srcId="{B83C12D9-58ED-4EED-B813-BAE38685556B}" destId="{37F983B3-D9D6-4C99-9F52-88F4A572E7D8}" srcOrd="0" destOrd="0" presId="urn:microsoft.com/office/officeart/2005/8/layout/hierarchy6"/>
    <dgm:cxn modelId="{052A2616-A3E1-4559-B579-C34BE02FF751}" type="presParOf" srcId="{B83C12D9-58ED-4EED-B813-BAE38685556B}" destId="{544CA779-830E-4DAE-AD6E-9B41D959E526}" srcOrd="1" destOrd="0" presId="urn:microsoft.com/office/officeart/2005/8/layout/hierarchy6"/>
    <dgm:cxn modelId="{385626FD-F67A-46C6-A2A0-11268918B535}" type="presParOf" srcId="{6356C609-1B40-4C79-98AE-ABEB6828B4B6}" destId="{A8B83F3C-9136-4B76-944D-1493EB8E22F0}" srcOrd="2" destOrd="0" presId="urn:microsoft.com/office/officeart/2005/8/layout/hierarchy6"/>
    <dgm:cxn modelId="{9F20C0BD-039B-49A2-ABFD-40644BE3C2A2}" type="presParOf" srcId="{6356C609-1B40-4C79-98AE-ABEB6828B4B6}" destId="{B7B2B429-65E1-41B2-BD66-20EE514DF199}" srcOrd="3" destOrd="0" presId="urn:microsoft.com/office/officeart/2005/8/layout/hierarchy6"/>
    <dgm:cxn modelId="{92C3DB0D-70B5-4911-82C8-F050922CB287}" type="presParOf" srcId="{B7B2B429-65E1-41B2-BD66-20EE514DF199}" destId="{721A580A-23AD-48CD-BC11-8D5B7A99D6A1}" srcOrd="0" destOrd="0" presId="urn:microsoft.com/office/officeart/2005/8/layout/hierarchy6"/>
    <dgm:cxn modelId="{07210B6C-1F68-469A-9536-41D19BA37B35}" type="presParOf" srcId="{B7B2B429-65E1-41B2-BD66-20EE514DF199}" destId="{4DD882E7-0FDD-4935-82CD-BC07A44EC2F9}" srcOrd="1" destOrd="0" presId="urn:microsoft.com/office/officeart/2005/8/layout/hierarchy6"/>
    <dgm:cxn modelId="{C797AA11-B9EA-4AFB-A4AA-F3814378D533}" type="presParOf" srcId="{6356C609-1B40-4C79-98AE-ABEB6828B4B6}" destId="{BEEEA427-0C17-4916-8D7F-A1C5CD2F52E7}" srcOrd="4" destOrd="0" presId="urn:microsoft.com/office/officeart/2005/8/layout/hierarchy6"/>
    <dgm:cxn modelId="{ABCDA814-272A-426B-BA81-798EE89D3B9F}" type="presParOf" srcId="{6356C609-1B40-4C79-98AE-ABEB6828B4B6}" destId="{049CEBB0-6C44-4363-8162-B1253A28E749}" srcOrd="5" destOrd="0" presId="urn:microsoft.com/office/officeart/2005/8/layout/hierarchy6"/>
    <dgm:cxn modelId="{5F1A120E-E27E-4481-BD85-259722FA0E69}" type="presParOf" srcId="{049CEBB0-6C44-4363-8162-B1253A28E749}" destId="{9ACB3EB4-98E5-466D-B8D4-BB079D60FFEF}" srcOrd="0" destOrd="0" presId="urn:microsoft.com/office/officeart/2005/8/layout/hierarchy6"/>
    <dgm:cxn modelId="{14C010DB-94DB-4579-B6C2-CB25750DA204}" type="presParOf" srcId="{049CEBB0-6C44-4363-8162-B1253A28E749}" destId="{0648C96E-AE04-4084-8A0C-62807F6D5F68}" srcOrd="1" destOrd="0" presId="urn:microsoft.com/office/officeart/2005/8/layout/hierarchy6"/>
    <dgm:cxn modelId="{E914823E-8C10-4B62-8FB1-CFB88B4AF704}" type="presParOf" srcId="{6356C609-1B40-4C79-98AE-ABEB6828B4B6}" destId="{60C69EBD-B641-4D23-8E15-8EA757BD7730}" srcOrd="6" destOrd="0" presId="urn:microsoft.com/office/officeart/2005/8/layout/hierarchy6"/>
    <dgm:cxn modelId="{16DCEB4A-2F98-4AAF-A3FF-E4D9F63D95B6}" type="presParOf" srcId="{6356C609-1B40-4C79-98AE-ABEB6828B4B6}" destId="{5A81C816-5344-4AF5-8081-8CCB096AE211}" srcOrd="7" destOrd="0" presId="urn:microsoft.com/office/officeart/2005/8/layout/hierarchy6"/>
    <dgm:cxn modelId="{9B547B75-CAF9-4810-BE0B-2A13D2C7052E}" type="presParOf" srcId="{5A81C816-5344-4AF5-8081-8CCB096AE211}" destId="{A54EF116-9472-4949-AF41-0350090A7D03}" srcOrd="0" destOrd="0" presId="urn:microsoft.com/office/officeart/2005/8/layout/hierarchy6"/>
    <dgm:cxn modelId="{A25B679B-621A-47D2-9982-8C7531EDB2D8}" type="presParOf" srcId="{5A81C816-5344-4AF5-8081-8CCB096AE211}" destId="{E6E944F3-82C1-4847-A4D2-DDD68466B857}" srcOrd="1" destOrd="0" presId="urn:microsoft.com/office/officeart/2005/8/layout/hierarchy6"/>
    <dgm:cxn modelId="{0677E4B5-3322-4C66-9E27-AF4B3A8F6569}" type="presParOf" srcId="{6356C609-1B40-4C79-98AE-ABEB6828B4B6}" destId="{5EC1C4D8-4FFB-4D5E-AC01-48BB03A92712}" srcOrd="8" destOrd="0" presId="urn:microsoft.com/office/officeart/2005/8/layout/hierarchy6"/>
    <dgm:cxn modelId="{5091A7AB-CC5F-4B3D-ABD0-C7D579F3FA6C}" type="presParOf" srcId="{6356C609-1B40-4C79-98AE-ABEB6828B4B6}" destId="{E42CA794-F91D-42C5-80A3-1DFD99FCAAAE}" srcOrd="9" destOrd="0" presId="urn:microsoft.com/office/officeart/2005/8/layout/hierarchy6"/>
    <dgm:cxn modelId="{20F8B88D-8C33-4676-B4F4-7BB78B498AC8}" type="presParOf" srcId="{E42CA794-F91D-42C5-80A3-1DFD99FCAAAE}" destId="{44B5D67B-C35C-44D9-9EA7-F1C63B06D16D}" srcOrd="0" destOrd="0" presId="urn:microsoft.com/office/officeart/2005/8/layout/hierarchy6"/>
    <dgm:cxn modelId="{CE2EFB08-6A97-4ACF-B568-65DB4F9553B1}" type="presParOf" srcId="{E42CA794-F91D-42C5-80A3-1DFD99FCAAAE}" destId="{7DD5F8E7-0CD0-47F4-B1A5-623A5982C1FA}" srcOrd="1" destOrd="0" presId="urn:microsoft.com/office/officeart/2005/8/layout/hierarchy6"/>
    <dgm:cxn modelId="{47495245-F8E4-4815-AF5E-2FA404B0BFA8}" type="presParOf" srcId="{12E5592F-BA6E-4250-89FC-27EB2D8460E6}" destId="{07058E6E-991A-42DE-BEEC-0A03C87A7E25}" srcOrd="2" destOrd="0" presId="urn:microsoft.com/office/officeart/2005/8/layout/hierarchy6"/>
    <dgm:cxn modelId="{B62114E0-5B17-45FD-9386-86FEF3732EFE}" type="presParOf" srcId="{12E5592F-BA6E-4250-89FC-27EB2D8460E6}" destId="{B4ACF74C-7B22-4FB7-B199-C10CD3263320}" srcOrd="3" destOrd="0" presId="urn:microsoft.com/office/officeart/2005/8/layout/hierarchy6"/>
    <dgm:cxn modelId="{C92F12D7-DE74-4564-985B-481906A5A330}" type="presParOf" srcId="{B4ACF74C-7B22-4FB7-B199-C10CD3263320}" destId="{DAE508F9-484E-40BB-9C32-9787CD5DABAD}" srcOrd="0" destOrd="0" presId="urn:microsoft.com/office/officeart/2005/8/layout/hierarchy6"/>
    <dgm:cxn modelId="{9E57A78D-F5CD-41A2-BF33-E42F8C9489CB}" type="presParOf" srcId="{B4ACF74C-7B22-4FB7-B199-C10CD3263320}" destId="{B16FCDE5-03AE-4792-BD4A-012BD13794E8}" srcOrd="1" destOrd="0" presId="urn:microsoft.com/office/officeart/2005/8/layout/hierarchy6"/>
    <dgm:cxn modelId="{5EFA4948-8EE5-4186-88AB-00C0B3D46251}" type="presParOf" srcId="{B16FCDE5-03AE-4792-BD4A-012BD13794E8}" destId="{6A48A8FF-FF8D-4275-B23C-0C12DB4CC3EC}" srcOrd="0" destOrd="0" presId="urn:microsoft.com/office/officeart/2005/8/layout/hierarchy6"/>
    <dgm:cxn modelId="{90669386-5798-4F77-879D-7B6D6E0DE32F}" type="presParOf" srcId="{B16FCDE5-03AE-4792-BD4A-012BD13794E8}" destId="{057EA3DC-9FBC-42B2-99BE-5293B6F0E52A}" srcOrd="1" destOrd="0" presId="urn:microsoft.com/office/officeart/2005/8/layout/hierarchy6"/>
    <dgm:cxn modelId="{EA6894D3-C355-4B1E-93C5-778B3579787F}" type="presParOf" srcId="{057EA3DC-9FBC-42B2-99BE-5293B6F0E52A}" destId="{B532A4EC-F7FA-4176-8711-FFF332E9156D}" srcOrd="0" destOrd="0" presId="urn:microsoft.com/office/officeart/2005/8/layout/hierarchy6"/>
    <dgm:cxn modelId="{719B4F56-6407-4C5B-9191-25E74BF33835}" type="presParOf" srcId="{057EA3DC-9FBC-42B2-99BE-5293B6F0E52A}" destId="{1B1E9A83-2EFC-4CD2-B020-B4F04E11817E}" srcOrd="1" destOrd="0" presId="urn:microsoft.com/office/officeart/2005/8/layout/hierarchy6"/>
    <dgm:cxn modelId="{49DF45B9-6FBE-4583-9292-52CE816E1436}" type="presParOf" srcId="{B16FCDE5-03AE-4792-BD4A-012BD13794E8}" destId="{1AB838E3-BD27-4238-8E00-EB03BF1304DF}" srcOrd="2" destOrd="0" presId="urn:microsoft.com/office/officeart/2005/8/layout/hierarchy6"/>
    <dgm:cxn modelId="{E65CF155-5150-4435-8DAB-50A7AD6FC74F}" type="presParOf" srcId="{B16FCDE5-03AE-4792-BD4A-012BD13794E8}" destId="{11AB213F-1BBF-4A8F-8DFE-3306D33F2E38}" srcOrd="3" destOrd="0" presId="urn:microsoft.com/office/officeart/2005/8/layout/hierarchy6"/>
    <dgm:cxn modelId="{935D5D7A-9736-493B-88F6-C4F06A84C2FC}" type="presParOf" srcId="{11AB213F-1BBF-4A8F-8DFE-3306D33F2E38}" destId="{25C448E1-3FD2-4EE5-9B2D-36FC9DA3C9FD}" srcOrd="0" destOrd="0" presId="urn:microsoft.com/office/officeart/2005/8/layout/hierarchy6"/>
    <dgm:cxn modelId="{4F4B50C2-BE67-42EB-A110-7AAAD2BE1E20}" type="presParOf" srcId="{11AB213F-1BBF-4A8F-8DFE-3306D33F2E38}" destId="{C9F83C6D-56DE-4D8A-8AAF-52DE0518E3E2}" srcOrd="1" destOrd="0" presId="urn:microsoft.com/office/officeart/2005/8/layout/hierarchy6"/>
    <dgm:cxn modelId="{C6F05D7B-487F-49BC-BF26-80BE5F18169E}" type="presParOf" srcId="{B16FCDE5-03AE-4792-BD4A-012BD13794E8}" destId="{88C77AFB-9D0D-4899-9E3E-B5A047E66469}" srcOrd="4" destOrd="0" presId="urn:microsoft.com/office/officeart/2005/8/layout/hierarchy6"/>
    <dgm:cxn modelId="{B17DFB6B-45DD-4A9B-8E84-3B12676B6329}" type="presParOf" srcId="{B16FCDE5-03AE-4792-BD4A-012BD13794E8}" destId="{7961931E-4D47-44D8-AB15-32EA30078C04}" srcOrd="5" destOrd="0" presId="urn:microsoft.com/office/officeart/2005/8/layout/hierarchy6"/>
    <dgm:cxn modelId="{14443D80-3047-4DFD-9B5C-13D13658FD19}" type="presParOf" srcId="{7961931E-4D47-44D8-AB15-32EA30078C04}" destId="{9DE83977-9191-4F4E-A530-E747313A1F80}" srcOrd="0" destOrd="0" presId="urn:microsoft.com/office/officeart/2005/8/layout/hierarchy6"/>
    <dgm:cxn modelId="{39607FE7-BF75-472B-81D0-88591DB3515F}" type="presParOf" srcId="{7961931E-4D47-44D8-AB15-32EA30078C04}" destId="{DF176F20-2F56-4922-90DE-78F36C611F1D}" srcOrd="1" destOrd="0" presId="urn:microsoft.com/office/officeart/2005/8/layout/hierarchy6"/>
    <dgm:cxn modelId="{6C3E3D4D-7696-417E-B3AC-B359C0760A04}" type="presParOf" srcId="{B16FCDE5-03AE-4792-BD4A-012BD13794E8}" destId="{C74E68ED-43CE-417B-BB03-2D94CED4943C}" srcOrd="6" destOrd="0" presId="urn:microsoft.com/office/officeart/2005/8/layout/hierarchy6"/>
    <dgm:cxn modelId="{C19AECE4-0FD9-4C8F-BC82-C1B476E61B97}" type="presParOf" srcId="{B16FCDE5-03AE-4792-BD4A-012BD13794E8}" destId="{6B7EBB04-DFEB-4159-8150-E2E1A6D45F9F}" srcOrd="7" destOrd="0" presId="urn:microsoft.com/office/officeart/2005/8/layout/hierarchy6"/>
    <dgm:cxn modelId="{27CE6077-2CD8-43A8-A323-A6FB43D0B034}" type="presParOf" srcId="{6B7EBB04-DFEB-4159-8150-E2E1A6D45F9F}" destId="{416C7F7F-0135-43F8-8B0E-3FAA2C50AFE3}" srcOrd="0" destOrd="0" presId="urn:microsoft.com/office/officeart/2005/8/layout/hierarchy6"/>
    <dgm:cxn modelId="{D14D9688-FF09-4DE7-A068-4453443A5F11}" type="presParOf" srcId="{6B7EBB04-DFEB-4159-8150-E2E1A6D45F9F}" destId="{14FEB48C-F8BE-49B8-B69D-F3019B2F2AAB}" srcOrd="1" destOrd="0" presId="urn:microsoft.com/office/officeart/2005/8/layout/hierarchy6"/>
    <dgm:cxn modelId="{3C9A503D-0635-4017-AB92-2E9C3E92C0E8}" type="presParOf" srcId="{74005412-220A-47CB-86C7-40CCC18F4CD7}" destId="{B9018B32-71C1-4B82-A171-69F49AE8FA37}" srcOrd="1" destOrd="0" presId="urn:microsoft.com/office/officeart/2005/8/layout/hierarchy6"/>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1AD73C-FDFE-4B5D-BBE9-40C7551B7FC9}">
      <dsp:nvSpPr>
        <dsp:cNvPr id="0" name=""/>
        <dsp:cNvSpPr/>
      </dsp:nvSpPr>
      <dsp:spPr>
        <a:xfrm>
          <a:off x="4467106" y="1315376"/>
          <a:ext cx="740384" cy="493589"/>
        </a:xfrm>
        <a:prstGeom prst="roundRect">
          <a:avLst>
            <a:gd name="adj" fmla="val 10000"/>
          </a:avLst>
        </a:prstGeom>
        <a:solidFill>
          <a:srgbClr val="A62A5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NLP</a:t>
          </a:r>
          <a:endParaRPr lang="en-GB" sz="800" kern="1200" dirty="0"/>
        </a:p>
      </dsp:txBody>
      <dsp:txXfrm>
        <a:off x="4481563" y="1329833"/>
        <a:ext cx="711470" cy="464675"/>
      </dsp:txXfrm>
    </dsp:sp>
    <dsp:sp modelId="{78BD1FC8-0749-41F9-8990-AEEEE997A5A9}">
      <dsp:nvSpPr>
        <dsp:cNvPr id="0" name=""/>
        <dsp:cNvSpPr/>
      </dsp:nvSpPr>
      <dsp:spPr>
        <a:xfrm>
          <a:off x="2547884" y="1808966"/>
          <a:ext cx="2289414" cy="197435"/>
        </a:xfrm>
        <a:custGeom>
          <a:avLst/>
          <a:gdLst/>
          <a:ahLst/>
          <a:cxnLst/>
          <a:rect l="0" t="0" r="0" b="0"/>
          <a:pathLst>
            <a:path>
              <a:moveTo>
                <a:pt x="2289414" y="0"/>
              </a:moveTo>
              <a:lnTo>
                <a:pt x="2289414" y="98717"/>
              </a:lnTo>
              <a:lnTo>
                <a:pt x="0" y="98717"/>
              </a:lnTo>
              <a:lnTo>
                <a:pt x="0" y="19743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B9DBC6B-95B6-4BC2-AE00-3DD185F9DF6F}">
      <dsp:nvSpPr>
        <dsp:cNvPr id="0" name=""/>
        <dsp:cNvSpPr/>
      </dsp:nvSpPr>
      <dsp:spPr>
        <a:xfrm>
          <a:off x="2177692" y="2006402"/>
          <a:ext cx="740384" cy="493589"/>
        </a:xfrm>
        <a:prstGeom prst="roundRect">
          <a:avLst>
            <a:gd name="adj" fmla="val 10000"/>
          </a:avLst>
        </a:prstGeom>
        <a:solidFill>
          <a:srgbClr val="A62A5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NLU</a:t>
          </a:r>
          <a:endParaRPr lang="en-GB" sz="800" kern="1200" dirty="0"/>
        </a:p>
      </dsp:txBody>
      <dsp:txXfrm>
        <a:off x="2192149" y="2020859"/>
        <a:ext cx="711470" cy="464675"/>
      </dsp:txXfrm>
    </dsp:sp>
    <dsp:sp modelId="{DC416DB6-1562-433F-93B7-60E2CC6586CD}">
      <dsp:nvSpPr>
        <dsp:cNvPr id="0" name=""/>
        <dsp:cNvSpPr/>
      </dsp:nvSpPr>
      <dsp:spPr>
        <a:xfrm>
          <a:off x="375306" y="2499992"/>
          <a:ext cx="2172577" cy="197435"/>
        </a:xfrm>
        <a:custGeom>
          <a:avLst/>
          <a:gdLst/>
          <a:ahLst/>
          <a:cxnLst/>
          <a:rect l="0" t="0" r="0" b="0"/>
          <a:pathLst>
            <a:path>
              <a:moveTo>
                <a:pt x="2172577" y="0"/>
              </a:moveTo>
              <a:lnTo>
                <a:pt x="2172577" y="98717"/>
              </a:lnTo>
              <a:lnTo>
                <a:pt x="0" y="98717"/>
              </a:lnTo>
              <a:lnTo>
                <a:pt x="0" y="19743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7F983B3-D9D6-4C99-9F52-88F4A572E7D8}">
      <dsp:nvSpPr>
        <dsp:cNvPr id="0" name=""/>
        <dsp:cNvSpPr/>
      </dsp:nvSpPr>
      <dsp:spPr>
        <a:xfrm>
          <a:off x="5114" y="2697428"/>
          <a:ext cx="740384" cy="493589"/>
        </a:xfrm>
        <a:prstGeom prst="roundRect">
          <a:avLst>
            <a:gd name="adj" fmla="val 10000"/>
          </a:avLst>
        </a:prstGeom>
        <a:solidFill>
          <a:srgbClr val="A62A5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dirty="0"/>
            <a:t>Semantic Analysis</a:t>
          </a:r>
        </a:p>
      </dsp:txBody>
      <dsp:txXfrm>
        <a:off x="19571" y="2711885"/>
        <a:ext cx="711470" cy="464675"/>
      </dsp:txXfrm>
    </dsp:sp>
    <dsp:sp modelId="{A8B83F3C-9136-4B76-944D-1493EB8E22F0}">
      <dsp:nvSpPr>
        <dsp:cNvPr id="0" name=""/>
        <dsp:cNvSpPr/>
      </dsp:nvSpPr>
      <dsp:spPr>
        <a:xfrm>
          <a:off x="1471650" y="2499992"/>
          <a:ext cx="1076234" cy="197435"/>
        </a:xfrm>
        <a:custGeom>
          <a:avLst/>
          <a:gdLst/>
          <a:ahLst/>
          <a:cxnLst/>
          <a:rect l="0" t="0" r="0" b="0"/>
          <a:pathLst>
            <a:path>
              <a:moveTo>
                <a:pt x="1076234" y="0"/>
              </a:moveTo>
              <a:lnTo>
                <a:pt x="1076234" y="98717"/>
              </a:lnTo>
              <a:lnTo>
                <a:pt x="0" y="98717"/>
              </a:lnTo>
              <a:lnTo>
                <a:pt x="0" y="19743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21A580A-23AD-48CD-BC11-8D5B7A99D6A1}">
      <dsp:nvSpPr>
        <dsp:cNvPr id="0" name=""/>
        <dsp:cNvSpPr/>
      </dsp:nvSpPr>
      <dsp:spPr>
        <a:xfrm>
          <a:off x="967614" y="2697428"/>
          <a:ext cx="1008070" cy="493589"/>
        </a:xfrm>
        <a:prstGeom prst="roundRect">
          <a:avLst>
            <a:gd name="adj" fmla="val 10000"/>
          </a:avLst>
        </a:prstGeom>
        <a:solidFill>
          <a:srgbClr val="A62A5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Machine</a:t>
          </a:r>
          <a:r>
            <a:rPr lang="en-GB" sz="800" kern="1200" dirty="0"/>
            <a:t> </a:t>
          </a:r>
          <a:r>
            <a:rPr lang="en-GB" sz="1050" kern="1200" dirty="0"/>
            <a:t>Translation</a:t>
          </a:r>
          <a:endParaRPr lang="en-GB" sz="800" kern="1200" dirty="0"/>
        </a:p>
      </dsp:txBody>
      <dsp:txXfrm>
        <a:off x="982071" y="2711885"/>
        <a:ext cx="979156" cy="464675"/>
      </dsp:txXfrm>
    </dsp:sp>
    <dsp:sp modelId="{BEEEA427-0C17-4916-8D7F-A1C5CD2F52E7}">
      <dsp:nvSpPr>
        <dsp:cNvPr id="0" name=""/>
        <dsp:cNvSpPr/>
      </dsp:nvSpPr>
      <dsp:spPr>
        <a:xfrm>
          <a:off x="2502164" y="2499992"/>
          <a:ext cx="91440" cy="197435"/>
        </a:xfrm>
        <a:custGeom>
          <a:avLst/>
          <a:gdLst/>
          <a:ahLst/>
          <a:cxnLst/>
          <a:rect l="0" t="0" r="0" b="0"/>
          <a:pathLst>
            <a:path>
              <a:moveTo>
                <a:pt x="45720" y="0"/>
              </a:moveTo>
              <a:lnTo>
                <a:pt x="45720" y="98717"/>
              </a:lnTo>
              <a:lnTo>
                <a:pt x="136876" y="98717"/>
              </a:lnTo>
              <a:lnTo>
                <a:pt x="136876" y="19743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ACB3EB4-98E5-466D-B8D4-BB079D60FFEF}">
      <dsp:nvSpPr>
        <dsp:cNvPr id="0" name=""/>
        <dsp:cNvSpPr/>
      </dsp:nvSpPr>
      <dsp:spPr>
        <a:xfrm>
          <a:off x="2197801" y="2697428"/>
          <a:ext cx="882479" cy="493589"/>
        </a:xfrm>
        <a:prstGeom prst="roundRect">
          <a:avLst>
            <a:gd name="adj" fmla="val 10000"/>
          </a:avLst>
        </a:prstGeom>
        <a:solidFill>
          <a:srgbClr val="A62A5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dirty="0"/>
            <a:t>Syntax and </a:t>
          </a:r>
          <a:r>
            <a:rPr lang="en-GB" sz="1100" kern="1200" dirty="0"/>
            <a:t>Grammar</a:t>
          </a:r>
          <a:r>
            <a:rPr lang="en-GB" sz="1050" kern="1200" dirty="0"/>
            <a:t> analysis</a:t>
          </a:r>
        </a:p>
      </dsp:txBody>
      <dsp:txXfrm>
        <a:off x="2212258" y="2711885"/>
        <a:ext cx="853565" cy="464675"/>
      </dsp:txXfrm>
    </dsp:sp>
    <dsp:sp modelId="{60C69EBD-B641-4D23-8E15-8EA757BD7730}">
      <dsp:nvSpPr>
        <dsp:cNvPr id="0" name=""/>
        <dsp:cNvSpPr/>
      </dsp:nvSpPr>
      <dsp:spPr>
        <a:xfrm>
          <a:off x="2547884" y="2499992"/>
          <a:ext cx="1124703" cy="197435"/>
        </a:xfrm>
        <a:custGeom>
          <a:avLst/>
          <a:gdLst/>
          <a:ahLst/>
          <a:cxnLst/>
          <a:rect l="0" t="0" r="0" b="0"/>
          <a:pathLst>
            <a:path>
              <a:moveTo>
                <a:pt x="0" y="0"/>
              </a:moveTo>
              <a:lnTo>
                <a:pt x="0" y="98717"/>
              </a:lnTo>
              <a:lnTo>
                <a:pt x="1124703" y="98717"/>
              </a:lnTo>
              <a:lnTo>
                <a:pt x="1124703" y="19743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54EF116-9472-4949-AF41-0350090A7D03}">
      <dsp:nvSpPr>
        <dsp:cNvPr id="0" name=""/>
        <dsp:cNvSpPr/>
      </dsp:nvSpPr>
      <dsp:spPr>
        <a:xfrm>
          <a:off x="3302395" y="2697428"/>
          <a:ext cx="740384" cy="493589"/>
        </a:xfrm>
        <a:prstGeom prst="roundRect">
          <a:avLst>
            <a:gd name="adj" fmla="val 10000"/>
          </a:avLst>
        </a:prstGeom>
        <a:solidFill>
          <a:srgbClr val="A62A5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dirty="0"/>
            <a:t>Sentiment analysis </a:t>
          </a:r>
        </a:p>
      </dsp:txBody>
      <dsp:txXfrm>
        <a:off x="3316852" y="2711885"/>
        <a:ext cx="711470" cy="464675"/>
      </dsp:txXfrm>
    </dsp:sp>
    <dsp:sp modelId="{5EC1C4D8-4FFB-4D5E-AC01-48BB03A92712}">
      <dsp:nvSpPr>
        <dsp:cNvPr id="0" name=""/>
        <dsp:cNvSpPr/>
      </dsp:nvSpPr>
      <dsp:spPr>
        <a:xfrm>
          <a:off x="2547884" y="2499992"/>
          <a:ext cx="2129890" cy="197435"/>
        </a:xfrm>
        <a:custGeom>
          <a:avLst/>
          <a:gdLst/>
          <a:ahLst/>
          <a:cxnLst/>
          <a:rect l="0" t="0" r="0" b="0"/>
          <a:pathLst>
            <a:path>
              <a:moveTo>
                <a:pt x="0" y="0"/>
              </a:moveTo>
              <a:lnTo>
                <a:pt x="0" y="98717"/>
              </a:lnTo>
              <a:lnTo>
                <a:pt x="2129890" y="98717"/>
              </a:lnTo>
              <a:lnTo>
                <a:pt x="2129890" y="19743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4B5D67B-C35C-44D9-9EA7-F1C63B06D16D}">
      <dsp:nvSpPr>
        <dsp:cNvPr id="0" name=""/>
        <dsp:cNvSpPr/>
      </dsp:nvSpPr>
      <dsp:spPr>
        <a:xfrm>
          <a:off x="4264896" y="2697428"/>
          <a:ext cx="825758" cy="493589"/>
        </a:xfrm>
        <a:prstGeom prst="roundRect">
          <a:avLst>
            <a:gd name="adj" fmla="val 10000"/>
          </a:avLst>
        </a:prstGeom>
        <a:solidFill>
          <a:srgbClr val="A62A5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Entity recognition </a:t>
          </a:r>
        </a:p>
      </dsp:txBody>
      <dsp:txXfrm>
        <a:off x="4279353" y="2711885"/>
        <a:ext cx="796844" cy="464675"/>
      </dsp:txXfrm>
    </dsp:sp>
    <dsp:sp modelId="{07058E6E-991A-42DE-BEEC-0A03C87A7E25}">
      <dsp:nvSpPr>
        <dsp:cNvPr id="0" name=""/>
        <dsp:cNvSpPr/>
      </dsp:nvSpPr>
      <dsp:spPr>
        <a:xfrm>
          <a:off x="4837298" y="1808966"/>
          <a:ext cx="2289414" cy="197435"/>
        </a:xfrm>
        <a:custGeom>
          <a:avLst/>
          <a:gdLst/>
          <a:ahLst/>
          <a:cxnLst/>
          <a:rect l="0" t="0" r="0" b="0"/>
          <a:pathLst>
            <a:path>
              <a:moveTo>
                <a:pt x="0" y="0"/>
              </a:moveTo>
              <a:lnTo>
                <a:pt x="0" y="98717"/>
              </a:lnTo>
              <a:lnTo>
                <a:pt x="2289414" y="98717"/>
              </a:lnTo>
              <a:lnTo>
                <a:pt x="2289414" y="19743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AE508F9-484E-40BB-9C32-9787CD5DABAD}">
      <dsp:nvSpPr>
        <dsp:cNvPr id="0" name=""/>
        <dsp:cNvSpPr/>
      </dsp:nvSpPr>
      <dsp:spPr>
        <a:xfrm>
          <a:off x="6756520" y="2006402"/>
          <a:ext cx="740384" cy="493589"/>
        </a:xfrm>
        <a:prstGeom prst="roundRect">
          <a:avLst>
            <a:gd name="adj" fmla="val 10000"/>
          </a:avLst>
        </a:prstGeom>
        <a:solidFill>
          <a:srgbClr val="A62A5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NLG</a:t>
          </a:r>
          <a:endParaRPr lang="en-GB" sz="800" kern="1200" dirty="0"/>
        </a:p>
      </dsp:txBody>
      <dsp:txXfrm>
        <a:off x="6770977" y="2020859"/>
        <a:ext cx="711470" cy="464675"/>
      </dsp:txXfrm>
    </dsp:sp>
    <dsp:sp modelId="{6A48A8FF-FF8D-4275-B23C-0C12DB4CC3EC}">
      <dsp:nvSpPr>
        <dsp:cNvPr id="0" name=""/>
        <dsp:cNvSpPr/>
      </dsp:nvSpPr>
      <dsp:spPr>
        <a:xfrm>
          <a:off x="5682962" y="2499992"/>
          <a:ext cx="1443750" cy="197435"/>
        </a:xfrm>
        <a:custGeom>
          <a:avLst/>
          <a:gdLst/>
          <a:ahLst/>
          <a:cxnLst/>
          <a:rect l="0" t="0" r="0" b="0"/>
          <a:pathLst>
            <a:path>
              <a:moveTo>
                <a:pt x="1443750" y="0"/>
              </a:moveTo>
              <a:lnTo>
                <a:pt x="1443750" y="98717"/>
              </a:lnTo>
              <a:lnTo>
                <a:pt x="0" y="98717"/>
              </a:lnTo>
              <a:lnTo>
                <a:pt x="0" y="19743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532A4EC-F7FA-4176-8711-FFF332E9156D}">
      <dsp:nvSpPr>
        <dsp:cNvPr id="0" name=""/>
        <dsp:cNvSpPr/>
      </dsp:nvSpPr>
      <dsp:spPr>
        <a:xfrm>
          <a:off x="5312770" y="2697428"/>
          <a:ext cx="740384" cy="493589"/>
        </a:xfrm>
        <a:prstGeom prst="roundRect">
          <a:avLst>
            <a:gd name="adj" fmla="val 10000"/>
          </a:avLst>
        </a:prstGeom>
        <a:solidFill>
          <a:srgbClr val="A62A5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Text generation</a:t>
          </a:r>
        </a:p>
      </dsp:txBody>
      <dsp:txXfrm>
        <a:off x="5327227" y="2711885"/>
        <a:ext cx="711470" cy="464675"/>
      </dsp:txXfrm>
    </dsp:sp>
    <dsp:sp modelId="{1AB838E3-BD27-4238-8E00-EB03BF1304DF}">
      <dsp:nvSpPr>
        <dsp:cNvPr id="0" name=""/>
        <dsp:cNvSpPr/>
      </dsp:nvSpPr>
      <dsp:spPr>
        <a:xfrm>
          <a:off x="6645462" y="2499992"/>
          <a:ext cx="481250" cy="197435"/>
        </a:xfrm>
        <a:custGeom>
          <a:avLst/>
          <a:gdLst/>
          <a:ahLst/>
          <a:cxnLst/>
          <a:rect l="0" t="0" r="0" b="0"/>
          <a:pathLst>
            <a:path>
              <a:moveTo>
                <a:pt x="481250" y="0"/>
              </a:moveTo>
              <a:lnTo>
                <a:pt x="481250" y="98717"/>
              </a:lnTo>
              <a:lnTo>
                <a:pt x="0" y="98717"/>
              </a:lnTo>
              <a:lnTo>
                <a:pt x="0" y="19743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5C448E1-3FD2-4EE5-9B2D-36FC9DA3C9FD}">
      <dsp:nvSpPr>
        <dsp:cNvPr id="0" name=""/>
        <dsp:cNvSpPr/>
      </dsp:nvSpPr>
      <dsp:spPr>
        <a:xfrm>
          <a:off x="6275270" y="2697428"/>
          <a:ext cx="740384" cy="493589"/>
        </a:xfrm>
        <a:prstGeom prst="roundRect">
          <a:avLst>
            <a:gd name="adj" fmla="val 10000"/>
          </a:avLst>
        </a:prstGeom>
        <a:solidFill>
          <a:srgbClr val="A62A5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dirty="0"/>
            <a:t>Summarization</a:t>
          </a:r>
        </a:p>
      </dsp:txBody>
      <dsp:txXfrm>
        <a:off x="6289727" y="2711885"/>
        <a:ext cx="711470" cy="464675"/>
      </dsp:txXfrm>
    </dsp:sp>
    <dsp:sp modelId="{88C77AFB-9D0D-4899-9E3E-B5A047E66469}">
      <dsp:nvSpPr>
        <dsp:cNvPr id="0" name=""/>
        <dsp:cNvSpPr/>
      </dsp:nvSpPr>
      <dsp:spPr>
        <a:xfrm>
          <a:off x="7126712" y="2499992"/>
          <a:ext cx="481250" cy="197435"/>
        </a:xfrm>
        <a:custGeom>
          <a:avLst/>
          <a:gdLst/>
          <a:ahLst/>
          <a:cxnLst/>
          <a:rect l="0" t="0" r="0" b="0"/>
          <a:pathLst>
            <a:path>
              <a:moveTo>
                <a:pt x="0" y="0"/>
              </a:moveTo>
              <a:lnTo>
                <a:pt x="0" y="98717"/>
              </a:lnTo>
              <a:lnTo>
                <a:pt x="481250" y="98717"/>
              </a:lnTo>
              <a:lnTo>
                <a:pt x="481250" y="19743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DE83977-9191-4F4E-A530-E747313A1F80}">
      <dsp:nvSpPr>
        <dsp:cNvPr id="0" name=""/>
        <dsp:cNvSpPr/>
      </dsp:nvSpPr>
      <dsp:spPr>
        <a:xfrm>
          <a:off x="7237770" y="2697428"/>
          <a:ext cx="740384" cy="493589"/>
        </a:xfrm>
        <a:prstGeom prst="roundRect">
          <a:avLst>
            <a:gd name="adj" fmla="val 10000"/>
          </a:avLst>
        </a:prstGeom>
        <a:solidFill>
          <a:srgbClr val="A62A5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Dialogue system</a:t>
          </a:r>
        </a:p>
      </dsp:txBody>
      <dsp:txXfrm>
        <a:off x="7252227" y="2711885"/>
        <a:ext cx="711470" cy="464675"/>
      </dsp:txXfrm>
    </dsp:sp>
    <dsp:sp modelId="{C74E68ED-43CE-417B-BB03-2D94CED4943C}">
      <dsp:nvSpPr>
        <dsp:cNvPr id="0" name=""/>
        <dsp:cNvSpPr/>
      </dsp:nvSpPr>
      <dsp:spPr>
        <a:xfrm>
          <a:off x="7126712" y="2499992"/>
          <a:ext cx="1443750" cy="197435"/>
        </a:xfrm>
        <a:custGeom>
          <a:avLst/>
          <a:gdLst/>
          <a:ahLst/>
          <a:cxnLst/>
          <a:rect l="0" t="0" r="0" b="0"/>
          <a:pathLst>
            <a:path>
              <a:moveTo>
                <a:pt x="0" y="0"/>
              </a:moveTo>
              <a:lnTo>
                <a:pt x="0" y="98717"/>
              </a:lnTo>
              <a:lnTo>
                <a:pt x="1443750" y="98717"/>
              </a:lnTo>
              <a:lnTo>
                <a:pt x="1443750" y="19743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16C7F7F-0135-43F8-8B0E-3FAA2C50AFE3}">
      <dsp:nvSpPr>
        <dsp:cNvPr id="0" name=""/>
        <dsp:cNvSpPr/>
      </dsp:nvSpPr>
      <dsp:spPr>
        <a:xfrm>
          <a:off x="8200270" y="2697428"/>
          <a:ext cx="740384" cy="493589"/>
        </a:xfrm>
        <a:prstGeom prst="roundRect">
          <a:avLst>
            <a:gd name="adj" fmla="val 10000"/>
          </a:avLst>
        </a:prstGeom>
        <a:solidFill>
          <a:srgbClr val="A62A5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Text to speech</a:t>
          </a:r>
        </a:p>
      </dsp:txBody>
      <dsp:txXfrm>
        <a:off x="8214727" y="2711885"/>
        <a:ext cx="711470" cy="46467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6">
  <dgm:title val=""/>
  <dgm:desc val=""/>
  <dgm:catLst>
    <dgm:cat type="hierarchy" pri="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aram type="vertAlign" val="mid"/>
      <dgm:param type="horzAlign" val="ctr"/>
    </dgm:alg>
    <dgm:shape xmlns:r="http://schemas.openxmlformats.org/officeDocument/2006/relationships" r:blip="">
      <dgm:adjLst/>
    </dgm:shape>
    <dgm:presOf/>
    <dgm:choose name="Name0">
      <dgm:if name="Name1" axis="ch" ptType="node" func="cnt" op="gte" val="2">
        <dgm:choose name="Name2">
          <dgm:if name="Name3" func="var" arg="dir" op="equ" val="norm">
            <dgm:constrLst>
              <dgm:constr type="l" for="ch" forName="hierFlow" refType="w" fact="0.3"/>
              <dgm:constr type="t" for="ch" forName="hierFlow"/>
              <dgm:constr type="r" for="ch" forName="hierFlow" refType="w" fact="0.98"/>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if>
          <dgm:else name="Name4">
            <dgm:constrLst>
              <dgm:constr type="l" for="ch" forName="hierFlow" refType="w" fact="0.02"/>
              <dgm:constr type="t" for="ch" forName="hierFlow"/>
              <dgm:constr type="r" for="ch" forName="hierFlow" refType="w" fact="0.7"/>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ruleLst/>
    <dgm:layoutNode name="hierFlow">
      <dgm:alg type="lin">
        <dgm:param type="linDir" val="fromT"/>
        <dgm:param type="nodeVertAlign" val="t"/>
        <dgm:param type="vertAlign" val="t"/>
        <dgm:param type="nodeHorzAlign" val="ctr"/>
        <dgm:param type="fallback" val="2D"/>
      </dgm:alg>
      <dgm:shape xmlns:r="http://schemas.openxmlformats.org/officeDocument/2006/relationships" r:blip="">
        <dgm:adjLst/>
      </dgm:shape>
      <dgm:presOf/>
      <dgm:constrLst/>
      <dgm:ruleLst/>
      <dgm:choose name="Name6">
        <dgm:if name="Name7" axis="ch" ptType="node" func="cnt" op="gte" val="2">
          <dgm:layoutNode name="firstBuf">
            <dgm:alg type="sp"/>
            <dgm:shape xmlns:r="http://schemas.openxmlformats.org/officeDocument/2006/relationships" r:blip="">
              <dgm:adjLst/>
            </dgm:shape>
            <dgm:presOf/>
            <dgm:constrLst/>
            <dgm:ruleLst/>
          </dgm:layoutNode>
        </dgm:if>
        <dgm:else name="Name8"/>
      </dgm:choose>
      <dgm:layoutNode name="hierChild1">
        <dgm:varLst>
          <dgm:chPref val="1"/>
          <dgm:animOne val="branch"/>
          <dgm:animLvl val="lvl"/>
        </dgm:varLst>
        <dgm:choose name="Name9">
          <dgm:if name="Name10" func="var" arg="dir" op="equ" val="norm">
            <dgm:alg type="hierChild">
              <dgm:param type="linDir" val="fromL"/>
              <dgm:param type="vertAlign" val="t"/>
            </dgm:alg>
          </dgm:if>
          <dgm:else name="Name11">
            <dgm:alg type="hierChild">
              <dgm:param type="linDir" val="fromR"/>
              <dgm:param type="vertAlign" val="t"/>
            </dgm:alg>
          </dgm:else>
        </dgm:choose>
        <dgm:shape xmlns:r="http://schemas.openxmlformats.org/officeDocument/2006/relationships" r:blip="">
          <dgm:adjLst/>
        </dgm:shape>
        <dgm:presOf/>
        <dgm:constrLst>
          <dgm:constr type="primFontSz" for="des" ptType="node" op="equ"/>
        </dgm:constrLst>
        <dgm:ruleLst/>
        <dgm:forEach name="Name12" axis="ch" cnt="3">
          <dgm:forEach name="Name13" axis="self" ptType="node">
            <dgm:layoutNode name="Name14">
              <dgm:alg type="hierRoot"/>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2">
                <dgm:choose name="Name15">
                  <dgm:if name="Name16" func="var" arg="dir" op="equ" val="norm">
                    <dgm:alg type="hierChild">
                      <dgm:param type="linDir" val="fromL"/>
                    </dgm:alg>
                  </dgm:if>
                  <dgm:else name="Name17">
                    <dgm:alg type="hierChild">
                      <dgm:param type="linDir" val="fromR"/>
                    </dgm:alg>
                  </dgm:else>
                </dgm:choose>
                <dgm:shape xmlns:r="http://schemas.openxmlformats.org/officeDocument/2006/relationships" r:blip="">
                  <dgm:adjLst/>
                </dgm:shape>
                <dgm:presOf/>
                <dgm:constrLst/>
                <dgm:ruleLst/>
                <dgm:forEach name="repeat" axis="ch">
                  <dgm:forEach name="Name18" axis="self" ptType="parTrans" cnt="1">
                    <dgm:layoutNode name="Name19">
                      <dgm:alg type="conn">
                        <dgm:param type="dim" val="1D"/>
                        <dgm:param type="endSty" val="noArr"/>
                        <dgm:param type="connRout" val="bend"/>
                        <dgm:param type="begPts" val="bCtr"/>
                        <dgm:param type="endPts" val="tCtr"/>
                      </dgm:alg>
                      <dgm:shape xmlns:r="http://schemas.openxmlformats.org/officeDocument/2006/relationships" type="conn" r:blip="">
                        <dgm:adjLst/>
                      </dgm:shape>
                      <dgm:presOf axis="self"/>
                      <dgm:constrLst>
                        <dgm:constr type="w" val="1"/>
                        <dgm:constr type="h" val="1"/>
                        <dgm:constr type="begPad"/>
                        <dgm:constr type="endPad"/>
                      </dgm:constrLst>
                      <dgm:ruleLst/>
                    </dgm:layoutNode>
                  </dgm:forEach>
                  <dgm:forEach name="Name20" axis="self" ptType="node">
                    <dgm:layoutNode name="Name21">
                      <dgm:alg type="hierRoot"/>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3">
                        <dgm:choose name="Name22">
                          <dgm:if name="Name23" func="var" arg="dir" op="equ" val="norm">
                            <dgm:alg type="hierChild">
                              <dgm:param type="linDir" val="fromL"/>
                            </dgm:alg>
                          </dgm:if>
                          <dgm:else name="Name24">
                            <dgm:alg type="hierChild">
                              <dgm:param type="linDir" val="fromR"/>
                            </dgm:alg>
                          </dgm:else>
                        </dgm:choose>
                        <dgm:shape xmlns:r="http://schemas.openxmlformats.org/officeDocument/2006/relationships" r:blip="">
                          <dgm:adjLst/>
                        </dgm:shape>
                        <dgm:presOf/>
                        <dgm:constrLst/>
                        <dgm:ruleLst/>
                        <dgm:forEach name="Name25" ref="repeat"/>
                      </dgm:layoutNode>
                    </dgm:layoutNode>
                  </dgm:forEach>
                </dgm:forEach>
              </dgm:layoutNode>
            </dgm:layoutNode>
          </dgm:forEach>
        </dgm:forEach>
      </dgm:layoutNode>
    </dgm:layoutNode>
    <dgm:layoutNode name="bgShapesFlow">
      <dgm:alg type="lin">
        <dgm:param type="linDir" val="fromT"/>
        <dgm:param type="nodeVertAlign" val="t"/>
        <dgm:param type="vertAlign" val="t"/>
        <dgm:param type="nodeHorzAlign" val="ctr"/>
      </dgm:alg>
      <dgm:shape xmlns:r="http://schemas.openxmlformats.org/officeDocument/2006/relationships" r:blip="">
        <dgm:adjLst/>
      </dgm:shape>
      <dgm:presOf/>
      <dgm:constrLst>
        <dgm:constr type="userB"/>
        <dgm:constr type="w" for="ch" forName="rectComp" refType="w"/>
        <dgm:constr type="h" for="ch" forName="rectComp" refType="h"/>
        <dgm:constr type="w" for="des" forName="bgRect" refType="w"/>
        <dgm:constr type="primFontSz" for="des" forName="bgRectTx" op="equ"/>
      </dgm:constrLst>
      <dgm:ruleLst/>
      <dgm:forEach name="Name26" axis="ch" ptType="node" st="2">
        <dgm:layoutNode name="rectComp">
          <dgm:alg type="composite">
            <dgm:param type="vertAlign" val="t"/>
            <dgm:param type="horzAlign" val="ctr"/>
          </dgm:alg>
          <dgm:shape xmlns:r="http://schemas.openxmlformats.org/officeDocument/2006/relationships" r:blip="">
            <dgm:adjLst/>
          </dgm:shape>
          <dgm:presOf/>
          <dgm:choose name="Name27">
            <dgm:if name="Name28" func="var" arg="dir" op="equ" val="norm">
              <dgm:constrLst>
                <dgm:constr type="userA"/>
                <dgm:constr type="l" for="ch" forName="bgRect"/>
                <dgm:constr type="t" for="ch" forName="bgRect"/>
                <dgm:constr type="h" for="ch" forName="bgRect" refType="userA" fact="1.2"/>
                <dgm:constr type="l" for="ch" forName="bgRectTx"/>
                <dgm:constr type="t" for="ch" forName="bgRectTx"/>
                <dgm:constr type="w" for="ch" forName="bgRectTx" refType="w" refFor="ch" refForName="bgRect" fact="0.3"/>
                <dgm:constr type="h" for="ch" forName="bgRectTx" refType="h" refFor="ch" refForName="bgRect" op="equ"/>
              </dgm:constrLst>
            </dgm:if>
            <dgm:else name="Name29">
              <dgm:constrLst>
                <dgm:constr type="userA"/>
                <dgm:constr type="l" for="ch" forName="bgRect"/>
                <dgm:constr type="t" for="ch" forName="bgRect"/>
                <dgm:constr type="h" for="ch" forName="bgRect" refType="userA" fact="1.2"/>
                <dgm:constr type="r" for="ch" forName="bgRectTx" refType="w"/>
                <dgm:constr type="t" for="ch" forName="bgRectTx"/>
                <dgm:constr type="w" for="ch" forName="bgRectTx" refType="w" refFor="ch" refForName="bgRect" fact="0.3"/>
                <dgm:constr type="h" for="ch" forName="bgRectTx" refType="h" refFor="ch" refForName="bgRect" op="equ"/>
              </dgm:constrLst>
            </dgm:else>
          </dgm:choose>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presOf axis="desOrSelf" ptType="node"/>
            <dgm:shape xmlns:r="http://schemas.openxmlformats.org/officeDocument/2006/relationships" type="rect" r:blip="" zOrderOff="-999" hideGeom="1">
              <dgm:adjLst/>
            </dgm:shape>
            <dgm:constrLst>
              <dgm:constr type="primFontSz" val="65"/>
            </dgm:constrLst>
            <dgm:ruleLst>
              <dgm:rule type="primFontSz" val="5" fact="NaN" max="NaN"/>
            </dgm:ruleLst>
          </dgm:layoutNode>
        </dgm:layoutNode>
        <dgm:choose name="Name30">
          <dgm:if name="Name31" axis="self" ptType="node" func="revPos" op="gte" val="2">
            <dgm:layoutNode name="spComp">
              <dgm:alg type="composite">
                <dgm:param type="vertAlign" val="t"/>
                <dgm:param type="horzAlign" val="ctr"/>
              </dgm:alg>
              <dgm:shape xmlns:r="http://schemas.openxmlformats.org/officeDocument/2006/relationships" r:blip="">
                <dgm:adjLst/>
              </dgm:shape>
              <dgm:presOf/>
              <dgm:constrLst>
                <dgm:constr type="userA"/>
                <dgm:constr type="userB"/>
                <dgm:constr type="l" for="ch" forName="vSp"/>
                <dgm:constr type="t" for="ch" forName="vSp"/>
                <dgm:constr type="h" for="ch" forName="vSp" refType="userB"/>
                <dgm:constr type="hOff" for="ch" forName="vSp" refType="userA" fact="-0.2"/>
              </dgm:constrLst>
              <dgm:ruleLst/>
              <dgm:layoutNode name="vSp">
                <dgm:alg type="sp"/>
                <dgm:shape xmlns:r="http://schemas.openxmlformats.org/officeDocument/2006/relationships" r:blip="">
                  <dgm:adjLst/>
                </dgm:shape>
                <dgm:presOf/>
                <dgm:constrLst/>
                <dgm:ruleLst/>
              </dgm:layoutNode>
            </dgm:layoutNode>
          </dgm:if>
          <dgm:else name="Name32"/>
        </dgm:choos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CBCBF4-8807-4D80-B406-BFBFB019021C}" type="datetimeFigureOut">
              <a:rPr lang="en-GB" smtClean="0"/>
              <a:t>28/09/2026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CD7E63-9F6D-46FC-8728-1239CEE114CE}" type="slidenum">
              <a:rPr lang="en-GB" smtClean="0"/>
              <a:t>‹#›</a:t>
            </a:fld>
            <a:endParaRPr lang="en-GB"/>
          </a:p>
        </p:txBody>
      </p:sp>
    </p:spTree>
    <p:extLst>
      <p:ext uri="{BB962C8B-B14F-4D97-AF65-F5344CB8AC3E}">
        <p14:creationId xmlns:p14="http://schemas.microsoft.com/office/powerpoint/2010/main" val="41790029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WARM-UP (5 min). Run a Mentimeter/Vevox word cloud: “What comes to mind when you hear AI?” Leave it on screen and pick out 3–4 words: usually ChatGPT, robots, jobs, scary, future.
Then a quick second poll (multiple choice): “How often did you use an AI tool last week?” – Never / Once or twice / Most days / Every day. The Stanford AI Index 2026 reports that four in five students now use AI for coursework – see if the room matches.
Keep the word cloud – we revisit it at the end of the lecture to see if anyone would change their word.</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 OR NOT (7 min). Reveal each tile one at a time, students vote (hands or poll). There is no single “right” answer – that is the point: the definition of AI is contested. Suggested debrief:
1 Thermostat – usually NOT AI: a fixed rule (if temp &lt; 19 then heat). But a learning smart thermostat that adapts to your schedule arguably is.
2 Spam filter – YES: learns from labelled data (we will build a Naïve Bayes one in Lecture 15).
3 Pac-Man ghosts – classic GAME AI: each ghost follows a simple targeting rule / state machine. Not “learning”, but it is AI in the games sense (Lecture 3–4).
4 Calculator – NO: deterministic, no perception, no adaptation.
5 Netflix/Spotify recommendations – YES: machine learning on your behaviour.
6 An AI agent booking your train – YES: an LLM-based agent that plans, uses tools and acts.
Key takeaway: “AI” is a spectrum from hand-written rules to learning systems to autonomous agents. The effect is sometimes called the AI effect: once something works, people stop calling it AI.</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RUSSELL &amp; NORVIG (4 min). Walk the grid. Our module lives mostly in the bottom-right cell: rational agents – systems that act to achieve the best expected outcome. That is exactly what game AI, search algorithms and modern AI agents do.
Quick check: where would a chatbot that imitates a human go? (Acting humanly.) Where would a chess engine go? (Acting rationally.) Where would a model of human memory from cognitive science go? (Thinking humanly.)</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TIMELINE 1950–2011 (4 min). Tell it as a story of hype cycles:
1950 Turing’s paper. 1956 Dartmouth workshop – McCarthy coins “artificial intelligence”. 1966 ELIZA, the first chatbot (pattern matching – people still confided in it!). 1970s and late 1980s: two “AI winters” when funding collapsed after over-promising. 1980s expert systems: hand-written if-then rules (a lot like the rule-based systems we build in Lecture 3–4). 1997 IBM Deep Blue beats Kasparov using search (Lectures 5–6). 2011 IBM Watson wins Jeopardy!; Siri launches.
Ask: which of these would we call “AI” today?</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TIMELINE 2012–2026 (5 min). The pace is the story:
2012 AlexNet wins ImageNet – deep learning + GPUs. 2016 AlphaGo beats Lee Sedol (reinforcement learning + search). 2017 “Attention Is All You Need” – the Transformer, the architecture behind every modern LLM. 2020 GPT-3 and AlphaFold 2 (protein structures). 2022 ChatGPT reaches 100m users in about two months. 2024 Nobel Prizes: Hinton &amp; Hopfield (Physics) for neural networks; Hassabis &amp; Jumper (Chemistry) for AlphaFold. Reasoning models that “think before answering” arrive. 2025 agents that use computers and tools go mainstream; Genie 3 generates playable 3D worlds. 2026 agentic AI across work, and regulation (EU AI Act transparency rules apply from 2 August 2026).
Ask: what will be on this timeline for 2027? Take 2–3 predictions and note them for the final lecture.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ORDERING QUIZ (4 min). Do this BEFORE showing slides 11–12 if you want a true test; otherwise use it as a quick recall check straight after.
ANSWER (oldest → newest):
F ELIZA (1966) → C Deep Blue (1997) → A Siri (2011) → E AlphaGo (2016) → B The Transformer (2017) → D ChatGPT (2022).
So the order is F, C, A, E, B, D.
Fun extension: ask which of these used machine learning. (Siri partly; AlphaGo, Transformer, ChatGPT yes; ELIZA and Deep Blue no – rules and search.)</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 BY THE NUMBERS (4 min). All figures are from the Stanford HAI AI Index 2026 (published April 2026).
• 53% of the population had adopted generative AI within three years – faster than the PC or the internet.
• 88% of organisations reported using AI in 2025.
• 4 in 5 university students use AI for coursework – link to UWTSD’s academic-integrity guidance on generative AI.
• Documented AI incidents rose from 233 (2024) to 362 (2025) – why Responsible AI is Lecture 20.
• The gap between the best US and best Chinese model was just 2.7% on benchmarks (March 2026) – open-weight models from DeepSeek, Qwen and others are close to the frontier.
DISCUSS (1 min): which number surprises you most? Which worries you?</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FINISH THE TIMELINE (12 min: 8 min research in groups of 3, 4 min share). Phones/laptops allowed.
The Our World in Data chart (CC BY) stops at 2022. Each group researches the four missing years. Assign one year per group if the class is large, then build the full timeline together on the board.
Rules: cite an official announcement, paper or reputable news source for every entry – do not just ask a chatbot (it may be out of date or invent a model). This is also a mini lesson in verifying sources.
POSSIBLE ANSWERS (accept any correctly sourced model):
• 2023 – Midjourney v5 (March; photorealism; the viral AI “Pope in a puffer jacket” image fooled millions), Adobe Firefly (March; trained on licensed images), DALL·E 3 (Sept/Oct; built into ChatGPT, follows long prompts).
• 2024 – OpenAI Sora preview (Feb; text-to-video up to a minute), Google Imagen 3 (May), FLUX.1 by Black Forest Labs (Aug; open-weight model matching closed ones).
• 2025 – GPT-4o image generation in ChatGPT (March; conversational editing, readable text, viral “Ghibli-style” trend), Google Veo 3 (May; video with synchronised sound), Nano Banana / Gemini 2.5 Flash Image (Aug) and Nano Banana Pro / Gemini 3 Pro Image (20 Nov; accurate infographics and multi-image editing).
• 2026 – OpenAI GPT Image 2 (21 April; a “reasoning” image model that plans before drawing and renders text accurately). Also January 2026: several countries blocked Grok over sexualised deepfakes – a good ethics link.
Debrief questions: What is the biggest jump you found? (Usually: text inside images now correct; images → video with sound; editing by conversation.) Which of the bonus deepfakes fooled people, and what gave them away? Tie back to the EU AI Act transparency rules (labelling AI-generated content) on the Responsible AI slide.
Live extension (2 min): type the chart’s 2021 prompt “a couple of people are sitting on a wood bench” into a current tool and compare with the DALL·E 1 image.</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DRIVERS (4 min). Modern AI = data × algorithms × compute.
• Data: the fuel. More, richer, higher-dimensional data improves recognition and accuracy – but quality, bias and consent matter (Lecture 20).
• Algorithms: mathematical models that learn patterns – from decision trees and Naïve Bayes to neural networks and Transformers. Most of this module teaches these.
• Compute: GPUs/TPUs do huge numbers of parallel floating-point operations (FLOPs). A FLOP is one operation such as 3.1416 + 2.7182. Training compute for frontier models has grown by roughly 4–5× per year since 2010 (Epoch AI) – see the Our World in Data chart linked in “To explore”.
Ask: if you had to remove one ingredient, which would hurt AI progress most?</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TECHNOLOGY MAP (4 min). A quick tour – each gets deeper treatment later.
• Machine learning: learning from data without being explicitly programmed (Lectures 9–16).
• Neural networks &amp; deep learning: layered models loosely inspired by the brain (Lectures 17–19).
• NLP: understanding (NLU) and generating (NLG) human language – LLMs are today’s dominant NLP technology.
• Computer vision: identifying and analysing images and video – face unlock, object detection, medical imaging.
• Generative AI: creating new text, images, audio, video, code and even 3D worlds.
• Robotics &amp; agents: AI that acts in the physical or digital world.
Quick poll: which one have you used today already? (Almost everyone: face unlock = CV, autocomplete = NLP, feed ranking = ML.)</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ML TYPES + QUIZ (6 min). Introduce the three paradigms (full detail in Lectures 9–16):
• Supervised: labelled examples → predict a label (classification, discrete) or a number (regression, continuous).
• Unsupervised: no labels → find structure, e.g. clustering players by play style.
• Reinforcement: an agent acts, gets rewards or penalties, learns a policy – AlphaGo, game-playing bots, and part of how chatbots are fine-tuned (RLHF).
QUIZ ANSWERS (right-hand column):
1 Predict if a transaction is fraud from labelled history → Supervised (classification).
2 Group players into play-style segments with no labels → Unsupervised (clustering).
3 A racing-game car that learns to drive by trial and error → Reinforcement.
4 Predict tomorrow’s server load in GB → Supervised (regression).</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EVOLUTION (4 min). This framing will come back in exam-style questions: be able to compare rule-based, ML, generative and agentic AI.
• Rule-based: humans write if-then rules. Predictable, explainable, brittle. Classic game AI, expert systems.
• Machine learning: learns a mapping from data. Predicts or classifies. Spam filters, recommenders.
• Generative: creates new content from a prompt. ChatGPT, Claude, Gemini, image generators. Answers, but does not act.
• Agentic: given a GOAL, it plans steps, calls tools (search, code, APIs, a web browser), checks its results and keeps going – with a human supervising. Coding agents, research agents, customer-service agents.
Ask: where on this line would you put the Pac-Man ghosts? The spam filter? The train-booking agent from slide 4?</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AGENT LOOP (5 min). An agent perceives its environment, reasons about what to do, acts, and learns from the result – in a loop until the goal is reached. This is the same perceive–think–act loop game AI has used for decades; what changed in 2024–26 is that a large language model can be the “brain”, and it can call TOOLS: web search, a code interpreter, APIs, a web browser or a whole computer desktop, plus MEMORY of earlier steps.
Worked example on the right: a “fix the failing test” coding agent. Walk the loop: perceive (read error log) → reason (plan: find the function, check the assertion) → act (edit code, run tests) → observe (tests still failing?) → repeat.
Link forward: Lectures 3–4 cover decision making for agents (state machines, decision trees, fuzzy logic); Lectures 5–8 cover search and optimisation, which is how agents plan.</a:t>
            </a:r>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FRONTIER TOUR (6 min). Keep it brisk – one or two sentences each, show a short video clip if you have one.
1 Reasoning models: models that spend extra compute “thinking” step by step before answering; big jumps on maths, science and coding benchmarks.
2 Multimodal AI: one model that takes and produces text, images, audio and video – e.g. talk to your phone camera about what it sees.
3 Agents &amp; computer use: AI that operates software like a person – clicks, types, runs code. Coding agents are the most mature example.
4 World models: e.g. Google DeepMind’s Genie 3 (2025) generates interactive 3D environments you can walk around in real time from a text prompt (720p, 24 fps); used to train robots and self-driving systems in simulation, and it rattled the games industry when Project Genie opened to the public in January 2026.
5 Open-weight models: DeepSeek, Qwen, Llama, Mistral and others release model weights you can download and run yourself; the AI Index 2026 reports the US–China frontier gap narrowed to ~2.7%.
6 On-device AI: small models running locally on the NPU in phones and laptops – private, offline, fast.
Ask: which of these do you think will matter most for YOUR future job?</a:t>
            </a:r>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 IN YOUR FIELD (5 min, pair &amp; share). Pair students across pathways. Each picks one example from their own field and explains it to the other in 60 seconds, then they swap.
Prompts: Have you seen this used? What task could AI help with? What is one risk?
Examples to draw out:
• Software engineering: coding agents that write, test and review code; AI-assisted debugging.
• Games: see previous slide.
• Cyber security: anomaly detection in network traffic; AI-assisted phishing is also a new THREAT.
• Visualisation &amp; data: natural-language queries (“show me sales by region”), automatic chart suggestions.
• Interactive apps: voice and camera interfaces, accessibility (live captions, image descriptions).</a:t>
            </a:r>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ANI / AGI / ASI (4 min).
• ANI (Artificial Narrow Intelligence) = weak AI: built for a specific task, trained on a specific dataset, cannot transfer to new tasks without retraining. Every deployed AI system today is usually classed as narrow – even very capable ones.
• AGI (Artificial General Intelligence) = strong AI: can learn and perform any intellectual task a human can, adapting to new situations.
• ASI (Artificial Super Intelligence): hypothetical – surpasses human ability in virtually every domain.
Note the debate: some researchers argue that frontier general-purpose models (which write code, pass exams, reason across domains) have blurred the line between ANI and AGI; others argue they still lack robust reasoning, grounding, and reliable learning from experience. We debate this in two slides.</a:t>
            </a:r>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COMPARISON (4 min). Condensed from last year’s two slides. Emphasise the properties of strong AI that researchers broadly agree on: reasoning and solving puzzles under uncertainty, representing knowledge, planning, learning, communicating in natural language – and the more contested ones: self-awareness, consciousness, empathy and will.
Current challenges for strong AI: we cannot agree on how to define or test consciousness; reliable reasoning and planning over long horizons; learning continuously from experience; and the compute and energy costs.</a:t>
            </a:r>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DEBATE (8 min). Split the room in half (left = FOR “still narrow”, right = AGAINST). 2 min to prepare in small groups, then alternate 30-second points, 3–4 each side. Finish with a vote: has anyone changed their mind?
Arguments FOR “still narrow”: no persistent learning from experience after training; hallucinate and fail at simple tasks outside their training distribution; no body or grounding in the physical world; no goals of their own; performance is “jagged” – superhuman on some tasks, weak on nearby ones.
Arguments AGAINST: one model writes code, passes medical and law exams, translates, reasons about images, plans with tools – that is very general; the old “one task” definition no longer fits; benchmarks designed to measure general intelligence keep being saturated.
Good outcome: students realise the narrow/general split is a spectrum and depends on how you define “general”. Useful exam skill: argue both sides, then justify a position.</a:t>
            </a:r>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 vs HUMAN (4 min). Condensed version of last year’s table. Introduce the “jagged frontier” idea (Dell’Acqua et al., 2023, Harvard/BCG study): AI capability is uneven – superhuman at some tasks, surprisingly poor at others that look similar to humans – so knowing WHERE AI is strong is a key professional skill.
Ask: name one task where you would trust AI more than a human, and one where you never would.</a:t>
            </a:r>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RESPONSIBLE AI TEASER (5 min). Full treatment in Lecture 20; today just raise awareness.
• Hallucination: fluent but false answers, fake citations.
• Bias: models reflect skewed training data (e.g. face recognition error rates differ across groups).
• Deepfakes &amp; misinformation: synthetic voices, faces and video.
• Energy &amp; environment: large data centres use significant power and water.
• Jobs &amp; skills: the AI Index 2026 reports employment for software developers aged 22–25 has fallen by nearly 20% since 2024 – but new roles are appearing too.
• Regulation: the EU AI Act’s transparency rules (Article 50) apply from 2 August 2026 – AI-generated content and chatbots must be disclosed; stricter “high-risk” obligations were postponed to December 2027 under the Digital Omnibus agreement.
Mini-scenario (2 min, pairs): “A game studio wants to replace its voice actors with AI-cloned voices of the same actors.” What questions should they ask first? (Consent, contracts/pay, disclosure to players, quality, union agreements.)</a:t>
            </a:r>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EXIT QUIZ (5 min). Answers:
1 B – John McCarthy (Dartmouth, 1956).
2 C – The Transformer (2017).
3 A – Reinforcement learning (trial, error, reward).
4 B – An agent plans and takes actions with tools towards a goal; a chatbot mainly responds.
5 A – Narrow (weak) AI: one specific task.</a:t>
            </a:r>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EXIT TICKET (3 min). Collect on a Padlet/Mentimeter open-ended question or on paper. Use the “1 question” responses to open Lecture 2.
Then re-show the word cloud from the warm-up and ask: would anyone change their word now?</a:t>
            </a:r>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RESOURCES (1 min). All links checked September 2026. The Elements of AI course (University of Helsinki) is a free, well-regarded non-technical introduction – good for students new to the subject.</a:t>
            </a:r>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HANDS-ON: TEACHABLE MACHINE (12 min). Browser only, no install, no coding: teachablemachine.withgoogle.com → Get Started → Image Project → Standard image model.
Suggested challenge: a gesture controller for a game – classes “Jump” (hand up), “Duck” (hand down), “Idle” (no hand). ~50 webcam images per class, Train, then Preview.
Then push them to find the failure modes (this is the real learning):
• Change the lighting or background – does accuracy drop?
• Ask a friend to try – does it still work on a different person?
• Train with very few images (5) – what happens?
Debrief (3 min): they have just done SUPERVISED learning (labelled classes → model → prediction). Failures show overfitting, dataset bias and why data quality matters – links to Lecture 2 (statistics) and Lecture 20 (Responsible AI).
If students have no webcam: use Audio Project (clap vs. snap vs. silence) or pair up.</a:t>
            </a:r>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328CF-4718-42C4-8C94-BDCF2031EFA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ZA"/>
          </a:p>
        </p:txBody>
      </p:sp>
      <p:sp>
        <p:nvSpPr>
          <p:cNvPr id="3" name="Subtitle 2">
            <a:extLst>
              <a:ext uri="{FF2B5EF4-FFF2-40B4-BE49-F238E27FC236}">
                <a16:creationId xmlns:a16="http://schemas.microsoft.com/office/drawing/2014/main" id="{41DBD067-8FE1-42AA-A6BE-54E7EE33ACB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ZA"/>
          </a:p>
        </p:txBody>
      </p:sp>
      <p:sp>
        <p:nvSpPr>
          <p:cNvPr id="4" name="Date Placeholder 3">
            <a:extLst>
              <a:ext uri="{FF2B5EF4-FFF2-40B4-BE49-F238E27FC236}">
                <a16:creationId xmlns:a16="http://schemas.microsoft.com/office/drawing/2014/main" id="{3D5D09DA-2664-47EF-BD76-A4354B25813D}"/>
              </a:ext>
            </a:extLst>
          </p:cNvPr>
          <p:cNvSpPr>
            <a:spLocks noGrp="1"/>
          </p:cNvSpPr>
          <p:nvPr>
            <p:ph type="dt" sz="half" idx="10"/>
          </p:nvPr>
        </p:nvSpPr>
        <p:spPr/>
        <p:txBody>
          <a:bodyPr/>
          <a:lstStyle/>
          <a:p>
            <a:fld id="{23829F3D-45EE-4771-872E-0D0547B2C680}" type="datetimeFigureOut">
              <a:rPr lang="en-ZA" smtClean="0"/>
              <a:t>2026/09/28</a:t>
            </a:fld>
            <a:endParaRPr lang="en-ZA"/>
          </a:p>
        </p:txBody>
      </p:sp>
      <p:sp>
        <p:nvSpPr>
          <p:cNvPr id="5" name="Footer Placeholder 4">
            <a:extLst>
              <a:ext uri="{FF2B5EF4-FFF2-40B4-BE49-F238E27FC236}">
                <a16:creationId xmlns:a16="http://schemas.microsoft.com/office/drawing/2014/main" id="{7A705B91-088E-456E-9DC3-E155AE9E270A}"/>
              </a:ext>
            </a:extLst>
          </p:cNvPr>
          <p:cNvSpPr>
            <a:spLocks noGrp="1"/>
          </p:cNvSpPr>
          <p:nvPr>
            <p:ph type="ftr" sz="quarter" idx="11"/>
          </p:nvPr>
        </p:nvSpPr>
        <p:spPr/>
        <p:txBody>
          <a:bodyPr/>
          <a:lstStyle/>
          <a:p>
            <a:endParaRPr lang="en-ZA"/>
          </a:p>
        </p:txBody>
      </p:sp>
      <p:sp>
        <p:nvSpPr>
          <p:cNvPr id="6" name="Slide Number Placeholder 5">
            <a:extLst>
              <a:ext uri="{FF2B5EF4-FFF2-40B4-BE49-F238E27FC236}">
                <a16:creationId xmlns:a16="http://schemas.microsoft.com/office/drawing/2014/main" id="{AE6086C7-EC1A-4554-93CE-3D654B497A13}"/>
              </a:ext>
            </a:extLst>
          </p:cNvPr>
          <p:cNvSpPr>
            <a:spLocks noGrp="1"/>
          </p:cNvSpPr>
          <p:nvPr>
            <p:ph type="sldNum" sz="quarter" idx="12"/>
          </p:nvPr>
        </p:nvSpPr>
        <p:spPr/>
        <p:txBody>
          <a:bodyPr/>
          <a:lstStyle/>
          <a:p>
            <a:fld id="{FC2ED008-3181-4A5B-8E8B-EDF2C8E392D2}" type="slidenum">
              <a:rPr lang="en-ZA" smtClean="0"/>
              <a:t>‹#›</a:t>
            </a:fld>
            <a:endParaRPr lang="en-ZA"/>
          </a:p>
        </p:txBody>
      </p:sp>
    </p:spTree>
    <p:extLst>
      <p:ext uri="{BB962C8B-B14F-4D97-AF65-F5344CB8AC3E}">
        <p14:creationId xmlns:p14="http://schemas.microsoft.com/office/powerpoint/2010/main" val="4200031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C79DA-B09B-4D77-998A-49452962F6AE}"/>
              </a:ext>
            </a:extLst>
          </p:cNvPr>
          <p:cNvSpPr>
            <a:spLocks noGrp="1"/>
          </p:cNvSpPr>
          <p:nvPr>
            <p:ph type="title"/>
          </p:nvPr>
        </p:nvSpPr>
        <p:spPr/>
        <p:txBody>
          <a:bodyPr/>
          <a:lstStyle/>
          <a:p>
            <a:r>
              <a:rPr lang="en-US"/>
              <a:t>Click to edit Master title style</a:t>
            </a:r>
            <a:endParaRPr lang="en-ZA"/>
          </a:p>
        </p:txBody>
      </p:sp>
      <p:sp>
        <p:nvSpPr>
          <p:cNvPr id="3" name="Content Placeholder 2">
            <a:extLst>
              <a:ext uri="{FF2B5EF4-FFF2-40B4-BE49-F238E27FC236}">
                <a16:creationId xmlns:a16="http://schemas.microsoft.com/office/drawing/2014/main" id="{0F2C46B4-6709-4707-BA92-6807D2E82FD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4" name="Date Placeholder 3">
            <a:extLst>
              <a:ext uri="{FF2B5EF4-FFF2-40B4-BE49-F238E27FC236}">
                <a16:creationId xmlns:a16="http://schemas.microsoft.com/office/drawing/2014/main" id="{C147E14C-447B-46DA-8EE6-F725617C0D0D}"/>
              </a:ext>
            </a:extLst>
          </p:cNvPr>
          <p:cNvSpPr>
            <a:spLocks noGrp="1"/>
          </p:cNvSpPr>
          <p:nvPr>
            <p:ph type="dt" sz="half" idx="10"/>
          </p:nvPr>
        </p:nvSpPr>
        <p:spPr/>
        <p:txBody>
          <a:bodyPr/>
          <a:lstStyle/>
          <a:p>
            <a:fld id="{23829F3D-45EE-4771-872E-0D0547B2C680}" type="datetimeFigureOut">
              <a:rPr lang="en-ZA" smtClean="0"/>
              <a:t>2026/09/28</a:t>
            </a:fld>
            <a:endParaRPr lang="en-ZA"/>
          </a:p>
        </p:txBody>
      </p:sp>
      <p:sp>
        <p:nvSpPr>
          <p:cNvPr id="5" name="Footer Placeholder 4">
            <a:extLst>
              <a:ext uri="{FF2B5EF4-FFF2-40B4-BE49-F238E27FC236}">
                <a16:creationId xmlns:a16="http://schemas.microsoft.com/office/drawing/2014/main" id="{AB85632C-CB64-404D-A614-D1A0E771792F}"/>
              </a:ext>
            </a:extLst>
          </p:cNvPr>
          <p:cNvSpPr>
            <a:spLocks noGrp="1"/>
          </p:cNvSpPr>
          <p:nvPr>
            <p:ph type="ftr" sz="quarter" idx="11"/>
          </p:nvPr>
        </p:nvSpPr>
        <p:spPr/>
        <p:txBody>
          <a:bodyPr/>
          <a:lstStyle/>
          <a:p>
            <a:endParaRPr lang="en-ZA"/>
          </a:p>
        </p:txBody>
      </p:sp>
      <p:sp>
        <p:nvSpPr>
          <p:cNvPr id="6" name="Slide Number Placeholder 5">
            <a:extLst>
              <a:ext uri="{FF2B5EF4-FFF2-40B4-BE49-F238E27FC236}">
                <a16:creationId xmlns:a16="http://schemas.microsoft.com/office/drawing/2014/main" id="{A1364D58-5B0E-46F5-AB38-72482CA771E1}"/>
              </a:ext>
            </a:extLst>
          </p:cNvPr>
          <p:cNvSpPr>
            <a:spLocks noGrp="1"/>
          </p:cNvSpPr>
          <p:nvPr>
            <p:ph type="sldNum" sz="quarter" idx="12"/>
          </p:nvPr>
        </p:nvSpPr>
        <p:spPr/>
        <p:txBody>
          <a:bodyPr/>
          <a:lstStyle/>
          <a:p>
            <a:fld id="{FC2ED008-3181-4A5B-8E8B-EDF2C8E392D2}" type="slidenum">
              <a:rPr lang="en-ZA" smtClean="0"/>
              <a:t>‹#›</a:t>
            </a:fld>
            <a:endParaRPr lang="en-ZA"/>
          </a:p>
        </p:txBody>
      </p:sp>
    </p:spTree>
    <p:extLst>
      <p:ext uri="{BB962C8B-B14F-4D97-AF65-F5344CB8AC3E}">
        <p14:creationId xmlns:p14="http://schemas.microsoft.com/office/powerpoint/2010/main" val="2822819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2A3B8-6047-4EF0-B19F-3B56C9562FF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ZA"/>
          </a:p>
        </p:txBody>
      </p:sp>
      <p:sp>
        <p:nvSpPr>
          <p:cNvPr id="3" name="Text Placeholder 2">
            <a:extLst>
              <a:ext uri="{FF2B5EF4-FFF2-40B4-BE49-F238E27FC236}">
                <a16:creationId xmlns:a16="http://schemas.microsoft.com/office/drawing/2014/main" id="{E0558A70-EF96-4A6F-ABF1-6A840B828F5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3F2D141-9D02-48BF-8E75-F131CEE787B6}"/>
              </a:ext>
            </a:extLst>
          </p:cNvPr>
          <p:cNvSpPr>
            <a:spLocks noGrp="1"/>
          </p:cNvSpPr>
          <p:nvPr>
            <p:ph type="dt" sz="half" idx="10"/>
          </p:nvPr>
        </p:nvSpPr>
        <p:spPr/>
        <p:txBody>
          <a:bodyPr/>
          <a:lstStyle/>
          <a:p>
            <a:fld id="{23829F3D-45EE-4771-872E-0D0547B2C680}" type="datetimeFigureOut">
              <a:rPr lang="en-ZA" smtClean="0"/>
              <a:t>2026/09/28</a:t>
            </a:fld>
            <a:endParaRPr lang="en-ZA"/>
          </a:p>
        </p:txBody>
      </p:sp>
      <p:sp>
        <p:nvSpPr>
          <p:cNvPr id="5" name="Footer Placeholder 4">
            <a:extLst>
              <a:ext uri="{FF2B5EF4-FFF2-40B4-BE49-F238E27FC236}">
                <a16:creationId xmlns:a16="http://schemas.microsoft.com/office/drawing/2014/main" id="{236B69BD-68ED-4AB3-B079-C5575C80FD21}"/>
              </a:ext>
            </a:extLst>
          </p:cNvPr>
          <p:cNvSpPr>
            <a:spLocks noGrp="1"/>
          </p:cNvSpPr>
          <p:nvPr>
            <p:ph type="ftr" sz="quarter" idx="11"/>
          </p:nvPr>
        </p:nvSpPr>
        <p:spPr/>
        <p:txBody>
          <a:bodyPr/>
          <a:lstStyle/>
          <a:p>
            <a:endParaRPr lang="en-ZA"/>
          </a:p>
        </p:txBody>
      </p:sp>
      <p:sp>
        <p:nvSpPr>
          <p:cNvPr id="6" name="Slide Number Placeholder 5">
            <a:extLst>
              <a:ext uri="{FF2B5EF4-FFF2-40B4-BE49-F238E27FC236}">
                <a16:creationId xmlns:a16="http://schemas.microsoft.com/office/drawing/2014/main" id="{216B528D-363B-4312-8A4E-0E05BA323D4E}"/>
              </a:ext>
            </a:extLst>
          </p:cNvPr>
          <p:cNvSpPr>
            <a:spLocks noGrp="1"/>
          </p:cNvSpPr>
          <p:nvPr>
            <p:ph type="sldNum" sz="quarter" idx="12"/>
          </p:nvPr>
        </p:nvSpPr>
        <p:spPr/>
        <p:txBody>
          <a:bodyPr/>
          <a:lstStyle/>
          <a:p>
            <a:fld id="{FC2ED008-3181-4A5B-8E8B-EDF2C8E392D2}" type="slidenum">
              <a:rPr lang="en-ZA" smtClean="0"/>
              <a:t>‹#›</a:t>
            </a:fld>
            <a:endParaRPr lang="en-ZA"/>
          </a:p>
        </p:txBody>
      </p:sp>
    </p:spTree>
    <p:extLst>
      <p:ext uri="{BB962C8B-B14F-4D97-AF65-F5344CB8AC3E}">
        <p14:creationId xmlns:p14="http://schemas.microsoft.com/office/powerpoint/2010/main" val="2509885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FE600-A74B-491D-916B-15C4413DE46F}"/>
              </a:ext>
            </a:extLst>
          </p:cNvPr>
          <p:cNvSpPr>
            <a:spLocks noGrp="1"/>
          </p:cNvSpPr>
          <p:nvPr>
            <p:ph type="title"/>
          </p:nvPr>
        </p:nvSpPr>
        <p:spPr/>
        <p:txBody>
          <a:bodyPr/>
          <a:lstStyle/>
          <a:p>
            <a:r>
              <a:rPr lang="en-US"/>
              <a:t>Click to edit Master title style</a:t>
            </a:r>
            <a:endParaRPr lang="en-ZA"/>
          </a:p>
        </p:txBody>
      </p:sp>
      <p:sp>
        <p:nvSpPr>
          <p:cNvPr id="3" name="Content Placeholder 2">
            <a:extLst>
              <a:ext uri="{FF2B5EF4-FFF2-40B4-BE49-F238E27FC236}">
                <a16:creationId xmlns:a16="http://schemas.microsoft.com/office/drawing/2014/main" id="{3C98218A-974A-413A-B2C4-214BB434485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4" name="Content Placeholder 3">
            <a:extLst>
              <a:ext uri="{FF2B5EF4-FFF2-40B4-BE49-F238E27FC236}">
                <a16:creationId xmlns:a16="http://schemas.microsoft.com/office/drawing/2014/main" id="{AE2E1F41-151D-4BB0-ABF7-FA886C2ED11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5" name="Date Placeholder 4">
            <a:extLst>
              <a:ext uri="{FF2B5EF4-FFF2-40B4-BE49-F238E27FC236}">
                <a16:creationId xmlns:a16="http://schemas.microsoft.com/office/drawing/2014/main" id="{27D12F91-9190-4A28-ABA4-F1EF46F238DD}"/>
              </a:ext>
            </a:extLst>
          </p:cNvPr>
          <p:cNvSpPr>
            <a:spLocks noGrp="1"/>
          </p:cNvSpPr>
          <p:nvPr>
            <p:ph type="dt" sz="half" idx="10"/>
          </p:nvPr>
        </p:nvSpPr>
        <p:spPr/>
        <p:txBody>
          <a:bodyPr/>
          <a:lstStyle/>
          <a:p>
            <a:fld id="{23829F3D-45EE-4771-872E-0D0547B2C680}" type="datetimeFigureOut">
              <a:rPr lang="en-ZA" smtClean="0"/>
              <a:t>2026/09/28</a:t>
            </a:fld>
            <a:endParaRPr lang="en-ZA"/>
          </a:p>
        </p:txBody>
      </p:sp>
      <p:sp>
        <p:nvSpPr>
          <p:cNvPr id="6" name="Footer Placeholder 5">
            <a:extLst>
              <a:ext uri="{FF2B5EF4-FFF2-40B4-BE49-F238E27FC236}">
                <a16:creationId xmlns:a16="http://schemas.microsoft.com/office/drawing/2014/main" id="{C06679E5-8885-44B8-88B4-FBE129951BCF}"/>
              </a:ext>
            </a:extLst>
          </p:cNvPr>
          <p:cNvSpPr>
            <a:spLocks noGrp="1"/>
          </p:cNvSpPr>
          <p:nvPr>
            <p:ph type="ftr" sz="quarter" idx="11"/>
          </p:nvPr>
        </p:nvSpPr>
        <p:spPr/>
        <p:txBody>
          <a:bodyPr/>
          <a:lstStyle/>
          <a:p>
            <a:endParaRPr lang="en-ZA"/>
          </a:p>
        </p:txBody>
      </p:sp>
      <p:sp>
        <p:nvSpPr>
          <p:cNvPr id="7" name="Slide Number Placeholder 6">
            <a:extLst>
              <a:ext uri="{FF2B5EF4-FFF2-40B4-BE49-F238E27FC236}">
                <a16:creationId xmlns:a16="http://schemas.microsoft.com/office/drawing/2014/main" id="{25C78D1D-F800-4834-B60C-15FC3D5B4A1D}"/>
              </a:ext>
            </a:extLst>
          </p:cNvPr>
          <p:cNvSpPr>
            <a:spLocks noGrp="1"/>
          </p:cNvSpPr>
          <p:nvPr>
            <p:ph type="sldNum" sz="quarter" idx="12"/>
          </p:nvPr>
        </p:nvSpPr>
        <p:spPr/>
        <p:txBody>
          <a:bodyPr/>
          <a:lstStyle/>
          <a:p>
            <a:fld id="{FC2ED008-3181-4A5B-8E8B-EDF2C8E392D2}" type="slidenum">
              <a:rPr lang="en-ZA" smtClean="0"/>
              <a:t>‹#›</a:t>
            </a:fld>
            <a:endParaRPr lang="en-ZA"/>
          </a:p>
        </p:txBody>
      </p:sp>
    </p:spTree>
    <p:extLst>
      <p:ext uri="{BB962C8B-B14F-4D97-AF65-F5344CB8AC3E}">
        <p14:creationId xmlns:p14="http://schemas.microsoft.com/office/powerpoint/2010/main" val="32912556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99C3A-F68E-49CA-8188-B04875560B2B}"/>
              </a:ext>
            </a:extLst>
          </p:cNvPr>
          <p:cNvSpPr>
            <a:spLocks noGrp="1"/>
          </p:cNvSpPr>
          <p:nvPr>
            <p:ph type="title"/>
          </p:nvPr>
        </p:nvSpPr>
        <p:spPr>
          <a:xfrm>
            <a:off x="839788" y="365125"/>
            <a:ext cx="10515600" cy="1325563"/>
          </a:xfrm>
        </p:spPr>
        <p:txBody>
          <a:bodyPr/>
          <a:lstStyle/>
          <a:p>
            <a:r>
              <a:rPr lang="en-US"/>
              <a:t>Click to edit Master title style</a:t>
            </a:r>
            <a:endParaRPr lang="en-ZA"/>
          </a:p>
        </p:txBody>
      </p:sp>
      <p:sp>
        <p:nvSpPr>
          <p:cNvPr id="3" name="Text Placeholder 2">
            <a:extLst>
              <a:ext uri="{FF2B5EF4-FFF2-40B4-BE49-F238E27FC236}">
                <a16:creationId xmlns:a16="http://schemas.microsoft.com/office/drawing/2014/main" id="{B78CEB70-816E-4552-9B8F-21E5D03ECBA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56440EC1-F5BB-4962-B962-6FA68846E6F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5" name="Text Placeholder 4">
            <a:extLst>
              <a:ext uri="{FF2B5EF4-FFF2-40B4-BE49-F238E27FC236}">
                <a16:creationId xmlns:a16="http://schemas.microsoft.com/office/drawing/2014/main" id="{5334F92D-94D1-4FDC-8AE8-93B2680E7C6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E0F3E0E-2DCC-4742-B844-462560E4029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7" name="Date Placeholder 6">
            <a:extLst>
              <a:ext uri="{FF2B5EF4-FFF2-40B4-BE49-F238E27FC236}">
                <a16:creationId xmlns:a16="http://schemas.microsoft.com/office/drawing/2014/main" id="{930057F2-784D-433A-BF06-FCCC318324BC}"/>
              </a:ext>
            </a:extLst>
          </p:cNvPr>
          <p:cNvSpPr>
            <a:spLocks noGrp="1"/>
          </p:cNvSpPr>
          <p:nvPr>
            <p:ph type="dt" sz="half" idx="10"/>
          </p:nvPr>
        </p:nvSpPr>
        <p:spPr/>
        <p:txBody>
          <a:bodyPr/>
          <a:lstStyle/>
          <a:p>
            <a:fld id="{23829F3D-45EE-4771-872E-0D0547B2C680}" type="datetimeFigureOut">
              <a:rPr lang="en-ZA" smtClean="0"/>
              <a:t>2026/09/28</a:t>
            </a:fld>
            <a:endParaRPr lang="en-ZA"/>
          </a:p>
        </p:txBody>
      </p:sp>
      <p:sp>
        <p:nvSpPr>
          <p:cNvPr id="8" name="Footer Placeholder 7">
            <a:extLst>
              <a:ext uri="{FF2B5EF4-FFF2-40B4-BE49-F238E27FC236}">
                <a16:creationId xmlns:a16="http://schemas.microsoft.com/office/drawing/2014/main" id="{78F47EBE-274A-4323-8E66-6FCC8A043A64}"/>
              </a:ext>
            </a:extLst>
          </p:cNvPr>
          <p:cNvSpPr>
            <a:spLocks noGrp="1"/>
          </p:cNvSpPr>
          <p:nvPr>
            <p:ph type="ftr" sz="quarter" idx="11"/>
          </p:nvPr>
        </p:nvSpPr>
        <p:spPr/>
        <p:txBody>
          <a:bodyPr/>
          <a:lstStyle/>
          <a:p>
            <a:endParaRPr lang="en-ZA"/>
          </a:p>
        </p:txBody>
      </p:sp>
      <p:sp>
        <p:nvSpPr>
          <p:cNvPr id="9" name="Slide Number Placeholder 8">
            <a:extLst>
              <a:ext uri="{FF2B5EF4-FFF2-40B4-BE49-F238E27FC236}">
                <a16:creationId xmlns:a16="http://schemas.microsoft.com/office/drawing/2014/main" id="{E67F5FA3-1876-496E-AB44-3E45B124EDEE}"/>
              </a:ext>
            </a:extLst>
          </p:cNvPr>
          <p:cNvSpPr>
            <a:spLocks noGrp="1"/>
          </p:cNvSpPr>
          <p:nvPr>
            <p:ph type="sldNum" sz="quarter" idx="12"/>
          </p:nvPr>
        </p:nvSpPr>
        <p:spPr/>
        <p:txBody>
          <a:bodyPr/>
          <a:lstStyle/>
          <a:p>
            <a:fld id="{FC2ED008-3181-4A5B-8E8B-EDF2C8E392D2}" type="slidenum">
              <a:rPr lang="en-ZA" smtClean="0"/>
              <a:t>‹#›</a:t>
            </a:fld>
            <a:endParaRPr lang="en-ZA"/>
          </a:p>
        </p:txBody>
      </p:sp>
    </p:spTree>
    <p:extLst>
      <p:ext uri="{BB962C8B-B14F-4D97-AF65-F5344CB8AC3E}">
        <p14:creationId xmlns:p14="http://schemas.microsoft.com/office/powerpoint/2010/main" val="2426293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DB238-8B71-428D-A6EB-185BE7FEBF43}"/>
              </a:ext>
            </a:extLst>
          </p:cNvPr>
          <p:cNvSpPr>
            <a:spLocks noGrp="1"/>
          </p:cNvSpPr>
          <p:nvPr>
            <p:ph type="title"/>
          </p:nvPr>
        </p:nvSpPr>
        <p:spPr/>
        <p:txBody>
          <a:bodyPr/>
          <a:lstStyle/>
          <a:p>
            <a:r>
              <a:rPr lang="en-US"/>
              <a:t>Click to edit Master title style</a:t>
            </a:r>
            <a:endParaRPr lang="en-ZA"/>
          </a:p>
        </p:txBody>
      </p:sp>
      <p:sp>
        <p:nvSpPr>
          <p:cNvPr id="3" name="Date Placeholder 2">
            <a:extLst>
              <a:ext uri="{FF2B5EF4-FFF2-40B4-BE49-F238E27FC236}">
                <a16:creationId xmlns:a16="http://schemas.microsoft.com/office/drawing/2014/main" id="{C7A09939-C229-42D5-A6D5-3D9BCD5D8B4B}"/>
              </a:ext>
            </a:extLst>
          </p:cNvPr>
          <p:cNvSpPr>
            <a:spLocks noGrp="1"/>
          </p:cNvSpPr>
          <p:nvPr>
            <p:ph type="dt" sz="half" idx="10"/>
          </p:nvPr>
        </p:nvSpPr>
        <p:spPr/>
        <p:txBody>
          <a:bodyPr/>
          <a:lstStyle/>
          <a:p>
            <a:fld id="{23829F3D-45EE-4771-872E-0D0547B2C680}" type="datetimeFigureOut">
              <a:rPr lang="en-ZA" smtClean="0"/>
              <a:t>2026/09/28</a:t>
            </a:fld>
            <a:endParaRPr lang="en-ZA"/>
          </a:p>
        </p:txBody>
      </p:sp>
      <p:sp>
        <p:nvSpPr>
          <p:cNvPr id="4" name="Footer Placeholder 3">
            <a:extLst>
              <a:ext uri="{FF2B5EF4-FFF2-40B4-BE49-F238E27FC236}">
                <a16:creationId xmlns:a16="http://schemas.microsoft.com/office/drawing/2014/main" id="{2FEA7DC9-4C5F-4F11-BC6B-BECB78DCFDAD}"/>
              </a:ext>
            </a:extLst>
          </p:cNvPr>
          <p:cNvSpPr>
            <a:spLocks noGrp="1"/>
          </p:cNvSpPr>
          <p:nvPr>
            <p:ph type="ftr" sz="quarter" idx="11"/>
          </p:nvPr>
        </p:nvSpPr>
        <p:spPr/>
        <p:txBody>
          <a:bodyPr/>
          <a:lstStyle/>
          <a:p>
            <a:endParaRPr lang="en-ZA"/>
          </a:p>
        </p:txBody>
      </p:sp>
      <p:sp>
        <p:nvSpPr>
          <p:cNvPr id="5" name="Slide Number Placeholder 4">
            <a:extLst>
              <a:ext uri="{FF2B5EF4-FFF2-40B4-BE49-F238E27FC236}">
                <a16:creationId xmlns:a16="http://schemas.microsoft.com/office/drawing/2014/main" id="{E96F031D-3AEB-4727-A042-3DB7E4346D92}"/>
              </a:ext>
            </a:extLst>
          </p:cNvPr>
          <p:cNvSpPr>
            <a:spLocks noGrp="1"/>
          </p:cNvSpPr>
          <p:nvPr>
            <p:ph type="sldNum" sz="quarter" idx="12"/>
          </p:nvPr>
        </p:nvSpPr>
        <p:spPr/>
        <p:txBody>
          <a:bodyPr/>
          <a:lstStyle/>
          <a:p>
            <a:fld id="{FC2ED008-3181-4A5B-8E8B-EDF2C8E392D2}" type="slidenum">
              <a:rPr lang="en-ZA" smtClean="0"/>
              <a:t>‹#›</a:t>
            </a:fld>
            <a:endParaRPr lang="en-ZA"/>
          </a:p>
        </p:txBody>
      </p:sp>
    </p:spTree>
    <p:extLst>
      <p:ext uri="{BB962C8B-B14F-4D97-AF65-F5344CB8AC3E}">
        <p14:creationId xmlns:p14="http://schemas.microsoft.com/office/powerpoint/2010/main" val="487704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94B164-56C6-4185-8A9D-D3ED37FBA735}"/>
              </a:ext>
            </a:extLst>
          </p:cNvPr>
          <p:cNvSpPr>
            <a:spLocks noGrp="1"/>
          </p:cNvSpPr>
          <p:nvPr>
            <p:ph type="dt" sz="half" idx="10"/>
          </p:nvPr>
        </p:nvSpPr>
        <p:spPr/>
        <p:txBody>
          <a:bodyPr/>
          <a:lstStyle/>
          <a:p>
            <a:fld id="{23829F3D-45EE-4771-872E-0D0547B2C680}" type="datetimeFigureOut">
              <a:rPr lang="en-ZA" smtClean="0"/>
              <a:t>2026/09/28</a:t>
            </a:fld>
            <a:endParaRPr lang="en-ZA"/>
          </a:p>
        </p:txBody>
      </p:sp>
      <p:sp>
        <p:nvSpPr>
          <p:cNvPr id="3" name="Footer Placeholder 2">
            <a:extLst>
              <a:ext uri="{FF2B5EF4-FFF2-40B4-BE49-F238E27FC236}">
                <a16:creationId xmlns:a16="http://schemas.microsoft.com/office/drawing/2014/main" id="{B627841A-33C0-4C03-8A9A-FEF6B1639DA1}"/>
              </a:ext>
            </a:extLst>
          </p:cNvPr>
          <p:cNvSpPr>
            <a:spLocks noGrp="1"/>
          </p:cNvSpPr>
          <p:nvPr>
            <p:ph type="ftr" sz="quarter" idx="11"/>
          </p:nvPr>
        </p:nvSpPr>
        <p:spPr/>
        <p:txBody>
          <a:bodyPr/>
          <a:lstStyle/>
          <a:p>
            <a:endParaRPr lang="en-ZA"/>
          </a:p>
        </p:txBody>
      </p:sp>
      <p:sp>
        <p:nvSpPr>
          <p:cNvPr id="4" name="Slide Number Placeholder 3">
            <a:extLst>
              <a:ext uri="{FF2B5EF4-FFF2-40B4-BE49-F238E27FC236}">
                <a16:creationId xmlns:a16="http://schemas.microsoft.com/office/drawing/2014/main" id="{15B09207-9497-4C57-A86F-8F23789FF82F}"/>
              </a:ext>
            </a:extLst>
          </p:cNvPr>
          <p:cNvSpPr>
            <a:spLocks noGrp="1"/>
          </p:cNvSpPr>
          <p:nvPr>
            <p:ph type="sldNum" sz="quarter" idx="12"/>
          </p:nvPr>
        </p:nvSpPr>
        <p:spPr/>
        <p:txBody>
          <a:bodyPr/>
          <a:lstStyle/>
          <a:p>
            <a:fld id="{FC2ED008-3181-4A5B-8E8B-EDF2C8E392D2}" type="slidenum">
              <a:rPr lang="en-ZA" smtClean="0"/>
              <a:t>‹#›</a:t>
            </a:fld>
            <a:endParaRPr lang="en-ZA"/>
          </a:p>
        </p:txBody>
      </p:sp>
    </p:spTree>
    <p:extLst>
      <p:ext uri="{BB962C8B-B14F-4D97-AF65-F5344CB8AC3E}">
        <p14:creationId xmlns:p14="http://schemas.microsoft.com/office/powerpoint/2010/main" val="42120007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099B8-CD53-4C5F-9539-DF852A6EC9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ZA"/>
          </a:p>
        </p:txBody>
      </p:sp>
      <p:sp>
        <p:nvSpPr>
          <p:cNvPr id="3" name="Content Placeholder 2">
            <a:extLst>
              <a:ext uri="{FF2B5EF4-FFF2-40B4-BE49-F238E27FC236}">
                <a16:creationId xmlns:a16="http://schemas.microsoft.com/office/drawing/2014/main" id="{BBB0584A-50FC-4654-A288-DB4BE45438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4" name="Text Placeholder 3">
            <a:extLst>
              <a:ext uri="{FF2B5EF4-FFF2-40B4-BE49-F238E27FC236}">
                <a16:creationId xmlns:a16="http://schemas.microsoft.com/office/drawing/2014/main" id="{C39F1546-C767-4D90-A869-116FCA70F1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2C302D7-0044-40E3-97C9-466152668D1C}"/>
              </a:ext>
            </a:extLst>
          </p:cNvPr>
          <p:cNvSpPr>
            <a:spLocks noGrp="1"/>
          </p:cNvSpPr>
          <p:nvPr>
            <p:ph type="dt" sz="half" idx="10"/>
          </p:nvPr>
        </p:nvSpPr>
        <p:spPr/>
        <p:txBody>
          <a:bodyPr/>
          <a:lstStyle/>
          <a:p>
            <a:fld id="{23829F3D-45EE-4771-872E-0D0547B2C680}" type="datetimeFigureOut">
              <a:rPr lang="en-ZA" smtClean="0"/>
              <a:t>2026/09/28</a:t>
            </a:fld>
            <a:endParaRPr lang="en-ZA"/>
          </a:p>
        </p:txBody>
      </p:sp>
      <p:sp>
        <p:nvSpPr>
          <p:cNvPr id="6" name="Footer Placeholder 5">
            <a:extLst>
              <a:ext uri="{FF2B5EF4-FFF2-40B4-BE49-F238E27FC236}">
                <a16:creationId xmlns:a16="http://schemas.microsoft.com/office/drawing/2014/main" id="{BB1A0355-BC40-40DD-92CB-D951DF951ECA}"/>
              </a:ext>
            </a:extLst>
          </p:cNvPr>
          <p:cNvSpPr>
            <a:spLocks noGrp="1"/>
          </p:cNvSpPr>
          <p:nvPr>
            <p:ph type="ftr" sz="quarter" idx="11"/>
          </p:nvPr>
        </p:nvSpPr>
        <p:spPr/>
        <p:txBody>
          <a:bodyPr/>
          <a:lstStyle/>
          <a:p>
            <a:endParaRPr lang="en-ZA"/>
          </a:p>
        </p:txBody>
      </p:sp>
      <p:sp>
        <p:nvSpPr>
          <p:cNvPr id="7" name="Slide Number Placeholder 6">
            <a:extLst>
              <a:ext uri="{FF2B5EF4-FFF2-40B4-BE49-F238E27FC236}">
                <a16:creationId xmlns:a16="http://schemas.microsoft.com/office/drawing/2014/main" id="{8B3067B1-9DA7-4AEB-95CB-EF7A5CD5F72D}"/>
              </a:ext>
            </a:extLst>
          </p:cNvPr>
          <p:cNvSpPr>
            <a:spLocks noGrp="1"/>
          </p:cNvSpPr>
          <p:nvPr>
            <p:ph type="sldNum" sz="quarter" idx="12"/>
          </p:nvPr>
        </p:nvSpPr>
        <p:spPr/>
        <p:txBody>
          <a:bodyPr/>
          <a:lstStyle/>
          <a:p>
            <a:fld id="{FC2ED008-3181-4A5B-8E8B-EDF2C8E392D2}" type="slidenum">
              <a:rPr lang="en-ZA" smtClean="0"/>
              <a:t>‹#›</a:t>
            </a:fld>
            <a:endParaRPr lang="en-ZA"/>
          </a:p>
        </p:txBody>
      </p:sp>
    </p:spTree>
    <p:extLst>
      <p:ext uri="{BB962C8B-B14F-4D97-AF65-F5344CB8AC3E}">
        <p14:creationId xmlns:p14="http://schemas.microsoft.com/office/powerpoint/2010/main" val="2880777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E9CC2-1E37-42F9-AED0-DB60B9A544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ZA"/>
          </a:p>
        </p:txBody>
      </p:sp>
      <p:sp>
        <p:nvSpPr>
          <p:cNvPr id="3" name="Picture Placeholder 2">
            <a:extLst>
              <a:ext uri="{FF2B5EF4-FFF2-40B4-BE49-F238E27FC236}">
                <a16:creationId xmlns:a16="http://schemas.microsoft.com/office/drawing/2014/main" id="{0EEE7303-A6EA-4786-83D6-7A6AFF83C68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ZA"/>
          </a:p>
        </p:txBody>
      </p:sp>
      <p:sp>
        <p:nvSpPr>
          <p:cNvPr id="4" name="Text Placeholder 3">
            <a:extLst>
              <a:ext uri="{FF2B5EF4-FFF2-40B4-BE49-F238E27FC236}">
                <a16:creationId xmlns:a16="http://schemas.microsoft.com/office/drawing/2014/main" id="{CC9AF706-EAED-4158-8EC2-542D09B699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99F0051-882A-47B7-8F7C-CC04BB7987AF}"/>
              </a:ext>
            </a:extLst>
          </p:cNvPr>
          <p:cNvSpPr>
            <a:spLocks noGrp="1"/>
          </p:cNvSpPr>
          <p:nvPr>
            <p:ph type="dt" sz="half" idx="10"/>
          </p:nvPr>
        </p:nvSpPr>
        <p:spPr/>
        <p:txBody>
          <a:bodyPr/>
          <a:lstStyle/>
          <a:p>
            <a:fld id="{23829F3D-45EE-4771-872E-0D0547B2C680}" type="datetimeFigureOut">
              <a:rPr lang="en-ZA" smtClean="0"/>
              <a:t>2026/09/28</a:t>
            </a:fld>
            <a:endParaRPr lang="en-ZA"/>
          </a:p>
        </p:txBody>
      </p:sp>
      <p:sp>
        <p:nvSpPr>
          <p:cNvPr id="6" name="Footer Placeholder 5">
            <a:extLst>
              <a:ext uri="{FF2B5EF4-FFF2-40B4-BE49-F238E27FC236}">
                <a16:creationId xmlns:a16="http://schemas.microsoft.com/office/drawing/2014/main" id="{DF5F9284-31B6-4A38-A6DA-9AD0C34DA3F7}"/>
              </a:ext>
            </a:extLst>
          </p:cNvPr>
          <p:cNvSpPr>
            <a:spLocks noGrp="1"/>
          </p:cNvSpPr>
          <p:nvPr>
            <p:ph type="ftr" sz="quarter" idx="11"/>
          </p:nvPr>
        </p:nvSpPr>
        <p:spPr/>
        <p:txBody>
          <a:bodyPr/>
          <a:lstStyle/>
          <a:p>
            <a:endParaRPr lang="en-ZA"/>
          </a:p>
        </p:txBody>
      </p:sp>
      <p:sp>
        <p:nvSpPr>
          <p:cNvPr id="7" name="Slide Number Placeholder 6">
            <a:extLst>
              <a:ext uri="{FF2B5EF4-FFF2-40B4-BE49-F238E27FC236}">
                <a16:creationId xmlns:a16="http://schemas.microsoft.com/office/drawing/2014/main" id="{14D19203-F888-473A-AD76-67E94A28A041}"/>
              </a:ext>
            </a:extLst>
          </p:cNvPr>
          <p:cNvSpPr>
            <a:spLocks noGrp="1"/>
          </p:cNvSpPr>
          <p:nvPr>
            <p:ph type="sldNum" sz="quarter" idx="12"/>
          </p:nvPr>
        </p:nvSpPr>
        <p:spPr/>
        <p:txBody>
          <a:bodyPr/>
          <a:lstStyle/>
          <a:p>
            <a:fld id="{FC2ED008-3181-4A5B-8E8B-EDF2C8E392D2}" type="slidenum">
              <a:rPr lang="en-ZA" smtClean="0"/>
              <a:t>‹#›</a:t>
            </a:fld>
            <a:endParaRPr lang="en-ZA"/>
          </a:p>
        </p:txBody>
      </p:sp>
    </p:spTree>
    <p:extLst>
      <p:ext uri="{BB962C8B-B14F-4D97-AF65-F5344CB8AC3E}">
        <p14:creationId xmlns:p14="http://schemas.microsoft.com/office/powerpoint/2010/main" val="1919645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B31BA-7DC3-48DB-B2DC-0722F468423A}"/>
              </a:ext>
            </a:extLst>
          </p:cNvPr>
          <p:cNvSpPr>
            <a:spLocks noGrp="1"/>
          </p:cNvSpPr>
          <p:nvPr>
            <p:ph type="title"/>
          </p:nvPr>
        </p:nvSpPr>
        <p:spPr/>
        <p:txBody>
          <a:bodyPr/>
          <a:lstStyle/>
          <a:p>
            <a:r>
              <a:rPr lang="en-US"/>
              <a:t>Click to edit Master title style</a:t>
            </a:r>
            <a:endParaRPr lang="en-ZA"/>
          </a:p>
        </p:txBody>
      </p:sp>
      <p:sp>
        <p:nvSpPr>
          <p:cNvPr id="3" name="Vertical Text Placeholder 2">
            <a:extLst>
              <a:ext uri="{FF2B5EF4-FFF2-40B4-BE49-F238E27FC236}">
                <a16:creationId xmlns:a16="http://schemas.microsoft.com/office/drawing/2014/main" id="{C8BD4ADE-8B78-456C-9114-5D6ACA03305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4" name="Date Placeholder 3">
            <a:extLst>
              <a:ext uri="{FF2B5EF4-FFF2-40B4-BE49-F238E27FC236}">
                <a16:creationId xmlns:a16="http://schemas.microsoft.com/office/drawing/2014/main" id="{3F37EBCB-D042-4736-932C-2A59EB994784}"/>
              </a:ext>
            </a:extLst>
          </p:cNvPr>
          <p:cNvSpPr>
            <a:spLocks noGrp="1"/>
          </p:cNvSpPr>
          <p:nvPr>
            <p:ph type="dt" sz="half" idx="10"/>
          </p:nvPr>
        </p:nvSpPr>
        <p:spPr/>
        <p:txBody>
          <a:bodyPr/>
          <a:lstStyle/>
          <a:p>
            <a:fld id="{23829F3D-45EE-4771-872E-0D0547B2C680}" type="datetimeFigureOut">
              <a:rPr lang="en-ZA" smtClean="0"/>
              <a:t>2026/09/28</a:t>
            </a:fld>
            <a:endParaRPr lang="en-ZA"/>
          </a:p>
        </p:txBody>
      </p:sp>
      <p:sp>
        <p:nvSpPr>
          <p:cNvPr id="5" name="Footer Placeholder 4">
            <a:extLst>
              <a:ext uri="{FF2B5EF4-FFF2-40B4-BE49-F238E27FC236}">
                <a16:creationId xmlns:a16="http://schemas.microsoft.com/office/drawing/2014/main" id="{AB535542-AC12-44F3-8581-7799F08D60C8}"/>
              </a:ext>
            </a:extLst>
          </p:cNvPr>
          <p:cNvSpPr>
            <a:spLocks noGrp="1"/>
          </p:cNvSpPr>
          <p:nvPr>
            <p:ph type="ftr" sz="quarter" idx="11"/>
          </p:nvPr>
        </p:nvSpPr>
        <p:spPr/>
        <p:txBody>
          <a:bodyPr/>
          <a:lstStyle/>
          <a:p>
            <a:endParaRPr lang="en-ZA"/>
          </a:p>
        </p:txBody>
      </p:sp>
      <p:sp>
        <p:nvSpPr>
          <p:cNvPr id="6" name="Slide Number Placeholder 5">
            <a:extLst>
              <a:ext uri="{FF2B5EF4-FFF2-40B4-BE49-F238E27FC236}">
                <a16:creationId xmlns:a16="http://schemas.microsoft.com/office/drawing/2014/main" id="{368CA29A-875E-401D-BB55-F52FA39128A5}"/>
              </a:ext>
            </a:extLst>
          </p:cNvPr>
          <p:cNvSpPr>
            <a:spLocks noGrp="1"/>
          </p:cNvSpPr>
          <p:nvPr>
            <p:ph type="sldNum" sz="quarter" idx="12"/>
          </p:nvPr>
        </p:nvSpPr>
        <p:spPr/>
        <p:txBody>
          <a:bodyPr/>
          <a:lstStyle/>
          <a:p>
            <a:fld id="{FC2ED008-3181-4A5B-8E8B-EDF2C8E392D2}" type="slidenum">
              <a:rPr lang="en-ZA" smtClean="0"/>
              <a:t>‹#›</a:t>
            </a:fld>
            <a:endParaRPr lang="en-ZA"/>
          </a:p>
        </p:txBody>
      </p:sp>
    </p:spTree>
    <p:extLst>
      <p:ext uri="{BB962C8B-B14F-4D97-AF65-F5344CB8AC3E}">
        <p14:creationId xmlns:p14="http://schemas.microsoft.com/office/powerpoint/2010/main" val="33979529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A59EB2-C6B8-4A86-A2A2-D5E5B9E5C95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ZA"/>
          </a:p>
        </p:txBody>
      </p:sp>
      <p:sp>
        <p:nvSpPr>
          <p:cNvPr id="3" name="Vertical Text Placeholder 2">
            <a:extLst>
              <a:ext uri="{FF2B5EF4-FFF2-40B4-BE49-F238E27FC236}">
                <a16:creationId xmlns:a16="http://schemas.microsoft.com/office/drawing/2014/main" id="{19473003-D4AC-42A1-89C1-CFDB41C851E9}"/>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4" name="Date Placeholder 3">
            <a:extLst>
              <a:ext uri="{FF2B5EF4-FFF2-40B4-BE49-F238E27FC236}">
                <a16:creationId xmlns:a16="http://schemas.microsoft.com/office/drawing/2014/main" id="{5D5CE174-EC94-49E7-9CD9-DF013D5E8B54}"/>
              </a:ext>
            </a:extLst>
          </p:cNvPr>
          <p:cNvSpPr>
            <a:spLocks noGrp="1"/>
          </p:cNvSpPr>
          <p:nvPr>
            <p:ph type="dt" sz="half" idx="10"/>
          </p:nvPr>
        </p:nvSpPr>
        <p:spPr/>
        <p:txBody>
          <a:bodyPr/>
          <a:lstStyle/>
          <a:p>
            <a:fld id="{23829F3D-45EE-4771-872E-0D0547B2C680}" type="datetimeFigureOut">
              <a:rPr lang="en-ZA" smtClean="0"/>
              <a:t>2026/09/28</a:t>
            </a:fld>
            <a:endParaRPr lang="en-ZA"/>
          </a:p>
        </p:txBody>
      </p:sp>
      <p:sp>
        <p:nvSpPr>
          <p:cNvPr id="5" name="Footer Placeholder 4">
            <a:extLst>
              <a:ext uri="{FF2B5EF4-FFF2-40B4-BE49-F238E27FC236}">
                <a16:creationId xmlns:a16="http://schemas.microsoft.com/office/drawing/2014/main" id="{E9759035-3642-4254-B3E3-076C94FB70AB}"/>
              </a:ext>
            </a:extLst>
          </p:cNvPr>
          <p:cNvSpPr>
            <a:spLocks noGrp="1"/>
          </p:cNvSpPr>
          <p:nvPr>
            <p:ph type="ftr" sz="quarter" idx="11"/>
          </p:nvPr>
        </p:nvSpPr>
        <p:spPr/>
        <p:txBody>
          <a:bodyPr/>
          <a:lstStyle/>
          <a:p>
            <a:endParaRPr lang="en-ZA"/>
          </a:p>
        </p:txBody>
      </p:sp>
      <p:sp>
        <p:nvSpPr>
          <p:cNvPr id="6" name="Slide Number Placeholder 5">
            <a:extLst>
              <a:ext uri="{FF2B5EF4-FFF2-40B4-BE49-F238E27FC236}">
                <a16:creationId xmlns:a16="http://schemas.microsoft.com/office/drawing/2014/main" id="{DCDCE5E1-0423-4874-BD26-FCA97589F9EA}"/>
              </a:ext>
            </a:extLst>
          </p:cNvPr>
          <p:cNvSpPr>
            <a:spLocks noGrp="1"/>
          </p:cNvSpPr>
          <p:nvPr>
            <p:ph type="sldNum" sz="quarter" idx="12"/>
          </p:nvPr>
        </p:nvSpPr>
        <p:spPr/>
        <p:txBody>
          <a:bodyPr/>
          <a:lstStyle/>
          <a:p>
            <a:fld id="{FC2ED008-3181-4A5B-8E8B-EDF2C8E392D2}" type="slidenum">
              <a:rPr lang="en-ZA" smtClean="0"/>
              <a:t>‹#›</a:t>
            </a:fld>
            <a:endParaRPr lang="en-ZA"/>
          </a:p>
        </p:txBody>
      </p:sp>
    </p:spTree>
    <p:extLst>
      <p:ext uri="{BB962C8B-B14F-4D97-AF65-F5344CB8AC3E}">
        <p14:creationId xmlns:p14="http://schemas.microsoft.com/office/powerpoint/2010/main" val="30277632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6957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A6BBCA6-FA55-44C6-9FE5-5C92812637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ZA"/>
          </a:p>
        </p:txBody>
      </p:sp>
      <p:sp>
        <p:nvSpPr>
          <p:cNvPr id="3" name="Text Placeholder 2">
            <a:extLst>
              <a:ext uri="{FF2B5EF4-FFF2-40B4-BE49-F238E27FC236}">
                <a16:creationId xmlns:a16="http://schemas.microsoft.com/office/drawing/2014/main" id="{8640EA97-895D-4999-830D-58B6716873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4" name="Date Placeholder 3">
            <a:extLst>
              <a:ext uri="{FF2B5EF4-FFF2-40B4-BE49-F238E27FC236}">
                <a16:creationId xmlns:a16="http://schemas.microsoft.com/office/drawing/2014/main" id="{45CCD468-6010-4DC6-B946-00B1FEEDA7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829F3D-45EE-4771-872E-0D0547B2C680}" type="datetimeFigureOut">
              <a:rPr lang="en-ZA" smtClean="0"/>
              <a:t>2026/09/28</a:t>
            </a:fld>
            <a:endParaRPr lang="en-ZA"/>
          </a:p>
        </p:txBody>
      </p:sp>
      <p:sp>
        <p:nvSpPr>
          <p:cNvPr id="5" name="Footer Placeholder 4">
            <a:extLst>
              <a:ext uri="{FF2B5EF4-FFF2-40B4-BE49-F238E27FC236}">
                <a16:creationId xmlns:a16="http://schemas.microsoft.com/office/drawing/2014/main" id="{AC6A4147-3C7D-44F1-856C-194ECED8B57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ZA"/>
          </a:p>
        </p:txBody>
      </p:sp>
      <p:sp>
        <p:nvSpPr>
          <p:cNvPr id="6" name="Slide Number Placeholder 5">
            <a:extLst>
              <a:ext uri="{FF2B5EF4-FFF2-40B4-BE49-F238E27FC236}">
                <a16:creationId xmlns:a16="http://schemas.microsoft.com/office/drawing/2014/main" id="{57698E53-6C18-4DC7-8B43-A049B3F87A8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2ED008-3181-4A5B-8E8B-EDF2C8E392D2}" type="slidenum">
              <a:rPr lang="en-ZA" smtClean="0"/>
              <a:t>‹#›</a:t>
            </a:fld>
            <a:endParaRPr lang="en-ZA"/>
          </a:p>
        </p:txBody>
      </p:sp>
    </p:spTree>
    <p:extLst>
      <p:ext uri="{BB962C8B-B14F-4D97-AF65-F5344CB8AC3E}">
        <p14:creationId xmlns:p14="http://schemas.microsoft.com/office/powerpoint/2010/main" val="7188659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notesSlide" Target="../notesSlides/notesSlide1.xml"/><Relationship Id="rId7" Type="http://schemas.openxmlformats.org/officeDocument/2006/relationships/hyperlink" Target="https://app.sli.do/event/rXraZo4CVyhxb9L29ArShP" TargetMode="External"/><Relationship Id="rId2" Type="http://schemas.openxmlformats.org/officeDocument/2006/relationships/slideLayout" Target="../slideLayouts/slideLayout12.xml"/><Relationship Id="rId1" Type="http://schemas.openxmlformats.org/officeDocument/2006/relationships/themeOverride" Target="../theme/themeOverride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notesSlide" Target="../notesSlides/notesSlide2.xml"/><Relationship Id="rId7" Type="http://schemas.openxmlformats.org/officeDocument/2006/relationships/image" Target="../media/image9.png"/><Relationship Id="rId2" Type="http://schemas.openxmlformats.org/officeDocument/2006/relationships/slideLayout" Target="../slideLayouts/slideLayout12.xml"/><Relationship Id="rId1" Type="http://schemas.openxmlformats.org/officeDocument/2006/relationships/themeOverride" Target="../theme/themeOverride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 Id="rId9" Type="http://schemas.openxmlformats.org/officeDocument/2006/relationships/image" Target="../media/image1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2.xml"/><Relationship Id="rId1" Type="http://schemas.openxmlformats.org/officeDocument/2006/relationships/themeOverride" Target="../theme/themeOverride3.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2.xml"/><Relationship Id="rId1" Type="http://schemas.openxmlformats.org/officeDocument/2006/relationships/themeOverride" Target="../theme/themeOverride4.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2.xml"/><Relationship Id="rId1" Type="http://schemas.openxmlformats.org/officeDocument/2006/relationships/themeOverride" Target="../theme/themeOverride5.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2.xml"/><Relationship Id="rId1" Type="http://schemas.openxmlformats.org/officeDocument/2006/relationships/themeOverride" Target="../theme/themeOverride6.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2.xml"/><Relationship Id="rId1" Type="http://schemas.openxmlformats.org/officeDocument/2006/relationships/themeOverride" Target="../theme/themeOverride7.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aidigitalfriend.com/blog/english/evolution-of-artificial-intelligence/" TargetMode="External"/><Relationship Id="rId2" Type="http://schemas.openxmlformats.org/officeDocument/2006/relationships/hyperlink" Target="https://www.youtube.com/watch?v=eSj80Zr6TE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2.xml"/><Relationship Id="rId1" Type="http://schemas.openxmlformats.org/officeDocument/2006/relationships/themeOverride" Target="../theme/themeOverride8.xml"/><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2.xml"/><Relationship Id="rId1" Type="http://schemas.openxmlformats.org/officeDocument/2006/relationships/themeOverride" Target="../theme/themeOverride9.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notesSlide" Target="../notesSlides/notesSlide10.xml"/><Relationship Id="rId7" Type="http://schemas.openxmlformats.org/officeDocument/2006/relationships/image" Target="../media/image26.png"/><Relationship Id="rId2" Type="http://schemas.openxmlformats.org/officeDocument/2006/relationships/slideLayout" Target="../slideLayouts/slideLayout12.xml"/><Relationship Id="rId1" Type="http://schemas.openxmlformats.org/officeDocument/2006/relationships/themeOverride" Target="../theme/themeOverride10.xml"/><Relationship Id="rId6" Type="http://schemas.openxmlformats.org/officeDocument/2006/relationships/image" Target="../media/image2.png"/><Relationship Id="rId5" Type="http://schemas.openxmlformats.org/officeDocument/2006/relationships/image" Target="../media/image25.png"/><Relationship Id="rId4" Type="http://schemas.openxmlformats.org/officeDocument/2006/relationships/image" Target="../media/image24.png"/><Relationship Id="rId9" Type="http://schemas.openxmlformats.org/officeDocument/2006/relationships/image" Target="../media/image11.png"/></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2.xml"/><Relationship Id="rId1" Type="http://schemas.openxmlformats.org/officeDocument/2006/relationships/themeOverride" Target="../theme/themeOverride11.xml"/><Relationship Id="rId6" Type="http://schemas.openxmlformats.org/officeDocument/2006/relationships/image" Target="../media/image8.png"/><Relationship Id="rId5" Type="http://schemas.openxmlformats.org/officeDocument/2006/relationships/image" Target="../media/image29.png"/><Relationship Id="rId4" Type="http://schemas.openxmlformats.org/officeDocument/2006/relationships/image" Target="../media/image28.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2.xml"/><Relationship Id="rId7" Type="http://schemas.openxmlformats.org/officeDocument/2006/relationships/image" Target="../media/image11.png"/><Relationship Id="rId2" Type="http://schemas.openxmlformats.org/officeDocument/2006/relationships/slideLayout" Target="../slideLayouts/slideLayout12.xml"/><Relationship Id="rId1" Type="http://schemas.openxmlformats.org/officeDocument/2006/relationships/themeOverride" Target="../theme/themeOverride12.xml"/><Relationship Id="rId6" Type="http://schemas.openxmlformats.org/officeDocument/2006/relationships/image" Target="../media/image27.png"/><Relationship Id="rId5" Type="http://schemas.openxmlformats.org/officeDocument/2006/relationships/image" Target="../media/image24.png"/><Relationship Id="rId4" Type="http://schemas.openxmlformats.org/officeDocument/2006/relationships/image" Target="../media/image31.png"/></Relationships>
</file>

<file path=ppt/slides/_rels/slide24.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notesSlide" Target="../notesSlides/notesSlide13.xml"/><Relationship Id="rId7" Type="http://schemas.openxmlformats.org/officeDocument/2006/relationships/image" Target="../media/image34.png"/><Relationship Id="rId2" Type="http://schemas.openxmlformats.org/officeDocument/2006/relationships/slideLayout" Target="../slideLayouts/slideLayout12.xml"/><Relationship Id="rId1" Type="http://schemas.openxmlformats.org/officeDocument/2006/relationships/themeOverride" Target="../theme/themeOverride13.xml"/><Relationship Id="rId6" Type="http://schemas.openxmlformats.org/officeDocument/2006/relationships/image" Target="../media/image33.png"/><Relationship Id="rId11" Type="http://schemas.openxmlformats.org/officeDocument/2006/relationships/image" Target="../media/image4.png"/><Relationship Id="rId5" Type="http://schemas.openxmlformats.org/officeDocument/2006/relationships/image" Target="../media/image32.png"/><Relationship Id="rId10" Type="http://schemas.openxmlformats.org/officeDocument/2006/relationships/image" Target="../media/image37.png"/><Relationship Id="rId4" Type="http://schemas.openxmlformats.org/officeDocument/2006/relationships/image" Target="../media/image26.png"/><Relationship Id="rId9" Type="http://schemas.openxmlformats.org/officeDocument/2006/relationships/image" Target="../media/image36.png"/></Relationships>
</file>

<file path=ppt/slides/_rels/slide25.xml.rels><?xml version="1.0" encoding="UTF-8" standalone="yes"?>
<Relationships xmlns="http://schemas.openxmlformats.org/package/2006/relationships"><Relationship Id="rId8" Type="http://schemas.openxmlformats.org/officeDocument/2006/relationships/image" Target="../media/image40.png"/><Relationship Id="rId3" Type="http://schemas.openxmlformats.org/officeDocument/2006/relationships/notesSlide" Target="../notesSlides/notesSlide14.xml"/><Relationship Id="rId7" Type="http://schemas.openxmlformats.org/officeDocument/2006/relationships/image" Target="../media/image39.png"/><Relationship Id="rId2" Type="http://schemas.openxmlformats.org/officeDocument/2006/relationships/slideLayout" Target="../slideLayouts/slideLayout12.xml"/><Relationship Id="rId1" Type="http://schemas.openxmlformats.org/officeDocument/2006/relationships/themeOverride" Target="../theme/themeOverride14.xml"/><Relationship Id="rId6" Type="http://schemas.openxmlformats.org/officeDocument/2006/relationships/image" Target="../media/image33.png"/><Relationship Id="rId5" Type="http://schemas.openxmlformats.org/officeDocument/2006/relationships/image" Target="../media/image38.png"/><Relationship Id="rId4" Type="http://schemas.openxmlformats.org/officeDocument/2006/relationships/image" Target="../media/image32.png"/><Relationship Id="rId9" Type="http://schemas.openxmlformats.org/officeDocument/2006/relationships/image" Target="../media/image3.png"/></Relationships>
</file>

<file path=ppt/slides/_rels/slide26.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notesSlide" Target="../notesSlides/notesSlide15.xml"/><Relationship Id="rId7" Type="http://schemas.openxmlformats.org/officeDocument/2006/relationships/image" Target="../media/image24.png"/><Relationship Id="rId2" Type="http://schemas.openxmlformats.org/officeDocument/2006/relationships/slideLayout" Target="../slideLayouts/slideLayout12.xml"/><Relationship Id="rId1" Type="http://schemas.openxmlformats.org/officeDocument/2006/relationships/themeOverride" Target="../theme/themeOverride15.xml"/><Relationship Id="rId6" Type="http://schemas.openxmlformats.org/officeDocument/2006/relationships/image" Target="../media/image42.png"/><Relationship Id="rId5" Type="http://schemas.openxmlformats.org/officeDocument/2006/relationships/image" Target="../media/image8.png"/><Relationship Id="rId4" Type="http://schemas.openxmlformats.org/officeDocument/2006/relationships/image" Target="../media/image41.png"/><Relationship Id="rId9" Type="http://schemas.openxmlformats.org/officeDocument/2006/relationships/image" Target="../media/image44.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2.xml"/><Relationship Id="rId1" Type="http://schemas.openxmlformats.org/officeDocument/2006/relationships/themeOverride" Target="../theme/themeOverride1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2.xml"/><Relationship Id="rId1" Type="http://schemas.openxmlformats.org/officeDocument/2006/relationships/themeOverride" Target="../theme/themeOverride17.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2.xml"/><Relationship Id="rId1" Type="http://schemas.openxmlformats.org/officeDocument/2006/relationships/themeOverride" Target="../theme/themeOverride18.xml"/><Relationship Id="rId4" Type="http://schemas.openxmlformats.org/officeDocument/2006/relationships/image" Target="../media/image45.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2.xml"/><Relationship Id="rId1" Type="http://schemas.openxmlformats.org/officeDocument/2006/relationships/themeOverride" Target="../theme/themeOverride19.xml"/><Relationship Id="rId4" Type="http://schemas.openxmlformats.org/officeDocument/2006/relationships/image" Target="../media/image46.png"/></Relationships>
</file>

<file path=ppt/slides/_rels/slide34.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notesSlide" Target="../notesSlides/notesSlide20.xml"/><Relationship Id="rId7" Type="http://schemas.openxmlformats.org/officeDocument/2006/relationships/image" Target="../media/image49.png"/><Relationship Id="rId2" Type="http://schemas.openxmlformats.org/officeDocument/2006/relationships/slideLayout" Target="../slideLayouts/slideLayout12.xml"/><Relationship Id="rId1" Type="http://schemas.openxmlformats.org/officeDocument/2006/relationships/themeOverride" Target="../theme/themeOverride20.xml"/><Relationship Id="rId6" Type="http://schemas.openxmlformats.org/officeDocument/2006/relationships/image" Target="../media/image10.png"/><Relationship Id="rId5" Type="http://schemas.openxmlformats.org/officeDocument/2006/relationships/image" Target="../media/image48.png"/><Relationship Id="rId10" Type="http://schemas.openxmlformats.org/officeDocument/2006/relationships/image" Target="../media/image52.png"/><Relationship Id="rId4" Type="http://schemas.openxmlformats.org/officeDocument/2006/relationships/image" Target="../media/image47.png"/><Relationship Id="rId9" Type="http://schemas.openxmlformats.org/officeDocument/2006/relationships/image" Target="../media/image51.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2.xml"/><Relationship Id="rId1" Type="http://schemas.openxmlformats.org/officeDocument/2006/relationships/themeOverride" Target="../theme/themeOverride21.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12.xml"/><Relationship Id="rId1" Type="http://schemas.openxmlformats.org/officeDocument/2006/relationships/themeOverride" Target="../theme/themeOverride22.xml"/><Relationship Id="rId4" Type="http://schemas.openxmlformats.org/officeDocument/2006/relationships/image" Target="../media/image53.png"/></Relationships>
</file>

<file path=ppt/slides/_rels/slide37.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notesSlide" Target="../notesSlides/notesSlide23.xml"/><Relationship Id="rId7" Type="http://schemas.openxmlformats.org/officeDocument/2006/relationships/image" Target="../media/image55.png"/><Relationship Id="rId12" Type="http://schemas.openxmlformats.org/officeDocument/2006/relationships/hyperlink" Target="https://www.forbes.com/sites/bernardmarr/2020/07/17/5-ways-self-driving-cars-could-make-our-world-and-our-lives-better/" TargetMode="External"/><Relationship Id="rId2" Type="http://schemas.openxmlformats.org/officeDocument/2006/relationships/slideLayout" Target="../slideLayouts/slideLayout12.xml"/><Relationship Id="rId1" Type="http://schemas.openxmlformats.org/officeDocument/2006/relationships/themeOverride" Target="../theme/themeOverride23.xml"/><Relationship Id="rId6" Type="http://schemas.openxmlformats.org/officeDocument/2006/relationships/image" Target="../media/image54.png"/><Relationship Id="rId11" Type="http://schemas.openxmlformats.org/officeDocument/2006/relationships/hyperlink" Target="https://commons.wikimedia.org/wiki/File:AI-History-Timeline-300dpi.jpg" TargetMode="External"/><Relationship Id="rId5" Type="http://schemas.openxmlformats.org/officeDocument/2006/relationships/image" Target="../media/image39.png"/><Relationship Id="rId10" Type="http://schemas.openxmlformats.org/officeDocument/2006/relationships/hyperlink" Target="https://www.youtube.com/watch?v=PDKhUknuQDg" TargetMode="External"/><Relationship Id="rId4" Type="http://schemas.openxmlformats.org/officeDocument/2006/relationships/image" Target="../media/image24.png"/><Relationship Id="rId9" Type="http://schemas.openxmlformats.org/officeDocument/2006/relationships/image" Target="../media/image8.png"/></Relationships>
</file>

<file path=ppt/slides/_rels/slide38.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notesSlide" Target="../notesSlides/notesSlide24.xml"/><Relationship Id="rId7" Type="http://schemas.openxmlformats.org/officeDocument/2006/relationships/image" Target="../media/image59.png"/><Relationship Id="rId2" Type="http://schemas.openxmlformats.org/officeDocument/2006/relationships/slideLayout" Target="../slideLayouts/slideLayout12.xml"/><Relationship Id="rId1" Type="http://schemas.openxmlformats.org/officeDocument/2006/relationships/themeOverride" Target="../theme/themeOverride24.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56.png"/><Relationship Id="rId9" Type="http://schemas.openxmlformats.org/officeDocument/2006/relationships/hyperlink" Target="https://teachablemachine.withgoogle.com/" TargetMode="External"/></Relationships>
</file>

<file path=ppt/slides/_rels/slide39.xml.rels><?xml version="1.0" encoding="UTF-8" standalone="yes"?>
<Relationships xmlns="http://schemas.openxmlformats.org/package/2006/relationships"><Relationship Id="rId2" Type="http://schemas.openxmlformats.org/officeDocument/2006/relationships/hyperlink" Target="https://teachablemachine.withgoogle.com/train/image"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forbes.com/sites/bernardmarr/2020/07/17/5-ways-self-driving-cars-could-make-our-world-and-our-lives-better/" TargetMode="External"/><Relationship Id="rId2" Type="http://schemas.openxmlformats.org/officeDocument/2006/relationships/hyperlink" Target="https://cankatsarac.com/2022/02/23/basics-of-recommendation-systems/"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s://ourworldindata.org/brief-history-of-ai."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FF99">
            <a:alpha val="19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ED184-F360-49BF-86E1-6E9675A552A6}"/>
              </a:ext>
            </a:extLst>
          </p:cNvPr>
          <p:cNvSpPr>
            <a:spLocks noGrp="1"/>
          </p:cNvSpPr>
          <p:nvPr>
            <p:ph type="ctrTitle"/>
          </p:nvPr>
        </p:nvSpPr>
        <p:spPr>
          <a:xfrm>
            <a:off x="1064072" y="1958009"/>
            <a:ext cx="10238474" cy="1913283"/>
          </a:xfrm>
        </p:spPr>
        <p:txBody>
          <a:bodyPr>
            <a:noAutofit/>
          </a:bodyPr>
          <a:lstStyle/>
          <a:p>
            <a:r>
              <a:rPr lang="en-US" sz="3200" b="1" dirty="0">
                <a:solidFill>
                  <a:srgbClr val="002060"/>
                </a:solidFill>
                <a:latin typeface="Times New Roman" panose="02020603050405020304" pitchFamily="18" charset="0"/>
                <a:cs typeface="Times New Roman" panose="02020603050405020304" pitchFamily="18" charset="0"/>
              </a:rPr>
              <a:t>Artificial Intelligence and Machine Learning (ACCA6011)</a:t>
            </a:r>
            <a:br>
              <a:rPr lang="en-US" sz="2400" dirty="0">
                <a:latin typeface="Times New Roman" panose="02020603050405020304" pitchFamily="18" charset="0"/>
                <a:cs typeface="Times New Roman" panose="02020603050405020304" pitchFamily="18" charset="0"/>
              </a:rPr>
            </a:br>
            <a:br>
              <a:rPr lang="en-US" sz="3200" dirty="0">
                <a:latin typeface="Times New Roman" panose="02020603050405020304" pitchFamily="18" charset="0"/>
                <a:cs typeface="Times New Roman" panose="02020603050405020304" pitchFamily="18" charset="0"/>
              </a:rPr>
            </a:br>
            <a:r>
              <a:rPr lang="en-US" sz="2400" b="1" dirty="0">
                <a:solidFill>
                  <a:srgbClr val="CD0398"/>
                </a:solidFill>
                <a:latin typeface="Times New Roman" panose="02020603050405020304" pitchFamily="18" charset="0"/>
                <a:cs typeface="Times New Roman" panose="02020603050405020304" pitchFamily="18" charset="0"/>
              </a:rPr>
              <a:t>Introduction to Artificial Intelligence</a:t>
            </a:r>
            <a:endParaRPr lang="en-ZA" sz="4000" b="1" dirty="0">
              <a:solidFill>
                <a:srgbClr val="CD0398"/>
              </a:solidFill>
            </a:endParaRPr>
          </a:p>
        </p:txBody>
      </p:sp>
      <p:sp>
        <p:nvSpPr>
          <p:cNvPr id="3" name="Subtitle 2">
            <a:extLst>
              <a:ext uri="{FF2B5EF4-FFF2-40B4-BE49-F238E27FC236}">
                <a16:creationId xmlns:a16="http://schemas.microsoft.com/office/drawing/2014/main" id="{F65259F4-DC54-4729-9A5B-79D2058AD0E4}"/>
              </a:ext>
            </a:extLst>
          </p:cNvPr>
          <p:cNvSpPr>
            <a:spLocks noGrp="1"/>
          </p:cNvSpPr>
          <p:nvPr>
            <p:ph type="subTitle" idx="1"/>
          </p:nvPr>
        </p:nvSpPr>
        <p:spPr>
          <a:xfrm>
            <a:off x="1183341" y="5251543"/>
            <a:ext cx="9144000" cy="733425"/>
          </a:xfrm>
        </p:spPr>
        <p:txBody>
          <a:bodyPr>
            <a:normAutofit/>
          </a:bodyPr>
          <a:lstStyle/>
          <a:p>
            <a:pPr algn="r"/>
            <a:r>
              <a:rPr lang="en-ZA" dirty="0" err="1"/>
              <a:t>Dr.</a:t>
            </a:r>
            <a:r>
              <a:rPr lang="en-ZA" dirty="0"/>
              <a:t> Seena Joseph</a:t>
            </a:r>
          </a:p>
        </p:txBody>
      </p:sp>
      <p:pic>
        <p:nvPicPr>
          <p:cNvPr id="6" name="Picture 5">
            <a:extLst>
              <a:ext uri="{FF2B5EF4-FFF2-40B4-BE49-F238E27FC236}">
                <a16:creationId xmlns:a16="http://schemas.microsoft.com/office/drawing/2014/main" id="{9B8C12B3-E208-3B98-2F25-36AA4084C238}"/>
              </a:ext>
            </a:extLst>
          </p:cNvPr>
          <p:cNvPicPr>
            <a:picLocks noChangeAspect="1"/>
          </p:cNvPicPr>
          <p:nvPr/>
        </p:nvPicPr>
        <p:blipFill>
          <a:blip r:embed="rId2"/>
          <a:stretch>
            <a:fillRect/>
          </a:stretch>
        </p:blipFill>
        <p:spPr>
          <a:xfrm>
            <a:off x="0" y="0"/>
            <a:ext cx="3670570" cy="1835285"/>
          </a:xfrm>
          <a:prstGeom prst="rect">
            <a:avLst/>
          </a:prstGeom>
        </p:spPr>
      </p:pic>
    </p:spTree>
    <p:extLst>
      <p:ext uri="{BB962C8B-B14F-4D97-AF65-F5344CB8AC3E}">
        <p14:creationId xmlns:p14="http://schemas.microsoft.com/office/powerpoint/2010/main" val="14681965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Shape 0"/>
          <p:cNvSpPr/>
          <p:nvPr/>
        </p:nvSpPr>
        <p:spPr>
          <a:xfrm>
            <a:off x="548640" y="292608"/>
            <a:ext cx="585216" cy="292608"/>
          </a:xfrm>
          <a:prstGeom prst="roundRect">
            <a:avLst>
              <a:gd name="adj" fmla="val 50000"/>
            </a:avLst>
          </a:prstGeom>
          <a:solidFill>
            <a:srgbClr val="0EA5A4"/>
          </a:solidFill>
          <a:ln w="12700">
            <a:solidFill>
              <a:srgbClr val="0EA5A4"/>
            </a:solidFill>
            <a:prstDash val="solid"/>
          </a:ln>
        </p:spPr>
        <p:txBody>
          <a:bodyPr/>
          <a:lstStyle/>
          <a:p>
            <a:endParaRPr lang="en-GB"/>
          </a:p>
        </p:txBody>
      </p:sp>
      <p:sp>
        <p:nvSpPr>
          <p:cNvPr id="3" name="Text 1"/>
          <p:cNvSpPr txBox="1"/>
          <p:nvPr/>
        </p:nvSpPr>
        <p:spPr>
          <a:xfrm>
            <a:off x="548640" y="292608"/>
            <a:ext cx="585216" cy="292608"/>
          </a:xfrm>
          <a:prstGeom prst="rect">
            <a:avLst/>
          </a:prstGeom>
          <a:noFill/>
          <a:ln/>
        </p:spPr>
        <p:txBody>
          <a:bodyPr wrap="square" lIns="0" tIns="0" rIns="0" bIns="0" rtlCol="0" anchor="ctr"/>
          <a:lstStyle/>
          <a:p>
            <a:pPr marL="0" indent="0" algn="ctr">
              <a:buNone/>
            </a:pPr>
            <a:r>
              <a:rPr lang="en-US" sz="1050" b="1" kern="0" spc="100" dirty="0">
                <a:solidFill>
                  <a:srgbClr val="FFFFFF"/>
                </a:solidFill>
                <a:latin typeface="Arial" pitchFamily="34" charset="0"/>
                <a:ea typeface="Arial" pitchFamily="34" charset="-122"/>
                <a:cs typeface="Arial" pitchFamily="34" charset="-120"/>
              </a:rPr>
              <a:t>POLL</a:t>
            </a:r>
            <a:endParaRPr lang="en-US" sz="1050" dirty="0"/>
          </a:p>
        </p:txBody>
      </p:sp>
      <p:sp>
        <p:nvSpPr>
          <p:cNvPr id="4" name="Text 2"/>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Warm-up: one word, 30 seconds</a:t>
            </a:r>
            <a:endParaRPr lang="en-US" sz="3000" dirty="0"/>
          </a:p>
        </p:txBody>
      </p:sp>
      <p:sp>
        <p:nvSpPr>
          <p:cNvPr id="5" name="Text 3"/>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1 · Introduction to AI</a:t>
            </a:r>
            <a:endParaRPr lang="en-US" sz="1000" dirty="0"/>
          </a:p>
        </p:txBody>
      </p:sp>
      <p:sp>
        <p:nvSpPr>
          <p:cNvPr id="6" name="Text 4"/>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3</a:t>
            </a:r>
            <a:endParaRPr lang="en-US" sz="1000" dirty="0"/>
          </a:p>
        </p:txBody>
      </p:sp>
      <p:sp>
        <p:nvSpPr>
          <p:cNvPr id="8" name="Shape 5"/>
          <p:cNvSpPr/>
          <p:nvPr/>
        </p:nvSpPr>
        <p:spPr>
          <a:xfrm>
            <a:off x="548640" y="1645920"/>
            <a:ext cx="5513832" cy="2350008"/>
          </a:xfrm>
          <a:prstGeom prst="roundRect">
            <a:avLst>
              <a:gd name="adj" fmla="val 2791"/>
            </a:avLst>
          </a:prstGeom>
          <a:solidFill>
            <a:srgbClr val="D5F3F2"/>
          </a:solidFill>
          <a:ln w="12700">
            <a:solidFill>
              <a:srgbClr val="D5F3F2"/>
            </a:solidFill>
            <a:prstDash val="solid"/>
          </a:ln>
        </p:spPr>
        <p:txBody>
          <a:bodyPr/>
          <a:lstStyle/>
          <a:p>
            <a:endParaRPr lang="en-GB"/>
          </a:p>
        </p:txBody>
      </p:sp>
      <p:sp>
        <p:nvSpPr>
          <p:cNvPr id="9" name="Shape 6"/>
          <p:cNvSpPr/>
          <p:nvPr/>
        </p:nvSpPr>
        <p:spPr>
          <a:xfrm>
            <a:off x="749808" y="1847088"/>
            <a:ext cx="502920" cy="502920"/>
          </a:xfrm>
          <a:prstGeom prst="ellipse">
            <a:avLst/>
          </a:prstGeom>
          <a:solidFill>
            <a:srgbClr val="0EA5A4"/>
          </a:solidFill>
          <a:ln w="12700">
            <a:solidFill>
              <a:srgbClr val="0EA5A4"/>
            </a:solidFill>
            <a:prstDash val="solid"/>
          </a:ln>
        </p:spPr>
        <p:txBody>
          <a:bodyPr/>
          <a:lstStyle/>
          <a:p>
            <a:endParaRPr lang="en-GB"/>
          </a:p>
        </p:txBody>
      </p:sp>
      <p:pic>
        <p:nvPicPr>
          <p:cNvPr id="10" name="Image 0" descr="preencoded.png"/>
          <p:cNvPicPr>
            <a:picLocks noChangeAspect="1"/>
          </p:cNvPicPr>
          <p:nvPr/>
        </p:nvPicPr>
        <p:blipFill>
          <a:blip r:embed="rId4"/>
          <a:stretch>
            <a:fillRect/>
          </a:stretch>
        </p:blipFill>
        <p:spPr>
          <a:xfrm>
            <a:off x="860450" y="1957730"/>
            <a:ext cx="281635" cy="281635"/>
          </a:xfrm>
          <a:prstGeom prst="rect">
            <a:avLst/>
          </a:prstGeom>
        </p:spPr>
      </p:pic>
      <p:sp>
        <p:nvSpPr>
          <p:cNvPr id="11" name="Text 7"/>
          <p:cNvSpPr txBox="1"/>
          <p:nvPr/>
        </p:nvSpPr>
        <p:spPr>
          <a:xfrm>
            <a:off x="1389888" y="1847088"/>
            <a:ext cx="4343400" cy="502920"/>
          </a:xfrm>
          <a:prstGeom prst="rect">
            <a:avLst/>
          </a:prstGeom>
          <a:noFill/>
          <a:ln/>
        </p:spPr>
        <p:txBody>
          <a:bodyPr wrap="square" lIns="0" tIns="0" rIns="0" bIns="0" rtlCol="0" anchor="ctr"/>
          <a:lstStyle/>
          <a:p>
            <a:pPr marL="0" indent="0">
              <a:buNone/>
            </a:pPr>
            <a:r>
              <a:rPr lang="en-US" sz="2000" b="1" dirty="0">
                <a:solidFill>
                  <a:srgbClr val="14172E"/>
                </a:solidFill>
                <a:latin typeface="Arial" pitchFamily="34" charset="0"/>
                <a:ea typeface="Arial" pitchFamily="34" charset="-122"/>
                <a:cs typeface="Arial" pitchFamily="34" charset="-120"/>
              </a:rPr>
              <a:t>Poll 1 · Word cloud</a:t>
            </a:r>
            <a:endParaRPr lang="en-US" sz="2000" dirty="0"/>
          </a:p>
        </p:txBody>
      </p:sp>
      <p:sp>
        <p:nvSpPr>
          <p:cNvPr id="12" name="Text 8"/>
          <p:cNvSpPr txBox="1"/>
          <p:nvPr/>
        </p:nvSpPr>
        <p:spPr>
          <a:xfrm>
            <a:off x="749808" y="2459736"/>
            <a:ext cx="4992624" cy="1841808"/>
          </a:xfrm>
          <a:prstGeom prst="rect">
            <a:avLst/>
          </a:prstGeom>
          <a:noFill/>
          <a:ln/>
        </p:spPr>
        <p:txBody>
          <a:bodyPr wrap="square" lIns="0" tIns="0" rIns="0" bIns="0" rtlCol="0" anchor="t"/>
          <a:lstStyle/>
          <a:p>
            <a:pPr marL="0" indent="0">
              <a:buNone/>
            </a:pPr>
            <a:r>
              <a:rPr lang="en-US" sz="2000" dirty="0">
                <a:solidFill>
                  <a:srgbClr val="1E2340"/>
                </a:solidFill>
                <a:latin typeface="Calibri" pitchFamily="34" charset="0"/>
                <a:ea typeface="Calibri" pitchFamily="34" charset="-122"/>
                <a:cs typeface="Calibri" pitchFamily="34" charset="-120"/>
              </a:rPr>
              <a:t>“What comes to mind when you hear </a:t>
            </a:r>
            <a:r>
              <a:rPr lang="en-US" sz="2000" b="1" dirty="0">
                <a:solidFill>
                  <a:srgbClr val="1E2340"/>
                </a:solidFill>
                <a:latin typeface="Calibri" pitchFamily="34" charset="0"/>
                <a:ea typeface="Calibri" pitchFamily="34" charset="-122"/>
                <a:cs typeface="Calibri" pitchFamily="34" charset="-120"/>
              </a:rPr>
              <a:t>Artificial Intelligence</a:t>
            </a:r>
            <a:r>
              <a:rPr lang="en-US" sz="2000" dirty="0">
                <a:solidFill>
                  <a:srgbClr val="1E2340"/>
                </a:solidFill>
                <a:latin typeface="Calibri" pitchFamily="34" charset="0"/>
                <a:ea typeface="Calibri" pitchFamily="34" charset="-122"/>
                <a:cs typeface="Calibri" pitchFamily="34" charset="-120"/>
              </a:rPr>
              <a:t>?”</a:t>
            </a:r>
            <a:endParaRPr lang="en-US" sz="2000" dirty="0"/>
          </a:p>
          <a:p>
            <a:pPr marL="0" indent="0">
              <a:buNone/>
            </a:pPr>
            <a:endParaRPr lang="en-US" sz="2000" dirty="0"/>
          </a:p>
          <a:p>
            <a:pPr marL="0" indent="0">
              <a:buNone/>
            </a:pPr>
            <a:r>
              <a:rPr lang="en-US" sz="2000" dirty="0">
                <a:solidFill>
                  <a:srgbClr val="1E2340"/>
                </a:solidFill>
                <a:latin typeface="Calibri" pitchFamily="34" charset="0"/>
                <a:ea typeface="Calibri" pitchFamily="34" charset="-122"/>
                <a:cs typeface="Calibri" pitchFamily="34" charset="-120"/>
              </a:rPr>
              <a:t>One word only. Go with your gut.</a:t>
            </a:r>
            <a:endParaRPr lang="en-US" sz="2000" dirty="0"/>
          </a:p>
        </p:txBody>
      </p:sp>
      <p:sp>
        <p:nvSpPr>
          <p:cNvPr id="13" name="Shape 9"/>
          <p:cNvSpPr/>
          <p:nvPr/>
        </p:nvSpPr>
        <p:spPr>
          <a:xfrm>
            <a:off x="6263640" y="1645920"/>
            <a:ext cx="5067910" cy="3007233"/>
          </a:xfrm>
          <a:prstGeom prst="roundRect">
            <a:avLst>
              <a:gd name="adj" fmla="val 2791"/>
            </a:avLst>
          </a:prstGeom>
          <a:solidFill>
            <a:srgbClr val="E8E2FB"/>
          </a:solidFill>
          <a:ln w="12700">
            <a:solidFill>
              <a:srgbClr val="E8E2FB"/>
            </a:solidFill>
            <a:prstDash val="solid"/>
          </a:ln>
        </p:spPr>
        <p:txBody>
          <a:bodyPr/>
          <a:lstStyle/>
          <a:p>
            <a:endParaRPr lang="en-GB"/>
          </a:p>
        </p:txBody>
      </p:sp>
      <p:sp>
        <p:nvSpPr>
          <p:cNvPr id="14" name="Shape 10"/>
          <p:cNvSpPr/>
          <p:nvPr/>
        </p:nvSpPr>
        <p:spPr>
          <a:xfrm>
            <a:off x="6464808" y="1847088"/>
            <a:ext cx="502920" cy="502920"/>
          </a:xfrm>
          <a:prstGeom prst="ellipse">
            <a:avLst/>
          </a:prstGeom>
          <a:solidFill>
            <a:srgbClr val="6D4AE0"/>
          </a:solidFill>
          <a:ln w="12700">
            <a:solidFill>
              <a:srgbClr val="6D4AE0"/>
            </a:solidFill>
            <a:prstDash val="solid"/>
          </a:ln>
        </p:spPr>
        <p:txBody>
          <a:bodyPr/>
          <a:lstStyle/>
          <a:p>
            <a:endParaRPr lang="en-GB"/>
          </a:p>
        </p:txBody>
      </p:sp>
      <p:pic>
        <p:nvPicPr>
          <p:cNvPr id="15" name="Image 1" descr="preencoded.png"/>
          <p:cNvPicPr>
            <a:picLocks noChangeAspect="1"/>
          </p:cNvPicPr>
          <p:nvPr/>
        </p:nvPicPr>
        <p:blipFill>
          <a:blip r:embed="rId5"/>
          <a:stretch>
            <a:fillRect/>
          </a:stretch>
        </p:blipFill>
        <p:spPr>
          <a:xfrm>
            <a:off x="6575450" y="1957730"/>
            <a:ext cx="281635" cy="281635"/>
          </a:xfrm>
          <a:prstGeom prst="rect">
            <a:avLst/>
          </a:prstGeom>
        </p:spPr>
      </p:pic>
      <p:sp>
        <p:nvSpPr>
          <p:cNvPr id="16" name="Text 11"/>
          <p:cNvSpPr txBox="1"/>
          <p:nvPr/>
        </p:nvSpPr>
        <p:spPr>
          <a:xfrm>
            <a:off x="7104888" y="1847088"/>
            <a:ext cx="4343400" cy="502920"/>
          </a:xfrm>
          <a:prstGeom prst="rect">
            <a:avLst/>
          </a:prstGeom>
          <a:noFill/>
          <a:ln/>
        </p:spPr>
        <p:txBody>
          <a:bodyPr wrap="square" lIns="0" tIns="0" rIns="0" bIns="0" rtlCol="0" anchor="ctr"/>
          <a:lstStyle/>
          <a:p>
            <a:pPr marL="0" indent="0">
              <a:buNone/>
            </a:pPr>
            <a:r>
              <a:rPr lang="en-US" sz="2000" b="1" dirty="0">
                <a:solidFill>
                  <a:srgbClr val="14172E"/>
                </a:solidFill>
                <a:latin typeface="Arial" pitchFamily="34" charset="0"/>
                <a:ea typeface="Arial" pitchFamily="34" charset="-122"/>
                <a:cs typeface="Arial" pitchFamily="34" charset="-120"/>
              </a:rPr>
              <a:t>Poll 2 · Be honest</a:t>
            </a:r>
            <a:endParaRPr lang="en-US" sz="2000" dirty="0"/>
          </a:p>
        </p:txBody>
      </p:sp>
      <p:sp>
        <p:nvSpPr>
          <p:cNvPr id="17" name="Text 12"/>
          <p:cNvSpPr txBox="1"/>
          <p:nvPr/>
        </p:nvSpPr>
        <p:spPr>
          <a:xfrm>
            <a:off x="6464808" y="2459736"/>
            <a:ext cx="4482234" cy="2293086"/>
          </a:xfrm>
          <a:prstGeom prst="rect">
            <a:avLst/>
          </a:prstGeom>
          <a:noFill/>
          <a:ln/>
        </p:spPr>
        <p:txBody>
          <a:bodyPr wrap="square" lIns="0" tIns="0" rIns="0" bIns="0" rtlCol="0" anchor="t"/>
          <a:lstStyle/>
          <a:p>
            <a:pPr marL="0" indent="0">
              <a:buNone/>
            </a:pPr>
            <a:r>
              <a:rPr lang="en-US" sz="2000" dirty="0">
                <a:solidFill>
                  <a:srgbClr val="1E2340"/>
                </a:solidFill>
                <a:latin typeface="Calibri" pitchFamily="34" charset="0"/>
                <a:ea typeface="Calibri" pitchFamily="34" charset="-122"/>
                <a:cs typeface="Calibri" pitchFamily="34" charset="-120"/>
              </a:rPr>
              <a:t>How often did you use an AI tool last week?
</a:t>
            </a:r>
            <a:r>
              <a:rPr lang="en-US" sz="2000" b="1" dirty="0">
                <a:solidFill>
                  <a:srgbClr val="6D4AE0"/>
                </a:solidFill>
                <a:latin typeface="Calibri" pitchFamily="34" charset="0"/>
                <a:ea typeface="Calibri" pitchFamily="34" charset="-122"/>
                <a:cs typeface="Calibri" pitchFamily="34" charset="-120"/>
              </a:rPr>
              <a:t>A  Never</a:t>
            </a:r>
            <a:endParaRPr lang="en-US" sz="2000" dirty="0"/>
          </a:p>
          <a:p>
            <a:pPr marL="0" indent="0">
              <a:buNone/>
            </a:pPr>
            <a:r>
              <a:rPr lang="en-US" sz="2000" b="1" dirty="0">
                <a:solidFill>
                  <a:srgbClr val="6D4AE0"/>
                </a:solidFill>
                <a:latin typeface="Calibri" pitchFamily="34" charset="0"/>
                <a:ea typeface="Calibri" pitchFamily="34" charset="-122"/>
                <a:cs typeface="Calibri" pitchFamily="34" charset="-120"/>
              </a:rPr>
              <a:t>B  Once or twice</a:t>
            </a:r>
            <a:endParaRPr lang="en-US" sz="2000" dirty="0"/>
          </a:p>
          <a:p>
            <a:pPr marL="0" indent="0">
              <a:buNone/>
            </a:pPr>
            <a:r>
              <a:rPr lang="en-US" sz="2000" b="1" dirty="0">
                <a:solidFill>
                  <a:srgbClr val="6D4AE0"/>
                </a:solidFill>
                <a:latin typeface="Calibri" pitchFamily="34" charset="0"/>
                <a:ea typeface="Calibri" pitchFamily="34" charset="-122"/>
                <a:cs typeface="Calibri" pitchFamily="34" charset="-120"/>
              </a:rPr>
              <a:t>C  Most days</a:t>
            </a:r>
            <a:endParaRPr lang="en-US" sz="2000" dirty="0"/>
          </a:p>
          <a:p>
            <a:pPr marL="0" indent="0">
              <a:buNone/>
            </a:pPr>
            <a:r>
              <a:rPr lang="en-US" sz="2000" b="1" dirty="0">
                <a:solidFill>
                  <a:srgbClr val="6D4AE0"/>
                </a:solidFill>
                <a:latin typeface="Calibri" pitchFamily="34" charset="0"/>
                <a:ea typeface="Calibri" pitchFamily="34" charset="-122"/>
                <a:cs typeface="Calibri" pitchFamily="34" charset="-120"/>
              </a:rPr>
              <a:t>D  Every day</a:t>
            </a:r>
            <a:endParaRPr lang="en-US" sz="2000" dirty="0"/>
          </a:p>
        </p:txBody>
      </p:sp>
      <p:sp>
        <p:nvSpPr>
          <p:cNvPr id="18" name="Shape 13"/>
          <p:cNvSpPr/>
          <p:nvPr/>
        </p:nvSpPr>
        <p:spPr>
          <a:xfrm>
            <a:off x="548640" y="6047406"/>
            <a:ext cx="11094415" cy="502920"/>
          </a:xfrm>
          <a:prstGeom prst="roundRect">
            <a:avLst>
              <a:gd name="adj" fmla="val 18182"/>
            </a:avLst>
          </a:prstGeom>
          <a:solidFill>
            <a:srgbClr val="D5F3F2"/>
          </a:solidFill>
          <a:ln w="12700">
            <a:solidFill>
              <a:srgbClr val="D5F3F2"/>
            </a:solidFill>
            <a:prstDash val="solid"/>
          </a:ln>
        </p:spPr>
        <p:txBody>
          <a:bodyPr/>
          <a:lstStyle/>
          <a:p>
            <a:endParaRPr lang="en-GB"/>
          </a:p>
        </p:txBody>
      </p:sp>
      <p:pic>
        <p:nvPicPr>
          <p:cNvPr id="19" name="Image 2" descr="preencoded.png"/>
          <p:cNvPicPr>
            <a:picLocks noChangeAspect="1"/>
          </p:cNvPicPr>
          <p:nvPr/>
        </p:nvPicPr>
        <p:blipFill>
          <a:blip r:embed="rId6"/>
          <a:stretch>
            <a:fillRect/>
          </a:stretch>
        </p:blipFill>
        <p:spPr>
          <a:xfrm>
            <a:off x="731520" y="5847588"/>
            <a:ext cx="329184" cy="329184"/>
          </a:xfrm>
          <a:prstGeom prst="rect">
            <a:avLst/>
          </a:prstGeom>
        </p:spPr>
      </p:pic>
      <p:sp>
        <p:nvSpPr>
          <p:cNvPr id="20" name="Text 14"/>
          <p:cNvSpPr txBox="1"/>
          <p:nvPr/>
        </p:nvSpPr>
        <p:spPr>
          <a:xfrm>
            <a:off x="1832000" y="6206387"/>
            <a:ext cx="10271455" cy="502920"/>
          </a:xfrm>
          <a:prstGeom prst="rect">
            <a:avLst/>
          </a:prstGeom>
          <a:noFill/>
          <a:ln/>
        </p:spPr>
        <p:txBody>
          <a:bodyPr wrap="square" lIns="0" tIns="0" rIns="0" bIns="0" rtlCol="0" anchor="ctr"/>
          <a:lstStyle/>
          <a:p>
            <a:r>
              <a:rPr lang="en-US" sz="1500" dirty="0">
                <a:hlinkClick r:id="rId7"/>
              </a:rPr>
              <a:t>https://app.sli.do/event/rXraZo4CVyhxb9L29ArShP</a:t>
            </a:r>
            <a:endParaRPr lang="en-US" sz="1500" dirty="0"/>
          </a:p>
          <a:p>
            <a:endParaRPr lang="en-US" sz="1500" dirty="0"/>
          </a:p>
        </p:txBody>
      </p:sp>
      <p:pic>
        <p:nvPicPr>
          <p:cNvPr id="21" name="Picture 20">
            <a:extLst>
              <a:ext uri="{FF2B5EF4-FFF2-40B4-BE49-F238E27FC236}">
                <a16:creationId xmlns:a16="http://schemas.microsoft.com/office/drawing/2014/main" id="{16AF73FF-7FB3-93A2-A895-383E3881E0C7}"/>
              </a:ext>
            </a:extLst>
          </p:cNvPr>
          <p:cNvPicPr>
            <a:picLocks noChangeAspect="1"/>
          </p:cNvPicPr>
          <p:nvPr/>
        </p:nvPicPr>
        <p:blipFill>
          <a:blip r:embed="rId8"/>
          <a:stretch>
            <a:fillRect/>
          </a:stretch>
        </p:blipFill>
        <p:spPr>
          <a:xfrm>
            <a:off x="4356508" y="4206240"/>
            <a:ext cx="1370685" cy="1370685"/>
          </a:xfrm>
          <a:prstGeom prst="rect">
            <a:avLst/>
          </a:prstGeom>
        </p:spPr>
      </p:pic>
    </p:spTree>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Shape 0"/>
          <p:cNvSpPr/>
          <p:nvPr/>
        </p:nvSpPr>
        <p:spPr>
          <a:xfrm>
            <a:off x="548640" y="292608"/>
            <a:ext cx="585216" cy="292608"/>
          </a:xfrm>
          <a:prstGeom prst="roundRect">
            <a:avLst>
              <a:gd name="adj" fmla="val 50000"/>
            </a:avLst>
          </a:prstGeom>
          <a:solidFill>
            <a:srgbClr val="0EA5A4"/>
          </a:solidFill>
          <a:ln w="12700">
            <a:solidFill>
              <a:srgbClr val="0EA5A4"/>
            </a:solidFill>
            <a:prstDash val="solid"/>
          </a:ln>
        </p:spPr>
        <p:txBody>
          <a:bodyPr/>
          <a:lstStyle/>
          <a:p>
            <a:endParaRPr lang="en-GB"/>
          </a:p>
        </p:txBody>
      </p:sp>
      <p:sp>
        <p:nvSpPr>
          <p:cNvPr id="3" name="Text 1"/>
          <p:cNvSpPr txBox="1"/>
          <p:nvPr/>
        </p:nvSpPr>
        <p:spPr>
          <a:xfrm>
            <a:off x="548640" y="292608"/>
            <a:ext cx="585216" cy="292608"/>
          </a:xfrm>
          <a:prstGeom prst="rect">
            <a:avLst/>
          </a:prstGeom>
          <a:noFill/>
          <a:ln/>
        </p:spPr>
        <p:txBody>
          <a:bodyPr wrap="square" lIns="0" tIns="0" rIns="0" bIns="0" rtlCol="0" anchor="ctr"/>
          <a:lstStyle/>
          <a:p>
            <a:pPr marL="0" indent="0" algn="ctr">
              <a:buNone/>
            </a:pPr>
            <a:r>
              <a:rPr lang="en-US" sz="1050" b="1" kern="0" spc="100" dirty="0">
                <a:solidFill>
                  <a:srgbClr val="FFFFFF"/>
                </a:solidFill>
                <a:latin typeface="Arial" pitchFamily="34" charset="0"/>
                <a:ea typeface="Arial" pitchFamily="34" charset="-122"/>
                <a:cs typeface="Arial" pitchFamily="34" charset="-120"/>
              </a:rPr>
              <a:t>POLL</a:t>
            </a:r>
            <a:endParaRPr lang="en-US" sz="1050" dirty="0"/>
          </a:p>
        </p:txBody>
      </p:sp>
      <p:sp>
        <p:nvSpPr>
          <p:cNvPr id="4" name="Text 2"/>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AI or Not AI?</a:t>
            </a:r>
            <a:endParaRPr lang="en-US" sz="3000" dirty="0"/>
          </a:p>
        </p:txBody>
      </p:sp>
      <p:sp>
        <p:nvSpPr>
          <p:cNvPr id="5" name="Text 3"/>
          <p:cNvSpPr txBox="1"/>
          <p:nvPr/>
        </p:nvSpPr>
        <p:spPr>
          <a:xfrm>
            <a:off x="548640" y="1325880"/>
            <a:ext cx="11094415" cy="365760"/>
          </a:xfrm>
          <a:prstGeom prst="rect">
            <a:avLst/>
          </a:prstGeom>
          <a:noFill/>
          <a:ln/>
        </p:spPr>
        <p:txBody>
          <a:bodyPr wrap="square" lIns="0" tIns="0" rIns="0" bIns="0" rtlCol="0" anchor="ctr"/>
          <a:lstStyle/>
          <a:p>
            <a:pPr marL="0" indent="0">
              <a:buNone/>
            </a:pPr>
            <a:r>
              <a:rPr lang="en-US" sz="1600" b="1" i="1" dirty="0">
                <a:latin typeface="Calibri" pitchFamily="34" charset="0"/>
                <a:ea typeface="Calibri" pitchFamily="34" charset="-122"/>
                <a:cs typeface="Calibri" pitchFamily="34" charset="-120"/>
              </a:rPr>
              <a:t>Vote on each one: is it AI? Be ready to justify your answer.</a:t>
            </a:r>
            <a:endParaRPr lang="en-US" sz="1600" b="1" dirty="0"/>
          </a:p>
        </p:txBody>
      </p:sp>
      <p:sp>
        <p:nvSpPr>
          <p:cNvPr id="7" name="Text 5"/>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4</a:t>
            </a:r>
            <a:endParaRPr lang="en-US" sz="1000" dirty="0"/>
          </a:p>
        </p:txBody>
      </p:sp>
      <p:sp>
        <p:nvSpPr>
          <p:cNvPr id="9" name="Shape 6"/>
          <p:cNvSpPr/>
          <p:nvPr/>
        </p:nvSpPr>
        <p:spPr>
          <a:xfrm>
            <a:off x="548640" y="1920240"/>
            <a:ext cx="3520440" cy="1645920"/>
          </a:xfrm>
          <a:prstGeom prst="roundRect">
            <a:avLst>
              <a:gd name="adj" fmla="val 6667"/>
            </a:avLst>
          </a:prstGeom>
          <a:solidFill>
            <a:srgbClr val="F3F5FB"/>
          </a:solidFill>
          <a:ln w="12700">
            <a:solidFill>
              <a:srgbClr val="DDE1EC"/>
            </a:solidFill>
            <a:prstDash val="solid"/>
          </a:ln>
        </p:spPr>
        <p:txBody>
          <a:bodyPr/>
          <a:lstStyle/>
          <a:p>
            <a:endParaRPr lang="en-GB"/>
          </a:p>
        </p:txBody>
      </p:sp>
      <p:sp>
        <p:nvSpPr>
          <p:cNvPr id="10" name="Shape 7"/>
          <p:cNvSpPr/>
          <p:nvPr/>
        </p:nvSpPr>
        <p:spPr>
          <a:xfrm>
            <a:off x="822960" y="2194560"/>
            <a:ext cx="731520" cy="731520"/>
          </a:xfrm>
          <a:prstGeom prst="ellipse">
            <a:avLst/>
          </a:prstGeom>
          <a:solidFill>
            <a:srgbClr val="0EA5A4"/>
          </a:solidFill>
          <a:ln w="12700">
            <a:solidFill>
              <a:srgbClr val="0EA5A4"/>
            </a:solidFill>
            <a:prstDash val="solid"/>
          </a:ln>
        </p:spPr>
        <p:txBody>
          <a:bodyPr/>
          <a:lstStyle/>
          <a:p>
            <a:endParaRPr lang="en-GB"/>
          </a:p>
        </p:txBody>
      </p:sp>
      <p:pic>
        <p:nvPicPr>
          <p:cNvPr id="11" name="Image 0" descr="preencoded.png"/>
          <p:cNvPicPr>
            <a:picLocks noChangeAspect="1"/>
          </p:cNvPicPr>
          <p:nvPr/>
        </p:nvPicPr>
        <p:blipFill>
          <a:blip r:embed="rId4"/>
          <a:stretch>
            <a:fillRect/>
          </a:stretch>
        </p:blipFill>
        <p:spPr>
          <a:xfrm>
            <a:off x="983894" y="2355494"/>
            <a:ext cx="409651" cy="409651"/>
          </a:xfrm>
          <a:prstGeom prst="rect">
            <a:avLst/>
          </a:prstGeom>
        </p:spPr>
      </p:pic>
      <p:sp>
        <p:nvSpPr>
          <p:cNvPr id="12" name="Text 8"/>
          <p:cNvSpPr txBox="1"/>
          <p:nvPr/>
        </p:nvSpPr>
        <p:spPr>
          <a:xfrm>
            <a:off x="1737360" y="2103120"/>
            <a:ext cx="2194560" cy="91440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Smart thermostat</a:t>
            </a:r>
            <a:endParaRPr lang="en-US" sz="1600" dirty="0"/>
          </a:p>
        </p:txBody>
      </p:sp>
      <p:sp>
        <p:nvSpPr>
          <p:cNvPr id="13" name="Text 9"/>
          <p:cNvSpPr txBox="1"/>
          <p:nvPr/>
        </p:nvSpPr>
        <p:spPr>
          <a:xfrm>
            <a:off x="1737360" y="3017520"/>
            <a:ext cx="2194560" cy="365760"/>
          </a:xfrm>
          <a:prstGeom prst="rect">
            <a:avLst/>
          </a:prstGeom>
          <a:noFill/>
          <a:ln/>
        </p:spPr>
        <p:txBody>
          <a:bodyPr wrap="square" lIns="0" tIns="0" rIns="0" bIns="0" rtlCol="0" anchor="ctr"/>
          <a:lstStyle/>
          <a:p>
            <a:pPr marL="0" indent="0">
              <a:buNone/>
            </a:pPr>
            <a:r>
              <a:rPr lang="en-US" sz="1300" dirty="0">
                <a:solidFill>
                  <a:srgbClr val="8A90A6"/>
                </a:solidFill>
                <a:latin typeface="Calibri" pitchFamily="34" charset="0"/>
                <a:ea typeface="Calibri" pitchFamily="34" charset="-122"/>
                <a:cs typeface="Calibri" pitchFamily="34" charset="-120"/>
              </a:rPr>
              <a:t>AI  /  NOT AI</a:t>
            </a:r>
            <a:endParaRPr lang="en-US" sz="1300" dirty="0"/>
          </a:p>
        </p:txBody>
      </p:sp>
      <p:sp>
        <p:nvSpPr>
          <p:cNvPr id="14" name="Shape 10"/>
          <p:cNvSpPr/>
          <p:nvPr/>
        </p:nvSpPr>
        <p:spPr>
          <a:xfrm>
            <a:off x="3611880" y="2029968"/>
            <a:ext cx="329184" cy="329184"/>
          </a:xfrm>
          <a:prstGeom prst="ellipse">
            <a:avLst/>
          </a:prstGeom>
          <a:solidFill>
            <a:srgbClr val="0EA5A4"/>
          </a:solidFill>
          <a:ln w="12700">
            <a:solidFill>
              <a:srgbClr val="0EA5A4"/>
            </a:solidFill>
            <a:prstDash val="solid"/>
          </a:ln>
        </p:spPr>
        <p:txBody>
          <a:bodyPr/>
          <a:lstStyle/>
          <a:p>
            <a:endParaRPr lang="en-GB"/>
          </a:p>
        </p:txBody>
      </p:sp>
      <p:sp>
        <p:nvSpPr>
          <p:cNvPr id="15" name="Text 11"/>
          <p:cNvSpPr txBox="1"/>
          <p:nvPr/>
        </p:nvSpPr>
        <p:spPr>
          <a:xfrm>
            <a:off x="3611880" y="2029968"/>
            <a:ext cx="329184" cy="329184"/>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1</a:t>
            </a:r>
            <a:endParaRPr lang="en-US" sz="1200" dirty="0"/>
          </a:p>
        </p:txBody>
      </p:sp>
      <p:sp>
        <p:nvSpPr>
          <p:cNvPr id="16" name="Shape 12"/>
          <p:cNvSpPr/>
          <p:nvPr/>
        </p:nvSpPr>
        <p:spPr>
          <a:xfrm>
            <a:off x="4297680" y="1920240"/>
            <a:ext cx="3520440" cy="1645920"/>
          </a:xfrm>
          <a:prstGeom prst="roundRect">
            <a:avLst>
              <a:gd name="adj" fmla="val 6667"/>
            </a:avLst>
          </a:prstGeom>
          <a:solidFill>
            <a:srgbClr val="F3F5FB"/>
          </a:solidFill>
          <a:ln w="12700">
            <a:solidFill>
              <a:srgbClr val="DDE1EC"/>
            </a:solidFill>
            <a:prstDash val="solid"/>
          </a:ln>
        </p:spPr>
        <p:txBody>
          <a:bodyPr/>
          <a:lstStyle/>
          <a:p>
            <a:endParaRPr lang="en-GB"/>
          </a:p>
        </p:txBody>
      </p:sp>
      <p:sp>
        <p:nvSpPr>
          <p:cNvPr id="17" name="Shape 13"/>
          <p:cNvSpPr/>
          <p:nvPr/>
        </p:nvSpPr>
        <p:spPr>
          <a:xfrm>
            <a:off x="4572000" y="2194560"/>
            <a:ext cx="731520" cy="731520"/>
          </a:xfrm>
          <a:prstGeom prst="ellipse">
            <a:avLst/>
          </a:prstGeom>
          <a:solidFill>
            <a:srgbClr val="F2665A"/>
          </a:solidFill>
          <a:ln w="12700">
            <a:solidFill>
              <a:srgbClr val="F2665A"/>
            </a:solidFill>
            <a:prstDash val="solid"/>
          </a:ln>
        </p:spPr>
        <p:txBody>
          <a:bodyPr/>
          <a:lstStyle/>
          <a:p>
            <a:endParaRPr lang="en-GB"/>
          </a:p>
        </p:txBody>
      </p:sp>
      <p:pic>
        <p:nvPicPr>
          <p:cNvPr id="18" name="Image 1" descr="preencoded.png"/>
          <p:cNvPicPr>
            <a:picLocks noChangeAspect="1"/>
          </p:cNvPicPr>
          <p:nvPr/>
        </p:nvPicPr>
        <p:blipFill>
          <a:blip r:embed="rId5"/>
          <a:stretch>
            <a:fillRect/>
          </a:stretch>
        </p:blipFill>
        <p:spPr>
          <a:xfrm>
            <a:off x="4732934" y="2355494"/>
            <a:ext cx="409651" cy="409651"/>
          </a:xfrm>
          <a:prstGeom prst="rect">
            <a:avLst/>
          </a:prstGeom>
        </p:spPr>
      </p:pic>
      <p:sp>
        <p:nvSpPr>
          <p:cNvPr id="19" name="Text 14"/>
          <p:cNvSpPr txBox="1"/>
          <p:nvPr/>
        </p:nvSpPr>
        <p:spPr>
          <a:xfrm>
            <a:off x="5486400" y="2103120"/>
            <a:ext cx="2194560" cy="91440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Email spam filter</a:t>
            </a:r>
            <a:endParaRPr lang="en-US" sz="1600" dirty="0"/>
          </a:p>
        </p:txBody>
      </p:sp>
      <p:sp>
        <p:nvSpPr>
          <p:cNvPr id="20" name="Text 15"/>
          <p:cNvSpPr txBox="1"/>
          <p:nvPr/>
        </p:nvSpPr>
        <p:spPr>
          <a:xfrm>
            <a:off x="5486400" y="3017520"/>
            <a:ext cx="2194560" cy="365760"/>
          </a:xfrm>
          <a:prstGeom prst="rect">
            <a:avLst/>
          </a:prstGeom>
          <a:noFill/>
          <a:ln/>
        </p:spPr>
        <p:txBody>
          <a:bodyPr wrap="square" lIns="0" tIns="0" rIns="0" bIns="0" rtlCol="0" anchor="ctr"/>
          <a:lstStyle/>
          <a:p>
            <a:pPr marL="0" indent="0">
              <a:buNone/>
            </a:pPr>
            <a:r>
              <a:rPr lang="en-US" sz="1300" dirty="0">
                <a:solidFill>
                  <a:srgbClr val="8A90A6"/>
                </a:solidFill>
                <a:latin typeface="Calibri" pitchFamily="34" charset="0"/>
                <a:ea typeface="Calibri" pitchFamily="34" charset="-122"/>
                <a:cs typeface="Calibri" pitchFamily="34" charset="-120"/>
              </a:rPr>
              <a:t>AI  /  NOT AI</a:t>
            </a:r>
            <a:endParaRPr lang="en-US" sz="1300" dirty="0"/>
          </a:p>
        </p:txBody>
      </p:sp>
      <p:sp>
        <p:nvSpPr>
          <p:cNvPr id="21" name="Shape 16"/>
          <p:cNvSpPr/>
          <p:nvPr/>
        </p:nvSpPr>
        <p:spPr>
          <a:xfrm>
            <a:off x="7360920" y="2029968"/>
            <a:ext cx="329184" cy="329184"/>
          </a:xfrm>
          <a:prstGeom prst="ellipse">
            <a:avLst/>
          </a:prstGeom>
          <a:solidFill>
            <a:srgbClr val="F2665A"/>
          </a:solidFill>
          <a:ln w="12700">
            <a:solidFill>
              <a:srgbClr val="F2665A"/>
            </a:solidFill>
            <a:prstDash val="solid"/>
          </a:ln>
        </p:spPr>
        <p:txBody>
          <a:bodyPr/>
          <a:lstStyle/>
          <a:p>
            <a:endParaRPr lang="en-GB"/>
          </a:p>
        </p:txBody>
      </p:sp>
      <p:sp>
        <p:nvSpPr>
          <p:cNvPr id="22" name="Text 17"/>
          <p:cNvSpPr txBox="1"/>
          <p:nvPr/>
        </p:nvSpPr>
        <p:spPr>
          <a:xfrm>
            <a:off x="7360920" y="2029968"/>
            <a:ext cx="329184" cy="329184"/>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2</a:t>
            </a:r>
            <a:endParaRPr lang="en-US" sz="1200" dirty="0"/>
          </a:p>
        </p:txBody>
      </p:sp>
      <p:sp>
        <p:nvSpPr>
          <p:cNvPr id="23" name="Shape 18"/>
          <p:cNvSpPr/>
          <p:nvPr/>
        </p:nvSpPr>
        <p:spPr>
          <a:xfrm>
            <a:off x="8046720" y="1920240"/>
            <a:ext cx="3520440" cy="1645920"/>
          </a:xfrm>
          <a:prstGeom prst="roundRect">
            <a:avLst>
              <a:gd name="adj" fmla="val 6667"/>
            </a:avLst>
          </a:prstGeom>
          <a:solidFill>
            <a:srgbClr val="F3F5FB"/>
          </a:solidFill>
          <a:ln w="12700">
            <a:solidFill>
              <a:srgbClr val="DDE1EC"/>
            </a:solidFill>
            <a:prstDash val="solid"/>
          </a:ln>
        </p:spPr>
        <p:txBody>
          <a:bodyPr/>
          <a:lstStyle/>
          <a:p>
            <a:endParaRPr lang="en-GB"/>
          </a:p>
        </p:txBody>
      </p:sp>
      <p:sp>
        <p:nvSpPr>
          <p:cNvPr id="24" name="Shape 19"/>
          <p:cNvSpPr/>
          <p:nvPr/>
        </p:nvSpPr>
        <p:spPr>
          <a:xfrm>
            <a:off x="8321040" y="2194560"/>
            <a:ext cx="731520" cy="731520"/>
          </a:xfrm>
          <a:prstGeom prst="ellipse">
            <a:avLst/>
          </a:prstGeom>
          <a:solidFill>
            <a:srgbClr val="6D4AE0"/>
          </a:solidFill>
          <a:ln w="12700">
            <a:solidFill>
              <a:srgbClr val="6D4AE0"/>
            </a:solidFill>
            <a:prstDash val="solid"/>
          </a:ln>
        </p:spPr>
        <p:txBody>
          <a:bodyPr/>
          <a:lstStyle/>
          <a:p>
            <a:endParaRPr lang="en-GB"/>
          </a:p>
        </p:txBody>
      </p:sp>
      <p:pic>
        <p:nvPicPr>
          <p:cNvPr id="25" name="Image 2" descr="preencoded.png"/>
          <p:cNvPicPr>
            <a:picLocks noChangeAspect="1"/>
          </p:cNvPicPr>
          <p:nvPr/>
        </p:nvPicPr>
        <p:blipFill>
          <a:blip r:embed="rId6"/>
          <a:stretch>
            <a:fillRect/>
          </a:stretch>
        </p:blipFill>
        <p:spPr>
          <a:xfrm>
            <a:off x="8481974" y="2355494"/>
            <a:ext cx="409651" cy="409651"/>
          </a:xfrm>
          <a:prstGeom prst="rect">
            <a:avLst/>
          </a:prstGeom>
        </p:spPr>
      </p:pic>
      <p:sp>
        <p:nvSpPr>
          <p:cNvPr id="26" name="Text 20"/>
          <p:cNvSpPr txBox="1"/>
          <p:nvPr/>
        </p:nvSpPr>
        <p:spPr>
          <a:xfrm>
            <a:off x="9235440" y="2103120"/>
            <a:ext cx="2194560" cy="91440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Pac-Man ghosts</a:t>
            </a:r>
            <a:endParaRPr lang="en-US" sz="1600" dirty="0"/>
          </a:p>
        </p:txBody>
      </p:sp>
      <p:sp>
        <p:nvSpPr>
          <p:cNvPr id="27" name="Text 21"/>
          <p:cNvSpPr txBox="1"/>
          <p:nvPr/>
        </p:nvSpPr>
        <p:spPr>
          <a:xfrm>
            <a:off x="9235440" y="3017520"/>
            <a:ext cx="2194560" cy="365760"/>
          </a:xfrm>
          <a:prstGeom prst="rect">
            <a:avLst/>
          </a:prstGeom>
          <a:noFill/>
          <a:ln/>
        </p:spPr>
        <p:txBody>
          <a:bodyPr wrap="square" lIns="0" tIns="0" rIns="0" bIns="0" rtlCol="0" anchor="ctr"/>
          <a:lstStyle/>
          <a:p>
            <a:pPr marL="0" indent="0">
              <a:buNone/>
            </a:pPr>
            <a:r>
              <a:rPr lang="en-US" sz="1300" dirty="0">
                <a:solidFill>
                  <a:srgbClr val="8A90A6"/>
                </a:solidFill>
                <a:latin typeface="Calibri" pitchFamily="34" charset="0"/>
                <a:ea typeface="Calibri" pitchFamily="34" charset="-122"/>
                <a:cs typeface="Calibri" pitchFamily="34" charset="-120"/>
              </a:rPr>
              <a:t>AI  /  NOT AI</a:t>
            </a:r>
            <a:endParaRPr lang="en-US" sz="1300" dirty="0"/>
          </a:p>
        </p:txBody>
      </p:sp>
      <p:sp>
        <p:nvSpPr>
          <p:cNvPr id="28" name="Shape 22"/>
          <p:cNvSpPr/>
          <p:nvPr/>
        </p:nvSpPr>
        <p:spPr>
          <a:xfrm>
            <a:off x="11109960" y="2029968"/>
            <a:ext cx="329184" cy="329184"/>
          </a:xfrm>
          <a:prstGeom prst="ellipse">
            <a:avLst/>
          </a:prstGeom>
          <a:solidFill>
            <a:srgbClr val="6D4AE0"/>
          </a:solidFill>
          <a:ln w="12700">
            <a:solidFill>
              <a:srgbClr val="6D4AE0"/>
            </a:solidFill>
            <a:prstDash val="solid"/>
          </a:ln>
        </p:spPr>
        <p:txBody>
          <a:bodyPr/>
          <a:lstStyle/>
          <a:p>
            <a:endParaRPr lang="en-GB"/>
          </a:p>
        </p:txBody>
      </p:sp>
      <p:sp>
        <p:nvSpPr>
          <p:cNvPr id="29" name="Text 23"/>
          <p:cNvSpPr txBox="1"/>
          <p:nvPr/>
        </p:nvSpPr>
        <p:spPr>
          <a:xfrm>
            <a:off x="11109960" y="2029968"/>
            <a:ext cx="329184" cy="329184"/>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3</a:t>
            </a:r>
            <a:endParaRPr lang="en-US" sz="1200" dirty="0"/>
          </a:p>
        </p:txBody>
      </p:sp>
      <p:sp>
        <p:nvSpPr>
          <p:cNvPr id="30" name="Shape 24"/>
          <p:cNvSpPr/>
          <p:nvPr/>
        </p:nvSpPr>
        <p:spPr>
          <a:xfrm>
            <a:off x="548640" y="3794760"/>
            <a:ext cx="3520440" cy="1645920"/>
          </a:xfrm>
          <a:prstGeom prst="roundRect">
            <a:avLst>
              <a:gd name="adj" fmla="val 6667"/>
            </a:avLst>
          </a:prstGeom>
          <a:solidFill>
            <a:srgbClr val="F3F5FB"/>
          </a:solidFill>
          <a:ln w="12700">
            <a:solidFill>
              <a:srgbClr val="DDE1EC"/>
            </a:solidFill>
            <a:prstDash val="solid"/>
          </a:ln>
        </p:spPr>
        <p:txBody>
          <a:bodyPr/>
          <a:lstStyle/>
          <a:p>
            <a:endParaRPr lang="en-GB"/>
          </a:p>
        </p:txBody>
      </p:sp>
      <p:sp>
        <p:nvSpPr>
          <p:cNvPr id="31" name="Shape 25"/>
          <p:cNvSpPr/>
          <p:nvPr/>
        </p:nvSpPr>
        <p:spPr>
          <a:xfrm>
            <a:off x="822960" y="4069080"/>
            <a:ext cx="731520" cy="731520"/>
          </a:xfrm>
          <a:prstGeom prst="ellipse">
            <a:avLst/>
          </a:prstGeom>
          <a:solidFill>
            <a:srgbClr val="E9A400"/>
          </a:solidFill>
          <a:ln w="12700">
            <a:solidFill>
              <a:srgbClr val="E9A400"/>
            </a:solidFill>
            <a:prstDash val="solid"/>
          </a:ln>
        </p:spPr>
        <p:txBody>
          <a:bodyPr/>
          <a:lstStyle/>
          <a:p>
            <a:endParaRPr lang="en-GB"/>
          </a:p>
        </p:txBody>
      </p:sp>
      <p:pic>
        <p:nvPicPr>
          <p:cNvPr id="32" name="Image 3" descr="preencoded.png"/>
          <p:cNvPicPr>
            <a:picLocks noChangeAspect="1"/>
          </p:cNvPicPr>
          <p:nvPr/>
        </p:nvPicPr>
        <p:blipFill>
          <a:blip r:embed="rId7"/>
          <a:stretch>
            <a:fillRect/>
          </a:stretch>
        </p:blipFill>
        <p:spPr>
          <a:xfrm>
            <a:off x="983894" y="4230014"/>
            <a:ext cx="409651" cy="409651"/>
          </a:xfrm>
          <a:prstGeom prst="rect">
            <a:avLst/>
          </a:prstGeom>
        </p:spPr>
      </p:pic>
      <p:sp>
        <p:nvSpPr>
          <p:cNvPr id="33" name="Text 26"/>
          <p:cNvSpPr txBox="1"/>
          <p:nvPr/>
        </p:nvSpPr>
        <p:spPr>
          <a:xfrm>
            <a:off x="1737360" y="3977640"/>
            <a:ext cx="2194560" cy="91440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Pocket calculator</a:t>
            </a:r>
            <a:endParaRPr lang="en-US" sz="1600" dirty="0"/>
          </a:p>
        </p:txBody>
      </p:sp>
      <p:sp>
        <p:nvSpPr>
          <p:cNvPr id="34" name="Text 27"/>
          <p:cNvSpPr txBox="1"/>
          <p:nvPr/>
        </p:nvSpPr>
        <p:spPr>
          <a:xfrm>
            <a:off x="1737360" y="4892040"/>
            <a:ext cx="2194560" cy="365760"/>
          </a:xfrm>
          <a:prstGeom prst="rect">
            <a:avLst/>
          </a:prstGeom>
          <a:noFill/>
          <a:ln/>
        </p:spPr>
        <p:txBody>
          <a:bodyPr wrap="square" lIns="0" tIns="0" rIns="0" bIns="0" rtlCol="0" anchor="ctr"/>
          <a:lstStyle/>
          <a:p>
            <a:pPr marL="0" indent="0">
              <a:buNone/>
            </a:pPr>
            <a:r>
              <a:rPr lang="en-US" sz="1300" dirty="0">
                <a:solidFill>
                  <a:srgbClr val="8A90A6"/>
                </a:solidFill>
                <a:latin typeface="Calibri" pitchFamily="34" charset="0"/>
                <a:ea typeface="Calibri" pitchFamily="34" charset="-122"/>
                <a:cs typeface="Calibri" pitchFamily="34" charset="-120"/>
              </a:rPr>
              <a:t>AI  /  NOT AI</a:t>
            </a:r>
            <a:endParaRPr lang="en-US" sz="1300" dirty="0"/>
          </a:p>
        </p:txBody>
      </p:sp>
      <p:sp>
        <p:nvSpPr>
          <p:cNvPr id="35" name="Shape 28"/>
          <p:cNvSpPr/>
          <p:nvPr/>
        </p:nvSpPr>
        <p:spPr>
          <a:xfrm>
            <a:off x="3611880" y="3904488"/>
            <a:ext cx="329184" cy="329184"/>
          </a:xfrm>
          <a:prstGeom prst="ellipse">
            <a:avLst/>
          </a:prstGeom>
          <a:solidFill>
            <a:srgbClr val="E9A400"/>
          </a:solidFill>
          <a:ln w="12700">
            <a:solidFill>
              <a:srgbClr val="E9A400"/>
            </a:solidFill>
            <a:prstDash val="solid"/>
          </a:ln>
        </p:spPr>
        <p:txBody>
          <a:bodyPr/>
          <a:lstStyle/>
          <a:p>
            <a:endParaRPr lang="en-GB"/>
          </a:p>
        </p:txBody>
      </p:sp>
      <p:sp>
        <p:nvSpPr>
          <p:cNvPr id="36" name="Text 29"/>
          <p:cNvSpPr txBox="1"/>
          <p:nvPr/>
        </p:nvSpPr>
        <p:spPr>
          <a:xfrm>
            <a:off x="3611880" y="3904488"/>
            <a:ext cx="329184" cy="329184"/>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4</a:t>
            </a:r>
            <a:endParaRPr lang="en-US" sz="1200" dirty="0"/>
          </a:p>
        </p:txBody>
      </p:sp>
      <p:sp>
        <p:nvSpPr>
          <p:cNvPr id="37" name="Shape 30"/>
          <p:cNvSpPr/>
          <p:nvPr/>
        </p:nvSpPr>
        <p:spPr>
          <a:xfrm>
            <a:off x="4297680" y="3794760"/>
            <a:ext cx="3520440" cy="1645920"/>
          </a:xfrm>
          <a:prstGeom prst="roundRect">
            <a:avLst>
              <a:gd name="adj" fmla="val 6667"/>
            </a:avLst>
          </a:prstGeom>
          <a:solidFill>
            <a:srgbClr val="F3F5FB"/>
          </a:solidFill>
          <a:ln w="12700">
            <a:solidFill>
              <a:srgbClr val="DDE1EC"/>
            </a:solidFill>
            <a:prstDash val="solid"/>
          </a:ln>
        </p:spPr>
        <p:txBody>
          <a:bodyPr/>
          <a:lstStyle/>
          <a:p>
            <a:endParaRPr lang="en-GB"/>
          </a:p>
        </p:txBody>
      </p:sp>
      <p:sp>
        <p:nvSpPr>
          <p:cNvPr id="38" name="Shape 31"/>
          <p:cNvSpPr/>
          <p:nvPr/>
        </p:nvSpPr>
        <p:spPr>
          <a:xfrm>
            <a:off x="4572000" y="4069080"/>
            <a:ext cx="731520" cy="731520"/>
          </a:xfrm>
          <a:prstGeom prst="ellipse">
            <a:avLst/>
          </a:prstGeom>
          <a:solidFill>
            <a:srgbClr val="2F6FDE"/>
          </a:solidFill>
          <a:ln w="12700">
            <a:solidFill>
              <a:srgbClr val="2F6FDE"/>
            </a:solidFill>
            <a:prstDash val="solid"/>
          </a:ln>
        </p:spPr>
        <p:txBody>
          <a:bodyPr/>
          <a:lstStyle/>
          <a:p>
            <a:endParaRPr lang="en-GB"/>
          </a:p>
        </p:txBody>
      </p:sp>
      <p:pic>
        <p:nvPicPr>
          <p:cNvPr id="39" name="Image 4" descr="preencoded.png"/>
          <p:cNvPicPr>
            <a:picLocks noChangeAspect="1"/>
          </p:cNvPicPr>
          <p:nvPr/>
        </p:nvPicPr>
        <p:blipFill>
          <a:blip r:embed="rId8"/>
          <a:stretch>
            <a:fillRect/>
          </a:stretch>
        </p:blipFill>
        <p:spPr>
          <a:xfrm>
            <a:off x="4732934" y="4230014"/>
            <a:ext cx="409651" cy="409651"/>
          </a:xfrm>
          <a:prstGeom prst="rect">
            <a:avLst/>
          </a:prstGeom>
        </p:spPr>
      </p:pic>
      <p:sp>
        <p:nvSpPr>
          <p:cNvPr id="40" name="Text 32"/>
          <p:cNvSpPr txBox="1"/>
          <p:nvPr/>
        </p:nvSpPr>
        <p:spPr>
          <a:xfrm>
            <a:off x="5486400" y="3977640"/>
            <a:ext cx="2194560" cy="91440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Netflix “Because you watched…”</a:t>
            </a:r>
            <a:endParaRPr lang="en-US" sz="1600" dirty="0"/>
          </a:p>
        </p:txBody>
      </p:sp>
      <p:sp>
        <p:nvSpPr>
          <p:cNvPr id="41" name="Text 33"/>
          <p:cNvSpPr txBox="1"/>
          <p:nvPr/>
        </p:nvSpPr>
        <p:spPr>
          <a:xfrm>
            <a:off x="5486400" y="4892040"/>
            <a:ext cx="2194560" cy="365760"/>
          </a:xfrm>
          <a:prstGeom prst="rect">
            <a:avLst/>
          </a:prstGeom>
          <a:noFill/>
          <a:ln/>
        </p:spPr>
        <p:txBody>
          <a:bodyPr wrap="square" lIns="0" tIns="0" rIns="0" bIns="0" rtlCol="0" anchor="ctr"/>
          <a:lstStyle/>
          <a:p>
            <a:pPr marL="0" indent="0">
              <a:buNone/>
            </a:pPr>
            <a:r>
              <a:rPr lang="en-US" sz="1300" dirty="0">
                <a:solidFill>
                  <a:srgbClr val="8A90A6"/>
                </a:solidFill>
                <a:latin typeface="Calibri" pitchFamily="34" charset="0"/>
                <a:ea typeface="Calibri" pitchFamily="34" charset="-122"/>
                <a:cs typeface="Calibri" pitchFamily="34" charset="-120"/>
              </a:rPr>
              <a:t>AI  /  NOT AI</a:t>
            </a:r>
            <a:endParaRPr lang="en-US" sz="1300" dirty="0"/>
          </a:p>
        </p:txBody>
      </p:sp>
      <p:sp>
        <p:nvSpPr>
          <p:cNvPr id="42" name="Shape 34"/>
          <p:cNvSpPr/>
          <p:nvPr/>
        </p:nvSpPr>
        <p:spPr>
          <a:xfrm>
            <a:off x="7360920" y="3904488"/>
            <a:ext cx="329184" cy="329184"/>
          </a:xfrm>
          <a:prstGeom prst="ellipse">
            <a:avLst/>
          </a:prstGeom>
          <a:solidFill>
            <a:srgbClr val="2F6FDE"/>
          </a:solidFill>
          <a:ln w="12700">
            <a:solidFill>
              <a:srgbClr val="2F6FDE"/>
            </a:solidFill>
            <a:prstDash val="solid"/>
          </a:ln>
        </p:spPr>
        <p:txBody>
          <a:bodyPr/>
          <a:lstStyle/>
          <a:p>
            <a:endParaRPr lang="en-GB"/>
          </a:p>
        </p:txBody>
      </p:sp>
      <p:sp>
        <p:nvSpPr>
          <p:cNvPr id="43" name="Text 35"/>
          <p:cNvSpPr txBox="1"/>
          <p:nvPr/>
        </p:nvSpPr>
        <p:spPr>
          <a:xfrm>
            <a:off x="7360920" y="3904488"/>
            <a:ext cx="329184" cy="329184"/>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5</a:t>
            </a:r>
            <a:endParaRPr lang="en-US" sz="1200" dirty="0"/>
          </a:p>
        </p:txBody>
      </p:sp>
      <p:sp>
        <p:nvSpPr>
          <p:cNvPr id="44" name="Shape 36"/>
          <p:cNvSpPr/>
          <p:nvPr/>
        </p:nvSpPr>
        <p:spPr>
          <a:xfrm>
            <a:off x="8046720" y="3794760"/>
            <a:ext cx="3520440" cy="1645920"/>
          </a:xfrm>
          <a:prstGeom prst="roundRect">
            <a:avLst>
              <a:gd name="adj" fmla="val 6667"/>
            </a:avLst>
          </a:prstGeom>
          <a:solidFill>
            <a:srgbClr val="F3F5FB"/>
          </a:solidFill>
          <a:ln w="12700">
            <a:solidFill>
              <a:srgbClr val="DDE1EC"/>
            </a:solidFill>
            <a:prstDash val="solid"/>
          </a:ln>
        </p:spPr>
        <p:txBody>
          <a:bodyPr/>
          <a:lstStyle/>
          <a:p>
            <a:endParaRPr lang="en-GB"/>
          </a:p>
        </p:txBody>
      </p:sp>
      <p:sp>
        <p:nvSpPr>
          <p:cNvPr id="45" name="Shape 37"/>
          <p:cNvSpPr/>
          <p:nvPr/>
        </p:nvSpPr>
        <p:spPr>
          <a:xfrm>
            <a:off x="8321040" y="4069080"/>
            <a:ext cx="731520" cy="731520"/>
          </a:xfrm>
          <a:prstGeom prst="ellipse">
            <a:avLst/>
          </a:prstGeom>
          <a:solidFill>
            <a:srgbClr val="D63384"/>
          </a:solidFill>
          <a:ln w="12700">
            <a:solidFill>
              <a:srgbClr val="D63384"/>
            </a:solidFill>
            <a:prstDash val="solid"/>
          </a:ln>
        </p:spPr>
        <p:txBody>
          <a:bodyPr/>
          <a:lstStyle/>
          <a:p>
            <a:endParaRPr lang="en-GB"/>
          </a:p>
        </p:txBody>
      </p:sp>
      <p:pic>
        <p:nvPicPr>
          <p:cNvPr id="46" name="Image 5" descr="preencoded.png"/>
          <p:cNvPicPr>
            <a:picLocks noChangeAspect="1"/>
          </p:cNvPicPr>
          <p:nvPr/>
        </p:nvPicPr>
        <p:blipFill>
          <a:blip r:embed="rId9"/>
          <a:stretch>
            <a:fillRect/>
          </a:stretch>
        </p:blipFill>
        <p:spPr>
          <a:xfrm>
            <a:off x="8481974" y="4230014"/>
            <a:ext cx="409651" cy="409651"/>
          </a:xfrm>
          <a:prstGeom prst="rect">
            <a:avLst/>
          </a:prstGeom>
        </p:spPr>
      </p:pic>
      <p:sp>
        <p:nvSpPr>
          <p:cNvPr id="47" name="Text 38"/>
          <p:cNvSpPr txBox="1"/>
          <p:nvPr/>
        </p:nvSpPr>
        <p:spPr>
          <a:xfrm>
            <a:off x="9235440" y="3977640"/>
            <a:ext cx="2194560" cy="91440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An agent that books your train</a:t>
            </a:r>
            <a:endParaRPr lang="en-US" sz="1600" dirty="0"/>
          </a:p>
        </p:txBody>
      </p:sp>
      <p:sp>
        <p:nvSpPr>
          <p:cNvPr id="48" name="Text 39"/>
          <p:cNvSpPr txBox="1"/>
          <p:nvPr/>
        </p:nvSpPr>
        <p:spPr>
          <a:xfrm>
            <a:off x="9235440" y="4892040"/>
            <a:ext cx="2194560" cy="365760"/>
          </a:xfrm>
          <a:prstGeom prst="rect">
            <a:avLst/>
          </a:prstGeom>
          <a:noFill/>
          <a:ln/>
        </p:spPr>
        <p:txBody>
          <a:bodyPr wrap="square" lIns="0" tIns="0" rIns="0" bIns="0" rtlCol="0" anchor="ctr"/>
          <a:lstStyle/>
          <a:p>
            <a:pPr marL="0" indent="0">
              <a:buNone/>
            </a:pPr>
            <a:r>
              <a:rPr lang="en-US" sz="1300" dirty="0">
                <a:solidFill>
                  <a:srgbClr val="8A90A6"/>
                </a:solidFill>
                <a:latin typeface="Calibri" pitchFamily="34" charset="0"/>
                <a:ea typeface="Calibri" pitchFamily="34" charset="-122"/>
                <a:cs typeface="Calibri" pitchFamily="34" charset="-120"/>
              </a:rPr>
              <a:t>AI  /  NOT AI</a:t>
            </a:r>
            <a:endParaRPr lang="en-US" sz="1300" dirty="0"/>
          </a:p>
        </p:txBody>
      </p:sp>
      <p:sp>
        <p:nvSpPr>
          <p:cNvPr id="49" name="Shape 40"/>
          <p:cNvSpPr/>
          <p:nvPr/>
        </p:nvSpPr>
        <p:spPr>
          <a:xfrm>
            <a:off x="11109960" y="3904488"/>
            <a:ext cx="329184" cy="329184"/>
          </a:xfrm>
          <a:prstGeom prst="ellipse">
            <a:avLst/>
          </a:prstGeom>
          <a:solidFill>
            <a:srgbClr val="D63384"/>
          </a:solidFill>
          <a:ln w="12700">
            <a:solidFill>
              <a:srgbClr val="D63384"/>
            </a:solidFill>
            <a:prstDash val="solid"/>
          </a:ln>
        </p:spPr>
        <p:txBody>
          <a:bodyPr/>
          <a:lstStyle/>
          <a:p>
            <a:endParaRPr lang="en-GB"/>
          </a:p>
        </p:txBody>
      </p:sp>
      <p:sp>
        <p:nvSpPr>
          <p:cNvPr id="50" name="Text 41"/>
          <p:cNvSpPr txBox="1"/>
          <p:nvPr/>
        </p:nvSpPr>
        <p:spPr>
          <a:xfrm>
            <a:off x="11109960" y="3904488"/>
            <a:ext cx="329184" cy="329184"/>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6</a:t>
            </a:r>
            <a:endParaRPr lang="en-US" sz="1200" dirty="0"/>
          </a:p>
        </p:txBody>
      </p:sp>
    </p:spTree>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a:xfrm>
            <a:off x="838200" y="365125"/>
            <a:ext cx="10515600" cy="880871"/>
          </a:xfrm>
        </p:spPr>
        <p:txBody>
          <a:bodyPr>
            <a:normAutofit/>
          </a:bodyPr>
          <a:lstStyle/>
          <a:p>
            <a:r>
              <a:rPr lang="en-ZA" sz="3600" b="1" dirty="0"/>
              <a:t>Artificial Intelligence	</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a:xfrm>
            <a:off x="803031" y="1184856"/>
            <a:ext cx="10515600" cy="5261020"/>
          </a:xfrm>
        </p:spPr>
        <p:txBody>
          <a:bodyPr>
            <a:normAutofit/>
          </a:bodyPr>
          <a:lstStyle/>
          <a:p>
            <a:pPr marL="0" indent="0">
              <a:buNone/>
            </a:pPr>
            <a:r>
              <a:rPr lang="en-US" dirty="0">
                <a:solidFill>
                  <a:srgbClr val="CD0398"/>
                </a:solidFill>
              </a:rPr>
              <a:t>Artificial Intelligence [AI] – Definition </a:t>
            </a:r>
          </a:p>
          <a:p>
            <a:r>
              <a:rPr lang="en-US" i="1" dirty="0"/>
              <a:t>A system’s ability to correctly interpret external data, to learn from such data and to use those learnings to achieve specific goals and tasks through flexible adaptation [1]</a:t>
            </a:r>
          </a:p>
          <a:p>
            <a:r>
              <a:rPr lang="en-US" i="1" dirty="0"/>
              <a:t>Science and Engineering of making intelligent machines [2]</a:t>
            </a:r>
          </a:p>
          <a:p>
            <a:r>
              <a:rPr lang="en-US" i="1" dirty="0"/>
              <a:t>Any computer that passes Turing test [3]</a:t>
            </a:r>
          </a:p>
          <a:p>
            <a:pPr lvl="2"/>
            <a:r>
              <a:rPr lang="en-US" i="1" dirty="0">
                <a:solidFill>
                  <a:srgbClr val="C00000"/>
                </a:solidFill>
              </a:rPr>
              <a:t>Turing Test ?</a:t>
            </a:r>
          </a:p>
          <a:p>
            <a:r>
              <a:rPr lang="en-US" i="1" dirty="0"/>
              <a:t>Theory and development of computer systems capable of performing tasks that historically required human intelligence, such as recognizing speech, making decisions, and identifying patterns</a:t>
            </a:r>
          </a:p>
          <a:p>
            <a:r>
              <a:rPr lang="en-US" i="1" dirty="0"/>
              <a:t>Programs that can sense, reason, act and adapt</a:t>
            </a:r>
          </a:p>
          <a:p>
            <a:endParaRPr lang="en-US" dirty="0"/>
          </a:p>
          <a:p>
            <a:pPr lvl="1"/>
            <a:endParaRPr lang="en-US" dirty="0"/>
          </a:p>
          <a:p>
            <a:pPr lvl="1"/>
            <a:endParaRPr lang="en-US" dirty="0"/>
          </a:p>
          <a:p>
            <a:pPr marL="0" indent="0">
              <a:buNone/>
            </a:pPr>
            <a:endParaRPr lang="en-US" dirty="0"/>
          </a:p>
          <a:p>
            <a:pPr marL="457200" lvl="1" indent="0">
              <a:buNone/>
            </a:pPr>
            <a:endParaRPr lang="en-ZA" dirty="0"/>
          </a:p>
          <a:p>
            <a:endParaRPr lang="en-ZA" dirty="0"/>
          </a:p>
        </p:txBody>
      </p:sp>
    </p:spTree>
    <p:extLst>
      <p:ext uri="{BB962C8B-B14F-4D97-AF65-F5344CB8AC3E}">
        <p14:creationId xmlns:p14="http://schemas.microsoft.com/office/powerpoint/2010/main" val="12136122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a:xfrm>
            <a:off x="838200" y="365125"/>
            <a:ext cx="10515600" cy="880871"/>
          </a:xfrm>
        </p:spPr>
        <p:txBody>
          <a:bodyPr>
            <a:normAutofit/>
          </a:bodyPr>
          <a:lstStyle/>
          <a:p>
            <a:r>
              <a:rPr lang="en-ZA" sz="3600" b="1" dirty="0"/>
              <a:t>Artificial Intelligence	</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a:xfrm>
            <a:off x="803031" y="1308134"/>
            <a:ext cx="10515600" cy="4351338"/>
          </a:xfrm>
        </p:spPr>
        <p:txBody>
          <a:bodyPr>
            <a:normAutofit/>
          </a:bodyPr>
          <a:lstStyle/>
          <a:p>
            <a:pPr marL="0" indent="0">
              <a:buNone/>
            </a:pPr>
            <a:r>
              <a:rPr lang="en-US" dirty="0">
                <a:solidFill>
                  <a:srgbClr val="CD0398"/>
                </a:solidFill>
              </a:rPr>
              <a:t>Artificial Intelligence [AI] – Definition </a:t>
            </a:r>
          </a:p>
          <a:p>
            <a:pPr algn="just"/>
            <a:r>
              <a:rPr lang="en-US" dirty="0"/>
              <a:t>AI – study of how to make computers perform intelligent tasks that in the past could only be performed by humans [4].</a:t>
            </a:r>
          </a:p>
          <a:p>
            <a:pPr algn="just"/>
            <a:r>
              <a:rPr lang="en-US" dirty="0"/>
              <a:t>AI - a multidisciplinary field with the capability of integrating cognition, machine learning, emotion recognition , human computer interaction, data storage and decision making.</a:t>
            </a:r>
          </a:p>
          <a:p>
            <a:endParaRPr lang="en-US" dirty="0"/>
          </a:p>
          <a:p>
            <a:pPr lvl="1"/>
            <a:endParaRPr lang="en-US" dirty="0"/>
          </a:p>
          <a:p>
            <a:pPr lvl="1"/>
            <a:endParaRPr lang="en-US" dirty="0"/>
          </a:p>
          <a:p>
            <a:pPr marL="0" indent="0">
              <a:buNone/>
            </a:pPr>
            <a:endParaRPr lang="en-US" dirty="0"/>
          </a:p>
          <a:p>
            <a:pPr marL="457200" lvl="1" indent="0">
              <a:buNone/>
            </a:pPr>
            <a:endParaRPr lang="en-ZA" dirty="0"/>
          </a:p>
          <a:p>
            <a:endParaRPr lang="en-ZA" dirty="0"/>
          </a:p>
        </p:txBody>
      </p:sp>
    </p:spTree>
    <p:extLst>
      <p:ext uri="{BB962C8B-B14F-4D97-AF65-F5344CB8AC3E}">
        <p14:creationId xmlns:p14="http://schemas.microsoft.com/office/powerpoint/2010/main" val="37447809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a:xfrm>
            <a:off x="740923" y="0"/>
            <a:ext cx="10515600" cy="1325563"/>
          </a:xfrm>
        </p:spPr>
        <p:txBody>
          <a:bodyPr>
            <a:normAutofit/>
          </a:bodyPr>
          <a:lstStyle/>
          <a:p>
            <a:r>
              <a:rPr lang="en-ZA" sz="3600" b="1" dirty="0"/>
              <a:t>Artificial Intelligence 	</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a:xfrm>
            <a:off x="223985" y="1173341"/>
            <a:ext cx="5102824" cy="1662656"/>
          </a:xfrm>
        </p:spPr>
        <p:txBody>
          <a:bodyPr>
            <a:normAutofit lnSpcReduction="10000"/>
          </a:bodyPr>
          <a:lstStyle/>
          <a:p>
            <a:pPr marL="457200" lvl="1" indent="0">
              <a:buNone/>
            </a:pPr>
            <a:r>
              <a:rPr lang="en-US" dirty="0"/>
              <a:t>Turing Test: </a:t>
            </a:r>
            <a:r>
              <a:rPr lang="en-GB" dirty="0"/>
              <a:t>The Turing test checks whether a machine can chat by text so much like a person that someone talking to both cannot reliably tell which is the machine.</a:t>
            </a:r>
            <a:endParaRPr lang="en-US" dirty="0"/>
          </a:p>
          <a:p>
            <a:pPr lvl="1"/>
            <a:endParaRPr lang="en-US" dirty="0"/>
          </a:p>
          <a:p>
            <a:pPr lvl="1"/>
            <a:endParaRPr lang="en-US" dirty="0"/>
          </a:p>
          <a:p>
            <a:pPr lvl="1"/>
            <a:endParaRPr lang="en-US" dirty="0"/>
          </a:p>
          <a:p>
            <a:pPr lvl="1"/>
            <a:endParaRPr lang="en-US" dirty="0"/>
          </a:p>
          <a:p>
            <a:pPr lvl="1"/>
            <a:endParaRPr lang="en-US" dirty="0"/>
          </a:p>
          <a:p>
            <a:pPr lvl="1"/>
            <a:endParaRPr lang="en-US" dirty="0"/>
          </a:p>
          <a:p>
            <a:pPr lvl="1"/>
            <a:endParaRPr lang="en-US" dirty="0"/>
          </a:p>
          <a:p>
            <a:pPr lvl="1"/>
            <a:endParaRPr lang="en-US" dirty="0"/>
          </a:p>
          <a:p>
            <a:pPr marL="457200" lvl="1" indent="0">
              <a:buNone/>
            </a:pPr>
            <a:endParaRPr lang="en-US" dirty="0"/>
          </a:p>
          <a:p>
            <a:endParaRPr lang="en-US" dirty="0"/>
          </a:p>
          <a:p>
            <a:pPr marL="457200" lvl="1" indent="0">
              <a:buNone/>
            </a:pPr>
            <a:endParaRPr lang="en-ZA" dirty="0"/>
          </a:p>
          <a:p>
            <a:endParaRPr lang="en-ZA" dirty="0"/>
          </a:p>
        </p:txBody>
      </p:sp>
      <p:pic>
        <p:nvPicPr>
          <p:cNvPr id="6" name="Picture 5">
            <a:extLst>
              <a:ext uri="{FF2B5EF4-FFF2-40B4-BE49-F238E27FC236}">
                <a16:creationId xmlns:a16="http://schemas.microsoft.com/office/drawing/2014/main" id="{6FE13444-8A39-331E-24BF-5C422979BBFB}"/>
              </a:ext>
            </a:extLst>
          </p:cNvPr>
          <p:cNvPicPr>
            <a:picLocks noChangeAspect="1"/>
          </p:cNvPicPr>
          <p:nvPr/>
        </p:nvPicPr>
        <p:blipFill>
          <a:blip r:embed="rId2"/>
          <a:stretch>
            <a:fillRect/>
          </a:stretch>
        </p:blipFill>
        <p:spPr>
          <a:xfrm>
            <a:off x="6668395" y="1113881"/>
            <a:ext cx="4691270" cy="2374400"/>
          </a:xfrm>
          <a:prstGeom prst="rect">
            <a:avLst/>
          </a:prstGeom>
        </p:spPr>
      </p:pic>
      <p:sp>
        <p:nvSpPr>
          <p:cNvPr id="5" name="Shape 11">
            <a:extLst>
              <a:ext uri="{FF2B5EF4-FFF2-40B4-BE49-F238E27FC236}">
                <a16:creationId xmlns:a16="http://schemas.microsoft.com/office/drawing/2014/main" id="{74E67271-5F28-2668-7383-EB4DB8BFAEFF}"/>
              </a:ext>
            </a:extLst>
          </p:cNvPr>
          <p:cNvSpPr/>
          <p:nvPr/>
        </p:nvSpPr>
        <p:spPr>
          <a:xfrm>
            <a:off x="315714" y="4291238"/>
            <a:ext cx="5350990" cy="2068994"/>
          </a:xfrm>
          <a:prstGeom prst="roundRect">
            <a:avLst>
              <a:gd name="adj" fmla="val 4706"/>
            </a:avLst>
          </a:prstGeom>
          <a:solidFill>
            <a:srgbClr val="14172E"/>
          </a:solidFill>
          <a:ln w="12700">
            <a:solidFill>
              <a:srgbClr val="14172E"/>
            </a:solidFill>
            <a:prstDash val="solid"/>
          </a:ln>
        </p:spPr>
        <p:txBody>
          <a:bodyPr/>
          <a:lstStyle/>
          <a:p>
            <a:endParaRPr lang="en-GB"/>
          </a:p>
        </p:txBody>
      </p:sp>
      <p:sp>
        <p:nvSpPr>
          <p:cNvPr id="8" name="Text 12">
            <a:extLst>
              <a:ext uri="{FF2B5EF4-FFF2-40B4-BE49-F238E27FC236}">
                <a16:creationId xmlns:a16="http://schemas.microsoft.com/office/drawing/2014/main" id="{27ADE008-6DB2-07D9-8195-117D58EFCA61}"/>
              </a:ext>
            </a:extLst>
          </p:cNvPr>
          <p:cNvSpPr txBox="1"/>
          <p:nvPr/>
        </p:nvSpPr>
        <p:spPr>
          <a:xfrm>
            <a:off x="590034" y="4583846"/>
            <a:ext cx="2185363" cy="770546"/>
          </a:xfrm>
          <a:prstGeom prst="rect">
            <a:avLst/>
          </a:prstGeom>
          <a:noFill/>
          <a:ln/>
        </p:spPr>
        <p:txBody>
          <a:bodyPr wrap="square" lIns="0" tIns="0" rIns="0" bIns="0" rtlCol="0" anchor="ctr"/>
          <a:lstStyle/>
          <a:p>
            <a:pPr marL="0" indent="0">
              <a:buNone/>
            </a:pPr>
            <a:r>
              <a:rPr lang="en-US" sz="6000" b="1" dirty="0">
                <a:solidFill>
                  <a:srgbClr val="0EA5A4"/>
                </a:solidFill>
                <a:latin typeface="Arial" pitchFamily="34" charset="0"/>
                <a:ea typeface="Arial" pitchFamily="34" charset="-122"/>
                <a:cs typeface="Arial" pitchFamily="34" charset="-120"/>
              </a:rPr>
              <a:t>73%</a:t>
            </a:r>
            <a:endParaRPr lang="en-US" sz="6000" dirty="0"/>
          </a:p>
        </p:txBody>
      </p:sp>
      <p:sp>
        <p:nvSpPr>
          <p:cNvPr id="10" name="Text 13">
            <a:extLst>
              <a:ext uri="{FF2B5EF4-FFF2-40B4-BE49-F238E27FC236}">
                <a16:creationId xmlns:a16="http://schemas.microsoft.com/office/drawing/2014/main" id="{C86D9BE9-CAE7-3F6D-5C9F-E86855613D93}"/>
              </a:ext>
            </a:extLst>
          </p:cNvPr>
          <p:cNvSpPr txBox="1"/>
          <p:nvPr/>
        </p:nvSpPr>
        <p:spPr>
          <a:xfrm>
            <a:off x="590034" y="5262952"/>
            <a:ext cx="4937760" cy="1005840"/>
          </a:xfrm>
          <a:prstGeom prst="rect">
            <a:avLst/>
          </a:prstGeom>
          <a:noFill/>
          <a:ln/>
        </p:spPr>
        <p:txBody>
          <a:bodyPr wrap="square" lIns="0" tIns="0" rIns="0" bIns="0" rtlCol="0" anchor="ctr"/>
          <a:lstStyle/>
          <a:p>
            <a:pPr marL="0" indent="0">
              <a:buNone/>
            </a:pPr>
            <a:r>
              <a:rPr lang="en-US" sz="1400" dirty="0">
                <a:solidFill>
                  <a:srgbClr val="DDE1F2"/>
                </a:solidFill>
                <a:latin typeface="Calibri" pitchFamily="34" charset="0"/>
                <a:ea typeface="Calibri" pitchFamily="34" charset="-122"/>
                <a:cs typeface="Calibri" pitchFamily="34" charset="-120"/>
              </a:rPr>
              <a:t>of the time, GPT-4.5 (with a persona prompt) was picked as the human in a 2025 three-party Turing test – more often than the real humans. [5]</a:t>
            </a:r>
            <a:endParaRPr lang="en-US" sz="1400" dirty="0"/>
          </a:p>
        </p:txBody>
      </p:sp>
      <p:sp>
        <p:nvSpPr>
          <p:cNvPr id="18" name="Text 15">
            <a:extLst>
              <a:ext uri="{FF2B5EF4-FFF2-40B4-BE49-F238E27FC236}">
                <a16:creationId xmlns:a16="http://schemas.microsoft.com/office/drawing/2014/main" id="{F8F02055-ADA1-A956-7DCB-7A9967E3455C}"/>
              </a:ext>
            </a:extLst>
          </p:cNvPr>
          <p:cNvSpPr txBox="1"/>
          <p:nvPr/>
        </p:nvSpPr>
        <p:spPr>
          <a:xfrm>
            <a:off x="5756394" y="4291238"/>
            <a:ext cx="1309781" cy="292608"/>
          </a:xfrm>
          <a:prstGeom prst="rect">
            <a:avLst/>
          </a:prstGeom>
          <a:noFill/>
          <a:ln/>
        </p:spPr>
        <p:txBody>
          <a:bodyPr wrap="square" lIns="0" tIns="0" rIns="0" bIns="0" rtlCol="0" anchor="ctr"/>
          <a:lstStyle/>
          <a:p>
            <a:pPr marL="0" indent="0" algn="ctr">
              <a:buNone/>
            </a:pPr>
            <a:r>
              <a:rPr lang="en-US" sz="1600" b="1" kern="0" spc="100" dirty="0">
                <a:solidFill>
                  <a:srgbClr val="CD0398"/>
                </a:solidFill>
                <a:latin typeface="Arial" pitchFamily="34" charset="0"/>
                <a:ea typeface="Arial" pitchFamily="34" charset="-122"/>
                <a:cs typeface="Arial" pitchFamily="34" charset="-120"/>
              </a:rPr>
              <a:t>DISCUSS</a:t>
            </a:r>
            <a:endParaRPr lang="en-US" sz="1050" b="1" dirty="0">
              <a:solidFill>
                <a:srgbClr val="CD0398"/>
              </a:solidFill>
            </a:endParaRPr>
          </a:p>
        </p:txBody>
      </p:sp>
      <p:sp>
        <p:nvSpPr>
          <p:cNvPr id="20" name="Text 16">
            <a:extLst>
              <a:ext uri="{FF2B5EF4-FFF2-40B4-BE49-F238E27FC236}">
                <a16:creationId xmlns:a16="http://schemas.microsoft.com/office/drawing/2014/main" id="{CC6C6ADD-B89F-8C4C-0158-99D7C9531B5F}"/>
              </a:ext>
            </a:extLst>
          </p:cNvPr>
          <p:cNvSpPr txBox="1"/>
          <p:nvPr/>
        </p:nvSpPr>
        <p:spPr>
          <a:xfrm>
            <a:off x="5941237" y="4675675"/>
            <a:ext cx="6145586" cy="678717"/>
          </a:xfrm>
          <a:prstGeom prst="rect">
            <a:avLst/>
          </a:prstGeom>
          <a:noFill/>
          <a:ln/>
        </p:spPr>
        <p:txBody>
          <a:bodyPr wrap="square" lIns="0" tIns="0" rIns="0" bIns="0" rtlCol="0" anchor="t"/>
          <a:lstStyle/>
          <a:p>
            <a:pPr marL="0" indent="0">
              <a:buNone/>
            </a:pPr>
            <a:r>
              <a:rPr lang="en-US" b="1" dirty="0">
                <a:solidFill>
                  <a:srgbClr val="1E2340"/>
                </a:solidFill>
                <a:latin typeface="Calibri" pitchFamily="34" charset="0"/>
                <a:ea typeface="Calibri" pitchFamily="34" charset="-122"/>
                <a:cs typeface="Calibri" pitchFamily="34" charset="-120"/>
              </a:rPr>
              <a:t>Pairs, 2 minutes: </a:t>
            </a:r>
            <a:r>
              <a:rPr lang="en-US" sz="2000" dirty="0">
                <a:solidFill>
                  <a:srgbClr val="1E2340"/>
                </a:solidFill>
                <a:latin typeface="Calibri" pitchFamily="34" charset="0"/>
                <a:ea typeface="Calibri" pitchFamily="34" charset="-122"/>
                <a:cs typeface="Calibri" pitchFamily="34" charset="-120"/>
              </a:rPr>
              <a:t>Does passing the Turing test mean a machine is intelligent? What is the test actually measuring?</a:t>
            </a:r>
            <a:endParaRPr lang="en-US" dirty="0"/>
          </a:p>
        </p:txBody>
      </p:sp>
    </p:spTree>
    <p:extLst>
      <p:ext uri="{BB962C8B-B14F-4D97-AF65-F5344CB8AC3E}">
        <p14:creationId xmlns:p14="http://schemas.microsoft.com/office/powerpoint/2010/main" val="18962597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 0"/>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002060"/>
                </a:solidFill>
                <a:latin typeface="Arial" pitchFamily="34" charset="0"/>
                <a:ea typeface="Arial" pitchFamily="34" charset="-122"/>
                <a:cs typeface="Arial" pitchFamily="34" charset="-120"/>
              </a:rPr>
              <a:t>Four Ways to Think About AI</a:t>
            </a:r>
            <a:endParaRPr lang="en-US" sz="3000" dirty="0">
              <a:solidFill>
                <a:srgbClr val="002060"/>
              </a:solidFill>
            </a:endParaRPr>
          </a:p>
        </p:txBody>
      </p:sp>
      <p:sp>
        <p:nvSpPr>
          <p:cNvPr id="3" name="Text 1"/>
          <p:cNvSpPr txBox="1"/>
          <p:nvPr/>
        </p:nvSpPr>
        <p:spPr>
          <a:xfrm>
            <a:off x="548640" y="1325880"/>
            <a:ext cx="11094415" cy="365760"/>
          </a:xfrm>
          <a:prstGeom prst="rect">
            <a:avLst/>
          </a:prstGeom>
          <a:noFill/>
          <a:ln/>
        </p:spPr>
        <p:txBody>
          <a:bodyPr wrap="square" lIns="0" tIns="0" rIns="0" bIns="0" rtlCol="0" anchor="ctr"/>
          <a:lstStyle/>
          <a:p>
            <a:pPr marL="0" indent="0">
              <a:buNone/>
            </a:pPr>
            <a:r>
              <a:rPr lang="en-US" sz="1600" b="1" i="1" dirty="0">
                <a:solidFill>
                  <a:srgbClr val="002060"/>
                </a:solidFill>
                <a:latin typeface="Calibri" pitchFamily="34" charset="0"/>
                <a:ea typeface="Calibri" pitchFamily="34" charset="-122"/>
                <a:cs typeface="Calibri" pitchFamily="34" charset="-120"/>
              </a:rPr>
              <a:t>Russell &amp; Norvig’s classic 2×2 – your essential reading for this module</a:t>
            </a:r>
            <a:endParaRPr lang="en-US" sz="1600" b="1" dirty="0">
              <a:solidFill>
                <a:srgbClr val="002060"/>
              </a:solidFill>
            </a:endParaRPr>
          </a:p>
        </p:txBody>
      </p:sp>
      <p:sp>
        <p:nvSpPr>
          <p:cNvPr id="4" name="Text 2"/>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1 · Introduction to AI</a:t>
            </a:r>
            <a:endParaRPr lang="en-US" sz="1000" dirty="0"/>
          </a:p>
        </p:txBody>
      </p:sp>
      <p:sp>
        <p:nvSpPr>
          <p:cNvPr id="5" name="Text 3"/>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7</a:t>
            </a:r>
            <a:endParaRPr lang="en-US" sz="1000" dirty="0"/>
          </a:p>
        </p:txBody>
      </p:sp>
      <p:sp>
        <p:nvSpPr>
          <p:cNvPr id="7" name="Text 4"/>
          <p:cNvSpPr txBox="1"/>
          <p:nvPr/>
        </p:nvSpPr>
        <p:spPr>
          <a:xfrm>
            <a:off x="2377440" y="1645920"/>
            <a:ext cx="4480560" cy="320040"/>
          </a:xfrm>
          <a:prstGeom prst="rect">
            <a:avLst/>
          </a:prstGeom>
          <a:noFill/>
          <a:ln/>
        </p:spPr>
        <p:txBody>
          <a:bodyPr wrap="square" lIns="0" tIns="0" rIns="0" bIns="0" rtlCol="0" anchor="ctr"/>
          <a:lstStyle/>
          <a:p>
            <a:pPr marL="0" indent="0" algn="ctr">
              <a:buNone/>
            </a:pPr>
            <a:r>
              <a:rPr lang="en-US" sz="1300" b="1" dirty="0">
                <a:solidFill>
                  <a:srgbClr val="002060"/>
                </a:solidFill>
                <a:latin typeface="Arial" pitchFamily="34" charset="0"/>
                <a:ea typeface="Arial" pitchFamily="34" charset="-122"/>
                <a:cs typeface="Arial" pitchFamily="34" charset="-120"/>
              </a:rPr>
              <a:t>HUMAN-LIKE</a:t>
            </a:r>
            <a:endParaRPr lang="en-US" sz="1300" dirty="0">
              <a:solidFill>
                <a:srgbClr val="002060"/>
              </a:solidFill>
            </a:endParaRPr>
          </a:p>
        </p:txBody>
      </p:sp>
      <p:sp>
        <p:nvSpPr>
          <p:cNvPr id="8" name="Text 5"/>
          <p:cNvSpPr txBox="1"/>
          <p:nvPr/>
        </p:nvSpPr>
        <p:spPr>
          <a:xfrm>
            <a:off x="7040880" y="1645920"/>
            <a:ext cx="4480560" cy="320040"/>
          </a:xfrm>
          <a:prstGeom prst="rect">
            <a:avLst/>
          </a:prstGeom>
          <a:noFill/>
          <a:ln/>
        </p:spPr>
        <p:txBody>
          <a:bodyPr wrap="square" lIns="0" tIns="0" rIns="0" bIns="0" rtlCol="0" anchor="ctr"/>
          <a:lstStyle/>
          <a:p>
            <a:pPr marL="0" indent="0" algn="ctr">
              <a:buNone/>
            </a:pPr>
            <a:r>
              <a:rPr lang="en-US" sz="1300" b="1" dirty="0">
                <a:solidFill>
                  <a:srgbClr val="002060"/>
                </a:solidFill>
                <a:latin typeface="Arial" pitchFamily="34" charset="0"/>
                <a:ea typeface="Arial" pitchFamily="34" charset="-122"/>
                <a:cs typeface="Arial" pitchFamily="34" charset="-120"/>
              </a:rPr>
              <a:t>RATIONAL (IDEAL)</a:t>
            </a:r>
            <a:endParaRPr lang="en-US" sz="1300" dirty="0">
              <a:solidFill>
                <a:srgbClr val="002060"/>
              </a:solidFill>
            </a:endParaRPr>
          </a:p>
        </p:txBody>
      </p:sp>
      <p:sp>
        <p:nvSpPr>
          <p:cNvPr id="9" name="Text 6"/>
          <p:cNvSpPr txBox="1"/>
          <p:nvPr/>
        </p:nvSpPr>
        <p:spPr>
          <a:xfrm>
            <a:off x="548640" y="2057400"/>
            <a:ext cx="1645920" cy="1783080"/>
          </a:xfrm>
          <a:prstGeom prst="rect">
            <a:avLst/>
          </a:prstGeom>
          <a:noFill/>
          <a:ln/>
        </p:spPr>
        <p:txBody>
          <a:bodyPr wrap="square" lIns="0" tIns="0" rIns="0" bIns="0" rtlCol="0" anchor="ctr"/>
          <a:lstStyle/>
          <a:p>
            <a:pPr marL="0" indent="0">
              <a:buNone/>
            </a:pPr>
            <a:r>
              <a:rPr lang="en-US" sz="1400" b="1" dirty="0">
                <a:solidFill>
                  <a:srgbClr val="002060"/>
                </a:solidFill>
                <a:latin typeface="Arial" pitchFamily="34" charset="0"/>
                <a:ea typeface="Arial" pitchFamily="34" charset="-122"/>
                <a:cs typeface="Arial" pitchFamily="34" charset="-120"/>
              </a:rPr>
              <a:t>THINKING</a:t>
            </a:r>
            <a:endParaRPr lang="en-US" sz="1400" dirty="0">
              <a:solidFill>
                <a:srgbClr val="002060"/>
              </a:solidFill>
            </a:endParaRPr>
          </a:p>
        </p:txBody>
      </p:sp>
      <p:sp>
        <p:nvSpPr>
          <p:cNvPr id="10" name="Text 7"/>
          <p:cNvSpPr txBox="1"/>
          <p:nvPr/>
        </p:nvSpPr>
        <p:spPr>
          <a:xfrm>
            <a:off x="548640" y="4023360"/>
            <a:ext cx="1645920" cy="1783080"/>
          </a:xfrm>
          <a:prstGeom prst="rect">
            <a:avLst/>
          </a:prstGeom>
          <a:noFill/>
          <a:ln/>
        </p:spPr>
        <p:txBody>
          <a:bodyPr wrap="square" lIns="0" tIns="0" rIns="0" bIns="0" rtlCol="0" anchor="ctr"/>
          <a:lstStyle/>
          <a:p>
            <a:pPr marL="0" indent="0">
              <a:buNone/>
            </a:pPr>
            <a:r>
              <a:rPr lang="en-US" sz="1400" b="1" dirty="0">
                <a:solidFill>
                  <a:srgbClr val="002060"/>
                </a:solidFill>
                <a:latin typeface="Arial" pitchFamily="34" charset="0"/>
                <a:ea typeface="Arial" pitchFamily="34" charset="-122"/>
                <a:cs typeface="Arial" pitchFamily="34" charset="-120"/>
              </a:rPr>
              <a:t>ACTING</a:t>
            </a:r>
            <a:endParaRPr lang="en-US" sz="1400" dirty="0">
              <a:solidFill>
                <a:srgbClr val="002060"/>
              </a:solidFill>
            </a:endParaRPr>
          </a:p>
        </p:txBody>
      </p:sp>
      <p:sp>
        <p:nvSpPr>
          <p:cNvPr id="11" name="Shape 8"/>
          <p:cNvSpPr/>
          <p:nvPr/>
        </p:nvSpPr>
        <p:spPr>
          <a:xfrm>
            <a:off x="2377440" y="2057400"/>
            <a:ext cx="4480560" cy="1783080"/>
          </a:xfrm>
          <a:prstGeom prst="roundRect">
            <a:avLst>
              <a:gd name="adj" fmla="val 6154"/>
            </a:avLst>
          </a:prstGeom>
          <a:solidFill>
            <a:srgbClr val="D5F3F2"/>
          </a:solidFill>
          <a:ln w="12700">
            <a:solidFill>
              <a:srgbClr val="D5F3F2"/>
            </a:solidFill>
            <a:prstDash val="solid"/>
          </a:ln>
        </p:spPr>
        <p:txBody>
          <a:bodyPr/>
          <a:lstStyle/>
          <a:p>
            <a:endParaRPr lang="en-GB"/>
          </a:p>
        </p:txBody>
      </p:sp>
      <p:sp>
        <p:nvSpPr>
          <p:cNvPr id="12" name="Text 9"/>
          <p:cNvSpPr txBox="1"/>
          <p:nvPr/>
        </p:nvSpPr>
        <p:spPr>
          <a:xfrm>
            <a:off x="2651760" y="2057400"/>
            <a:ext cx="3931920" cy="1783080"/>
          </a:xfrm>
          <a:prstGeom prst="rect">
            <a:avLst/>
          </a:prstGeom>
          <a:noFill/>
          <a:ln/>
        </p:spPr>
        <p:txBody>
          <a:bodyPr wrap="square" lIns="0" tIns="0" rIns="0" bIns="0" rtlCol="0" anchor="ctr"/>
          <a:lstStyle/>
          <a:p>
            <a:pPr marL="0" indent="0">
              <a:buNone/>
            </a:pPr>
            <a:r>
              <a:rPr lang="en-US" sz="2000" b="1" dirty="0">
                <a:solidFill>
                  <a:srgbClr val="14172E"/>
                </a:solidFill>
                <a:latin typeface="Arial" pitchFamily="34" charset="0"/>
                <a:ea typeface="Arial" pitchFamily="34" charset="-122"/>
                <a:cs typeface="Arial" pitchFamily="34" charset="-120"/>
              </a:rPr>
              <a:t>Thinking humanly</a:t>
            </a:r>
            <a:endParaRPr lang="en-US" sz="2000" dirty="0"/>
          </a:p>
          <a:p>
            <a:pPr marL="0" indent="0">
              <a:buNone/>
            </a:pPr>
            <a:r>
              <a:rPr lang="en-US" sz="1500" dirty="0">
                <a:solidFill>
                  <a:srgbClr val="1E2340"/>
                </a:solidFill>
                <a:latin typeface="Calibri" pitchFamily="34" charset="0"/>
                <a:ea typeface="Calibri" pitchFamily="34" charset="-122"/>
                <a:cs typeface="Calibri" pitchFamily="34" charset="-120"/>
              </a:rPr>
              <a:t>Cognitive modelling – how do people actually think?</a:t>
            </a:r>
            <a:endParaRPr lang="en-US" sz="2000" dirty="0"/>
          </a:p>
        </p:txBody>
      </p:sp>
      <p:sp>
        <p:nvSpPr>
          <p:cNvPr id="13" name="Shape 10"/>
          <p:cNvSpPr/>
          <p:nvPr/>
        </p:nvSpPr>
        <p:spPr>
          <a:xfrm>
            <a:off x="7040880" y="2057400"/>
            <a:ext cx="4480560" cy="1783080"/>
          </a:xfrm>
          <a:prstGeom prst="roundRect">
            <a:avLst>
              <a:gd name="adj" fmla="val 6154"/>
            </a:avLst>
          </a:prstGeom>
          <a:solidFill>
            <a:srgbClr val="E8E2FB"/>
          </a:solidFill>
          <a:ln w="12700">
            <a:solidFill>
              <a:srgbClr val="E8E2FB"/>
            </a:solidFill>
            <a:prstDash val="solid"/>
          </a:ln>
        </p:spPr>
        <p:txBody>
          <a:bodyPr/>
          <a:lstStyle/>
          <a:p>
            <a:endParaRPr lang="en-GB"/>
          </a:p>
        </p:txBody>
      </p:sp>
      <p:sp>
        <p:nvSpPr>
          <p:cNvPr id="14" name="Text 11"/>
          <p:cNvSpPr txBox="1"/>
          <p:nvPr/>
        </p:nvSpPr>
        <p:spPr>
          <a:xfrm>
            <a:off x="7315200" y="2057400"/>
            <a:ext cx="3931920" cy="1783080"/>
          </a:xfrm>
          <a:prstGeom prst="rect">
            <a:avLst/>
          </a:prstGeom>
          <a:noFill/>
          <a:ln/>
        </p:spPr>
        <p:txBody>
          <a:bodyPr wrap="square" lIns="0" tIns="0" rIns="0" bIns="0" rtlCol="0" anchor="ctr"/>
          <a:lstStyle/>
          <a:p>
            <a:pPr marL="0" indent="0">
              <a:buNone/>
            </a:pPr>
            <a:r>
              <a:rPr lang="en-US" sz="2000" b="1" dirty="0">
                <a:solidFill>
                  <a:srgbClr val="14172E"/>
                </a:solidFill>
                <a:latin typeface="Arial" pitchFamily="34" charset="0"/>
                <a:ea typeface="Arial" pitchFamily="34" charset="-122"/>
                <a:cs typeface="Arial" pitchFamily="34" charset="-120"/>
              </a:rPr>
              <a:t>Thinking rationally</a:t>
            </a:r>
            <a:endParaRPr lang="en-US" sz="2000" dirty="0"/>
          </a:p>
          <a:p>
            <a:pPr marL="0" indent="0">
              <a:buNone/>
            </a:pPr>
            <a:r>
              <a:rPr lang="en-US" sz="1500" dirty="0">
                <a:solidFill>
                  <a:srgbClr val="1E2340"/>
                </a:solidFill>
                <a:latin typeface="Calibri" pitchFamily="34" charset="0"/>
                <a:ea typeface="Calibri" pitchFamily="34" charset="-122"/>
                <a:cs typeface="Calibri" pitchFamily="34" charset="-120"/>
              </a:rPr>
              <a:t>Laws of thought – logic and correct inference</a:t>
            </a:r>
            <a:endParaRPr lang="en-US" sz="2000" dirty="0"/>
          </a:p>
        </p:txBody>
      </p:sp>
      <p:sp>
        <p:nvSpPr>
          <p:cNvPr id="15" name="Shape 12"/>
          <p:cNvSpPr/>
          <p:nvPr/>
        </p:nvSpPr>
        <p:spPr>
          <a:xfrm>
            <a:off x="2377440" y="4023360"/>
            <a:ext cx="4480560" cy="1783080"/>
          </a:xfrm>
          <a:prstGeom prst="roundRect">
            <a:avLst>
              <a:gd name="adj" fmla="val 6154"/>
            </a:avLst>
          </a:prstGeom>
          <a:solidFill>
            <a:srgbClr val="FDE3E0"/>
          </a:solidFill>
          <a:ln w="12700">
            <a:solidFill>
              <a:srgbClr val="FDE3E0"/>
            </a:solidFill>
            <a:prstDash val="solid"/>
          </a:ln>
        </p:spPr>
        <p:txBody>
          <a:bodyPr/>
          <a:lstStyle/>
          <a:p>
            <a:endParaRPr lang="en-GB"/>
          </a:p>
        </p:txBody>
      </p:sp>
      <p:sp>
        <p:nvSpPr>
          <p:cNvPr id="16" name="Text 13"/>
          <p:cNvSpPr txBox="1"/>
          <p:nvPr/>
        </p:nvSpPr>
        <p:spPr>
          <a:xfrm>
            <a:off x="2651760" y="4023360"/>
            <a:ext cx="3931920" cy="1783080"/>
          </a:xfrm>
          <a:prstGeom prst="rect">
            <a:avLst/>
          </a:prstGeom>
          <a:noFill/>
          <a:ln/>
        </p:spPr>
        <p:txBody>
          <a:bodyPr wrap="square" lIns="0" tIns="0" rIns="0" bIns="0" rtlCol="0" anchor="ctr"/>
          <a:lstStyle/>
          <a:p>
            <a:pPr marL="0" indent="0">
              <a:buNone/>
            </a:pPr>
            <a:r>
              <a:rPr lang="en-US" sz="2000" b="1" dirty="0">
                <a:solidFill>
                  <a:srgbClr val="14172E"/>
                </a:solidFill>
                <a:latin typeface="Arial" pitchFamily="34" charset="0"/>
                <a:ea typeface="Arial" pitchFamily="34" charset="-122"/>
                <a:cs typeface="Arial" pitchFamily="34" charset="-120"/>
              </a:rPr>
              <a:t>Acting humanly</a:t>
            </a:r>
            <a:endParaRPr lang="en-US" sz="2000" dirty="0"/>
          </a:p>
          <a:p>
            <a:pPr marL="0" indent="0">
              <a:buNone/>
            </a:pPr>
            <a:r>
              <a:rPr lang="en-US" sz="1500" dirty="0">
                <a:solidFill>
                  <a:srgbClr val="1E2340"/>
                </a:solidFill>
                <a:latin typeface="Calibri" pitchFamily="34" charset="0"/>
                <a:ea typeface="Calibri" pitchFamily="34" charset="-122"/>
                <a:cs typeface="Calibri" pitchFamily="34" charset="-120"/>
              </a:rPr>
              <a:t>The Turing test – behave like a person</a:t>
            </a:r>
            <a:endParaRPr lang="en-US" sz="2000" dirty="0"/>
          </a:p>
        </p:txBody>
      </p:sp>
      <p:sp>
        <p:nvSpPr>
          <p:cNvPr id="17" name="Shape 14"/>
          <p:cNvSpPr/>
          <p:nvPr/>
        </p:nvSpPr>
        <p:spPr>
          <a:xfrm>
            <a:off x="7040880" y="4023360"/>
            <a:ext cx="4480560" cy="1783080"/>
          </a:xfrm>
          <a:prstGeom prst="roundRect">
            <a:avLst>
              <a:gd name="adj" fmla="val 6154"/>
            </a:avLst>
          </a:prstGeom>
          <a:solidFill>
            <a:srgbClr val="FDF1CF"/>
          </a:solidFill>
          <a:ln w="12700">
            <a:solidFill>
              <a:srgbClr val="FDF1CF"/>
            </a:solidFill>
            <a:prstDash val="solid"/>
          </a:ln>
        </p:spPr>
        <p:txBody>
          <a:bodyPr/>
          <a:lstStyle/>
          <a:p>
            <a:endParaRPr lang="en-GB"/>
          </a:p>
        </p:txBody>
      </p:sp>
      <p:sp>
        <p:nvSpPr>
          <p:cNvPr id="18" name="Text 15"/>
          <p:cNvSpPr txBox="1"/>
          <p:nvPr/>
        </p:nvSpPr>
        <p:spPr>
          <a:xfrm>
            <a:off x="7315200" y="4023360"/>
            <a:ext cx="3931920" cy="1783080"/>
          </a:xfrm>
          <a:prstGeom prst="rect">
            <a:avLst/>
          </a:prstGeom>
          <a:noFill/>
          <a:ln/>
        </p:spPr>
        <p:txBody>
          <a:bodyPr wrap="square" lIns="0" tIns="0" rIns="0" bIns="0" rtlCol="0" anchor="ctr"/>
          <a:lstStyle/>
          <a:p>
            <a:pPr marL="0" indent="0">
              <a:buNone/>
            </a:pPr>
            <a:r>
              <a:rPr lang="en-US" sz="2000" b="1" dirty="0">
                <a:solidFill>
                  <a:srgbClr val="14172E"/>
                </a:solidFill>
                <a:latin typeface="Arial" pitchFamily="34" charset="0"/>
                <a:ea typeface="Arial" pitchFamily="34" charset="-122"/>
                <a:cs typeface="Arial" pitchFamily="34" charset="-120"/>
              </a:rPr>
              <a:t>Acting rationally ★</a:t>
            </a:r>
            <a:endParaRPr lang="en-US" sz="2000" dirty="0"/>
          </a:p>
          <a:p>
            <a:pPr marL="0" indent="0">
              <a:buNone/>
            </a:pPr>
            <a:r>
              <a:rPr lang="en-US" sz="1500" dirty="0">
                <a:solidFill>
                  <a:srgbClr val="1E2340"/>
                </a:solidFill>
                <a:latin typeface="Calibri" pitchFamily="34" charset="0"/>
                <a:ea typeface="Calibri" pitchFamily="34" charset="-122"/>
                <a:cs typeface="Calibri" pitchFamily="34" charset="-120"/>
              </a:rPr>
              <a:t>Rational agents do the best thing given what they know. </a:t>
            </a:r>
            <a:endParaRPr lang="en-US" sz="2000" dirty="0"/>
          </a:p>
        </p:txBody>
      </p:sp>
    </p:spTree>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 0"/>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AI Timeline: The First Six Decades</a:t>
            </a:r>
            <a:endParaRPr lang="en-US" sz="3000" dirty="0"/>
          </a:p>
        </p:txBody>
      </p:sp>
      <p:sp>
        <p:nvSpPr>
          <p:cNvPr id="3" name="Text 1"/>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1 · Introduction to AI</a:t>
            </a:r>
            <a:endParaRPr lang="en-US" sz="1000" dirty="0"/>
          </a:p>
        </p:txBody>
      </p:sp>
      <p:sp>
        <p:nvSpPr>
          <p:cNvPr id="4" name="Text 2"/>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11</a:t>
            </a:r>
            <a:endParaRPr lang="en-US" sz="1000" dirty="0"/>
          </a:p>
        </p:txBody>
      </p:sp>
      <p:sp>
        <p:nvSpPr>
          <p:cNvPr id="6" name="Shape 3"/>
          <p:cNvSpPr/>
          <p:nvPr/>
        </p:nvSpPr>
        <p:spPr>
          <a:xfrm>
            <a:off x="548640" y="3401568"/>
            <a:ext cx="11094415" cy="54864"/>
          </a:xfrm>
          <a:prstGeom prst="rect">
            <a:avLst/>
          </a:prstGeom>
          <a:solidFill>
            <a:srgbClr val="DDE1EC"/>
          </a:solidFill>
          <a:ln w="12700">
            <a:solidFill>
              <a:srgbClr val="DDE1EC"/>
            </a:solidFill>
            <a:prstDash val="solid"/>
          </a:ln>
        </p:spPr>
        <p:txBody>
          <a:bodyPr/>
          <a:lstStyle/>
          <a:p>
            <a:endParaRPr lang="en-GB"/>
          </a:p>
        </p:txBody>
      </p:sp>
      <p:sp>
        <p:nvSpPr>
          <p:cNvPr id="7" name="Shape 4"/>
          <p:cNvSpPr/>
          <p:nvPr/>
        </p:nvSpPr>
        <p:spPr>
          <a:xfrm>
            <a:off x="1213082" y="3300984"/>
            <a:ext cx="256032" cy="256032"/>
          </a:xfrm>
          <a:prstGeom prst="ellipse">
            <a:avLst/>
          </a:prstGeom>
          <a:solidFill>
            <a:srgbClr val="0EA5A4"/>
          </a:solidFill>
          <a:ln w="25400">
            <a:solidFill>
              <a:srgbClr val="FFFFFF"/>
            </a:solidFill>
            <a:prstDash val="solid"/>
          </a:ln>
        </p:spPr>
        <p:txBody>
          <a:bodyPr/>
          <a:lstStyle/>
          <a:p>
            <a:endParaRPr lang="en-GB"/>
          </a:p>
        </p:txBody>
      </p:sp>
      <p:sp>
        <p:nvSpPr>
          <p:cNvPr id="8" name="Text 5"/>
          <p:cNvSpPr txBox="1"/>
          <p:nvPr/>
        </p:nvSpPr>
        <p:spPr>
          <a:xfrm>
            <a:off x="548640" y="2103120"/>
            <a:ext cx="1584916" cy="411480"/>
          </a:xfrm>
          <a:prstGeom prst="rect">
            <a:avLst/>
          </a:prstGeom>
          <a:noFill/>
          <a:ln/>
        </p:spPr>
        <p:txBody>
          <a:bodyPr wrap="square" lIns="0" tIns="0" rIns="0" bIns="0" rtlCol="0" anchor="ctr"/>
          <a:lstStyle/>
          <a:p>
            <a:pPr marL="0" indent="0" algn="ctr">
              <a:buNone/>
            </a:pPr>
            <a:r>
              <a:rPr lang="en-US" sz="1800" b="1" dirty="0">
                <a:solidFill>
                  <a:srgbClr val="0EA5A4"/>
                </a:solidFill>
                <a:latin typeface="Arial" pitchFamily="34" charset="0"/>
                <a:ea typeface="Arial" pitchFamily="34" charset="-122"/>
                <a:cs typeface="Arial" pitchFamily="34" charset="-120"/>
              </a:rPr>
              <a:t>1950</a:t>
            </a:r>
            <a:endParaRPr lang="en-US" sz="1800" dirty="0"/>
          </a:p>
        </p:txBody>
      </p:sp>
      <p:sp>
        <p:nvSpPr>
          <p:cNvPr id="9" name="Text 6"/>
          <p:cNvSpPr txBox="1"/>
          <p:nvPr/>
        </p:nvSpPr>
        <p:spPr>
          <a:xfrm>
            <a:off x="594360" y="2514600"/>
            <a:ext cx="1493476" cy="822960"/>
          </a:xfrm>
          <a:prstGeom prst="rect">
            <a:avLst/>
          </a:prstGeom>
          <a:noFill/>
          <a:ln/>
        </p:spPr>
        <p:txBody>
          <a:bodyPr wrap="square" lIns="0" tIns="0" rIns="0" bIns="0" rtlCol="0" anchor="t"/>
          <a:lstStyle/>
          <a:p>
            <a:pPr marL="0" indent="0" algn="ctr">
              <a:buNone/>
            </a:pPr>
            <a:r>
              <a:rPr lang="en-US" sz="1500" dirty="0">
                <a:solidFill>
                  <a:srgbClr val="1E2340"/>
                </a:solidFill>
                <a:latin typeface="Calibri" pitchFamily="34" charset="0"/>
                <a:ea typeface="Calibri" pitchFamily="34" charset="-122"/>
                <a:cs typeface="Calibri" pitchFamily="34" charset="-120"/>
              </a:rPr>
              <a:t>Turing asks “Can machines think?”</a:t>
            </a:r>
            <a:endParaRPr lang="en-US" sz="1500" dirty="0"/>
          </a:p>
        </p:txBody>
      </p:sp>
      <p:sp>
        <p:nvSpPr>
          <p:cNvPr id="10" name="Shape 7"/>
          <p:cNvSpPr/>
          <p:nvPr/>
        </p:nvSpPr>
        <p:spPr>
          <a:xfrm>
            <a:off x="2797999" y="3300984"/>
            <a:ext cx="256032" cy="256032"/>
          </a:xfrm>
          <a:prstGeom prst="ellipse">
            <a:avLst/>
          </a:prstGeom>
          <a:solidFill>
            <a:srgbClr val="F2665A"/>
          </a:solidFill>
          <a:ln w="25400">
            <a:solidFill>
              <a:srgbClr val="FFFFFF"/>
            </a:solidFill>
            <a:prstDash val="solid"/>
          </a:ln>
        </p:spPr>
        <p:txBody>
          <a:bodyPr/>
          <a:lstStyle/>
          <a:p>
            <a:endParaRPr lang="en-GB"/>
          </a:p>
        </p:txBody>
      </p:sp>
      <p:sp>
        <p:nvSpPr>
          <p:cNvPr id="11" name="Text 8"/>
          <p:cNvSpPr txBox="1"/>
          <p:nvPr/>
        </p:nvSpPr>
        <p:spPr>
          <a:xfrm>
            <a:off x="2133556" y="3749040"/>
            <a:ext cx="1584916" cy="411480"/>
          </a:xfrm>
          <a:prstGeom prst="rect">
            <a:avLst/>
          </a:prstGeom>
          <a:noFill/>
          <a:ln/>
        </p:spPr>
        <p:txBody>
          <a:bodyPr wrap="square" lIns="0" tIns="0" rIns="0" bIns="0" rtlCol="0" anchor="ctr"/>
          <a:lstStyle/>
          <a:p>
            <a:pPr marL="0" indent="0" algn="ctr">
              <a:buNone/>
            </a:pPr>
            <a:r>
              <a:rPr lang="en-US" sz="1800" b="1" dirty="0">
                <a:solidFill>
                  <a:srgbClr val="F2665A"/>
                </a:solidFill>
                <a:latin typeface="Arial" pitchFamily="34" charset="0"/>
                <a:ea typeface="Arial" pitchFamily="34" charset="-122"/>
                <a:cs typeface="Arial" pitchFamily="34" charset="-120"/>
              </a:rPr>
              <a:t>1956</a:t>
            </a:r>
            <a:endParaRPr lang="en-US" sz="1800" dirty="0"/>
          </a:p>
        </p:txBody>
      </p:sp>
      <p:sp>
        <p:nvSpPr>
          <p:cNvPr id="12" name="Text 9"/>
          <p:cNvSpPr txBox="1"/>
          <p:nvPr/>
        </p:nvSpPr>
        <p:spPr>
          <a:xfrm>
            <a:off x="2179276" y="4160520"/>
            <a:ext cx="1493476" cy="822960"/>
          </a:xfrm>
          <a:prstGeom prst="rect">
            <a:avLst/>
          </a:prstGeom>
          <a:noFill/>
          <a:ln/>
        </p:spPr>
        <p:txBody>
          <a:bodyPr wrap="square" lIns="0" tIns="0" rIns="0" bIns="0" rtlCol="0" anchor="t"/>
          <a:lstStyle/>
          <a:p>
            <a:pPr marL="0" indent="0" algn="ctr">
              <a:buNone/>
            </a:pPr>
            <a:r>
              <a:rPr lang="en-US" sz="1500" dirty="0">
                <a:solidFill>
                  <a:srgbClr val="1E2340"/>
                </a:solidFill>
                <a:latin typeface="Calibri" pitchFamily="34" charset="0"/>
                <a:ea typeface="Calibri" pitchFamily="34" charset="-122"/>
                <a:cs typeface="Calibri" pitchFamily="34" charset="-120"/>
              </a:rPr>
              <a:t>Dartmouth workshop: “AI” is born</a:t>
            </a:r>
            <a:endParaRPr lang="en-US" sz="1500" dirty="0"/>
          </a:p>
        </p:txBody>
      </p:sp>
      <p:sp>
        <p:nvSpPr>
          <p:cNvPr id="13" name="Shape 10"/>
          <p:cNvSpPr/>
          <p:nvPr/>
        </p:nvSpPr>
        <p:spPr>
          <a:xfrm>
            <a:off x="4382915" y="3300984"/>
            <a:ext cx="256032" cy="256032"/>
          </a:xfrm>
          <a:prstGeom prst="ellipse">
            <a:avLst/>
          </a:prstGeom>
          <a:solidFill>
            <a:srgbClr val="6D4AE0"/>
          </a:solidFill>
          <a:ln w="25400">
            <a:solidFill>
              <a:srgbClr val="FFFFFF"/>
            </a:solidFill>
            <a:prstDash val="solid"/>
          </a:ln>
        </p:spPr>
        <p:txBody>
          <a:bodyPr/>
          <a:lstStyle/>
          <a:p>
            <a:endParaRPr lang="en-GB"/>
          </a:p>
        </p:txBody>
      </p:sp>
      <p:sp>
        <p:nvSpPr>
          <p:cNvPr id="14" name="Text 11"/>
          <p:cNvSpPr txBox="1"/>
          <p:nvPr/>
        </p:nvSpPr>
        <p:spPr>
          <a:xfrm>
            <a:off x="3718473" y="2103120"/>
            <a:ext cx="1584916" cy="411480"/>
          </a:xfrm>
          <a:prstGeom prst="rect">
            <a:avLst/>
          </a:prstGeom>
          <a:noFill/>
          <a:ln/>
        </p:spPr>
        <p:txBody>
          <a:bodyPr wrap="square" lIns="0" tIns="0" rIns="0" bIns="0" rtlCol="0" anchor="ctr"/>
          <a:lstStyle/>
          <a:p>
            <a:pPr marL="0" indent="0" algn="ctr">
              <a:buNone/>
            </a:pPr>
            <a:r>
              <a:rPr lang="en-US" sz="1800" b="1" dirty="0">
                <a:solidFill>
                  <a:srgbClr val="6D4AE0"/>
                </a:solidFill>
                <a:latin typeface="Arial" pitchFamily="34" charset="0"/>
                <a:ea typeface="Arial" pitchFamily="34" charset="-122"/>
                <a:cs typeface="Arial" pitchFamily="34" charset="-120"/>
              </a:rPr>
              <a:t>1966</a:t>
            </a:r>
            <a:endParaRPr lang="en-US" sz="1800" dirty="0"/>
          </a:p>
        </p:txBody>
      </p:sp>
      <p:sp>
        <p:nvSpPr>
          <p:cNvPr id="15" name="Text 12"/>
          <p:cNvSpPr txBox="1"/>
          <p:nvPr/>
        </p:nvSpPr>
        <p:spPr>
          <a:xfrm>
            <a:off x="3764193" y="2514600"/>
            <a:ext cx="1493476" cy="822960"/>
          </a:xfrm>
          <a:prstGeom prst="rect">
            <a:avLst/>
          </a:prstGeom>
          <a:noFill/>
          <a:ln/>
        </p:spPr>
        <p:txBody>
          <a:bodyPr wrap="square" lIns="0" tIns="0" rIns="0" bIns="0" rtlCol="0" anchor="t"/>
          <a:lstStyle/>
          <a:p>
            <a:pPr marL="0" indent="0" algn="ctr">
              <a:buNone/>
            </a:pPr>
            <a:r>
              <a:rPr lang="en-US" sz="1500" dirty="0">
                <a:solidFill>
                  <a:srgbClr val="1E2340"/>
                </a:solidFill>
                <a:latin typeface="Calibri" pitchFamily="34" charset="0"/>
                <a:ea typeface="Calibri" pitchFamily="34" charset="-122"/>
                <a:cs typeface="Calibri" pitchFamily="34" charset="-120"/>
              </a:rPr>
              <a:t>ELIZA – the first chatbot</a:t>
            </a:r>
            <a:endParaRPr lang="en-US" sz="1500" dirty="0"/>
          </a:p>
        </p:txBody>
      </p:sp>
      <p:sp>
        <p:nvSpPr>
          <p:cNvPr id="16" name="Shape 13"/>
          <p:cNvSpPr/>
          <p:nvPr/>
        </p:nvSpPr>
        <p:spPr>
          <a:xfrm>
            <a:off x="5967832" y="3300984"/>
            <a:ext cx="256032" cy="256032"/>
          </a:xfrm>
          <a:prstGeom prst="ellipse">
            <a:avLst/>
          </a:prstGeom>
          <a:solidFill>
            <a:srgbClr val="5B6178"/>
          </a:solidFill>
          <a:ln w="25400">
            <a:solidFill>
              <a:srgbClr val="FFFFFF"/>
            </a:solidFill>
            <a:prstDash val="solid"/>
          </a:ln>
        </p:spPr>
        <p:txBody>
          <a:bodyPr/>
          <a:lstStyle/>
          <a:p>
            <a:endParaRPr lang="en-GB"/>
          </a:p>
        </p:txBody>
      </p:sp>
      <p:sp>
        <p:nvSpPr>
          <p:cNvPr id="17" name="Text 14"/>
          <p:cNvSpPr txBox="1"/>
          <p:nvPr/>
        </p:nvSpPr>
        <p:spPr>
          <a:xfrm>
            <a:off x="5303389" y="3749040"/>
            <a:ext cx="1584916" cy="411480"/>
          </a:xfrm>
          <a:prstGeom prst="rect">
            <a:avLst/>
          </a:prstGeom>
          <a:noFill/>
          <a:ln/>
        </p:spPr>
        <p:txBody>
          <a:bodyPr wrap="square" lIns="0" tIns="0" rIns="0" bIns="0" rtlCol="0" anchor="ctr"/>
          <a:lstStyle/>
          <a:p>
            <a:pPr marL="0" indent="0" algn="ctr">
              <a:buNone/>
            </a:pPr>
            <a:r>
              <a:rPr lang="en-US" sz="1800" b="1" dirty="0">
                <a:solidFill>
                  <a:srgbClr val="5B6178"/>
                </a:solidFill>
                <a:latin typeface="Arial" pitchFamily="34" charset="0"/>
                <a:ea typeface="Arial" pitchFamily="34" charset="-122"/>
                <a:cs typeface="Arial" pitchFamily="34" charset="-120"/>
              </a:rPr>
              <a:t>1970s–80s</a:t>
            </a:r>
            <a:endParaRPr lang="en-US" sz="1800" dirty="0"/>
          </a:p>
        </p:txBody>
      </p:sp>
      <p:sp>
        <p:nvSpPr>
          <p:cNvPr id="18" name="Text 15"/>
          <p:cNvSpPr txBox="1"/>
          <p:nvPr/>
        </p:nvSpPr>
        <p:spPr>
          <a:xfrm>
            <a:off x="5349109" y="4160520"/>
            <a:ext cx="1493476" cy="822960"/>
          </a:xfrm>
          <a:prstGeom prst="rect">
            <a:avLst/>
          </a:prstGeom>
          <a:noFill/>
          <a:ln/>
        </p:spPr>
        <p:txBody>
          <a:bodyPr wrap="square" lIns="0" tIns="0" rIns="0" bIns="0" rtlCol="0" anchor="t"/>
          <a:lstStyle/>
          <a:p>
            <a:pPr marL="0" indent="0" algn="ctr">
              <a:buNone/>
            </a:pPr>
            <a:r>
              <a:rPr lang="en-US" sz="1500" dirty="0">
                <a:solidFill>
                  <a:srgbClr val="1E2340"/>
                </a:solidFill>
                <a:latin typeface="Calibri" pitchFamily="34" charset="0"/>
                <a:ea typeface="Calibri" pitchFamily="34" charset="-122"/>
                <a:cs typeface="Calibri" pitchFamily="34" charset="-120"/>
              </a:rPr>
              <a:t>AI winters: hype, then funding cuts</a:t>
            </a:r>
            <a:endParaRPr lang="en-US" sz="1500" dirty="0"/>
          </a:p>
        </p:txBody>
      </p:sp>
      <p:sp>
        <p:nvSpPr>
          <p:cNvPr id="19" name="Shape 16"/>
          <p:cNvSpPr/>
          <p:nvPr/>
        </p:nvSpPr>
        <p:spPr>
          <a:xfrm>
            <a:off x="7552748" y="3300984"/>
            <a:ext cx="256032" cy="256032"/>
          </a:xfrm>
          <a:prstGeom prst="ellipse">
            <a:avLst/>
          </a:prstGeom>
          <a:solidFill>
            <a:srgbClr val="E9A400"/>
          </a:solidFill>
          <a:ln w="25400">
            <a:solidFill>
              <a:srgbClr val="FFFFFF"/>
            </a:solidFill>
            <a:prstDash val="solid"/>
          </a:ln>
        </p:spPr>
        <p:txBody>
          <a:bodyPr/>
          <a:lstStyle/>
          <a:p>
            <a:endParaRPr lang="en-GB"/>
          </a:p>
        </p:txBody>
      </p:sp>
      <p:sp>
        <p:nvSpPr>
          <p:cNvPr id="20" name="Text 17"/>
          <p:cNvSpPr txBox="1"/>
          <p:nvPr/>
        </p:nvSpPr>
        <p:spPr>
          <a:xfrm>
            <a:off x="6888306" y="2103120"/>
            <a:ext cx="1584916" cy="411480"/>
          </a:xfrm>
          <a:prstGeom prst="rect">
            <a:avLst/>
          </a:prstGeom>
          <a:noFill/>
          <a:ln/>
        </p:spPr>
        <p:txBody>
          <a:bodyPr wrap="square" lIns="0" tIns="0" rIns="0" bIns="0" rtlCol="0" anchor="ctr"/>
          <a:lstStyle/>
          <a:p>
            <a:pPr marL="0" indent="0" algn="ctr">
              <a:buNone/>
            </a:pPr>
            <a:r>
              <a:rPr lang="en-US" sz="1800" b="1" dirty="0">
                <a:solidFill>
                  <a:srgbClr val="E9A400"/>
                </a:solidFill>
                <a:latin typeface="Arial" pitchFamily="34" charset="0"/>
                <a:ea typeface="Arial" pitchFamily="34" charset="-122"/>
                <a:cs typeface="Arial" pitchFamily="34" charset="-120"/>
              </a:rPr>
              <a:t>1980s</a:t>
            </a:r>
            <a:endParaRPr lang="en-US" sz="1800" dirty="0"/>
          </a:p>
        </p:txBody>
      </p:sp>
      <p:sp>
        <p:nvSpPr>
          <p:cNvPr id="21" name="Text 18"/>
          <p:cNvSpPr txBox="1"/>
          <p:nvPr/>
        </p:nvSpPr>
        <p:spPr>
          <a:xfrm>
            <a:off x="6934026" y="2514600"/>
            <a:ext cx="1493476" cy="822960"/>
          </a:xfrm>
          <a:prstGeom prst="rect">
            <a:avLst/>
          </a:prstGeom>
          <a:noFill/>
          <a:ln/>
        </p:spPr>
        <p:txBody>
          <a:bodyPr wrap="square" lIns="0" tIns="0" rIns="0" bIns="0" rtlCol="0" anchor="t"/>
          <a:lstStyle/>
          <a:p>
            <a:pPr marL="0" indent="0" algn="ctr">
              <a:buNone/>
            </a:pPr>
            <a:r>
              <a:rPr lang="en-US" sz="1500" dirty="0">
                <a:solidFill>
                  <a:srgbClr val="1E2340"/>
                </a:solidFill>
                <a:latin typeface="Calibri" pitchFamily="34" charset="0"/>
                <a:ea typeface="Calibri" pitchFamily="34" charset="-122"/>
                <a:cs typeface="Calibri" pitchFamily="34" charset="-120"/>
              </a:rPr>
              <a:t>Expert systems: hand-written rules</a:t>
            </a:r>
            <a:endParaRPr lang="en-US" sz="1500" dirty="0"/>
          </a:p>
        </p:txBody>
      </p:sp>
      <p:sp>
        <p:nvSpPr>
          <p:cNvPr id="22" name="Shape 19"/>
          <p:cNvSpPr/>
          <p:nvPr/>
        </p:nvSpPr>
        <p:spPr>
          <a:xfrm>
            <a:off x="9137665" y="3300984"/>
            <a:ext cx="256032" cy="256032"/>
          </a:xfrm>
          <a:prstGeom prst="ellipse">
            <a:avLst/>
          </a:prstGeom>
          <a:solidFill>
            <a:srgbClr val="2F6FDE"/>
          </a:solidFill>
          <a:ln w="25400">
            <a:solidFill>
              <a:srgbClr val="FFFFFF"/>
            </a:solidFill>
            <a:prstDash val="solid"/>
          </a:ln>
        </p:spPr>
        <p:txBody>
          <a:bodyPr/>
          <a:lstStyle/>
          <a:p>
            <a:endParaRPr lang="en-GB"/>
          </a:p>
        </p:txBody>
      </p:sp>
      <p:sp>
        <p:nvSpPr>
          <p:cNvPr id="23" name="Text 20"/>
          <p:cNvSpPr txBox="1"/>
          <p:nvPr/>
        </p:nvSpPr>
        <p:spPr>
          <a:xfrm>
            <a:off x="8473222" y="3749040"/>
            <a:ext cx="1584916" cy="411480"/>
          </a:xfrm>
          <a:prstGeom prst="rect">
            <a:avLst/>
          </a:prstGeom>
          <a:noFill/>
          <a:ln/>
        </p:spPr>
        <p:txBody>
          <a:bodyPr wrap="square" lIns="0" tIns="0" rIns="0" bIns="0" rtlCol="0" anchor="ctr"/>
          <a:lstStyle/>
          <a:p>
            <a:pPr marL="0" indent="0" algn="ctr">
              <a:buNone/>
            </a:pPr>
            <a:r>
              <a:rPr lang="en-US" sz="1800" b="1" dirty="0">
                <a:solidFill>
                  <a:srgbClr val="2F6FDE"/>
                </a:solidFill>
                <a:latin typeface="Arial" pitchFamily="34" charset="0"/>
                <a:ea typeface="Arial" pitchFamily="34" charset="-122"/>
                <a:cs typeface="Arial" pitchFamily="34" charset="-120"/>
              </a:rPr>
              <a:t>1997</a:t>
            </a:r>
            <a:endParaRPr lang="en-US" sz="1800" dirty="0"/>
          </a:p>
        </p:txBody>
      </p:sp>
      <p:sp>
        <p:nvSpPr>
          <p:cNvPr id="24" name="Text 21"/>
          <p:cNvSpPr txBox="1"/>
          <p:nvPr/>
        </p:nvSpPr>
        <p:spPr>
          <a:xfrm>
            <a:off x="8518942" y="4160520"/>
            <a:ext cx="1493476" cy="822960"/>
          </a:xfrm>
          <a:prstGeom prst="rect">
            <a:avLst/>
          </a:prstGeom>
          <a:noFill/>
          <a:ln/>
        </p:spPr>
        <p:txBody>
          <a:bodyPr wrap="square" lIns="0" tIns="0" rIns="0" bIns="0" rtlCol="0" anchor="t"/>
          <a:lstStyle/>
          <a:p>
            <a:pPr marL="0" indent="0" algn="ctr">
              <a:buNone/>
            </a:pPr>
            <a:r>
              <a:rPr lang="en-US" sz="1500" dirty="0">
                <a:solidFill>
                  <a:srgbClr val="1E2340"/>
                </a:solidFill>
                <a:latin typeface="Calibri" pitchFamily="34" charset="0"/>
                <a:ea typeface="Calibri" pitchFamily="34" charset="-122"/>
                <a:cs typeface="Calibri" pitchFamily="34" charset="-120"/>
              </a:rPr>
              <a:t>Deep Blue beats Kasparov at chess</a:t>
            </a:r>
            <a:endParaRPr lang="en-US" sz="1500" dirty="0"/>
          </a:p>
        </p:txBody>
      </p:sp>
      <p:sp>
        <p:nvSpPr>
          <p:cNvPr id="25" name="Shape 22"/>
          <p:cNvSpPr/>
          <p:nvPr/>
        </p:nvSpPr>
        <p:spPr>
          <a:xfrm>
            <a:off x="10722581" y="3300984"/>
            <a:ext cx="256032" cy="256032"/>
          </a:xfrm>
          <a:prstGeom prst="ellipse">
            <a:avLst/>
          </a:prstGeom>
          <a:solidFill>
            <a:srgbClr val="D63384"/>
          </a:solidFill>
          <a:ln w="25400">
            <a:solidFill>
              <a:srgbClr val="FFFFFF"/>
            </a:solidFill>
            <a:prstDash val="solid"/>
          </a:ln>
        </p:spPr>
        <p:txBody>
          <a:bodyPr/>
          <a:lstStyle/>
          <a:p>
            <a:endParaRPr lang="en-GB"/>
          </a:p>
        </p:txBody>
      </p:sp>
      <p:sp>
        <p:nvSpPr>
          <p:cNvPr id="26" name="Text 23"/>
          <p:cNvSpPr txBox="1"/>
          <p:nvPr/>
        </p:nvSpPr>
        <p:spPr>
          <a:xfrm>
            <a:off x="10058139" y="2103120"/>
            <a:ext cx="1584916" cy="411480"/>
          </a:xfrm>
          <a:prstGeom prst="rect">
            <a:avLst/>
          </a:prstGeom>
          <a:noFill/>
          <a:ln/>
        </p:spPr>
        <p:txBody>
          <a:bodyPr wrap="square" lIns="0" tIns="0" rIns="0" bIns="0" rtlCol="0" anchor="ctr"/>
          <a:lstStyle/>
          <a:p>
            <a:pPr marL="0" indent="0" algn="ctr">
              <a:buNone/>
            </a:pPr>
            <a:r>
              <a:rPr lang="en-US" sz="1800" b="1" dirty="0">
                <a:solidFill>
                  <a:srgbClr val="D63384"/>
                </a:solidFill>
                <a:latin typeface="Arial" pitchFamily="34" charset="0"/>
                <a:ea typeface="Arial" pitchFamily="34" charset="-122"/>
                <a:cs typeface="Arial" pitchFamily="34" charset="-120"/>
              </a:rPr>
              <a:t>2011</a:t>
            </a:r>
            <a:endParaRPr lang="en-US" sz="1800" dirty="0"/>
          </a:p>
        </p:txBody>
      </p:sp>
      <p:sp>
        <p:nvSpPr>
          <p:cNvPr id="27" name="Text 24"/>
          <p:cNvSpPr txBox="1"/>
          <p:nvPr/>
        </p:nvSpPr>
        <p:spPr>
          <a:xfrm>
            <a:off x="10103859" y="2514600"/>
            <a:ext cx="1493476" cy="822960"/>
          </a:xfrm>
          <a:prstGeom prst="rect">
            <a:avLst/>
          </a:prstGeom>
          <a:noFill/>
          <a:ln/>
        </p:spPr>
        <p:txBody>
          <a:bodyPr wrap="square" lIns="0" tIns="0" rIns="0" bIns="0" rtlCol="0" anchor="t"/>
          <a:lstStyle/>
          <a:p>
            <a:pPr marL="0" indent="0" algn="ctr">
              <a:buNone/>
            </a:pPr>
            <a:r>
              <a:rPr lang="en-US" sz="1500" dirty="0">
                <a:solidFill>
                  <a:srgbClr val="1E2340"/>
                </a:solidFill>
                <a:latin typeface="Calibri" pitchFamily="34" charset="0"/>
                <a:ea typeface="Calibri" pitchFamily="34" charset="-122"/>
                <a:cs typeface="Calibri" pitchFamily="34" charset="-120"/>
              </a:rPr>
              <a:t>Watson wins Jeopardy!; Siri launches</a:t>
            </a:r>
            <a:endParaRPr lang="en-US" sz="1500" dirty="0"/>
          </a:p>
        </p:txBody>
      </p:sp>
      <p:sp>
        <p:nvSpPr>
          <p:cNvPr id="28" name="Shape 25"/>
          <p:cNvSpPr/>
          <p:nvPr/>
        </p:nvSpPr>
        <p:spPr>
          <a:xfrm>
            <a:off x="548640" y="5394960"/>
            <a:ext cx="11094415" cy="548640"/>
          </a:xfrm>
          <a:prstGeom prst="roundRect">
            <a:avLst>
              <a:gd name="adj" fmla="val 16667"/>
            </a:avLst>
          </a:prstGeom>
          <a:solidFill>
            <a:srgbClr val="E8E2FB"/>
          </a:solidFill>
          <a:ln w="12700">
            <a:solidFill>
              <a:srgbClr val="E8E2FB"/>
            </a:solidFill>
            <a:prstDash val="solid"/>
          </a:ln>
        </p:spPr>
        <p:txBody>
          <a:bodyPr/>
          <a:lstStyle/>
          <a:p>
            <a:endParaRPr lang="en-GB"/>
          </a:p>
        </p:txBody>
      </p:sp>
      <p:pic>
        <p:nvPicPr>
          <p:cNvPr id="29" name="Image 0" descr="preencoded.png"/>
          <p:cNvPicPr>
            <a:picLocks noChangeAspect="1"/>
          </p:cNvPicPr>
          <p:nvPr/>
        </p:nvPicPr>
        <p:blipFill>
          <a:blip r:embed="rId4"/>
          <a:stretch>
            <a:fillRect/>
          </a:stretch>
        </p:blipFill>
        <p:spPr>
          <a:xfrm>
            <a:off x="731520" y="5504688"/>
            <a:ext cx="329184" cy="329184"/>
          </a:xfrm>
          <a:prstGeom prst="rect">
            <a:avLst/>
          </a:prstGeom>
        </p:spPr>
      </p:pic>
      <p:sp>
        <p:nvSpPr>
          <p:cNvPr id="30" name="Text 26"/>
          <p:cNvSpPr txBox="1"/>
          <p:nvPr/>
        </p:nvSpPr>
        <p:spPr>
          <a:xfrm>
            <a:off x="1188720" y="5394960"/>
            <a:ext cx="10271455" cy="548640"/>
          </a:xfrm>
          <a:prstGeom prst="rect">
            <a:avLst/>
          </a:prstGeom>
          <a:noFill/>
          <a:ln/>
        </p:spPr>
        <p:txBody>
          <a:bodyPr wrap="square" lIns="0" tIns="0" rIns="0" bIns="0" rtlCol="0" anchor="ctr"/>
          <a:lstStyle/>
          <a:p>
            <a:pPr marL="0" indent="0">
              <a:buNone/>
            </a:pPr>
            <a:r>
              <a:rPr lang="en-US" sz="1500" dirty="0">
                <a:solidFill>
                  <a:srgbClr val="1E2340"/>
                </a:solidFill>
                <a:latin typeface="Calibri" pitchFamily="34" charset="0"/>
                <a:ea typeface="Calibri" pitchFamily="34" charset="-122"/>
                <a:cs typeface="Calibri" pitchFamily="34" charset="-120"/>
              </a:rPr>
              <a:t>Pattern to notice: big promises → disappointment → “AI winter” → a new technique revives the field.</a:t>
            </a:r>
            <a:endParaRPr lang="en-US" sz="1500" dirty="0"/>
          </a:p>
        </p:txBody>
      </p:sp>
    </p:spTree>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 0"/>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AI Timeline: The Deep Learning Era</a:t>
            </a:r>
            <a:endParaRPr lang="en-US" sz="3000" dirty="0"/>
          </a:p>
        </p:txBody>
      </p:sp>
      <p:sp>
        <p:nvSpPr>
          <p:cNvPr id="3" name="Text 1"/>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1 · Introduction to AI</a:t>
            </a:r>
            <a:endParaRPr lang="en-US" sz="1000" dirty="0"/>
          </a:p>
        </p:txBody>
      </p:sp>
      <p:sp>
        <p:nvSpPr>
          <p:cNvPr id="4" name="Text 2"/>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12</a:t>
            </a:r>
            <a:endParaRPr lang="en-US" sz="1000" dirty="0"/>
          </a:p>
        </p:txBody>
      </p:sp>
      <p:sp>
        <p:nvSpPr>
          <p:cNvPr id="6" name="Shape 3"/>
          <p:cNvSpPr/>
          <p:nvPr/>
        </p:nvSpPr>
        <p:spPr>
          <a:xfrm>
            <a:off x="548640" y="1645920"/>
            <a:ext cx="2651760" cy="1828800"/>
          </a:xfrm>
          <a:prstGeom prst="roundRect">
            <a:avLst>
              <a:gd name="adj" fmla="val 6000"/>
            </a:avLst>
          </a:prstGeom>
          <a:solidFill>
            <a:srgbClr val="F3F5FB"/>
          </a:solidFill>
          <a:ln w="12700">
            <a:solidFill>
              <a:srgbClr val="F3F5FB"/>
            </a:solidFill>
            <a:prstDash val="solid"/>
          </a:ln>
        </p:spPr>
        <p:txBody>
          <a:bodyPr/>
          <a:lstStyle/>
          <a:p>
            <a:endParaRPr lang="en-GB"/>
          </a:p>
        </p:txBody>
      </p:sp>
      <p:sp>
        <p:nvSpPr>
          <p:cNvPr id="7" name="Text 4"/>
          <p:cNvSpPr txBox="1"/>
          <p:nvPr/>
        </p:nvSpPr>
        <p:spPr>
          <a:xfrm>
            <a:off x="777240" y="1828800"/>
            <a:ext cx="2194560" cy="548640"/>
          </a:xfrm>
          <a:prstGeom prst="rect">
            <a:avLst/>
          </a:prstGeom>
          <a:noFill/>
          <a:ln/>
        </p:spPr>
        <p:txBody>
          <a:bodyPr wrap="square" lIns="0" tIns="0" rIns="0" bIns="0" rtlCol="0" anchor="ctr"/>
          <a:lstStyle/>
          <a:p>
            <a:pPr marL="0" indent="0">
              <a:buNone/>
            </a:pPr>
            <a:r>
              <a:rPr lang="en-US" sz="2800" b="1" dirty="0">
                <a:solidFill>
                  <a:srgbClr val="0EA5A4"/>
                </a:solidFill>
                <a:latin typeface="Arial" pitchFamily="34" charset="0"/>
                <a:ea typeface="Arial" pitchFamily="34" charset="-122"/>
                <a:cs typeface="Arial" pitchFamily="34" charset="-120"/>
              </a:rPr>
              <a:t>2012</a:t>
            </a:r>
            <a:endParaRPr lang="en-US" sz="2800" dirty="0"/>
          </a:p>
        </p:txBody>
      </p:sp>
      <p:sp>
        <p:nvSpPr>
          <p:cNvPr id="8" name="Text 5"/>
          <p:cNvSpPr txBox="1"/>
          <p:nvPr/>
        </p:nvSpPr>
        <p:spPr>
          <a:xfrm>
            <a:off x="777240" y="2423160"/>
            <a:ext cx="2240280" cy="914400"/>
          </a:xfrm>
          <a:prstGeom prst="rect">
            <a:avLst/>
          </a:prstGeom>
          <a:noFill/>
          <a:ln/>
        </p:spPr>
        <p:txBody>
          <a:bodyPr wrap="square" lIns="0" tIns="0" rIns="0" bIns="0" rtlCol="0" anchor="t"/>
          <a:lstStyle/>
          <a:p>
            <a:pPr marL="0" indent="0">
              <a:buNone/>
            </a:pPr>
            <a:r>
              <a:rPr lang="en-US" sz="1500" dirty="0">
                <a:solidFill>
                  <a:srgbClr val="1E2340"/>
                </a:solidFill>
                <a:latin typeface="Calibri" pitchFamily="34" charset="0"/>
                <a:ea typeface="Calibri" pitchFamily="34" charset="-122"/>
                <a:cs typeface="Calibri" pitchFamily="34" charset="-120"/>
              </a:rPr>
              <a:t>AlexNet: deep learning + GPUs win ImageNet</a:t>
            </a:r>
            <a:endParaRPr lang="en-US" sz="1500" dirty="0"/>
          </a:p>
        </p:txBody>
      </p:sp>
      <p:sp>
        <p:nvSpPr>
          <p:cNvPr id="9" name="Shape 6"/>
          <p:cNvSpPr/>
          <p:nvPr/>
        </p:nvSpPr>
        <p:spPr>
          <a:xfrm>
            <a:off x="3355848" y="1645920"/>
            <a:ext cx="2651760" cy="1828800"/>
          </a:xfrm>
          <a:prstGeom prst="roundRect">
            <a:avLst>
              <a:gd name="adj" fmla="val 6000"/>
            </a:avLst>
          </a:prstGeom>
          <a:solidFill>
            <a:srgbClr val="F3F5FB"/>
          </a:solidFill>
          <a:ln w="12700">
            <a:solidFill>
              <a:srgbClr val="F3F5FB"/>
            </a:solidFill>
            <a:prstDash val="solid"/>
          </a:ln>
        </p:spPr>
        <p:txBody>
          <a:bodyPr/>
          <a:lstStyle/>
          <a:p>
            <a:endParaRPr lang="en-GB"/>
          </a:p>
        </p:txBody>
      </p:sp>
      <p:sp>
        <p:nvSpPr>
          <p:cNvPr id="10" name="Text 7"/>
          <p:cNvSpPr txBox="1"/>
          <p:nvPr/>
        </p:nvSpPr>
        <p:spPr>
          <a:xfrm>
            <a:off x="3584448" y="1828800"/>
            <a:ext cx="2194560" cy="548640"/>
          </a:xfrm>
          <a:prstGeom prst="rect">
            <a:avLst/>
          </a:prstGeom>
          <a:noFill/>
          <a:ln/>
        </p:spPr>
        <p:txBody>
          <a:bodyPr wrap="square" lIns="0" tIns="0" rIns="0" bIns="0" rtlCol="0" anchor="ctr"/>
          <a:lstStyle/>
          <a:p>
            <a:pPr marL="0" indent="0">
              <a:buNone/>
            </a:pPr>
            <a:r>
              <a:rPr lang="en-US" sz="2800" b="1" dirty="0">
                <a:solidFill>
                  <a:srgbClr val="F2665A"/>
                </a:solidFill>
                <a:latin typeface="Arial" pitchFamily="34" charset="0"/>
                <a:ea typeface="Arial" pitchFamily="34" charset="-122"/>
                <a:cs typeface="Arial" pitchFamily="34" charset="-120"/>
              </a:rPr>
              <a:t>2016</a:t>
            </a:r>
            <a:endParaRPr lang="en-US" sz="2800" dirty="0"/>
          </a:p>
        </p:txBody>
      </p:sp>
      <p:sp>
        <p:nvSpPr>
          <p:cNvPr id="11" name="Text 8"/>
          <p:cNvSpPr txBox="1"/>
          <p:nvPr/>
        </p:nvSpPr>
        <p:spPr>
          <a:xfrm>
            <a:off x="3584448" y="2423160"/>
            <a:ext cx="2240280" cy="914400"/>
          </a:xfrm>
          <a:prstGeom prst="rect">
            <a:avLst/>
          </a:prstGeom>
          <a:noFill/>
          <a:ln/>
        </p:spPr>
        <p:txBody>
          <a:bodyPr wrap="square" lIns="0" tIns="0" rIns="0" bIns="0" rtlCol="0" anchor="t"/>
          <a:lstStyle/>
          <a:p>
            <a:pPr marL="0" indent="0">
              <a:buNone/>
            </a:pPr>
            <a:r>
              <a:rPr lang="en-US" sz="1500" dirty="0">
                <a:solidFill>
                  <a:srgbClr val="1E2340"/>
                </a:solidFill>
                <a:latin typeface="Calibri" pitchFamily="34" charset="0"/>
                <a:ea typeface="Calibri" pitchFamily="34" charset="-122"/>
                <a:cs typeface="Calibri" pitchFamily="34" charset="-120"/>
              </a:rPr>
              <a:t>AlphaGo beats world Go champion</a:t>
            </a:r>
            <a:endParaRPr lang="en-US" sz="1500" dirty="0"/>
          </a:p>
        </p:txBody>
      </p:sp>
      <p:sp>
        <p:nvSpPr>
          <p:cNvPr id="12" name="Shape 9"/>
          <p:cNvSpPr/>
          <p:nvPr/>
        </p:nvSpPr>
        <p:spPr>
          <a:xfrm>
            <a:off x="6163056" y="1645920"/>
            <a:ext cx="2651760" cy="1828800"/>
          </a:xfrm>
          <a:prstGeom prst="roundRect">
            <a:avLst>
              <a:gd name="adj" fmla="val 6000"/>
            </a:avLst>
          </a:prstGeom>
          <a:solidFill>
            <a:srgbClr val="F3F5FB"/>
          </a:solidFill>
          <a:ln w="12700">
            <a:solidFill>
              <a:srgbClr val="F3F5FB"/>
            </a:solidFill>
            <a:prstDash val="solid"/>
          </a:ln>
        </p:spPr>
        <p:txBody>
          <a:bodyPr/>
          <a:lstStyle/>
          <a:p>
            <a:endParaRPr lang="en-GB"/>
          </a:p>
        </p:txBody>
      </p:sp>
      <p:sp>
        <p:nvSpPr>
          <p:cNvPr id="13" name="Text 10"/>
          <p:cNvSpPr txBox="1"/>
          <p:nvPr/>
        </p:nvSpPr>
        <p:spPr>
          <a:xfrm>
            <a:off x="6391656" y="1828800"/>
            <a:ext cx="2194560" cy="548640"/>
          </a:xfrm>
          <a:prstGeom prst="rect">
            <a:avLst/>
          </a:prstGeom>
          <a:noFill/>
          <a:ln/>
        </p:spPr>
        <p:txBody>
          <a:bodyPr wrap="square" lIns="0" tIns="0" rIns="0" bIns="0" rtlCol="0" anchor="ctr"/>
          <a:lstStyle/>
          <a:p>
            <a:pPr marL="0" indent="0">
              <a:buNone/>
            </a:pPr>
            <a:r>
              <a:rPr lang="en-US" sz="2800" b="1" dirty="0">
                <a:solidFill>
                  <a:srgbClr val="6D4AE0"/>
                </a:solidFill>
                <a:latin typeface="Arial" pitchFamily="34" charset="0"/>
                <a:ea typeface="Arial" pitchFamily="34" charset="-122"/>
                <a:cs typeface="Arial" pitchFamily="34" charset="-120"/>
              </a:rPr>
              <a:t>2017</a:t>
            </a:r>
            <a:endParaRPr lang="en-US" sz="2800" dirty="0"/>
          </a:p>
        </p:txBody>
      </p:sp>
      <p:sp>
        <p:nvSpPr>
          <p:cNvPr id="14" name="Text 11"/>
          <p:cNvSpPr txBox="1"/>
          <p:nvPr/>
        </p:nvSpPr>
        <p:spPr>
          <a:xfrm>
            <a:off x="6391656" y="2423160"/>
            <a:ext cx="2240280" cy="914400"/>
          </a:xfrm>
          <a:prstGeom prst="rect">
            <a:avLst/>
          </a:prstGeom>
          <a:noFill/>
          <a:ln/>
        </p:spPr>
        <p:txBody>
          <a:bodyPr wrap="square" lIns="0" tIns="0" rIns="0" bIns="0" rtlCol="0" anchor="t"/>
          <a:lstStyle/>
          <a:p>
            <a:pPr marL="0" indent="0">
              <a:buNone/>
            </a:pPr>
            <a:r>
              <a:rPr lang="en-US" sz="1500" dirty="0">
                <a:solidFill>
                  <a:srgbClr val="1E2340"/>
                </a:solidFill>
                <a:latin typeface="Calibri" pitchFamily="34" charset="0"/>
                <a:ea typeface="Calibri" pitchFamily="34" charset="-122"/>
                <a:cs typeface="Calibri" pitchFamily="34" charset="-120"/>
              </a:rPr>
              <a:t>The Transformer is invented</a:t>
            </a:r>
            <a:endParaRPr lang="en-US" sz="1500" dirty="0"/>
          </a:p>
        </p:txBody>
      </p:sp>
      <p:sp>
        <p:nvSpPr>
          <p:cNvPr id="15" name="Shape 12"/>
          <p:cNvSpPr/>
          <p:nvPr/>
        </p:nvSpPr>
        <p:spPr>
          <a:xfrm>
            <a:off x="8970264" y="1645920"/>
            <a:ext cx="2651760" cy="1828800"/>
          </a:xfrm>
          <a:prstGeom prst="roundRect">
            <a:avLst>
              <a:gd name="adj" fmla="val 6000"/>
            </a:avLst>
          </a:prstGeom>
          <a:solidFill>
            <a:srgbClr val="F3F5FB"/>
          </a:solidFill>
          <a:ln w="12700">
            <a:solidFill>
              <a:srgbClr val="F3F5FB"/>
            </a:solidFill>
            <a:prstDash val="solid"/>
          </a:ln>
        </p:spPr>
        <p:txBody>
          <a:bodyPr/>
          <a:lstStyle/>
          <a:p>
            <a:endParaRPr lang="en-GB"/>
          </a:p>
        </p:txBody>
      </p:sp>
      <p:sp>
        <p:nvSpPr>
          <p:cNvPr id="16" name="Text 13"/>
          <p:cNvSpPr txBox="1"/>
          <p:nvPr/>
        </p:nvSpPr>
        <p:spPr>
          <a:xfrm>
            <a:off x="9198864" y="1828800"/>
            <a:ext cx="2194560" cy="548640"/>
          </a:xfrm>
          <a:prstGeom prst="rect">
            <a:avLst/>
          </a:prstGeom>
          <a:noFill/>
          <a:ln/>
        </p:spPr>
        <p:txBody>
          <a:bodyPr wrap="square" lIns="0" tIns="0" rIns="0" bIns="0" rtlCol="0" anchor="ctr"/>
          <a:lstStyle/>
          <a:p>
            <a:pPr marL="0" indent="0">
              <a:buNone/>
            </a:pPr>
            <a:r>
              <a:rPr lang="en-US" sz="2800" b="1" dirty="0">
                <a:solidFill>
                  <a:srgbClr val="E9A400"/>
                </a:solidFill>
                <a:latin typeface="Arial" pitchFamily="34" charset="0"/>
                <a:ea typeface="Arial" pitchFamily="34" charset="-122"/>
                <a:cs typeface="Arial" pitchFamily="34" charset="-120"/>
              </a:rPr>
              <a:t>2020</a:t>
            </a:r>
            <a:endParaRPr lang="en-US" sz="2800" dirty="0"/>
          </a:p>
        </p:txBody>
      </p:sp>
      <p:sp>
        <p:nvSpPr>
          <p:cNvPr id="17" name="Text 14"/>
          <p:cNvSpPr txBox="1"/>
          <p:nvPr/>
        </p:nvSpPr>
        <p:spPr>
          <a:xfrm>
            <a:off x="9198864" y="2423160"/>
            <a:ext cx="2240280" cy="914400"/>
          </a:xfrm>
          <a:prstGeom prst="rect">
            <a:avLst/>
          </a:prstGeom>
          <a:noFill/>
          <a:ln/>
        </p:spPr>
        <p:txBody>
          <a:bodyPr wrap="square" lIns="0" tIns="0" rIns="0" bIns="0" rtlCol="0" anchor="t"/>
          <a:lstStyle/>
          <a:p>
            <a:pPr marL="0" indent="0">
              <a:buNone/>
            </a:pPr>
            <a:r>
              <a:rPr lang="en-US" sz="1500" dirty="0">
                <a:solidFill>
                  <a:srgbClr val="1E2340"/>
                </a:solidFill>
                <a:latin typeface="Calibri" pitchFamily="34" charset="0"/>
                <a:ea typeface="Calibri" pitchFamily="34" charset="-122"/>
                <a:cs typeface="Calibri" pitchFamily="34" charset="-120"/>
              </a:rPr>
              <a:t>GPT-3 and AlphaFold 2</a:t>
            </a:r>
            <a:endParaRPr lang="en-US" sz="1500" dirty="0"/>
          </a:p>
        </p:txBody>
      </p:sp>
      <p:sp>
        <p:nvSpPr>
          <p:cNvPr id="18" name="Shape 15"/>
          <p:cNvSpPr/>
          <p:nvPr/>
        </p:nvSpPr>
        <p:spPr>
          <a:xfrm>
            <a:off x="548640" y="3657600"/>
            <a:ext cx="2651760" cy="1828800"/>
          </a:xfrm>
          <a:prstGeom prst="roundRect">
            <a:avLst>
              <a:gd name="adj" fmla="val 6000"/>
            </a:avLst>
          </a:prstGeom>
          <a:solidFill>
            <a:srgbClr val="F3F5FB"/>
          </a:solidFill>
          <a:ln w="12700">
            <a:solidFill>
              <a:srgbClr val="F3F5FB"/>
            </a:solidFill>
            <a:prstDash val="solid"/>
          </a:ln>
        </p:spPr>
        <p:txBody>
          <a:bodyPr/>
          <a:lstStyle/>
          <a:p>
            <a:endParaRPr lang="en-GB"/>
          </a:p>
        </p:txBody>
      </p:sp>
      <p:sp>
        <p:nvSpPr>
          <p:cNvPr id="19" name="Text 16"/>
          <p:cNvSpPr txBox="1"/>
          <p:nvPr/>
        </p:nvSpPr>
        <p:spPr>
          <a:xfrm>
            <a:off x="777240" y="3840480"/>
            <a:ext cx="2194560" cy="548640"/>
          </a:xfrm>
          <a:prstGeom prst="rect">
            <a:avLst/>
          </a:prstGeom>
          <a:noFill/>
          <a:ln/>
        </p:spPr>
        <p:txBody>
          <a:bodyPr wrap="square" lIns="0" tIns="0" rIns="0" bIns="0" rtlCol="0" anchor="ctr"/>
          <a:lstStyle/>
          <a:p>
            <a:pPr marL="0" indent="0">
              <a:buNone/>
            </a:pPr>
            <a:r>
              <a:rPr lang="en-US" sz="2800" b="1" dirty="0">
                <a:solidFill>
                  <a:srgbClr val="2F6FDE"/>
                </a:solidFill>
                <a:latin typeface="Arial" pitchFamily="34" charset="0"/>
                <a:ea typeface="Arial" pitchFamily="34" charset="-122"/>
                <a:cs typeface="Arial" pitchFamily="34" charset="-120"/>
              </a:rPr>
              <a:t>2022</a:t>
            </a:r>
            <a:endParaRPr lang="en-US" sz="2800" dirty="0"/>
          </a:p>
        </p:txBody>
      </p:sp>
      <p:sp>
        <p:nvSpPr>
          <p:cNvPr id="20" name="Text 17"/>
          <p:cNvSpPr txBox="1"/>
          <p:nvPr/>
        </p:nvSpPr>
        <p:spPr>
          <a:xfrm>
            <a:off x="777240" y="4434840"/>
            <a:ext cx="2240280" cy="914400"/>
          </a:xfrm>
          <a:prstGeom prst="rect">
            <a:avLst/>
          </a:prstGeom>
          <a:noFill/>
          <a:ln/>
        </p:spPr>
        <p:txBody>
          <a:bodyPr wrap="square" lIns="0" tIns="0" rIns="0" bIns="0" rtlCol="0" anchor="t"/>
          <a:lstStyle/>
          <a:p>
            <a:pPr marL="0" indent="0">
              <a:buNone/>
            </a:pPr>
            <a:r>
              <a:rPr lang="en-US" sz="1500" dirty="0">
                <a:solidFill>
                  <a:srgbClr val="1E2340"/>
                </a:solidFill>
                <a:latin typeface="Calibri" pitchFamily="34" charset="0"/>
                <a:ea typeface="Calibri" pitchFamily="34" charset="-122"/>
                <a:cs typeface="Calibri" pitchFamily="34" charset="-120"/>
              </a:rPr>
              <a:t>ChatGPT: 100m users in ~2 months</a:t>
            </a:r>
            <a:endParaRPr lang="en-US" sz="1500" dirty="0"/>
          </a:p>
        </p:txBody>
      </p:sp>
      <p:sp>
        <p:nvSpPr>
          <p:cNvPr id="21" name="Shape 18"/>
          <p:cNvSpPr/>
          <p:nvPr/>
        </p:nvSpPr>
        <p:spPr>
          <a:xfrm>
            <a:off x="3355848" y="3657600"/>
            <a:ext cx="2651760" cy="1828800"/>
          </a:xfrm>
          <a:prstGeom prst="roundRect">
            <a:avLst>
              <a:gd name="adj" fmla="val 6000"/>
            </a:avLst>
          </a:prstGeom>
          <a:solidFill>
            <a:srgbClr val="F3F5FB"/>
          </a:solidFill>
          <a:ln w="12700">
            <a:solidFill>
              <a:srgbClr val="F3F5FB"/>
            </a:solidFill>
            <a:prstDash val="solid"/>
          </a:ln>
        </p:spPr>
        <p:txBody>
          <a:bodyPr/>
          <a:lstStyle/>
          <a:p>
            <a:endParaRPr lang="en-GB"/>
          </a:p>
        </p:txBody>
      </p:sp>
      <p:sp>
        <p:nvSpPr>
          <p:cNvPr id="22" name="Text 19"/>
          <p:cNvSpPr txBox="1"/>
          <p:nvPr/>
        </p:nvSpPr>
        <p:spPr>
          <a:xfrm>
            <a:off x="3584448" y="3840480"/>
            <a:ext cx="2194560" cy="548640"/>
          </a:xfrm>
          <a:prstGeom prst="rect">
            <a:avLst/>
          </a:prstGeom>
          <a:noFill/>
          <a:ln/>
        </p:spPr>
        <p:txBody>
          <a:bodyPr wrap="square" lIns="0" tIns="0" rIns="0" bIns="0" rtlCol="0" anchor="ctr"/>
          <a:lstStyle/>
          <a:p>
            <a:pPr marL="0" indent="0">
              <a:buNone/>
            </a:pPr>
            <a:r>
              <a:rPr lang="en-US" sz="2800" b="1" dirty="0">
                <a:solidFill>
                  <a:srgbClr val="D63384"/>
                </a:solidFill>
                <a:latin typeface="Arial" pitchFamily="34" charset="0"/>
                <a:ea typeface="Arial" pitchFamily="34" charset="-122"/>
                <a:cs typeface="Arial" pitchFamily="34" charset="-120"/>
              </a:rPr>
              <a:t>2024</a:t>
            </a:r>
            <a:endParaRPr lang="en-US" sz="2800" dirty="0"/>
          </a:p>
        </p:txBody>
      </p:sp>
      <p:sp>
        <p:nvSpPr>
          <p:cNvPr id="23" name="Text 20"/>
          <p:cNvSpPr txBox="1"/>
          <p:nvPr/>
        </p:nvSpPr>
        <p:spPr>
          <a:xfrm>
            <a:off x="3584448" y="4434840"/>
            <a:ext cx="2240280" cy="914400"/>
          </a:xfrm>
          <a:prstGeom prst="rect">
            <a:avLst/>
          </a:prstGeom>
          <a:noFill/>
          <a:ln/>
        </p:spPr>
        <p:txBody>
          <a:bodyPr wrap="square" lIns="0" tIns="0" rIns="0" bIns="0" rtlCol="0" anchor="t"/>
          <a:lstStyle/>
          <a:p>
            <a:pPr marL="0" indent="0">
              <a:buNone/>
            </a:pPr>
            <a:r>
              <a:rPr lang="en-US" sz="1500" dirty="0">
                <a:solidFill>
                  <a:srgbClr val="1E2340"/>
                </a:solidFill>
                <a:latin typeface="Calibri" pitchFamily="34" charset="0"/>
                <a:ea typeface="Calibri" pitchFamily="34" charset="-122"/>
                <a:cs typeface="Calibri" pitchFamily="34" charset="-120"/>
              </a:rPr>
              <a:t>Nobel Prizes for AI; reasoning models</a:t>
            </a:r>
            <a:endParaRPr lang="en-US" sz="1500" dirty="0"/>
          </a:p>
        </p:txBody>
      </p:sp>
      <p:sp>
        <p:nvSpPr>
          <p:cNvPr id="24" name="Shape 21"/>
          <p:cNvSpPr/>
          <p:nvPr/>
        </p:nvSpPr>
        <p:spPr>
          <a:xfrm>
            <a:off x="6163056" y="3657600"/>
            <a:ext cx="2651760" cy="1828800"/>
          </a:xfrm>
          <a:prstGeom prst="roundRect">
            <a:avLst>
              <a:gd name="adj" fmla="val 6000"/>
            </a:avLst>
          </a:prstGeom>
          <a:solidFill>
            <a:srgbClr val="F3F5FB"/>
          </a:solidFill>
          <a:ln w="12700">
            <a:solidFill>
              <a:srgbClr val="F3F5FB"/>
            </a:solidFill>
            <a:prstDash val="solid"/>
          </a:ln>
        </p:spPr>
        <p:txBody>
          <a:bodyPr/>
          <a:lstStyle/>
          <a:p>
            <a:endParaRPr lang="en-GB"/>
          </a:p>
        </p:txBody>
      </p:sp>
      <p:sp>
        <p:nvSpPr>
          <p:cNvPr id="25" name="Text 22"/>
          <p:cNvSpPr txBox="1"/>
          <p:nvPr/>
        </p:nvSpPr>
        <p:spPr>
          <a:xfrm>
            <a:off x="6391656" y="3840480"/>
            <a:ext cx="2194560" cy="548640"/>
          </a:xfrm>
          <a:prstGeom prst="rect">
            <a:avLst/>
          </a:prstGeom>
          <a:noFill/>
          <a:ln/>
        </p:spPr>
        <p:txBody>
          <a:bodyPr wrap="square" lIns="0" tIns="0" rIns="0" bIns="0" rtlCol="0" anchor="ctr"/>
          <a:lstStyle/>
          <a:p>
            <a:pPr marL="0" indent="0">
              <a:buNone/>
            </a:pPr>
            <a:r>
              <a:rPr lang="en-US" sz="2800" b="1" dirty="0">
                <a:solidFill>
                  <a:srgbClr val="1F9D55"/>
                </a:solidFill>
                <a:latin typeface="Arial" pitchFamily="34" charset="0"/>
                <a:ea typeface="Arial" pitchFamily="34" charset="-122"/>
                <a:cs typeface="Arial" pitchFamily="34" charset="-120"/>
              </a:rPr>
              <a:t>2025</a:t>
            </a:r>
            <a:endParaRPr lang="en-US" sz="2800" dirty="0"/>
          </a:p>
        </p:txBody>
      </p:sp>
      <p:sp>
        <p:nvSpPr>
          <p:cNvPr id="26" name="Text 23"/>
          <p:cNvSpPr txBox="1"/>
          <p:nvPr/>
        </p:nvSpPr>
        <p:spPr>
          <a:xfrm>
            <a:off x="6391656" y="4434840"/>
            <a:ext cx="2240280" cy="914400"/>
          </a:xfrm>
          <a:prstGeom prst="rect">
            <a:avLst/>
          </a:prstGeom>
          <a:noFill/>
          <a:ln/>
        </p:spPr>
        <p:txBody>
          <a:bodyPr wrap="square" lIns="0" tIns="0" rIns="0" bIns="0" rtlCol="0" anchor="t"/>
          <a:lstStyle/>
          <a:p>
            <a:pPr marL="0" indent="0">
              <a:buNone/>
            </a:pPr>
            <a:r>
              <a:rPr lang="en-US" sz="1500" dirty="0">
                <a:solidFill>
                  <a:srgbClr val="1E2340"/>
                </a:solidFill>
                <a:latin typeface="Calibri" pitchFamily="34" charset="0"/>
                <a:ea typeface="Calibri" pitchFamily="34" charset="-122"/>
                <a:cs typeface="Calibri" pitchFamily="34" charset="-120"/>
              </a:rPr>
              <a:t>Agents use tools &amp; computers; playable world models</a:t>
            </a:r>
            <a:endParaRPr lang="en-US" sz="1500" dirty="0"/>
          </a:p>
        </p:txBody>
      </p:sp>
      <p:sp>
        <p:nvSpPr>
          <p:cNvPr id="27" name="Shape 24"/>
          <p:cNvSpPr/>
          <p:nvPr/>
        </p:nvSpPr>
        <p:spPr>
          <a:xfrm>
            <a:off x="8970264" y="3657600"/>
            <a:ext cx="2651760" cy="1828800"/>
          </a:xfrm>
          <a:prstGeom prst="roundRect">
            <a:avLst>
              <a:gd name="adj" fmla="val 6000"/>
            </a:avLst>
          </a:prstGeom>
          <a:solidFill>
            <a:srgbClr val="F3F5FB"/>
          </a:solidFill>
          <a:ln w="12700">
            <a:solidFill>
              <a:srgbClr val="F3F5FB"/>
            </a:solidFill>
            <a:prstDash val="solid"/>
          </a:ln>
        </p:spPr>
        <p:txBody>
          <a:bodyPr/>
          <a:lstStyle/>
          <a:p>
            <a:endParaRPr lang="en-GB"/>
          </a:p>
        </p:txBody>
      </p:sp>
      <p:sp>
        <p:nvSpPr>
          <p:cNvPr id="28" name="Text 25"/>
          <p:cNvSpPr txBox="1"/>
          <p:nvPr/>
        </p:nvSpPr>
        <p:spPr>
          <a:xfrm>
            <a:off x="9198864" y="3840480"/>
            <a:ext cx="2194560" cy="548640"/>
          </a:xfrm>
          <a:prstGeom prst="rect">
            <a:avLst/>
          </a:prstGeom>
          <a:noFill/>
          <a:ln/>
        </p:spPr>
        <p:txBody>
          <a:bodyPr wrap="square" lIns="0" tIns="0" rIns="0" bIns="0" rtlCol="0" anchor="ctr"/>
          <a:lstStyle/>
          <a:p>
            <a:pPr marL="0" indent="0">
              <a:buNone/>
            </a:pPr>
            <a:r>
              <a:rPr lang="en-US" sz="2800" b="1" dirty="0">
                <a:solidFill>
                  <a:srgbClr val="14172E"/>
                </a:solidFill>
                <a:latin typeface="Arial" pitchFamily="34" charset="0"/>
                <a:ea typeface="Arial" pitchFamily="34" charset="-122"/>
                <a:cs typeface="Arial" pitchFamily="34" charset="-120"/>
              </a:rPr>
              <a:t>2026</a:t>
            </a:r>
            <a:endParaRPr lang="en-US" sz="2800" dirty="0"/>
          </a:p>
        </p:txBody>
      </p:sp>
      <p:sp>
        <p:nvSpPr>
          <p:cNvPr id="29" name="Text 26"/>
          <p:cNvSpPr txBox="1"/>
          <p:nvPr/>
        </p:nvSpPr>
        <p:spPr>
          <a:xfrm>
            <a:off x="9198864" y="4434840"/>
            <a:ext cx="2240280" cy="914400"/>
          </a:xfrm>
          <a:prstGeom prst="rect">
            <a:avLst/>
          </a:prstGeom>
          <a:noFill/>
          <a:ln/>
        </p:spPr>
        <p:txBody>
          <a:bodyPr wrap="square" lIns="0" tIns="0" rIns="0" bIns="0" rtlCol="0" anchor="t"/>
          <a:lstStyle/>
          <a:p>
            <a:pPr marL="0" indent="0">
              <a:buNone/>
            </a:pPr>
            <a:r>
              <a:rPr lang="en-US" sz="1500" dirty="0">
                <a:solidFill>
                  <a:srgbClr val="1E2340"/>
                </a:solidFill>
                <a:latin typeface="Calibri" pitchFamily="34" charset="0"/>
                <a:ea typeface="Calibri" pitchFamily="34" charset="-122"/>
                <a:cs typeface="Calibri" pitchFamily="34" charset="-120"/>
              </a:rPr>
              <a:t>Agentic AI at work; EU AI Act transparency rules</a:t>
            </a:r>
            <a:endParaRPr lang="en-US" sz="1500" dirty="0"/>
          </a:p>
        </p:txBody>
      </p:sp>
      <p:sp>
        <p:nvSpPr>
          <p:cNvPr id="30" name="Shape 27"/>
          <p:cNvSpPr/>
          <p:nvPr/>
        </p:nvSpPr>
        <p:spPr>
          <a:xfrm>
            <a:off x="548640" y="5760720"/>
            <a:ext cx="11094415" cy="502920"/>
          </a:xfrm>
          <a:prstGeom prst="roundRect">
            <a:avLst>
              <a:gd name="adj" fmla="val 18182"/>
            </a:avLst>
          </a:prstGeom>
          <a:solidFill>
            <a:srgbClr val="FDE3E0"/>
          </a:solidFill>
          <a:ln w="12700">
            <a:solidFill>
              <a:srgbClr val="FDE3E0"/>
            </a:solidFill>
            <a:prstDash val="solid"/>
          </a:ln>
        </p:spPr>
        <p:txBody>
          <a:bodyPr/>
          <a:lstStyle/>
          <a:p>
            <a:endParaRPr lang="en-GB"/>
          </a:p>
        </p:txBody>
      </p:sp>
      <p:pic>
        <p:nvPicPr>
          <p:cNvPr id="31" name="Image 0" descr="preencoded.png"/>
          <p:cNvPicPr>
            <a:picLocks noChangeAspect="1"/>
          </p:cNvPicPr>
          <p:nvPr/>
        </p:nvPicPr>
        <p:blipFill>
          <a:blip r:embed="rId4"/>
          <a:stretch>
            <a:fillRect/>
          </a:stretch>
        </p:blipFill>
        <p:spPr>
          <a:xfrm>
            <a:off x="731520" y="5847588"/>
            <a:ext cx="329184" cy="329184"/>
          </a:xfrm>
          <a:prstGeom prst="rect">
            <a:avLst/>
          </a:prstGeom>
        </p:spPr>
      </p:pic>
      <p:sp>
        <p:nvSpPr>
          <p:cNvPr id="32" name="Text 28"/>
          <p:cNvSpPr txBox="1"/>
          <p:nvPr/>
        </p:nvSpPr>
        <p:spPr>
          <a:xfrm>
            <a:off x="1188720" y="5760720"/>
            <a:ext cx="10271455" cy="502920"/>
          </a:xfrm>
          <a:prstGeom prst="rect">
            <a:avLst/>
          </a:prstGeom>
          <a:noFill/>
          <a:ln/>
        </p:spPr>
        <p:txBody>
          <a:bodyPr wrap="square" lIns="0" tIns="0" rIns="0" bIns="0" rtlCol="0" anchor="ctr"/>
          <a:lstStyle/>
          <a:p>
            <a:pPr marL="0" indent="0">
              <a:buNone/>
            </a:pPr>
            <a:r>
              <a:rPr lang="en-US" sz="1500" dirty="0">
                <a:solidFill>
                  <a:srgbClr val="1E2340"/>
                </a:solidFill>
                <a:latin typeface="Calibri" pitchFamily="34" charset="0"/>
                <a:ea typeface="Calibri" pitchFamily="34" charset="-122"/>
                <a:cs typeface="Calibri" pitchFamily="34" charset="-120"/>
              </a:rPr>
              <a:t>Your prediction: what will be on this timeline for 2027? We’ll check at the end of the module.</a:t>
            </a:r>
            <a:endParaRPr lang="en-US" sz="1500" dirty="0"/>
          </a:p>
        </p:txBody>
      </p:sp>
    </p:spTree>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 1"/>
          <p:cNvSpPr txBox="1"/>
          <p:nvPr/>
        </p:nvSpPr>
        <p:spPr>
          <a:xfrm>
            <a:off x="493988" y="320040"/>
            <a:ext cx="1255937" cy="292608"/>
          </a:xfrm>
          <a:prstGeom prst="rect">
            <a:avLst/>
          </a:prstGeom>
          <a:noFill/>
          <a:ln/>
        </p:spPr>
        <p:txBody>
          <a:bodyPr wrap="square" lIns="0" tIns="0" rIns="0" bIns="0" rtlCol="0" anchor="ctr"/>
          <a:lstStyle/>
          <a:p>
            <a:pPr marL="0" indent="0" algn="ctr">
              <a:buNone/>
            </a:pPr>
            <a:r>
              <a:rPr lang="en-US" sz="2400" b="1" kern="0" spc="100" dirty="0">
                <a:solidFill>
                  <a:srgbClr val="CD0398"/>
                </a:solidFill>
                <a:latin typeface="Arial" pitchFamily="34" charset="0"/>
                <a:ea typeface="Arial" pitchFamily="34" charset="-122"/>
                <a:cs typeface="Arial" pitchFamily="34" charset="-120"/>
              </a:rPr>
              <a:t>Activity</a:t>
            </a:r>
            <a:r>
              <a:rPr lang="en-US" sz="1050" b="1" kern="0" spc="100" dirty="0">
                <a:solidFill>
                  <a:srgbClr val="FFFFFF"/>
                </a:solidFill>
                <a:latin typeface="Arial" pitchFamily="34" charset="0"/>
                <a:ea typeface="Arial" pitchFamily="34" charset="-122"/>
                <a:cs typeface="Arial" pitchFamily="34" charset="-120"/>
              </a:rPr>
              <a:t> </a:t>
            </a:r>
            <a:endParaRPr lang="en-US" sz="1050" dirty="0"/>
          </a:p>
        </p:txBody>
      </p:sp>
      <p:sp>
        <p:nvSpPr>
          <p:cNvPr id="4" name="Text 2"/>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Put These in Order!</a:t>
            </a:r>
            <a:endParaRPr lang="en-US" sz="3000" dirty="0"/>
          </a:p>
        </p:txBody>
      </p:sp>
      <p:sp>
        <p:nvSpPr>
          <p:cNvPr id="5" name="Text 3"/>
          <p:cNvSpPr txBox="1"/>
          <p:nvPr/>
        </p:nvSpPr>
        <p:spPr>
          <a:xfrm>
            <a:off x="548640" y="1325880"/>
            <a:ext cx="11094415" cy="365760"/>
          </a:xfrm>
          <a:prstGeom prst="rect">
            <a:avLst/>
          </a:prstGeom>
          <a:noFill/>
          <a:ln/>
        </p:spPr>
        <p:txBody>
          <a:bodyPr wrap="square" lIns="0" tIns="0" rIns="0" bIns="0" rtlCol="0" anchor="ctr"/>
          <a:lstStyle/>
          <a:p>
            <a:pPr marL="0" indent="0">
              <a:buNone/>
            </a:pPr>
            <a:r>
              <a:rPr lang="en-US" sz="1600" i="1" dirty="0">
                <a:solidFill>
                  <a:srgbClr val="5B6178"/>
                </a:solidFill>
                <a:latin typeface="Calibri" pitchFamily="34" charset="0"/>
                <a:ea typeface="Calibri" pitchFamily="34" charset="-122"/>
                <a:cs typeface="Calibri" pitchFamily="34" charset="-120"/>
              </a:rPr>
              <a:t>Teams of 3 · 2 minutes · oldest to newest · no phones!</a:t>
            </a:r>
            <a:endParaRPr lang="en-US" sz="1600" dirty="0"/>
          </a:p>
        </p:txBody>
      </p:sp>
      <p:sp>
        <p:nvSpPr>
          <p:cNvPr id="6" name="Text 4"/>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1 · Introduction to AI</a:t>
            </a:r>
            <a:endParaRPr lang="en-US" sz="1000" dirty="0"/>
          </a:p>
        </p:txBody>
      </p:sp>
      <p:sp>
        <p:nvSpPr>
          <p:cNvPr id="7" name="Text 5"/>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13</a:t>
            </a:r>
            <a:endParaRPr lang="en-US" sz="1000" dirty="0"/>
          </a:p>
        </p:txBody>
      </p:sp>
      <p:sp>
        <p:nvSpPr>
          <p:cNvPr id="9" name="Shape 6"/>
          <p:cNvSpPr/>
          <p:nvPr/>
        </p:nvSpPr>
        <p:spPr>
          <a:xfrm>
            <a:off x="548640" y="2011680"/>
            <a:ext cx="3520440" cy="1463040"/>
          </a:xfrm>
          <a:prstGeom prst="roundRect">
            <a:avLst>
              <a:gd name="adj" fmla="val 7500"/>
            </a:avLst>
          </a:prstGeom>
          <a:solidFill>
            <a:srgbClr val="FFFFFF"/>
          </a:solidFill>
          <a:ln w="25400">
            <a:solidFill>
              <a:srgbClr val="0EA5A4"/>
            </a:solidFill>
            <a:prstDash val="solid"/>
          </a:ln>
        </p:spPr>
        <p:txBody>
          <a:bodyPr/>
          <a:lstStyle/>
          <a:p>
            <a:endParaRPr lang="en-GB"/>
          </a:p>
        </p:txBody>
      </p:sp>
      <p:sp>
        <p:nvSpPr>
          <p:cNvPr id="10" name="Shape 7"/>
          <p:cNvSpPr/>
          <p:nvPr/>
        </p:nvSpPr>
        <p:spPr>
          <a:xfrm>
            <a:off x="777240" y="2468880"/>
            <a:ext cx="548640" cy="548640"/>
          </a:xfrm>
          <a:prstGeom prst="ellipse">
            <a:avLst/>
          </a:prstGeom>
          <a:solidFill>
            <a:srgbClr val="0EA5A4"/>
          </a:solidFill>
          <a:ln w="12700">
            <a:solidFill>
              <a:srgbClr val="0EA5A4"/>
            </a:solidFill>
            <a:prstDash val="solid"/>
          </a:ln>
        </p:spPr>
        <p:txBody>
          <a:bodyPr/>
          <a:lstStyle/>
          <a:p>
            <a:endParaRPr lang="en-GB"/>
          </a:p>
        </p:txBody>
      </p:sp>
      <p:sp>
        <p:nvSpPr>
          <p:cNvPr id="11" name="Text 8"/>
          <p:cNvSpPr txBox="1"/>
          <p:nvPr/>
        </p:nvSpPr>
        <p:spPr>
          <a:xfrm>
            <a:off x="777240" y="2468880"/>
            <a:ext cx="548640" cy="54864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A</a:t>
            </a:r>
            <a:endParaRPr lang="en-US" sz="2000" dirty="0"/>
          </a:p>
        </p:txBody>
      </p:sp>
      <p:sp>
        <p:nvSpPr>
          <p:cNvPr id="12" name="Text 9"/>
          <p:cNvSpPr txBox="1"/>
          <p:nvPr/>
        </p:nvSpPr>
        <p:spPr>
          <a:xfrm>
            <a:off x="1508760" y="2148840"/>
            <a:ext cx="2423160" cy="118872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Siri launches on the iPhone</a:t>
            </a:r>
            <a:endParaRPr lang="en-US" sz="1600" dirty="0"/>
          </a:p>
        </p:txBody>
      </p:sp>
      <p:sp>
        <p:nvSpPr>
          <p:cNvPr id="13" name="Shape 10"/>
          <p:cNvSpPr/>
          <p:nvPr/>
        </p:nvSpPr>
        <p:spPr>
          <a:xfrm>
            <a:off x="4297680" y="2011680"/>
            <a:ext cx="3520440" cy="1463040"/>
          </a:xfrm>
          <a:prstGeom prst="roundRect">
            <a:avLst>
              <a:gd name="adj" fmla="val 7500"/>
            </a:avLst>
          </a:prstGeom>
          <a:solidFill>
            <a:srgbClr val="FFFFFF"/>
          </a:solidFill>
          <a:ln w="25400">
            <a:solidFill>
              <a:srgbClr val="F2665A"/>
            </a:solidFill>
            <a:prstDash val="solid"/>
          </a:ln>
        </p:spPr>
        <p:txBody>
          <a:bodyPr/>
          <a:lstStyle/>
          <a:p>
            <a:endParaRPr lang="en-GB"/>
          </a:p>
        </p:txBody>
      </p:sp>
      <p:sp>
        <p:nvSpPr>
          <p:cNvPr id="14" name="Shape 11"/>
          <p:cNvSpPr/>
          <p:nvPr/>
        </p:nvSpPr>
        <p:spPr>
          <a:xfrm>
            <a:off x="4526280" y="2468880"/>
            <a:ext cx="548640" cy="548640"/>
          </a:xfrm>
          <a:prstGeom prst="ellipse">
            <a:avLst/>
          </a:prstGeom>
          <a:solidFill>
            <a:srgbClr val="F2665A"/>
          </a:solidFill>
          <a:ln w="12700">
            <a:solidFill>
              <a:srgbClr val="F2665A"/>
            </a:solidFill>
            <a:prstDash val="solid"/>
          </a:ln>
        </p:spPr>
        <p:txBody>
          <a:bodyPr/>
          <a:lstStyle/>
          <a:p>
            <a:endParaRPr lang="en-GB"/>
          </a:p>
        </p:txBody>
      </p:sp>
      <p:sp>
        <p:nvSpPr>
          <p:cNvPr id="15" name="Text 12"/>
          <p:cNvSpPr txBox="1"/>
          <p:nvPr/>
        </p:nvSpPr>
        <p:spPr>
          <a:xfrm>
            <a:off x="4526280" y="2468880"/>
            <a:ext cx="548640" cy="54864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B</a:t>
            </a:r>
            <a:endParaRPr lang="en-US" sz="2000" dirty="0"/>
          </a:p>
        </p:txBody>
      </p:sp>
      <p:sp>
        <p:nvSpPr>
          <p:cNvPr id="16" name="Text 13"/>
          <p:cNvSpPr txBox="1"/>
          <p:nvPr/>
        </p:nvSpPr>
        <p:spPr>
          <a:xfrm>
            <a:off x="5257800" y="2148840"/>
            <a:ext cx="2423160" cy="118872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The Transformer architecture</a:t>
            </a:r>
            <a:endParaRPr lang="en-US" sz="1600" dirty="0"/>
          </a:p>
        </p:txBody>
      </p:sp>
      <p:sp>
        <p:nvSpPr>
          <p:cNvPr id="17" name="Shape 14"/>
          <p:cNvSpPr/>
          <p:nvPr/>
        </p:nvSpPr>
        <p:spPr>
          <a:xfrm>
            <a:off x="8046720" y="2011680"/>
            <a:ext cx="3520440" cy="1463040"/>
          </a:xfrm>
          <a:prstGeom prst="roundRect">
            <a:avLst>
              <a:gd name="adj" fmla="val 7500"/>
            </a:avLst>
          </a:prstGeom>
          <a:solidFill>
            <a:srgbClr val="FFFFFF"/>
          </a:solidFill>
          <a:ln w="25400">
            <a:solidFill>
              <a:srgbClr val="6D4AE0"/>
            </a:solidFill>
            <a:prstDash val="solid"/>
          </a:ln>
        </p:spPr>
        <p:txBody>
          <a:bodyPr/>
          <a:lstStyle/>
          <a:p>
            <a:endParaRPr lang="en-GB"/>
          </a:p>
        </p:txBody>
      </p:sp>
      <p:sp>
        <p:nvSpPr>
          <p:cNvPr id="18" name="Shape 15"/>
          <p:cNvSpPr/>
          <p:nvPr/>
        </p:nvSpPr>
        <p:spPr>
          <a:xfrm>
            <a:off x="8275320" y="2468880"/>
            <a:ext cx="548640" cy="548640"/>
          </a:xfrm>
          <a:prstGeom prst="ellipse">
            <a:avLst/>
          </a:prstGeom>
          <a:solidFill>
            <a:srgbClr val="6D4AE0"/>
          </a:solidFill>
          <a:ln w="12700">
            <a:solidFill>
              <a:srgbClr val="6D4AE0"/>
            </a:solidFill>
            <a:prstDash val="solid"/>
          </a:ln>
        </p:spPr>
        <p:txBody>
          <a:bodyPr/>
          <a:lstStyle/>
          <a:p>
            <a:endParaRPr lang="en-GB"/>
          </a:p>
        </p:txBody>
      </p:sp>
      <p:sp>
        <p:nvSpPr>
          <p:cNvPr id="19" name="Text 16"/>
          <p:cNvSpPr txBox="1"/>
          <p:nvPr/>
        </p:nvSpPr>
        <p:spPr>
          <a:xfrm>
            <a:off x="8275320" y="2468880"/>
            <a:ext cx="548640" cy="54864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C</a:t>
            </a:r>
            <a:endParaRPr lang="en-US" sz="2000" dirty="0"/>
          </a:p>
        </p:txBody>
      </p:sp>
      <p:sp>
        <p:nvSpPr>
          <p:cNvPr id="20" name="Text 17"/>
          <p:cNvSpPr txBox="1"/>
          <p:nvPr/>
        </p:nvSpPr>
        <p:spPr>
          <a:xfrm>
            <a:off x="9006840" y="2148840"/>
            <a:ext cx="2423160" cy="118872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Deep Blue beats Kasparov</a:t>
            </a:r>
            <a:endParaRPr lang="en-US" sz="1600" dirty="0"/>
          </a:p>
        </p:txBody>
      </p:sp>
      <p:sp>
        <p:nvSpPr>
          <p:cNvPr id="21" name="Shape 18"/>
          <p:cNvSpPr/>
          <p:nvPr/>
        </p:nvSpPr>
        <p:spPr>
          <a:xfrm>
            <a:off x="548640" y="3749040"/>
            <a:ext cx="3520440" cy="1463040"/>
          </a:xfrm>
          <a:prstGeom prst="roundRect">
            <a:avLst>
              <a:gd name="adj" fmla="val 7500"/>
            </a:avLst>
          </a:prstGeom>
          <a:solidFill>
            <a:srgbClr val="FFFFFF"/>
          </a:solidFill>
          <a:ln w="25400">
            <a:solidFill>
              <a:srgbClr val="E9A400"/>
            </a:solidFill>
            <a:prstDash val="solid"/>
          </a:ln>
        </p:spPr>
        <p:txBody>
          <a:bodyPr/>
          <a:lstStyle/>
          <a:p>
            <a:endParaRPr lang="en-GB"/>
          </a:p>
        </p:txBody>
      </p:sp>
      <p:sp>
        <p:nvSpPr>
          <p:cNvPr id="22" name="Shape 19"/>
          <p:cNvSpPr/>
          <p:nvPr/>
        </p:nvSpPr>
        <p:spPr>
          <a:xfrm>
            <a:off x="777240" y="4206240"/>
            <a:ext cx="548640" cy="548640"/>
          </a:xfrm>
          <a:prstGeom prst="ellipse">
            <a:avLst/>
          </a:prstGeom>
          <a:solidFill>
            <a:srgbClr val="E9A400"/>
          </a:solidFill>
          <a:ln w="12700">
            <a:solidFill>
              <a:srgbClr val="E9A400"/>
            </a:solidFill>
            <a:prstDash val="solid"/>
          </a:ln>
        </p:spPr>
        <p:txBody>
          <a:bodyPr/>
          <a:lstStyle/>
          <a:p>
            <a:endParaRPr lang="en-GB"/>
          </a:p>
        </p:txBody>
      </p:sp>
      <p:sp>
        <p:nvSpPr>
          <p:cNvPr id="23" name="Text 20"/>
          <p:cNvSpPr txBox="1"/>
          <p:nvPr/>
        </p:nvSpPr>
        <p:spPr>
          <a:xfrm>
            <a:off x="777240" y="4206240"/>
            <a:ext cx="548640" cy="54864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D</a:t>
            </a:r>
            <a:endParaRPr lang="en-US" sz="2000" dirty="0"/>
          </a:p>
        </p:txBody>
      </p:sp>
      <p:sp>
        <p:nvSpPr>
          <p:cNvPr id="24" name="Text 21"/>
          <p:cNvSpPr txBox="1"/>
          <p:nvPr/>
        </p:nvSpPr>
        <p:spPr>
          <a:xfrm>
            <a:off x="1508760" y="3886200"/>
            <a:ext cx="2423160" cy="118872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ChatGPT is released</a:t>
            </a:r>
            <a:endParaRPr lang="en-US" sz="1600" dirty="0"/>
          </a:p>
        </p:txBody>
      </p:sp>
      <p:sp>
        <p:nvSpPr>
          <p:cNvPr id="25" name="Shape 22"/>
          <p:cNvSpPr/>
          <p:nvPr/>
        </p:nvSpPr>
        <p:spPr>
          <a:xfrm>
            <a:off x="4297680" y="3749040"/>
            <a:ext cx="3520440" cy="1463040"/>
          </a:xfrm>
          <a:prstGeom prst="roundRect">
            <a:avLst>
              <a:gd name="adj" fmla="val 7500"/>
            </a:avLst>
          </a:prstGeom>
          <a:solidFill>
            <a:srgbClr val="FFFFFF"/>
          </a:solidFill>
          <a:ln w="25400">
            <a:solidFill>
              <a:srgbClr val="2F6FDE"/>
            </a:solidFill>
            <a:prstDash val="solid"/>
          </a:ln>
        </p:spPr>
        <p:txBody>
          <a:bodyPr/>
          <a:lstStyle/>
          <a:p>
            <a:endParaRPr lang="en-GB"/>
          </a:p>
        </p:txBody>
      </p:sp>
      <p:sp>
        <p:nvSpPr>
          <p:cNvPr id="26" name="Shape 23"/>
          <p:cNvSpPr/>
          <p:nvPr/>
        </p:nvSpPr>
        <p:spPr>
          <a:xfrm>
            <a:off x="4526280" y="4206240"/>
            <a:ext cx="548640" cy="548640"/>
          </a:xfrm>
          <a:prstGeom prst="ellipse">
            <a:avLst/>
          </a:prstGeom>
          <a:solidFill>
            <a:srgbClr val="2F6FDE"/>
          </a:solidFill>
          <a:ln w="12700">
            <a:solidFill>
              <a:srgbClr val="2F6FDE"/>
            </a:solidFill>
            <a:prstDash val="solid"/>
          </a:ln>
        </p:spPr>
        <p:txBody>
          <a:bodyPr/>
          <a:lstStyle/>
          <a:p>
            <a:endParaRPr lang="en-GB"/>
          </a:p>
        </p:txBody>
      </p:sp>
      <p:sp>
        <p:nvSpPr>
          <p:cNvPr id="27" name="Text 24"/>
          <p:cNvSpPr txBox="1"/>
          <p:nvPr/>
        </p:nvSpPr>
        <p:spPr>
          <a:xfrm>
            <a:off x="4526280" y="4206240"/>
            <a:ext cx="548640" cy="54864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E</a:t>
            </a:r>
            <a:endParaRPr lang="en-US" sz="2000" dirty="0"/>
          </a:p>
        </p:txBody>
      </p:sp>
      <p:sp>
        <p:nvSpPr>
          <p:cNvPr id="28" name="Text 25"/>
          <p:cNvSpPr txBox="1"/>
          <p:nvPr/>
        </p:nvSpPr>
        <p:spPr>
          <a:xfrm>
            <a:off x="5257800" y="3886200"/>
            <a:ext cx="2423160" cy="118872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AlphaGo beats Lee Sedol</a:t>
            </a:r>
            <a:endParaRPr lang="en-US" sz="1600" dirty="0"/>
          </a:p>
        </p:txBody>
      </p:sp>
      <p:sp>
        <p:nvSpPr>
          <p:cNvPr id="29" name="Shape 26"/>
          <p:cNvSpPr/>
          <p:nvPr/>
        </p:nvSpPr>
        <p:spPr>
          <a:xfrm>
            <a:off x="8046720" y="3749040"/>
            <a:ext cx="3520440" cy="1463040"/>
          </a:xfrm>
          <a:prstGeom prst="roundRect">
            <a:avLst>
              <a:gd name="adj" fmla="val 7500"/>
            </a:avLst>
          </a:prstGeom>
          <a:solidFill>
            <a:srgbClr val="FFFFFF"/>
          </a:solidFill>
          <a:ln w="25400">
            <a:solidFill>
              <a:srgbClr val="D63384"/>
            </a:solidFill>
            <a:prstDash val="solid"/>
          </a:ln>
        </p:spPr>
        <p:txBody>
          <a:bodyPr/>
          <a:lstStyle/>
          <a:p>
            <a:endParaRPr lang="en-GB"/>
          </a:p>
        </p:txBody>
      </p:sp>
      <p:sp>
        <p:nvSpPr>
          <p:cNvPr id="30" name="Shape 27"/>
          <p:cNvSpPr/>
          <p:nvPr/>
        </p:nvSpPr>
        <p:spPr>
          <a:xfrm>
            <a:off x="8275320" y="4206240"/>
            <a:ext cx="548640" cy="548640"/>
          </a:xfrm>
          <a:prstGeom prst="ellipse">
            <a:avLst/>
          </a:prstGeom>
          <a:solidFill>
            <a:srgbClr val="D63384"/>
          </a:solidFill>
          <a:ln w="12700">
            <a:solidFill>
              <a:srgbClr val="D63384"/>
            </a:solidFill>
            <a:prstDash val="solid"/>
          </a:ln>
        </p:spPr>
        <p:txBody>
          <a:bodyPr/>
          <a:lstStyle/>
          <a:p>
            <a:endParaRPr lang="en-GB"/>
          </a:p>
        </p:txBody>
      </p:sp>
      <p:sp>
        <p:nvSpPr>
          <p:cNvPr id="31" name="Text 28"/>
          <p:cNvSpPr txBox="1"/>
          <p:nvPr/>
        </p:nvSpPr>
        <p:spPr>
          <a:xfrm>
            <a:off x="8275320" y="4206240"/>
            <a:ext cx="548640" cy="54864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F</a:t>
            </a:r>
            <a:endParaRPr lang="en-US" sz="2000" dirty="0"/>
          </a:p>
        </p:txBody>
      </p:sp>
      <p:sp>
        <p:nvSpPr>
          <p:cNvPr id="32" name="Text 29"/>
          <p:cNvSpPr txBox="1"/>
          <p:nvPr/>
        </p:nvSpPr>
        <p:spPr>
          <a:xfrm>
            <a:off x="9006840" y="3886200"/>
            <a:ext cx="2423160" cy="118872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ELIZA, the first chatbot</a:t>
            </a:r>
            <a:endParaRPr lang="en-US" sz="1600" dirty="0"/>
          </a:p>
        </p:txBody>
      </p:sp>
      <p:sp>
        <p:nvSpPr>
          <p:cNvPr id="33" name="Text 30"/>
          <p:cNvSpPr txBox="1"/>
          <p:nvPr/>
        </p:nvSpPr>
        <p:spPr>
          <a:xfrm>
            <a:off x="548640" y="5577840"/>
            <a:ext cx="11094415" cy="457200"/>
          </a:xfrm>
          <a:prstGeom prst="rect">
            <a:avLst/>
          </a:prstGeom>
          <a:noFill/>
          <a:ln/>
        </p:spPr>
        <p:txBody>
          <a:bodyPr wrap="square" lIns="0" tIns="0" rIns="0" bIns="0" rtlCol="0" anchor="ctr"/>
          <a:lstStyle/>
          <a:p>
            <a:pPr marL="0" indent="0" algn="ctr">
              <a:buNone/>
            </a:pPr>
            <a:r>
              <a:rPr lang="en-US" sz="2000" b="1" dirty="0">
                <a:solidFill>
                  <a:srgbClr val="8A90A6"/>
                </a:solidFill>
                <a:latin typeface="Arial" pitchFamily="34" charset="0"/>
                <a:ea typeface="Arial" pitchFamily="34" charset="-122"/>
                <a:cs typeface="Arial" pitchFamily="34" charset="-120"/>
              </a:rPr>
              <a:t>_____ → _____ → _____ → _____ → _____ → _____</a:t>
            </a:r>
            <a:endParaRPr lang="en-US" sz="2000" dirty="0"/>
          </a:p>
        </p:txBody>
      </p:sp>
    </p:spTree>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 0"/>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AI in 2026, by the Numbers</a:t>
            </a:r>
            <a:endParaRPr lang="en-US" sz="3000" dirty="0"/>
          </a:p>
        </p:txBody>
      </p:sp>
      <p:sp>
        <p:nvSpPr>
          <p:cNvPr id="3" name="Text 1"/>
          <p:cNvSpPr txBox="1"/>
          <p:nvPr/>
        </p:nvSpPr>
        <p:spPr>
          <a:xfrm>
            <a:off x="548640" y="1325880"/>
            <a:ext cx="11094415" cy="365760"/>
          </a:xfrm>
          <a:prstGeom prst="rect">
            <a:avLst/>
          </a:prstGeom>
          <a:noFill/>
          <a:ln/>
        </p:spPr>
        <p:txBody>
          <a:bodyPr wrap="square" lIns="0" tIns="0" rIns="0" bIns="0" rtlCol="0" anchor="ctr"/>
          <a:lstStyle/>
          <a:p>
            <a:pPr marL="0" indent="0">
              <a:buNone/>
            </a:pPr>
            <a:r>
              <a:rPr lang="en-US" sz="1600" i="1" dirty="0">
                <a:solidFill>
                  <a:srgbClr val="5B6178"/>
                </a:solidFill>
                <a:latin typeface="Calibri" pitchFamily="34" charset="0"/>
                <a:ea typeface="Calibri" pitchFamily="34" charset="-122"/>
                <a:cs typeface="Calibri" pitchFamily="34" charset="-120"/>
              </a:rPr>
              <a:t>Headline findings from the Stanford AI Index 2026 [6]</a:t>
            </a:r>
            <a:endParaRPr lang="en-US" sz="1600" dirty="0"/>
          </a:p>
        </p:txBody>
      </p:sp>
      <p:sp>
        <p:nvSpPr>
          <p:cNvPr id="4" name="Text 2"/>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1 · Introduction to AI</a:t>
            </a:r>
            <a:endParaRPr lang="en-US" sz="1000" dirty="0"/>
          </a:p>
        </p:txBody>
      </p:sp>
      <p:sp>
        <p:nvSpPr>
          <p:cNvPr id="5" name="Text 3"/>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14</a:t>
            </a:r>
            <a:endParaRPr lang="en-US" sz="1000" dirty="0"/>
          </a:p>
        </p:txBody>
      </p:sp>
      <p:sp>
        <p:nvSpPr>
          <p:cNvPr id="7" name="Shape 4"/>
          <p:cNvSpPr/>
          <p:nvPr/>
        </p:nvSpPr>
        <p:spPr>
          <a:xfrm>
            <a:off x="548640" y="1920240"/>
            <a:ext cx="2651760" cy="3108960"/>
          </a:xfrm>
          <a:prstGeom prst="roundRect">
            <a:avLst>
              <a:gd name="adj" fmla="val 4138"/>
            </a:avLst>
          </a:prstGeom>
          <a:solidFill>
            <a:srgbClr val="F3F5FB"/>
          </a:solidFill>
          <a:ln w="12700">
            <a:solidFill>
              <a:srgbClr val="F3F5FB"/>
            </a:solidFill>
            <a:prstDash val="solid"/>
          </a:ln>
        </p:spPr>
        <p:txBody>
          <a:bodyPr/>
          <a:lstStyle/>
          <a:p>
            <a:endParaRPr lang="en-GB"/>
          </a:p>
        </p:txBody>
      </p:sp>
      <p:sp>
        <p:nvSpPr>
          <p:cNvPr id="8" name="Text 5"/>
          <p:cNvSpPr txBox="1"/>
          <p:nvPr/>
        </p:nvSpPr>
        <p:spPr>
          <a:xfrm>
            <a:off x="731520" y="2148840"/>
            <a:ext cx="2286000" cy="1188720"/>
          </a:xfrm>
          <a:prstGeom prst="rect">
            <a:avLst/>
          </a:prstGeom>
          <a:noFill/>
          <a:ln/>
        </p:spPr>
        <p:txBody>
          <a:bodyPr wrap="square" lIns="0" tIns="0" rIns="0" bIns="0" rtlCol="0" anchor="ctr"/>
          <a:lstStyle/>
          <a:p>
            <a:pPr marL="0" indent="0" algn="ctr">
              <a:buNone/>
            </a:pPr>
            <a:r>
              <a:rPr lang="en-US" sz="5000" b="1" dirty="0">
                <a:solidFill>
                  <a:srgbClr val="0EA5A4"/>
                </a:solidFill>
                <a:latin typeface="Arial" pitchFamily="34" charset="0"/>
                <a:ea typeface="Arial" pitchFamily="34" charset="-122"/>
                <a:cs typeface="Arial" pitchFamily="34" charset="-120"/>
              </a:rPr>
              <a:t>53%</a:t>
            </a:r>
            <a:endParaRPr lang="en-US" sz="5000" dirty="0"/>
          </a:p>
        </p:txBody>
      </p:sp>
      <p:sp>
        <p:nvSpPr>
          <p:cNvPr id="9" name="Text 6"/>
          <p:cNvSpPr txBox="1"/>
          <p:nvPr/>
        </p:nvSpPr>
        <p:spPr>
          <a:xfrm>
            <a:off x="777240" y="3429000"/>
            <a:ext cx="2194560" cy="1371600"/>
          </a:xfrm>
          <a:prstGeom prst="rect">
            <a:avLst/>
          </a:prstGeom>
          <a:noFill/>
          <a:ln/>
        </p:spPr>
        <p:txBody>
          <a:bodyPr wrap="square" lIns="0" tIns="0" rIns="0" bIns="0" rtlCol="0" anchor="t"/>
          <a:lstStyle/>
          <a:p>
            <a:pPr marL="0" indent="0" algn="ctr">
              <a:buNone/>
            </a:pPr>
            <a:r>
              <a:rPr lang="en-US" sz="1600" dirty="0">
                <a:solidFill>
                  <a:srgbClr val="1E2340"/>
                </a:solidFill>
                <a:latin typeface="Calibri" pitchFamily="34" charset="0"/>
                <a:ea typeface="Calibri" pitchFamily="34" charset="-122"/>
                <a:cs typeface="Calibri" pitchFamily="34" charset="-120"/>
              </a:rPr>
              <a:t>population adoption of generative AI in just three years</a:t>
            </a:r>
            <a:endParaRPr lang="en-US" sz="1600" dirty="0"/>
          </a:p>
        </p:txBody>
      </p:sp>
      <p:sp>
        <p:nvSpPr>
          <p:cNvPr id="10" name="Shape 7"/>
          <p:cNvSpPr/>
          <p:nvPr/>
        </p:nvSpPr>
        <p:spPr>
          <a:xfrm>
            <a:off x="3355848" y="1920240"/>
            <a:ext cx="2651760" cy="3108960"/>
          </a:xfrm>
          <a:prstGeom prst="roundRect">
            <a:avLst>
              <a:gd name="adj" fmla="val 4138"/>
            </a:avLst>
          </a:prstGeom>
          <a:solidFill>
            <a:srgbClr val="F3F5FB"/>
          </a:solidFill>
          <a:ln w="12700">
            <a:solidFill>
              <a:srgbClr val="F3F5FB"/>
            </a:solidFill>
            <a:prstDash val="solid"/>
          </a:ln>
        </p:spPr>
        <p:txBody>
          <a:bodyPr/>
          <a:lstStyle/>
          <a:p>
            <a:endParaRPr lang="en-GB"/>
          </a:p>
        </p:txBody>
      </p:sp>
      <p:sp>
        <p:nvSpPr>
          <p:cNvPr id="11" name="Text 8"/>
          <p:cNvSpPr txBox="1"/>
          <p:nvPr/>
        </p:nvSpPr>
        <p:spPr>
          <a:xfrm>
            <a:off x="3538728" y="2148840"/>
            <a:ext cx="2286000" cy="1188720"/>
          </a:xfrm>
          <a:prstGeom prst="rect">
            <a:avLst/>
          </a:prstGeom>
          <a:noFill/>
          <a:ln/>
        </p:spPr>
        <p:txBody>
          <a:bodyPr wrap="square" lIns="0" tIns="0" rIns="0" bIns="0" rtlCol="0" anchor="ctr"/>
          <a:lstStyle/>
          <a:p>
            <a:pPr marL="0" indent="0" algn="ctr">
              <a:buNone/>
            </a:pPr>
            <a:r>
              <a:rPr lang="en-US" sz="5000" b="1" dirty="0">
                <a:solidFill>
                  <a:srgbClr val="F2665A"/>
                </a:solidFill>
                <a:latin typeface="Arial" pitchFamily="34" charset="0"/>
                <a:ea typeface="Arial" pitchFamily="34" charset="-122"/>
                <a:cs typeface="Arial" pitchFamily="34" charset="-120"/>
              </a:rPr>
              <a:t>88%</a:t>
            </a:r>
            <a:endParaRPr lang="en-US" sz="5000" dirty="0"/>
          </a:p>
        </p:txBody>
      </p:sp>
      <p:sp>
        <p:nvSpPr>
          <p:cNvPr id="12" name="Text 9"/>
          <p:cNvSpPr txBox="1"/>
          <p:nvPr/>
        </p:nvSpPr>
        <p:spPr>
          <a:xfrm>
            <a:off x="3584448" y="3429000"/>
            <a:ext cx="2194560" cy="1371600"/>
          </a:xfrm>
          <a:prstGeom prst="rect">
            <a:avLst/>
          </a:prstGeom>
          <a:noFill/>
          <a:ln/>
        </p:spPr>
        <p:txBody>
          <a:bodyPr wrap="square" lIns="0" tIns="0" rIns="0" bIns="0" rtlCol="0" anchor="t"/>
          <a:lstStyle/>
          <a:p>
            <a:pPr marL="0" indent="0" algn="ctr">
              <a:buNone/>
            </a:pPr>
            <a:r>
              <a:rPr lang="en-US" sz="1600" dirty="0">
                <a:solidFill>
                  <a:srgbClr val="1E2340"/>
                </a:solidFill>
                <a:latin typeface="Calibri" pitchFamily="34" charset="0"/>
                <a:ea typeface="Calibri" pitchFamily="34" charset="-122"/>
                <a:cs typeface="Calibri" pitchFamily="34" charset="-120"/>
              </a:rPr>
              <a:t>of organisations report using AI (2025)</a:t>
            </a:r>
            <a:endParaRPr lang="en-US" sz="1600" dirty="0"/>
          </a:p>
        </p:txBody>
      </p:sp>
      <p:sp>
        <p:nvSpPr>
          <p:cNvPr id="13" name="Shape 10"/>
          <p:cNvSpPr/>
          <p:nvPr/>
        </p:nvSpPr>
        <p:spPr>
          <a:xfrm>
            <a:off x="6163056" y="1920240"/>
            <a:ext cx="2651760" cy="3108960"/>
          </a:xfrm>
          <a:prstGeom prst="roundRect">
            <a:avLst>
              <a:gd name="adj" fmla="val 4138"/>
            </a:avLst>
          </a:prstGeom>
          <a:solidFill>
            <a:srgbClr val="F3F5FB"/>
          </a:solidFill>
          <a:ln w="12700">
            <a:solidFill>
              <a:srgbClr val="F3F5FB"/>
            </a:solidFill>
            <a:prstDash val="solid"/>
          </a:ln>
        </p:spPr>
        <p:txBody>
          <a:bodyPr/>
          <a:lstStyle/>
          <a:p>
            <a:endParaRPr lang="en-GB"/>
          </a:p>
        </p:txBody>
      </p:sp>
      <p:sp>
        <p:nvSpPr>
          <p:cNvPr id="14" name="Text 11"/>
          <p:cNvSpPr txBox="1"/>
          <p:nvPr/>
        </p:nvSpPr>
        <p:spPr>
          <a:xfrm>
            <a:off x="6345936" y="2148840"/>
            <a:ext cx="2286000" cy="1188720"/>
          </a:xfrm>
          <a:prstGeom prst="rect">
            <a:avLst/>
          </a:prstGeom>
          <a:noFill/>
          <a:ln/>
        </p:spPr>
        <p:txBody>
          <a:bodyPr wrap="square" lIns="0" tIns="0" rIns="0" bIns="0" rtlCol="0" anchor="ctr"/>
          <a:lstStyle/>
          <a:p>
            <a:pPr marL="0" indent="0" algn="ctr">
              <a:buNone/>
            </a:pPr>
            <a:r>
              <a:rPr lang="en-US" sz="5000" b="1" dirty="0">
                <a:solidFill>
                  <a:srgbClr val="6D4AE0"/>
                </a:solidFill>
                <a:latin typeface="Arial" pitchFamily="34" charset="0"/>
                <a:ea typeface="Arial" pitchFamily="34" charset="-122"/>
                <a:cs typeface="Arial" pitchFamily="34" charset="-120"/>
              </a:rPr>
              <a:t>4 in 5</a:t>
            </a:r>
            <a:endParaRPr lang="en-US" sz="5000" dirty="0"/>
          </a:p>
        </p:txBody>
      </p:sp>
      <p:sp>
        <p:nvSpPr>
          <p:cNvPr id="15" name="Text 12"/>
          <p:cNvSpPr txBox="1"/>
          <p:nvPr/>
        </p:nvSpPr>
        <p:spPr>
          <a:xfrm>
            <a:off x="6391656" y="3429000"/>
            <a:ext cx="2194560" cy="1371600"/>
          </a:xfrm>
          <a:prstGeom prst="rect">
            <a:avLst/>
          </a:prstGeom>
          <a:noFill/>
          <a:ln/>
        </p:spPr>
        <p:txBody>
          <a:bodyPr wrap="square" lIns="0" tIns="0" rIns="0" bIns="0" rtlCol="0" anchor="t"/>
          <a:lstStyle/>
          <a:p>
            <a:pPr marL="0" indent="0" algn="ctr">
              <a:buNone/>
            </a:pPr>
            <a:r>
              <a:rPr lang="en-US" sz="1600" dirty="0">
                <a:solidFill>
                  <a:srgbClr val="1E2340"/>
                </a:solidFill>
                <a:latin typeface="Calibri" pitchFamily="34" charset="0"/>
                <a:ea typeface="Calibri" pitchFamily="34" charset="-122"/>
                <a:cs typeface="Calibri" pitchFamily="34" charset="-120"/>
              </a:rPr>
              <a:t>university students use AI for their coursework</a:t>
            </a:r>
            <a:endParaRPr lang="en-US" sz="1600" dirty="0"/>
          </a:p>
        </p:txBody>
      </p:sp>
      <p:sp>
        <p:nvSpPr>
          <p:cNvPr id="16" name="Shape 13"/>
          <p:cNvSpPr/>
          <p:nvPr/>
        </p:nvSpPr>
        <p:spPr>
          <a:xfrm>
            <a:off x="8970264" y="1920240"/>
            <a:ext cx="2651760" cy="3108960"/>
          </a:xfrm>
          <a:prstGeom prst="roundRect">
            <a:avLst>
              <a:gd name="adj" fmla="val 4138"/>
            </a:avLst>
          </a:prstGeom>
          <a:solidFill>
            <a:srgbClr val="F3F5FB"/>
          </a:solidFill>
          <a:ln w="12700">
            <a:solidFill>
              <a:srgbClr val="F3F5FB"/>
            </a:solidFill>
            <a:prstDash val="solid"/>
          </a:ln>
        </p:spPr>
        <p:txBody>
          <a:bodyPr/>
          <a:lstStyle/>
          <a:p>
            <a:endParaRPr lang="en-GB"/>
          </a:p>
        </p:txBody>
      </p:sp>
      <p:sp>
        <p:nvSpPr>
          <p:cNvPr id="17" name="Text 14"/>
          <p:cNvSpPr txBox="1"/>
          <p:nvPr/>
        </p:nvSpPr>
        <p:spPr>
          <a:xfrm>
            <a:off x="9153144" y="2148840"/>
            <a:ext cx="2286000" cy="1188720"/>
          </a:xfrm>
          <a:prstGeom prst="rect">
            <a:avLst/>
          </a:prstGeom>
          <a:noFill/>
          <a:ln/>
        </p:spPr>
        <p:txBody>
          <a:bodyPr wrap="square" lIns="0" tIns="0" rIns="0" bIns="0" rtlCol="0" anchor="ctr"/>
          <a:lstStyle/>
          <a:p>
            <a:pPr marL="0" indent="0" algn="ctr">
              <a:buNone/>
            </a:pPr>
            <a:r>
              <a:rPr lang="en-US" sz="5000" b="1" dirty="0">
                <a:solidFill>
                  <a:srgbClr val="D63384"/>
                </a:solidFill>
                <a:latin typeface="Arial" pitchFamily="34" charset="0"/>
                <a:ea typeface="Arial" pitchFamily="34" charset="-122"/>
                <a:cs typeface="Arial" pitchFamily="34" charset="-120"/>
              </a:rPr>
              <a:t>362</a:t>
            </a:r>
            <a:endParaRPr lang="en-US" sz="5000" dirty="0"/>
          </a:p>
        </p:txBody>
      </p:sp>
      <p:sp>
        <p:nvSpPr>
          <p:cNvPr id="18" name="Text 15"/>
          <p:cNvSpPr txBox="1"/>
          <p:nvPr/>
        </p:nvSpPr>
        <p:spPr>
          <a:xfrm>
            <a:off x="9198864" y="3429000"/>
            <a:ext cx="2194560" cy="1371600"/>
          </a:xfrm>
          <a:prstGeom prst="rect">
            <a:avLst/>
          </a:prstGeom>
          <a:noFill/>
          <a:ln/>
        </p:spPr>
        <p:txBody>
          <a:bodyPr wrap="square" lIns="0" tIns="0" rIns="0" bIns="0" rtlCol="0" anchor="t"/>
          <a:lstStyle/>
          <a:p>
            <a:pPr marL="0" indent="0" algn="ctr">
              <a:buNone/>
            </a:pPr>
            <a:r>
              <a:rPr lang="en-US" sz="1600" dirty="0">
                <a:solidFill>
                  <a:srgbClr val="1E2340"/>
                </a:solidFill>
                <a:latin typeface="Calibri" pitchFamily="34" charset="0"/>
                <a:ea typeface="Calibri" pitchFamily="34" charset="-122"/>
                <a:cs typeface="Calibri" pitchFamily="34" charset="-120"/>
              </a:rPr>
              <a:t>documented AI incidents in 2025, up from 233 in 2024</a:t>
            </a:r>
            <a:endParaRPr lang="en-US" sz="1600" dirty="0"/>
          </a:p>
        </p:txBody>
      </p:sp>
      <p:sp>
        <p:nvSpPr>
          <p:cNvPr id="19" name="Shape 16"/>
          <p:cNvSpPr/>
          <p:nvPr/>
        </p:nvSpPr>
        <p:spPr>
          <a:xfrm>
            <a:off x="548640" y="5394960"/>
            <a:ext cx="11094415" cy="548640"/>
          </a:xfrm>
          <a:prstGeom prst="roundRect">
            <a:avLst>
              <a:gd name="adj" fmla="val 16667"/>
            </a:avLst>
          </a:prstGeom>
          <a:solidFill>
            <a:srgbClr val="E8E2FB"/>
          </a:solidFill>
          <a:ln w="12700">
            <a:solidFill>
              <a:srgbClr val="E8E2FB"/>
            </a:solidFill>
            <a:prstDash val="solid"/>
          </a:ln>
        </p:spPr>
        <p:txBody>
          <a:bodyPr/>
          <a:lstStyle/>
          <a:p>
            <a:endParaRPr lang="en-GB"/>
          </a:p>
        </p:txBody>
      </p:sp>
      <p:pic>
        <p:nvPicPr>
          <p:cNvPr id="20" name="Image 0" descr="preencoded.png"/>
          <p:cNvPicPr>
            <a:picLocks noChangeAspect="1"/>
          </p:cNvPicPr>
          <p:nvPr/>
        </p:nvPicPr>
        <p:blipFill>
          <a:blip r:embed="rId4"/>
          <a:stretch>
            <a:fillRect/>
          </a:stretch>
        </p:blipFill>
        <p:spPr>
          <a:xfrm>
            <a:off x="731520" y="5504688"/>
            <a:ext cx="329184" cy="329184"/>
          </a:xfrm>
          <a:prstGeom prst="rect">
            <a:avLst/>
          </a:prstGeom>
        </p:spPr>
      </p:pic>
      <p:sp>
        <p:nvSpPr>
          <p:cNvPr id="21" name="Text 17"/>
          <p:cNvSpPr txBox="1"/>
          <p:nvPr/>
        </p:nvSpPr>
        <p:spPr>
          <a:xfrm>
            <a:off x="1188720" y="5394960"/>
            <a:ext cx="10271455" cy="548640"/>
          </a:xfrm>
          <a:prstGeom prst="rect">
            <a:avLst/>
          </a:prstGeom>
          <a:noFill/>
          <a:ln/>
        </p:spPr>
        <p:txBody>
          <a:bodyPr wrap="square" lIns="0" tIns="0" rIns="0" bIns="0" rtlCol="0" anchor="ctr"/>
          <a:lstStyle/>
          <a:p>
            <a:pPr marL="0" indent="0">
              <a:buNone/>
            </a:pPr>
            <a:r>
              <a:rPr lang="en-US" sz="1500" dirty="0">
                <a:solidFill>
                  <a:srgbClr val="1E2340"/>
                </a:solidFill>
                <a:latin typeface="Calibri" pitchFamily="34" charset="0"/>
                <a:ea typeface="Calibri" pitchFamily="34" charset="-122"/>
                <a:cs typeface="Calibri" pitchFamily="34" charset="-120"/>
              </a:rPr>
              <a:t>Which number surprises you most? Which one worries you?</a:t>
            </a:r>
            <a:endParaRPr lang="en-US" sz="1500" dirty="0"/>
          </a:p>
        </p:txBody>
      </p:sp>
    </p:spTree>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p:txBody>
          <a:bodyPr>
            <a:normAutofit/>
          </a:bodyPr>
          <a:lstStyle/>
          <a:p>
            <a:r>
              <a:rPr lang="en-ZA" sz="3600" b="1" dirty="0"/>
              <a:t>Artificial Intelligence Development Timeline 	</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p:txBody>
          <a:bodyPr>
            <a:normAutofit fontScale="85000" lnSpcReduction="20000"/>
          </a:bodyPr>
          <a:lstStyle/>
          <a:p>
            <a:pPr lvl="1"/>
            <a:endParaRPr lang="en-US" dirty="0"/>
          </a:p>
          <a:p>
            <a:pPr lvl="1"/>
            <a:endParaRPr lang="en-US" dirty="0"/>
          </a:p>
          <a:p>
            <a:pPr lvl="1"/>
            <a:endParaRPr lang="en-US" dirty="0"/>
          </a:p>
          <a:p>
            <a:pPr lvl="1"/>
            <a:endParaRPr lang="en-US" dirty="0"/>
          </a:p>
          <a:p>
            <a:pPr lvl="1"/>
            <a:endParaRPr lang="en-US" dirty="0"/>
          </a:p>
          <a:p>
            <a:pPr lvl="1"/>
            <a:endParaRPr lang="en-US" dirty="0"/>
          </a:p>
          <a:p>
            <a:pPr lvl="1"/>
            <a:endParaRPr lang="en-US" dirty="0"/>
          </a:p>
          <a:p>
            <a:pPr lvl="1"/>
            <a:endParaRPr lang="en-US" dirty="0"/>
          </a:p>
          <a:p>
            <a:pPr lvl="1"/>
            <a:endParaRPr lang="en-US" dirty="0"/>
          </a:p>
          <a:p>
            <a:pPr lvl="1"/>
            <a:endParaRPr lang="en-US" dirty="0"/>
          </a:p>
          <a:p>
            <a:pPr marL="457200" lvl="1" indent="0">
              <a:buNone/>
            </a:pPr>
            <a:endParaRPr lang="en-US" dirty="0"/>
          </a:p>
          <a:p>
            <a:endParaRPr lang="en-US" dirty="0"/>
          </a:p>
          <a:p>
            <a:endParaRPr lang="en-US" dirty="0"/>
          </a:p>
          <a:p>
            <a:r>
              <a:rPr lang="en-US" dirty="0"/>
              <a:t>What is the position of AI in 2026  and beyond ?</a:t>
            </a:r>
          </a:p>
          <a:p>
            <a:pPr marL="0" indent="0">
              <a:buNone/>
            </a:pPr>
            <a:endParaRPr lang="en-US" dirty="0"/>
          </a:p>
          <a:p>
            <a:pPr marL="457200" lvl="1" indent="0">
              <a:buNone/>
            </a:pPr>
            <a:endParaRPr lang="en-ZA" dirty="0"/>
          </a:p>
          <a:p>
            <a:endParaRPr lang="en-ZA" dirty="0"/>
          </a:p>
        </p:txBody>
      </p:sp>
      <p:pic>
        <p:nvPicPr>
          <p:cNvPr id="6" name="Picture 5">
            <a:extLst>
              <a:ext uri="{FF2B5EF4-FFF2-40B4-BE49-F238E27FC236}">
                <a16:creationId xmlns:a16="http://schemas.microsoft.com/office/drawing/2014/main" id="{7AE7C1A8-367C-AB1B-4DB2-799D6BB65DA2}"/>
              </a:ext>
            </a:extLst>
          </p:cNvPr>
          <p:cNvPicPr>
            <a:picLocks noChangeAspect="1"/>
          </p:cNvPicPr>
          <p:nvPr/>
        </p:nvPicPr>
        <p:blipFill>
          <a:blip r:embed="rId2"/>
          <a:stretch>
            <a:fillRect/>
          </a:stretch>
        </p:blipFill>
        <p:spPr>
          <a:xfrm>
            <a:off x="594230" y="1368970"/>
            <a:ext cx="4078072" cy="2517067"/>
          </a:xfrm>
          <a:prstGeom prst="rect">
            <a:avLst/>
          </a:prstGeom>
        </p:spPr>
      </p:pic>
      <p:pic>
        <p:nvPicPr>
          <p:cNvPr id="5" name="Picture 4">
            <a:extLst>
              <a:ext uri="{FF2B5EF4-FFF2-40B4-BE49-F238E27FC236}">
                <a16:creationId xmlns:a16="http://schemas.microsoft.com/office/drawing/2014/main" id="{834A0332-639C-4DA4-BD3C-0B2D4F16BA13}"/>
              </a:ext>
            </a:extLst>
          </p:cNvPr>
          <p:cNvPicPr>
            <a:picLocks noChangeAspect="1"/>
          </p:cNvPicPr>
          <p:nvPr/>
        </p:nvPicPr>
        <p:blipFill>
          <a:blip r:embed="rId3"/>
          <a:stretch>
            <a:fillRect/>
          </a:stretch>
        </p:blipFill>
        <p:spPr>
          <a:xfrm>
            <a:off x="6087199" y="2132225"/>
            <a:ext cx="4761279" cy="3064402"/>
          </a:xfrm>
          <a:prstGeom prst="rect">
            <a:avLst/>
          </a:prstGeom>
        </p:spPr>
      </p:pic>
    </p:spTree>
    <p:extLst>
      <p:ext uri="{BB962C8B-B14F-4D97-AF65-F5344CB8AC3E}">
        <p14:creationId xmlns:p14="http://schemas.microsoft.com/office/powerpoint/2010/main" val="29117491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5883AF6D-C552-0A0B-0ACD-89194E34FE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F416F7-3BA2-716B-6EB6-27CF3C7D4CF9}"/>
              </a:ext>
            </a:extLst>
          </p:cNvPr>
          <p:cNvSpPr>
            <a:spLocks noGrp="1"/>
          </p:cNvSpPr>
          <p:nvPr>
            <p:ph type="title"/>
          </p:nvPr>
        </p:nvSpPr>
        <p:spPr/>
        <p:txBody>
          <a:bodyPr>
            <a:normAutofit/>
          </a:bodyPr>
          <a:lstStyle/>
          <a:p>
            <a:r>
              <a:rPr lang="en-ZA" sz="3600" b="1" dirty="0"/>
              <a:t>Artificial Intelligence Development Timeline 	</a:t>
            </a:r>
          </a:p>
        </p:txBody>
      </p:sp>
      <p:sp>
        <p:nvSpPr>
          <p:cNvPr id="3" name="Content Placeholder 2">
            <a:extLst>
              <a:ext uri="{FF2B5EF4-FFF2-40B4-BE49-F238E27FC236}">
                <a16:creationId xmlns:a16="http://schemas.microsoft.com/office/drawing/2014/main" id="{275E2314-55F3-7925-6107-35C3DAF2C823}"/>
              </a:ext>
            </a:extLst>
          </p:cNvPr>
          <p:cNvSpPr>
            <a:spLocks noGrp="1"/>
          </p:cNvSpPr>
          <p:nvPr>
            <p:ph idx="1"/>
          </p:nvPr>
        </p:nvSpPr>
        <p:spPr/>
        <p:txBody>
          <a:bodyPr>
            <a:normAutofit fontScale="85000" lnSpcReduction="20000"/>
          </a:bodyPr>
          <a:lstStyle/>
          <a:p>
            <a:pPr lvl="1"/>
            <a:endParaRPr lang="en-US" dirty="0"/>
          </a:p>
          <a:p>
            <a:pPr lvl="1"/>
            <a:endParaRPr lang="en-US" dirty="0"/>
          </a:p>
          <a:p>
            <a:pPr lvl="1"/>
            <a:endParaRPr lang="en-US" dirty="0"/>
          </a:p>
          <a:p>
            <a:pPr lvl="1"/>
            <a:endParaRPr lang="en-US" dirty="0"/>
          </a:p>
          <a:p>
            <a:pPr lvl="1"/>
            <a:endParaRPr lang="en-US" dirty="0"/>
          </a:p>
          <a:p>
            <a:pPr lvl="1"/>
            <a:endParaRPr lang="en-US" dirty="0"/>
          </a:p>
          <a:p>
            <a:pPr lvl="1"/>
            <a:endParaRPr lang="en-US" dirty="0"/>
          </a:p>
          <a:p>
            <a:pPr lvl="1"/>
            <a:r>
              <a:rPr lang="en-GB" dirty="0">
                <a:hlinkClick r:id="rId2"/>
              </a:rPr>
              <a:t>A Brief History of AI</a:t>
            </a:r>
            <a:endParaRPr lang="en-US" dirty="0"/>
          </a:p>
          <a:p>
            <a:pPr lvl="1"/>
            <a:endParaRPr lang="en-US" dirty="0"/>
          </a:p>
          <a:p>
            <a:pPr lvl="1"/>
            <a:endParaRPr lang="en-US" dirty="0"/>
          </a:p>
          <a:p>
            <a:pPr marL="457200" lvl="1" indent="0">
              <a:buNone/>
            </a:pPr>
            <a:endParaRPr lang="en-US" dirty="0"/>
          </a:p>
          <a:p>
            <a:endParaRPr lang="en-US" dirty="0"/>
          </a:p>
          <a:p>
            <a:endParaRPr lang="en-US" dirty="0"/>
          </a:p>
          <a:p>
            <a:r>
              <a:rPr lang="en-US" dirty="0"/>
              <a:t>What is the position of AI in 2026  and beyond ?</a:t>
            </a:r>
          </a:p>
          <a:p>
            <a:pPr marL="0" indent="0">
              <a:buNone/>
            </a:pPr>
            <a:endParaRPr lang="en-US" dirty="0"/>
          </a:p>
          <a:p>
            <a:pPr marL="457200" lvl="1" indent="0">
              <a:buNone/>
            </a:pPr>
            <a:endParaRPr lang="en-ZA" dirty="0"/>
          </a:p>
          <a:p>
            <a:endParaRPr lang="en-ZA" dirty="0"/>
          </a:p>
        </p:txBody>
      </p:sp>
      <p:sp>
        <p:nvSpPr>
          <p:cNvPr id="7" name="TextBox 6">
            <a:extLst>
              <a:ext uri="{FF2B5EF4-FFF2-40B4-BE49-F238E27FC236}">
                <a16:creationId xmlns:a16="http://schemas.microsoft.com/office/drawing/2014/main" id="{9C7C060B-7ECE-14BA-53E0-9FBAC772310A}"/>
              </a:ext>
            </a:extLst>
          </p:cNvPr>
          <p:cNvSpPr txBox="1"/>
          <p:nvPr/>
        </p:nvSpPr>
        <p:spPr>
          <a:xfrm>
            <a:off x="1083273" y="2412473"/>
            <a:ext cx="7526854" cy="646331"/>
          </a:xfrm>
          <a:prstGeom prst="rect">
            <a:avLst/>
          </a:prstGeom>
          <a:noFill/>
        </p:spPr>
        <p:txBody>
          <a:bodyPr wrap="square">
            <a:spAutoFit/>
          </a:bodyPr>
          <a:lstStyle/>
          <a:p>
            <a:r>
              <a:rPr lang="en-GB" dirty="0">
                <a:hlinkClick r:id="rId3"/>
              </a:rPr>
              <a:t>⏱️ The Ultimate Evolution of Artificial Intelligence Timeline: From Turing to Agentic AI (1950–2025) - Ai Digital Friend</a:t>
            </a:r>
            <a:endParaRPr lang="en-GB" dirty="0"/>
          </a:p>
        </p:txBody>
      </p:sp>
    </p:spTree>
    <p:extLst>
      <p:ext uri="{BB962C8B-B14F-4D97-AF65-F5344CB8AC3E}">
        <p14:creationId xmlns:p14="http://schemas.microsoft.com/office/powerpoint/2010/main" val="41312978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p:txBody>
          <a:bodyPr>
            <a:normAutofit/>
          </a:bodyPr>
          <a:lstStyle/>
          <a:p>
            <a:r>
              <a:rPr lang="en-ZA" sz="3600" b="1" dirty="0"/>
              <a:t>Artificial Intelligence Development Timeline	</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p:txBody>
          <a:bodyPr/>
          <a:lstStyle/>
          <a:p>
            <a:r>
              <a:rPr lang="en-ZA" dirty="0"/>
              <a:t>The rise of AI over the years</a:t>
            </a:r>
          </a:p>
          <a:p>
            <a:pPr lvl="1"/>
            <a:endParaRPr lang="en-US" dirty="0"/>
          </a:p>
          <a:p>
            <a:pPr lvl="1"/>
            <a:endParaRPr lang="en-ZA" dirty="0"/>
          </a:p>
        </p:txBody>
      </p:sp>
      <p:pic>
        <p:nvPicPr>
          <p:cNvPr id="6" name="Picture 5">
            <a:extLst>
              <a:ext uri="{FF2B5EF4-FFF2-40B4-BE49-F238E27FC236}">
                <a16:creationId xmlns:a16="http://schemas.microsoft.com/office/drawing/2014/main" id="{CF9DA5D9-0F5A-A439-75DD-C14BB6F82934}"/>
              </a:ext>
            </a:extLst>
          </p:cNvPr>
          <p:cNvPicPr>
            <a:picLocks noChangeAspect="1"/>
          </p:cNvPicPr>
          <p:nvPr/>
        </p:nvPicPr>
        <p:blipFill>
          <a:blip r:embed="rId2"/>
          <a:stretch>
            <a:fillRect/>
          </a:stretch>
        </p:blipFill>
        <p:spPr>
          <a:xfrm>
            <a:off x="5602891" y="1907523"/>
            <a:ext cx="3394745" cy="3682394"/>
          </a:xfrm>
          <a:prstGeom prst="rect">
            <a:avLst/>
          </a:prstGeom>
        </p:spPr>
      </p:pic>
      <p:sp>
        <p:nvSpPr>
          <p:cNvPr id="9" name="TextBox 8">
            <a:extLst>
              <a:ext uri="{FF2B5EF4-FFF2-40B4-BE49-F238E27FC236}">
                <a16:creationId xmlns:a16="http://schemas.microsoft.com/office/drawing/2014/main" id="{3CA73B7A-B728-0440-D96E-738A68DFBA28}"/>
              </a:ext>
            </a:extLst>
          </p:cNvPr>
          <p:cNvSpPr txBox="1"/>
          <p:nvPr/>
        </p:nvSpPr>
        <p:spPr>
          <a:xfrm>
            <a:off x="6971940" y="6024195"/>
            <a:ext cx="1306996" cy="369332"/>
          </a:xfrm>
          <a:prstGeom prst="rect">
            <a:avLst/>
          </a:prstGeom>
          <a:noFill/>
        </p:spPr>
        <p:txBody>
          <a:bodyPr wrap="square" rtlCol="0">
            <a:spAutoFit/>
          </a:bodyPr>
          <a:lstStyle/>
          <a:p>
            <a:r>
              <a:rPr lang="en-GB" dirty="0"/>
              <a:t>Source: [2]</a:t>
            </a:r>
          </a:p>
        </p:txBody>
      </p:sp>
    </p:spTree>
    <p:extLst>
      <p:ext uri="{BB962C8B-B14F-4D97-AF65-F5344CB8AC3E}">
        <p14:creationId xmlns:p14="http://schemas.microsoft.com/office/powerpoint/2010/main" val="22089599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Shape 0"/>
          <p:cNvSpPr/>
          <p:nvPr/>
        </p:nvSpPr>
        <p:spPr>
          <a:xfrm>
            <a:off x="548640" y="292608"/>
            <a:ext cx="969264" cy="292608"/>
          </a:xfrm>
          <a:prstGeom prst="roundRect">
            <a:avLst>
              <a:gd name="adj" fmla="val 50000"/>
            </a:avLst>
          </a:prstGeom>
          <a:solidFill>
            <a:srgbClr val="F2665A"/>
          </a:solidFill>
          <a:ln w="12700">
            <a:solidFill>
              <a:srgbClr val="F2665A"/>
            </a:solidFill>
            <a:prstDash val="solid"/>
          </a:ln>
        </p:spPr>
        <p:txBody>
          <a:bodyPr/>
          <a:lstStyle/>
          <a:p>
            <a:endParaRPr lang="en-GB"/>
          </a:p>
        </p:txBody>
      </p:sp>
      <p:sp>
        <p:nvSpPr>
          <p:cNvPr id="3" name="Text 1"/>
          <p:cNvSpPr txBox="1"/>
          <p:nvPr/>
        </p:nvSpPr>
        <p:spPr>
          <a:xfrm>
            <a:off x="548640" y="292608"/>
            <a:ext cx="969264" cy="292608"/>
          </a:xfrm>
          <a:prstGeom prst="rect">
            <a:avLst/>
          </a:prstGeom>
          <a:noFill/>
          <a:ln/>
        </p:spPr>
        <p:txBody>
          <a:bodyPr wrap="square" lIns="0" tIns="0" rIns="0" bIns="0" rtlCol="0" anchor="ctr"/>
          <a:lstStyle/>
          <a:p>
            <a:pPr marL="0" indent="0" algn="ctr">
              <a:buNone/>
            </a:pPr>
            <a:r>
              <a:rPr lang="en-US" sz="1050" b="1" kern="0" spc="100" dirty="0">
                <a:solidFill>
                  <a:srgbClr val="FFFFFF"/>
                </a:solidFill>
                <a:latin typeface="Arial" pitchFamily="34" charset="0"/>
                <a:ea typeface="Arial" pitchFamily="34" charset="-122"/>
                <a:cs typeface="Arial" pitchFamily="34" charset="-120"/>
              </a:rPr>
              <a:t>ACTIVITY</a:t>
            </a:r>
            <a:endParaRPr lang="en-US" sz="1050" dirty="0"/>
          </a:p>
        </p:txBody>
      </p:sp>
      <p:sp>
        <p:nvSpPr>
          <p:cNvPr id="4" name="Text 2"/>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Finish the Timeline: AI Images 2023 → 2026</a:t>
            </a:r>
            <a:endParaRPr lang="en-US" sz="3000" dirty="0"/>
          </a:p>
        </p:txBody>
      </p:sp>
      <p:sp>
        <p:nvSpPr>
          <p:cNvPr id="5" name="Text 3"/>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1 · Introduction to AI</a:t>
            </a:r>
            <a:endParaRPr lang="en-US" sz="1000" dirty="0"/>
          </a:p>
        </p:txBody>
      </p:sp>
      <p:sp>
        <p:nvSpPr>
          <p:cNvPr id="6" name="Text 4"/>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13</a:t>
            </a:r>
            <a:endParaRPr lang="en-US" sz="1000" dirty="0"/>
          </a:p>
        </p:txBody>
      </p:sp>
      <p:sp>
        <p:nvSpPr>
          <p:cNvPr id="10" name="Text 6"/>
          <p:cNvSpPr txBox="1"/>
          <p:nvPr/>
        </p:nvSpPr>
        <p:spPr>
          <a:xfrm>
            <a:off x="448056" y="1271016"/>
            <a:ext cx="6903720" cy="411480"/>
          </a:xfrm>
          <a:prstGeom prst="rect">
            <a:avLst/>
          </a:prstGeom>
          <a:noFill/>
          <a:ln/>
        </p:spPr>
        <p:txBody>
          <a:bodyPr wrap="square" lIns="0" tIns="0" rIns="0" bIns="0" rtlCol="0" anchor="ctr"/>
          <a:lstStyle/>
          <a:p>
            <a:pPr marL="0" indent="0">
              <a:buNone/>
            </a:pPr>
            <a:r>
              <a:rPr lang="en-US" sz="1700" b="1" dirty="0">
                <a:solidFill>
                  <a:srgbClr val="14172E"/>
                </a:solidFill>
                <a:latin typeface="Calibri" pitchFamily="34" charset="0"/>
                <a:ea typeface="Calibri" pitchFamily="34" charset="-122"/>
                <a:cs typeface="Calibri" pitchFamily="34" charset="-120"/>
              </a:rPr>
              <a:t>The chart stops at 2022. </a:t>
            </a:r>
            <a:r>
              <a:rPr lang="en-US" sz="1700" dirty="0">
                <a:solidFill>
                  <a:srgbClr val="1E2340"/>
                </a:solidFill>
                <a:latin typeface="Calibri" pitchFamily="34" charset="0"/>
                <a:ea typeface="Calibri" pitchFamily="34" charset="-122"/>
                <a:cs typeface="Calibri" pitchFamily="34" charset="-120"/>
              </a:rPr>
              <a:t>For each year, find:</a:t>
            </a:r>
            <a:endParaRPr lang="en-US" sz="1700" dirty="0"/>
          </a:p>
        </p:txBody>
      </p:sp>
      <p:sp>
        <p:nvSpPr>
          <p:cNvPr id="11" name="Shape 7"/>
          <p:cNvSpPr/>
          <p:nvPr/>
        </p:nvSpPr>
        <p:spPr>
          <a:xfrm>
            <a:off x="419064" y="1965960"/>
            <a:ext cx="347472" cy="347472"/>
          </a:xfrm>
          <a:prstGeom prst="ellipse">
            <a:avLst/>
          </a:prstGeom>
          <a:solidFill>
            <a:srgbClr val="F2665A"/>
          </a:solidFill>
          <a:ln w="12700">
            <a:solidFill>
              <a:srgbClr val="F2665A"/>
            </a:solidFill>
            <a:prstDash val="solid"/>
          </a:ln>
        </p:spPr>
        <p:txBody>
          <a:bodyPr/>
          <a:lstStyle/>
          <a:p>
            <a:endParaRPr lang="en-GB"/>
          </a:p>
        </p:txBody>
      </p:sp>
      <p:sp>
        <p:nvSpPr>
          <p:cNvPr id="12" name="Text 8"/>
          <p:cNvSpPr txBox="1"/>
          <p:nvPr/>
        </p:nvSpPr>
        <p:spPr>
          <a:xfrm>
            <a:off x="419064" y="1965960"/>
            <a:ext cx="347472" cy="347472"/>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1</a:t>
            </a:r>
            <a:endParaRPr lang="en-US" sz="1200" dirty="0"/>
          </a:p>
        </p:txBody>
      </p:sp>
      <p:sp>
        <p:nvSpPr>
          <p:cNvPr id="13" name="Text 9"/>
          <p:cNvSpPr txBox="1"/>
          <p:nvPr/>
        </p:nvSpPr>
        <p:spPr>
          <a:xfrm>
            <a:off x="905256" y="1874520"/>
            <a:ext cx="6446520" cy="438912"/>
          </a:xfrm>
          <a:prstGeom prst="rect">
            <a:avLst/>
          </a:prstGeom>
          <a:noFill/>
          <a:ln/>
        </p:spPr>
        <p:txBody>
          <a:bodyPr wrap="square" lIns="0" tIns="0" rIns="0" bIns="0" rtlCol="0" anchor="ctr"/>
          <a:lstStyle/>
          <a:p>
            <a:pPr marL="0" indent="0">
              <a:buNone/>
            </a:pPr>
            <a:r>
              <a:rPr lang="en-US" sz="1500" dirty="0">
                <a:solidFill>
                  <a:srgbClr val="002060"/>
                </a:solidFill>
                <a:latin typeface="Calibri" pitchFamily="34" charset="0"/>
                <a:ea typeface="Calibri" pitchFamily="34" charset="-122"/>
                <a:cs typeface="Calibri" pitchFamily="34" charset="-120"/>
              </a:rPr>
              <a:t>A new image or video generation model was released that year</a:t>
            </a:r>
            <a:endParaRPr lang="en-US" sz="1500" dirty="0">
              <a:solidFill>
                <a:srgbClr val="002060"/>
              </a:solidFill>
            </a:endParaRPr>
          </a:p>
        </p:txBody>
      </p:sp>
      <p:sp>
        <p:nvSpPr>
          <p:cNvPr id="14" name="Shape 10"/>
          <p:cNvSpPr/>
          <p:nvPr/>
        </p:nvSpPr>
        <p:spPr>
          <a:xfrm>
            <a:off x="419064" y="2423160"/>
            <a:ext cx="347472" cy="347472"/>
          </a:xfrm>
          <a:prstGeom prst="ellipse">
            <a:avLst/>
          </a:prstGeom>
          <a:solidFill>
            <a:srgbClr val="F2665A"/>
          </a:solidFill>
          <a:ln w="12700">
            <a:solidFill>
              <a:srgbClr val="F2665A"/>
            </a:solidFill>
            <a:prstDash val="solid"/>
          </a:ln>
        </p:spPr>
        <p:txBody>
          <a:bodyPr/>
          <a:lstStyle/>
          <a:p>
            <a:endParaRPr lang="en-GB"/>
          </a:p>
        </p:txBody>
      </p:sp>
      <p:sp>
        <p:nvSpPr>
          <p:cNvPr id="15" name="Text 11"/>
          <p:cNvSpPr txBox="1"/>
          <p:nvPr/>
        </p:nvSpPr>
        <p:spPr>
          <a:xfrm>
            <a:off x="419064" y="2423160"/>
            <a:ext cx="347472" cy="347472"/>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2</a:t>
            </a:r>
            <a:endParaRPr lang="en-US" sz="1200" dirty="0"/>
          </a:p>
        </p:txBody>
      </p:sp>
      <p:sp>
        <p:nvSpPr>
          <p:cNvPr id="16" name="Text 12"/>
          <p:cNvSpPr txBox="1"/>
          <p:nvPr/>
        </p:nvSpPr>
        <p:spPr>
          <a:xfrm>
            <a:off x="905256" y="2383155"/>
            <a:ext cx="6446520" cy="438912"/>
          </a:xfrm>
          <a:prstGeom prst="rect">
            <a:avLst/>
          </a:prstGeom>
          <a:noFill/>
          <a:ln/>
        </p:spPr>
        <p:txBody>
          <a:bodyPr wrap="square" lIns="0" tIns="0" rIns="0" bIns="0" rtlCol="0" anchor="ctr"/>
          <a:lstStyle/>
          <a:p>
            <a:pPr marL="0" indent="0">
              <a:buNone/>
            </a:pPr>
            <a:r>
              <a:rPr lang="en-US" sz="1500" dirty="0">
                <a:solidFill>
                  <a:srgbClr val="002060"/>
                </a:solidFill>
                <a:latin typeface="Calibri" pitchFamily="34" charset="0"/>
                <a:ea typeface="Calibri" pitchFamily="34" charset="-122"/>
                <a:cs typeface="Calibri" pitchFamily="34" charset="-120"/>
              </a:rPr>
              <a:t>Who made it + a credit line (paper or official announcement)</a:t>
            </a:r>
            <a:endParaRPr lang="en-US" sz="1500" dirty="0">
              <a:solidFill>
                <a:srgbClr val="002060"/>
              </a:solidFill>
            </a:endParaRPr>
          </a:p>
        </p:txBody>
      </p:sp>
      <p:sp>
        <p:nvSpPr>
          <p:cNvPr id="17" name="Shape 13"/>
          <p:cNvSpPr/>
          <p:nvPr/>
        </p:nvSpPr>
        <p:spPr>
          <a:xfrm>
            <a:off x="419064" y="2880360"/>
            <a:ext cx="347472" cy="347472"/>
          </a:xfrm>
          <a:prstGeom prst="ellipse">
            <a:avLst/>
          </a:prstGeom>
          <a:solidFill>
            <a:srgbClr val="F2665A"/>
          </a:solidFill>
          <a:ln w="12700">
            <a:solidFill>
              <a:srgbClr val="F2665A"/>
            </a:solidFill>
            <a:prstDash val="solid"/>
          </a:ln>
        </p:spPr>
        <p:txBody>
          <a:bodyPr/>
          <a:lstStyle/>
          <a:p>
            <a:endParaRPr lang="en-GB"/>
          </a:p>
        </p:txBody>
      </p:sp>
      <p:sp>
        <p:nvSpPr>
          <p:cNvPr id="18" name="Text 14"/>
          <p:cNvSpPr txBox="1"/>
          <p:nvPr/>
        </p:nvSpPr>
        <p:spPr>
          <a:xfrm>
            <a:off x="419064" y="2880360"/>
            <a:ext cx="347472" cy="347472"/>
          </a:xfrm>
          <a:prstGeom prst="rect">
            <a:avLst/>
          </a:prstGeom>
          <a:noFill/>
          <a:ln/>
        </p:spPr>
        <p:txBody>
          <a:bodyPr wrap="square" lIns="0" tIns="0" rIns="0" bIns="0" rtlCol="0" anchor="ctr"/>
          <a:lstStyle/>
          <a:p>
            <a:pPr marL="0" indent="0" algn="ctr">
              <a:buNone/>
            </a:pPr>
            <a:r>
              <a:rPr lang="en-US" sz="1200" b="1" dirty="0">
                <a:solidFill>
                  <a:srgbClr val="FFFFFF"/>
                </a:solidFill>
                <a:latin typeface="Arial" pitchFamily="34" charset="0"/>
                <a:ea typeface="Arial" pitchFamily="34" charset="-122"/>
                <a:cs typeface="Arial" pitchFamily="34" charset="-120"/>
              </a:rPr>
              <a:t>3</a:t>
            </a:r>
            <a:endParaRPr lang="en-US" sz="1200" dirty="0"/>
          </a:p>
        </p:txBody>
      </p:sp>
      <p:sp>
        <p:nvSpPr>
          <p:cNvPr id="19" name="Text 15"/>
          <p:cNvSpPr txBox="1"/>
          <p:nvPr/>
        </p:nvSpPr>
        <p:spPr>
          <a:xfrm>
            <a:off x="905256" y="2840696"/>
            <a:ext cx="6446520" cy="438912"/>
          </a:xfrm>
          <a:prstGeom prst="rect">
            <a:avLst/>
          </a:prstGeom>
          <a:noFill/>
          <a:ln/>
        </p:spPr>
        <p:txBody>
          <a:bodyPr wrap="square" lIns="0" tIns="0" rIns="0" bIns="0" rtlCol="0" anchor="ctr"/>
          <a:lstStyle/>
          <a:p>
            <a:pPr marL="0" indent="0">
              <a:buNone/>
            </a:pPr>
            <a:r>
              <a:rPr lang="en-US" sz="1500" dirty="0">
                <a:solidFill>
                  <a:srgbClr val="002060"/>
                </a:solidFill>
                <a:latin typeface="Calibri" pitchFamily="34" charset="0"/>
                <a:ea typeface="Calibri" pitchFamily="34" charset="-122"/>
                <a:cs typeface="Calibri" pitchFamily="34" charset="-120"/>
              </a:rPr>
              <a:t>One thing it could do that earlier models couldn’t</a:t>
            </a:r>
            <a:endParaRPr lang="en-US" sz="1500" dirty="0">
              <a:solidFill>
                <a:srgbClr val="002060"/>
              </a:solidFill>
            </a:endParaRPr>
          </a:p>
        </p:txBody>
      </p:sp>
      <p:sp>
        <p:nvSpPr>
          <p:cNvPr id="20" name="Shape 16"/>
          <p:cNvSpPr/>
          <p:nvPr/>
        </p:nvSpPr>
        <p:spPr>
          <a:xfrm>
            <a:off x="338328" y="3472434"/>
            <a:ext cx="1627632" cy="1783080"/>
          </a:xfrm>
          <a:prstGeom prst="roundRect">
            <a:avLst>
              <a:gd name="adj" fmla="val 5618"/>
            </a:avLst>
          </a:prstGeom>
          <a:solidFill>
            <a:srgbClr val="D5F3F2"/>
          </a:solidFill>
          <a:ln w="12700">
            <a:solidFill>
              <a:srgbClr val="D5F3F2"/>
            </a:solidFill>
            <a:prstDash val="solid"/>
          </a:ln>
        </p:spPr>
        <p:txBody>
          <a:bodyPr/>
          <a:lstStyle/>
          <a:p>
            <a:endParaRPr lang="en-GB"/>
          </a:p>
        </p:txBody>
      </p:sp>
      <p:sp>
        <p:nvSpPr>
          <p:cNvPr id="21" name="Text 17"/>
          <p:cNvSpPr txBox="1"/>
          <p:nvPr/>
        </p:nvSpPr>
        <p:spPr>
          <a:xfrm>
            <a:off x="448056" y="3536442"/>
            <a:ext cx="1417320" cy="457200"/>
          </a:xfrm>
          <a:prstGeom prst="rect">
            <a:avLst/>
          </a:prstGeom>
          <a:noFill/>
          <a:ln/>
        </p:spPr>
        <p:txBody>
          <a:bodyPr wrap="square" lIns="0" tIns="0" rIns="0" bIns="0" rtlCol="0" anchor="ctr"/>
          <a:lstStyle/>
          <a:p>
            <a:pPr marL="0" indent="0">
              <a:buNone/>
            </a:pPr>
            <a:r>
              <a:rPr lang="en-US" sz="2200" b="1" dirty="0">
                <a:solidFill>
                  <a:srgbClr val="0EA5A4"/>
                </a:solidFill>
                <a:latin typeface="Arial" pitchFamily="34" charset="0"/>
                <a:ea typeface="Arial" pitchFamily="34" charset="-122"/>
                <a:cs typeface="Arial" pitchFamily="34" charset="-120"/>
              </a:rPr>
              <a:t>2023</a:t>
            </a:r>
            <a:endParaRPr lang="en-US" sz="2200" dirty="0"/>
          </a:p>
        </p:txBody>
      </p:sp>
      <p:sp>
        <p:nvSpPr>
          <p:cNvPr id="22" name="Text 18"/>
          <p:cNvSpPr txBox="1"/>
          <p:nvPr/>
        </p:nvSpPr>
        <p:spPr>
          <a:xfrm>
            <a:off x="448056" y="4021074"/>
            <a:ext cx="1463040" cy="1143000"/>
          </a:xfrm>
          <a:prstGeom prst="rect">
            <a:avLst/>
          </a:prstGeom>
          <a:noFill/>
          <a:ln/>
        </p:spPr>
        <p:txBody>
          <a:bodyPr wrap="square" lIns="0" tIns="0" rIns="0" bIns="0" rtlCol="0" anchor="t"/>
          <a:lstStyle/>
          <a:p>
            <a:pPr marL="0" indent="0">
              <a:buNone/>
            </a:pPr>
            <a:r>
              <a:rPr lang="en-US" sz="1200" dirty="0">
                <a:solidFill>
                  <a:srgbClr val="002060"/>
                </a:solidFill>
                <a:latin typeface="Calibri" pitchFamily="34" charset="0"/>
                <a:ea typeface="Calibri" pitchFamily="34" charset="-122"/>
                <a:cs typeface="Calibri" pitchFamily="34" charset="-120"/>
              </a:rPr>
              <a:t>Model: ______</a:t>
            </a:r>
            <a:endParaRPr lang="en-US" sz="1200" dirty="0">
              <a:solidFill>
                <a:srgbClr val="002060"/>
              </a:solidFill>
            </a:endParaRPr>
          </a:p>
          <a:p>
            <a:pPr marL="0" indent="0">
              <a:buNone/>
            </a:pPr>
            <a:r>
              <a:rPr lang="en-US" sz="1200" dirty="0">
                <a:solidFill>
                  <a:srgbClr val="002060"/>
                </a:solidFill>
                <a:latin typeface="Calibri" pitchFamily="34" charset="0"/>
                <a:ea typeface="Calibri" pitchFamily="34" charset="-122"/>
                <a:cs typeface="Calibri" pitchFamily="34" charset="-120"/>
              </a:rPr>
              <a:t>By: ________</a:t>
            </a:r>
            <a:endParaRPr lang="en-US" sz="1200" dirty="0">
              <a:solidFill>
                <a:srgbClr val="002060"/>
              </a:solidFill>
            </a:endParaRPr>
          </a:p>
          <a:p>
            <a:pPr marL="0" indent="0">
              <a:buNone/>
            </a:pPr>
            <a:r>
              <a:rPr lang="en-US" sz="1200" dirty="0">
                <a:solidFill>
                  <a:srgbClr val="002060"/>
                </a:solidFill>
                <a:latin typeface="Calibri" pitchFamily="34" charset="0"/>
                <a:ea typeface="Calibri" pitchFamily="34" charset="-122"/>
                <a:cs typeface="Calibri" pitchFamily="34" charset="-120"/>
              </a:rPr>
              <a:t>New: _______</a:t>
            </a:r>
            <a:endParaRPr lang="en-US" sz="1200" dirty="0">
              <a:solidFill>
                <a:srgbClr val="002060"/>
              </a:solidFill>
            </a:endParaRPr>
          </a:p>
        </p:txBody>
      </p:sp>
      <p:sp>
        <p:nvSpPr>
          <p:cNvPr id="23" name="Shape 19"/>
          <p:cNvSpPr/>
          <p:nvPr/>
        </p:nvSpPr>
        <p:spPr>
          <a:xfrm>
            <a:off x="2093976" y="3472434"/>
            <a:ext cx="1627632" cy="1783080"/>
          </a:xfrm>
          <a:prstGeom prst="roundRect">
            <a:avLst>
              <a:gd name="adj" fmla="val 5618"/>
            </a:avLst>
          </a:prstGeom>
          <a:solidFill>
            <a:srgbClr val="FDE3E0"/>
          </a:solidFill>
          <a:ln w="12700">
            <a:solidFill>
              <a:srgbClr val="FDE3E0"/>
            </a:solidFill>
            <a:prstDash val="solid"/>
          </a:ln>
        </p:spPr>
        <p:txBody>
          <a:bodyPr/>
          <a:lstStyle/>
          <a:p>
            <a:endParaRPr lang="en-GB"/>
          </a:p>
        </p:txBody>
      </p:sp>
      <p:sp>
        <p:nvSpPr>
          <p:cNvPr id="24" name="Text 20"/>
          <p:cNvSpPr txBox="1"/>
          <p:nvPr/>
        </p:nvSpPr>
        <p:spPr>
          <a:xfrm>
            <a:off x="2203704" y="3536442"/>
            <a:ext cx="1417320" cy="457200"/>
          </a:xfrm>
          <a:prstGeom prst="rect">
            <a:avLst/>
          </a:prstGeom>
          <a:noFill/>
          <a:ln/>
        </p:spPr>
        <p:txBody>
          <a:bodyPr wrap="square" lIns="0" tIns="0" rIns="0" bIns="0" rtlCol="0" anchor="ctr"/>
          <a:lstStyle/>
          <a:p>
            <a:pPr marL="0" indent="0">
              <a:buNone/>
            </a:pPr>
            <a:r>
              <a:rPr lang="en-US" sz="2200" b="1" dirty="0">
                <a:solidFill>
                  <a:srgbClr val="F2665A"/>
                </a:solidFill>
                <a:latin typeface="Arial" pitchFamily="34" charset="0"/>
                <a:ea typeface="Arial" pitchFamily="34" charset="-122"/>
                <a:cs typeface="Arial" pitchFamily="34" charset="-120"/>
              </a:rPr>
              <a:t>2024</a:t>
            </a:r>
            <a:endParaRPr lang="en-US" sz="2200" dirty="0"/>
          </a:p>
        </p:txBody>
      </p:sp>
      <p:sp>
        <p:nvSpPr>
          <p:cNvPr id="25" name="Text 21"/>
          <p:cNvSpPr txBox="1"/>
          <p:nvPr/>
        </p:nvSpPr>
        <p:spPr>
          <a:xfrm>
            <a:off x="2203704" y="4021074"/>
            <a:ext cx="1463040" cy="1143000"/>
          </a:xfrm>
          <a:prstGeom prst="rect">
            <a:avLst/>
          </a:prstGeom>
          <a:noFill/>
          <a:ln/>
        </p:spPr>
        <p:txBody>
          <a:bodyPr wrap="square" lIns="0" tIns="0" rIns="0" bIns="0" rtlCol="0" anchor="t"/>
          <a:lstStyle/>
          <a:p>
            <a:pPr marL="0" indent="0">
              <a:buNone/>
            </a:pPr>
            <a:r>
              <a:rPr lang="en-US" sz="1200" dirty="0">
                <a:solidFill>
                  <a:srgbClr val="002060"/>
                </a:solidFill>
                <a:latin typeface="Calibri" pitchFamily="34" charset="0"/>
                <a:ea typeface="Calibri" pitchFamily="34" charset="-122"/>
                <a:cs typeface="Calibri" pitchFamily="34" charset="-120"/>
              </a:rPr>
              <a:t>Model: ______</a:t>
            </a:r>
            <a:endParaRPr lang="en-US" sz="1200" dirty="0">
              <a:solidFill>
                <a:srgbClr val="002060"/>
              </a:solidFill>
            </a:endParaRPr>
          </a:p>
          <a:p>
            <a:pPr marL="0" indent="0">
              <a:buNone/>
            </a:pPr>
            <a:r>
              <a:rPr lang="en-US" sz="1200" dirty="0">
                <a:solidFill>
                  <a:srgbClr val="002060"/>
                </a:solidFill>
                <a:latin typeface="Calibri" pitchFamily="34" charset="0"/>
                <a:ea typeface="Calibri" pitchFamily="34" charset="-122"/>
                <a:cs typeface="Calibri" pitchFamily="34" charset="-120"/>
              </a:rPr>
              <a:t>By: ________</a:t>
            </a:r>
            <a:endParaRPr lang="en-US" sz="1200" dirty="0">
              <a:solidFill>
                <a:srgbClr val="002060"/>
              </a:solidFill>
            </a:endParaRPr>
          </a:p>
          <a:p>
            <a:pPr marL="0" indent="0">
              <a:buNone/>
            </a:pPr>
            <a:r>
              <a:rPr lang="en-US" sz="1200" dirty="0">
                <a:solidFill>
                  <a:srgbClr val="002060"/>
                </a:solidFill>
                <a:latin typeface="Calibri" pitchFamily="34" charset="0"/>
                <a:ea typeface="Calibri" pitchFamily="34" charset="-122"/>
                <a:cs typeface="Calibri" pitchFamily="34" charset="-120"/>
              </a:rPr>
              <a:t>New: _______</a:t>
            </a:r>
            <a:endParaRPr lang="en-US" sz="1200" dirty="0">
              <a:solidFill>
                <a:srgbClr val="002060"/>
              </a:solidFill>
            </a:endParaRPr>
          </a:p>
        </p:txBody>
      </p:sp>
      <p:sp>
        <p:nvSpPr>
          <p:cNvPr id="26" name="Shape 22"/>
          <p:cNvSpPr/>
          <p:nvPr/>
        </p:nvSpPr>
        <p:spPr>
          <a:xfrm>
            <a:off x="3849624" y="3472434"/>
            <a:ext cx="1627632" cy="1783080"/>
          </a:xfrm>
          <a:prstGeom prst="roundRect">
            <a:avLst>
              <a:gd name="adj" fmla="val 5618"/>
            </a:avLst>
          </a:prstGeom>
          <a:solidFill>
            <a:srgbClr val="E8E2FB"/>
          </a:solidFill>
          <a:ln w="12700">
            <a:solidFill>
              <a:srgbClr val="E8E2FB"/>
            </a:solidFill>
            <a:prstDash val="solid"/>
          </a:ln>
        </p:spPr>
        <p:txBody>
          <a:bodyPr/>
          <a:lstStyle/>
          <a:p>
            <a:endParaRPr lang="en-GB"/>
          </a:p>
        </p:txBody>
      </p:sp>
      <p:sp>
        <p:nvSpPr>
          <p:cNvPr id="27" name="Text 23"/>
          <p:cNvSpPr txBox="1"/>
          <p:nvPr/>
        </p:nvSpPr>
        <p:spPr>
          <a:xfrm>
            <a:off x="3959352" y="3494151"/>
            <a:ext cx="1417320" cy="457200"/>
          </a:xfrm>
          <a:prstGeom prst="rect">
            <a:avLst/>
          </a:prstGeom>
          <a:noFill/>
          <a:ln/>
        </p:spPr>
        <p:txBody>
          <a:bodyPr wrap="square" lIns="0" tIns="0" rIns="0" bIns="0" rtlCol="0" anchor="ctr"/>
          <a:lstStyle/>
          <a:p>
            <a:pPr marL="0" indent="0">
              <a:buNone/>
            </a:pPr>
            <a:r>
              <a:rPr lang="en-US" sz="2200" b="1" dirty="0">
                <a:solidFill>
                  <a:srgbClr val="6D4AE0"/>
                </a:solidFill>
                <a:latin typeface="Arial" pitchFamily="34" charset="0"/>
                <a:ea typeface="Arial" pitchFamily="34" charset="-122"/>
                <a:cs typeface="Arial" pitchFamily="34" charset="-120"/>
              </a:rPr>
              <a:t>2025</a:t>
            </a:r>
            <a:endParaRPr lang="en-US" sz="2200" dirty="0"/>
          </a:p>
        </p:txBody>
      </p:sp>
      <p:sp>
        <p:nvSpPr>
          <p:cNvPr id="28" name="Text 24"/>
          <p:cNvSpPr txBox="1"/>
          <p:nvPr/>
        </p:nvSpPr>
        <p:spPr>
          <a:xfrm>
            <a:off x="3959352" y="4021074"/>
            <a:ext cx="1463040" cy="1143000"/>
          </a:xfrm>
          <a:prstGeom prst="rect">
            <a:avLst/>
          </a:prstGeom>
          <a:noFill/>
          <a:ln/>
        </p:spPr>
        <p:txBody>
          <a:bodyPr wrap="square" lIns="0" tIns="0" rIns="0" bIns="0" rtlCol="0" anchor="t"/>
          <a:lstStyle/>
          <a:p>
            <a:pPr marL="0" indent="0">
              <a:buNone/>
            </a:pPr>
            <a:r>
              <a:rPr lang="en-US" sz="1200" dirty="0">
                <a:solidFill>
                  <a:srgbClr val="002060"/>
                </a:solidFill>
                <a:latin typeface="Calibri" pitchFamily="34" charset="0"/>
                <a:ea typeface="Calibri" pitchFamily="34" charset="-122"/>
                <a:cs typeface="Calibri" pitchFamily="34" charset="-120"/>
              </a:rPr>
              <a:t>Model: ______</a:t>
            </a:r>
            <a:endParaRPr lang="en-US" sz="1200" dirty="0">
              <a:solidFill>
                <a:srgbClr val="002060"/>
              </a:solidFill>
            </a:endParaRPr>
          </a:p>
          <a:p>
            <a:pPr marL="0" indent="0">
              <a:buNone/>
            </a:pPr>
            <a:r>
              <a:rPr lang="en-US" sz="1200" dirty="0">
                <a:solidFill>
                  <a:srgbClr val="002060"/>
                </a:solidFill>
                <a:latin typeface="Calibri" pitchFamily="34" charset="0"/>
                <a:ea typeface="Calibri" pitchFamily="34" charset="-122"/>
                <a:cs typeface="Calibri" pitchFamily="34" charset="-120"/>
              </a:rPr>
              <a:t>By: ________</a:t>
            </a:r>
            <a:endParaRPr lang="en-US" sz="1200" dirty="0">
              <a:solidFill>
                <a:srgbClr val="002060"/>
              </a:solidFill>
            </a:endParaRPr>
          </a:p>
          <a:p>
            <a:pPr marL="0" indent="0">
              <a:buNone/>
            </a:pPr>
            <a:r>
              <a:rPr lang="en-US" sz="1200" dirty="0">
                <a:solidFill>
                  <a:srgbClr val="002060"/>
                </a:solidFill>
                <a:latin typeface="Calibri" pitchFamily="34" charset="0"/>
                <a:ea typeface="Calibri" pitchFamily="34" charset="-122"/>
                <a:cs typeface="Calibri" pitchFamily="34" charset="-120"/>
              </a:rPr>
              <a:t>New: _______</a:t>
            </a:r>
            <a:endParaRPr lang="en-US" sz="1200" dirty="0">
              <a:solidFill>
                <a:srgbClr val="002060"/>
              </a:solidFill>
            </a:endParaRPr>
          </a:p>
        </p:txBody>
      </p:sp>
      <p:sp>
        <p:nvSpPr>
          <p:cNvPr id="29" name="Shape 25"/>
          <p:cNvSpPr/>
          <p:nvPr/>
        </p:nvSpPr>
        <p:spPr>
          <a:xfrm>
            <a:off x="5605272" y="3472434"/>
            <a:ext cx="1627632" cy="1783080"/>
          </a:xfrm>
          <a:prstGeom prst="roundRect">
            <a:avLst>
              <a:gd name="adj" fmla="val 5618"/>
            </a:avLst>
          </a:prstGeom>
          <a:solidFill>
            <a:srgbClr val="DCE7FB"/>
          </a:solidFill>
          <a:ln w="12700">
            <a:solidFill>
              <a:srgbClr val="DCE7FB"/>
            </a:solidFill>
            <a:prstDash val="solid"/>
          </a:ln>
        </p:spPr>
        <p:txBody>
          <a:bodyPr/>
          <a:lstStyle/>
          <a:p>
            <a:endParaRPr lang="en-GB"/>
          </a:p>
        </p:txBody>
      </p:sp>
      <p:sp>
        <p:nvSpPr>
          <p:cNvPr id="30" name="Text 26"/>
          <p:cNvSpPr txBox="1"/>
          <p:nvPr/>
        </p:nvSpPr>
        <p:spPr>
          <a:xfrm>
            <a:off x="5715000" y="3536442"/>
            <a:ext cx="1417320" cy="457200"/>
          </a:xfrm>
          <a:prstGeom prst="rect">
            <a:avLst/>
          </a:prstGeom>
          <a:noFill/>
          <a:ln/>
        </p:spPr>
        <p:txBody>
          <a:bodyPr wrap="square" lIns="0" tIns="0" rIns="0" bIns="0" rtlCol="0" anchor="ctr"/>
          <a:lstStyle/>
          <a:p>
            <a:pPr marL="0" indent="0">
              <a:buNone/>
            </a:pPr>
            <a:r>
              <a:rPr lang="en-US" sz="2200" b="1" dirty="0">
                <a:solidFill>
                  <a:srgbClr val="2F6FDE"/>
                </a:solidFill>
                <a:latin typeface="Arial" pitchFamily="34" charset="0"/>
                <a:ea typeface="Arial" pitchFamily="34" charset="-122"/>
                <a:cs typeface="Arial" pitchFamily="34" charset="-120"/>
              </a:rPr>
              <a:t>2026</a:t>
            </a:r>
            <a:endParaRPr lang="en-US" sz="2200" dirty="0"/>
          </a:p>
        </p:txBody>
      </p:sp>
      <p:sp>
        <p:nvSpPr>
          <p:cNvPr id="31" name="Text 27"/>
          <p:cNvSpPr txBox="1"/>
          <p:nvPr/>
        </p:nvSpPr>
        <p:spPr>
          <a:xfrm>
            <a:off x="5715000" y="4021074"/>
            <a:ext cx="1463040" cy="1143000"/>
          </a:xfrm>
          <a:prstGeom prst="rect">
            <a:avLst/>
          </a:prstGeom>
          <a:noFill/>
          <a:ln/>
        </p:spPr>
        <p:txBody>
          <a:bodyPr wrap="square" lIns="0" tIns="0" rIns="0" bIns="0" rtlCol="0" anchor="t"/>
          <a:lstStyle/>
          <a:p>
            <a:pPr marL="0" indent="0">
              <a:buNone/>
            </a:pPr>
            <a:r>
              <a:rPr lang="en-US" sz="1200" dirty="0">
                <a:solidFill>
                  <a:srgbClr val="002060"/>
                </a:solidFill>
                <a:latin typeface="Calibri" pitchFamily="34" charset="0"/>
                <a:ea typeface="Calibri" pitchFamily="34" charset="-122"/>
                <a:cs typeface="Calibri" pitchFamily="34" charset="-120"/>
              </a:rPr>
              <a:t>Model: ______</a:t>
            </a:r>
            <a:endParaRPr lang="en-US" sz="1200" dirty="0">
              <a:solidFill>
                <a:srgbClr val="002060"/>
              </a:solidFill>
            </a:endParaRPr>
          </a:p>
          <a:p>
            <a:pPr marL="0" indent="0">
              <a:buNone/>
            </a:pPr>
            <a:r>
              <a:rPr lang="en-US" sz="1200" dirty="0">
                <a:solidFill>
                  <a:srgbClr val="002060"/>
                </a:solidFill>
                <a:latin typeface="Calibri" pitchFamily="34" charset="0"/>
                <a:ea typeface="Calibri" pitchFamily="34" charset="-122"/>
                <a:cs typeface="Calibri" pitchFamily="34" charset="-120"/>
              </a:rPr>
              <a:t>By: ________</a:t>
            </a:r>
            <a:endParaRPr lang="en-US" sz="1200" dirty="0">
              <a:solidFill>
                <a:srgbClr val="002060"/>
              </a:solidFill>
            </a:endParaRPr>
          </a:p>
          <a:p>
            <a:pPr marL="0" indent="0">
              <a:buNone/>
            </a:pPr>
            <a:r>
              <a:rPr lang="en-US" sz="1200" dirty="0">
                <a:solidFill>
                  <a:srgbClr val="002060"/>
                </a:solidFill>
                <a:latin typeface="Calibri" pitchFamily="34" charset="0"/>
                <a:ea typeface="Calibri" pitchFamily="34" charset="-122"/>
                <a:cs typeface="Calibri" pitchFamily="34" charset="-120"/>
              </a:rPr>
              <a:t>New: _______</a:t>
            </a:r>
            <a:endParaRPr lang="en-US" sz="1200" dirty="0">
              <a:solidFill>
                <a:srgbClr val="002060"/>
              </a:solidFill>
            </a:endParaRPr>
          </a:p>
        </p:txBody>
      </p:sp>
      <p:sp>
        <p:nvSpPr>
          <p:cNvPr id="32" name="Shape 28"/>
          <p:cNvSpPr/>
          <p:nvPr/>
        </p:nvSpPr>
        <p:spPr>
          <a:xfrm>
            <a:off x="329184" y="5409039"/>
            <a:ext cx="6803136" cy="685800"/>
          </a:xfrm>
          <a:prstGeom prst="roundRect">
            <a:avLst>
              <a:gd name="adj" fmla="val 13333"/>
            </a:avLst>
          </a:prstGeom>
          <a:solidFill>
            <a:srgbClr val="FDE3E0"/>
          </a:solidFill>
          <a:ln w="12700">
            <a:solidFill>
              <a:srgbClr val="FDE3E0"/>
            </a:solidFill>
            <a:prstDash val="solid"/>
          </a:ln>
        </p:spPr>
        <p:txBody>
          <a:bodyPr/>
          <a:lstStyle/>
          <a:p>
            <a:endParaRPr lang="en-GB"/>
          </a:p>
        </p:txBody>
      </p:sp>
      <p:pic>
        <p:nvPicPr>
          <p:cNvPr id="33" name="Image 1" descr="preencoded.png"/>
          <p:cNvPicPr>
            <a:picLocks noChangeAspect="1"/>
          </p:cNvPicPr>
          <p:nvPr/>
        </p:nvPicPr>
        <p:blipFill>
          <a:blip r:embed="rId4"/>
          <a:stretch>
            <a:fillRect/>
          </a:stretch>
        </p:blipFill>
        <p:spPr>
          <a:xfrm>
            <a:off x="384048" y="5573268"/>
            <a:ext cx="329184" cy="329184"/>
          </a:xfrm>
          <a:prstGeom prst="rect">
            <a:avLst/>
          </a:prstGeom>
        </p:spPr>
      </p:pic>
      <p:sp>
        <p:nvSpPr>
          <p:cNvPr id="34" name="Text 29"/>
          <p:cNvSpPr txBox="1"/>
          <p:nvPr/>
        </p:nvSpPr>
        <p:spPr>
          <a:xfrm>
            <a:off x="859536" y="5394960"/>
            <a:ext cx="6080760" cy="685800"/>
          </a:xfrm>
          <a:prstGeom prst="rect">
            <a:avLst/>
          </a:prstGeom>
          <a:noFill/>
          <a:ln/>
        </p:spPr>
        <p:txBody>
          <a:bodyPr wrap="square" lIns="0" tIns="0" rIns="0" bIns="0" rtlCol="0" anchor="ctr"/>
          <a:lstStyle/>
          <a:p>
            <a:pPr marL="0" indent="0">
              <a:buNone/>
            </a:pPr>
            <a:r>
              <a:rPr lang="en-US" sz="1400" dirty="0">
                <a:solidFill>
                  <a:srgbClr val="1E2340"/>
                </a:solidFill>
                <a:latin typeface="Calibri" pitchFamily="34" charset="0"/>
                <a:ea typeface="Calibri" pitchFamily="34" charset="-122"/>
                <a:cs typeface="Calibri" pitchFamily="34" charset="-120"/>
              </a:rPr>
              <a:t>Bonus: find an AI image that fooled people. What gave it away? · Cite real sources – don’t just ask a chatbot!</a:t>
            </a:r>
            <a:endParaRPr lang="en-US" sz="1400" dirty="0"/>
          </a:p>
        </p:txBody>
      </p:sp>
    </p:spTree>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 0"/>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The Three Ingredients of Modern AI</a:t>
            </a:r>
            <a:endParaRPr lang="en-US" sz="3000" dirty="0"/>
          </a:p>
        </p:txBody>
      </p:sp>
      <p:sp>
        <p:nvSpPr>
          <p:cNvPr id="3" name="Text 1"/>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1 · Introduction to AI</a:t>
            </a:r>
            <a:endParaRPr lang="en-US" sz="1000" dirty="0"/>
          </a:p>
        </p:txBody>
      </p:sp>
      <p:sp>
        <p:nvSpPr>
          <p:cNvPr id="4" name="Text 2"/>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17</a:t>
            </a:r>
            <a:endParaRPr lang="en-US" sz="1000" dirty="0"/>
          </a:p>
        </p:txBody>
      </p:sp>
      <p:sp>
        <p:nvSpPr>
          <p:cNvPr id="6" name="Shape 3"/>
          <p:cNvSpPr/>
          <p:nvPr/>
        </p:nvSpPr>
        <p:spPr>
          <a:xfrm>
            <a:off x="548640" y="1645920"/>
            <a:ext cx="3520440" cy="3566160"/>
          </a:xfrm>
          <a:prstGeom prst="roundRect">
            <a:avLst>
              <a:gd name="adj" fmla="val 3117"/>
            </a:avLst>
          </a:prstGeom>
          <a:solidFill>
            <a:srgbClr val="F3F5FB"/>
          </a:solidFill>
          <a:ln w="12700">
            <a:solidFill>
              <a:srgbClr val="F3F5FB"/>
            </a:solidFill>
            <a:prstDash val="solid"/>
          </a:ln>
        </p:spPr>
        <p:txBody>
          <a:bodyPr/>
          <a:lstStyle/>
          <a:p>
            <a:endParaRPr lang="en-GB"/>
          </a:p>
        </p:txBody>
      </p:sp>
      <p:sp>
        <p:nvSpPr>
          <p:cNvPr id="7" name="Shape 4"/>
          <p:cNvSpPr/>
          <p:nvPr/>
        </p:nvSpPr>
        <p:spPr>
          <a:xfrm>
            <a:off x="749808" y="1847088"/>
            <a:ext cx="685800" cy="685800"/>
          </a:xfrm>
          <a:prstGeom prst="ellipse">
            <a:avLst/>
          </a:prstGeom>
          <a:solidFill>
            <a:srgbClr val="0EA5A4"/>
          </a:solidFill>
          <a:ln w="12700">
            <a:solidFill>
              <a:srgbClr val="0EA5A4"/>
            </a:solidFill>
            <a:prstDash val="solid"/>
          </a:ln>
        </p:spPr>
        <p:txBody>
          <a:bodyPr/>
          <a:lstStyle/>
          <a:p>
            <a:endParaRPr lang="en-GB"/>
          </a:p>
        </p:txBody>
      </p:sp>
      <p:pic>
        <p:nvPicPr>
          <p:cNvPr id="8" name="Image 0" descr="preencoded.png"/>
          <p:cNvPicPr>
            <a:picLocks noChangeAspect="1"/>
          </p:cNvPicPr>
          <p:nvPr/>
        </p:nvPicPr>
        <p:blipFill>
          <a:blip r:embed="rId4"/>
          <a:stretch>
            <a:fillRect/>
          </a:stretch>
        </p:blipFill>
        <p:spPr>
          <a:xfrm>
            <a:off x="900684" y="1997964"/>
            <a:ext cx="384048" cy="384048"/>
          </a:xfrm>
          <a:prstGeom prst="rect">
            <a:avLst/>
          </a:prstGeom>
        </p:spPr>
      </p:pic>
      <p:sp>
        <p:nvSpPr>
          <p:cNvPr id="9" name="Text 5"/>
          <p:cNvSpPr txBox="1"/>
          <p:nvPr/>
        </p:nvSpPr>
        <p:spPr>
          <a:xfrm>
            <a:off x="1572768" y="1847088"/>
            <a:ext cx="2286000" cy="685800"/>
          </a:xfrm>
          <a:prstGeom prst="rect">
            <a:avLst/>
          </a:prstGeom>
          <a:noFill/>
          <a:ln/>
        </p:spPr>
        <p:txBody>
          <a:bodyPr wrap="square" lIns="0" tIns="0" rIns="0" bIns="0" rtlCol="0" anchor="ctr"/>
          <a:lstStyle/>
          <a:p>
            <a:pPr marL="0" indent="0">
              <a:buNone/>
            </a:pPr>
            <a:r>
              <a:rPr lang="en-US" sz="2200" b="1" dirty="0">
                <a:solidFill>
                  <a:srgbClr val="14172E"/>
                </a:solidFill>
                <a:latin typeface="Arial" pitchFamily="34" charset="0"/>
                <a:ea typeface="Arial" pitchFamily="34" charset="-122"/>
                <a:cs typeface="Arial" pitchFamily="34" charset="-120"/>
              </a:rPr>
              <a:t>Data</a:t>
            </a:r>
            <a:endParaRPr lang="en-US" sz="2200" dirty="0"/>
          </a:p>
        </p:txBody>
      </p:sp>
      <p:sp>
        <p:nvSpPr>
          <p:cNvPr id="10" name="Text 6"/>
          <p:cNvSpPr txBox="1"/>
          <p:nvPr/>
        </p:nvSpPr>
        <p:spPr>
          <a:xfrm>
            <a:off x="749808" y="2642616"/>
            <a:ext cx="3022849" cy="2117109"/>
          </a:xfrm>
          <a:prstGeom prst="rect">
            <a:avLst/>
          </a:prstGeom>
          <a:noFill/>
          <a:ln/>
        </p:spPr>
        <p:txBody>
          <a:bodyPr wrap="square" lIns="0" tIns="0" rIns="0" bIns="0" rtlCol="0" anchor="t"/>
          <a:lstStyle/>
          <a:p>
            <a:pPr marL="177800" indent="-177800">
              <a:spcAft>
                <a:spcPts val="400"/>
              </a:spcAft>
              <a:buSzPct val="100000"/>
              <a:buChar char="•"/>
            </a:pPr>
            <a:r>
              <a:rPr lang="en-US" sz="1600" dirty="0">
                <a:solidFill>
                  <a:srgbClr val="1E2340"/>
                </a:solidFill>
                <a:latin typeface="Calibri" pitchFamily="34" charset="0"/>
                <a:ea typeface="Calibri" pitchFamily="34" charset="-122"/>
                <a:cs typeface="Calibri" pitchFamily="34" charset="-120"/>
              </a:rPr>
              <a:t>The fuel: text, images, sensor, game telemetry</a:t>
            </a:r>
            <a:endParaRPr lang="en-US" sz="1600" dirty="0"/>
          </a:p>
          <a:p>
            <a:pPr marL="177800" indent="-177800">
              <a:spcAft>
                <a:spcPts val="400"/>
              </a:spcAft>
              <a:buSzPct val="100000"/>
              <a:buChar char="•"/>
            </a:pPr>
            <a:r>
              <a:rPr lang="en-US" sz="1600" dirty="0">
                <a:solidFill>
                  <a:srgbClr val="1E2340"/>
                </a:solidFill>
                <a:latin typeface="Calibri" pitchFamily="34" charset="0"/>
                <a:ea typeface="Calibri" pitchFamily="34" charset="-122"/>
                <a:cs typeface="Calibri" pitchFamily="34" charset="-120"/>
              </a:rPr>
              <a:t>More and richer data → better accuracy</a:t>
            </a:r>
            <a:endParaRPr lang="en-US" sz="1600" dirty="0"/>
          </a:p>
          <a:p>
            <a:pPr marL="177800" indent="-177800">
              <a:spcAft>
                <a:spcPts val="400"/>
              </a:spcAft>
              <a:buSzPct val="100000"/>
              <a:buChar char="•"/>
            </a:pPr>
            <a:r>
              <a:rPr lang="en-US" sz="1600" dirty="0">
                <a:solidFill>
                  <a:srgbClr val="1E2340"/>
                </a:solidFill>
                <a:latin typeface="Calibri" pitchFamily="34" charset="0"/>
                <a:ea typeface="Calibri" pitchFamily="34" charset="-122"/>
                <a:cs typeface="Calibri" pitchFamily="34" charset="-120"/>
              </a:rPr>
              <a:t>But: quality, bias and consent matter</a:t>
            </a:r>
            <a:endParaRPr lang="en-US" sz="1600" dirty="0"/>
          </a:p>
        </p:txBody>
      </p:sp>
      <p:sp>
        <p:nvSpPr>
          <p:cNvPr id="11" name="Shape 7"/>
          <p:cNvSpPr/>
          <p:nvPr/>
        </p:nvSpPr>
        <p:spPr>
          <a:xfrm>
            <a:off x="4297680" y="1645920"/>
            <a:ext cx="3520440" cy="3566160"/>
          </a:xfrm>
          <a:prstGeom prst="roundRect">
            <a:avLst>
              <a:gd name="adj" fmla="val 3117"/>
            </a:avLst>
          </a:prstGeom>
          <a:solidFill>
            <a:srgbClr val="F3F5FB"/>
          </a:solidFill>
          <a:ln w="12700">
            <a:solidFill>
              <a:srgbClr val="F3F5FB"/>
            </a:solidFill>
            <a:prstDash val="solid"/>
          </a:ln>
        </p:spPr>
        <p:txBody>
          <a:bodyPr/>
          <a:lstStyle/>
          <a:p>
            <a:endParaRPr lang="en-GB"/>
          </a:p>
        </p:txBody>
      </p:sp>
      <p:sp>
        <p:nvSpPr>
          <p:cNvPr id="12" name="Shape 8"/>
          <p:cNvSpPr/>
          <p:nvPr/>
        </p:nvSpPr>
        <p:spPr>
          <a:xfrm>
            <a:off x="4498848" y="1847088"/>
            <a:ext cx="685800" cy="685800"/>
          </a:xfrm>
          <a:prstGeom prst="ellipse">
            <a:avLst/>
          </a:prstGeom>
          <a:solidFill>
            <a:srgbClr val="F2665A"/>
          </a:solidFill>
          <a:ln w="12700">
            <a:solidFill>
              <a:srgbClr val="F2665A"/>
            </a:solidFill>
            <a:prstDash val="solid"/>
          </a:ln>
        </p:spPr>
        <p:txBody>
          <a:bodyPr/>
          <a:lstStyle/>
          <a:p>
            <a:endParaRPr lang="en-GB"/>
          </a:p>
        </p:txBody>
      </p:sp>
      <p:pic>
        <p:nvPicPr>
          <p:cNvPr id="13" name="Image 1" descr="preencoded.png"/>
          <p:cNvPicPr>
            <a:picLocks noChangeAspect="1"/>
          </p:cNvPicPr>
          <p:nvPr/>
        </p:nvPicPr>
        <p:blipFill>
          <a:blip r:embed="rId5"/>
          <a:stretch>
            <a:fillRect/>
          </a:stretch>
        </p:blipFill>
        <p:spPr>
          <a:xfrm>
            <a:off x="4649724" y="1997964"/>
            <a:ext cx="384048" cy="384048"/>
          </a:xfrm>
          <a:prstGeom prst="rect">
            <a:avLst/>
          </a:prstGeom>
        </p:spPr>
      </p:pic>
      <p:sp>
        <p:nvSpPr>
          <p:cNvPr id="14" name="Text 9"/>
          <p:cNvSpPr txBox="1"/>
          <p:nvPr/>
        </p:nvSpPr>
        <p:spPr>
          <a:xfrm>
            <a:off x="5321808" y="1847088"/>
            <a:ext cx="2286000" cy="685800"/>
          </a:xfrm>
          <a:prstGeom prst="rect">
            <a:avLst/>
          </a:prstGeom>
          <a:noFill/>
          <a:ln/>
        </p:spPr>
        <p:txBody>
          <a:bodyPr wrap="square" lIns="0" tIns="0" rIns="0" bIns="0" rtlCol="0" anchor="ctr"/>
          <a:lstStyle/>
          <a:p>
            <a:pPr marL="0" indent="0">
              <a:buNone/>
            </a:pPr>
            <a:r>
              <a:rPr lang="en-US" sz="2200" b="1" dirty="0">
                <a:solidFill>
                  <a:srgbClr val="14172E"/>
                </a:solidFill>
                <a:latin typeface="Arial" pitchFamily="34" charset="0"/>
                <a:ea typeface="Arial" pitchFamily="34" charset="-122"/>
                <a:cs typeface="Arial" pitchFamily="34" charset="-120"/>
              </a:rPr>
              <a:t>Algorithms</a:t>
            </a:r>
            <a:endParaRPr lang="en-US" sz="2200" dirty="0"/>
          </a:p>
        </p:txBody>
      </p:sp>
      <p:sp>
        <p:nvSpPr>
          <p:cNvPr id="15" name="Text 10"/>
          <p:cNvSpPr txBox="1"/>
          <p:nvPr/>
        </p:nvSpPr>
        <p:spPr>
          <a:xfrm>
            <a:off x="4498848" y="2642616"/>
            <a:ext cx="3118104" cy="2459736"/>
          </a:xfrm>
          <a:prstGeom prst="rect">
            <a:avLst/>
          </a:prstGeom>
          <a:noFill/>
          <a:ln/>
        </p:spPr>
        <p:txBody>
          <a:bodyPr wrap="square" lIns="0" tIns="0" rIns="0" bIns="0" rtlCol="0" anchor="t"/>
          <a:lstStyle/>
          <a:p>
            <a:pPr marL="177800" indent="-177800">
              <a:spcAft>
                <a:spcPts val="400"/>
              </a:spcAft>
              <a:buSzPct val="100000"/>
              <a:buChar char="•"/>
            </a:pPr>
            <a:r>
              <a:rPr lang="en-US" sz="1600" dirty="0">
                <a:solidFill>
                  <a:srgbClr val="1E2340"/>
                </a:solidFill>
                <a:latin typeface="Calibri" pitchFamily="34" charset="0"/>
                <a:ea typeface="Calibri" pitchFamily="34" charset="-122"/>
                <a:cs typeface="Calibri" pitchFamily="34" charset="-120"/>
              </a:rPr>
              <a:t>The recipe: models that learn patterns</a:t>
            </a:r>
            <a:endParaRPr lang="en-US" sz="1600" dirty="0"/>
          </a:p>
          <a:p>
            <a:pPr marL="177800" indent="-177800">
              <a:spcAft>
                <a:spcPts val="400"/>
              </a:spcAft>
              <a:buSzPct val="100000"/>
              <a:buChar char="•"/>
            </a:pPr>
            <a:r>
              <a:rPr lang="en-US" sz="1600" dirty="0">
                <a:solidFill>
                  <a:srgbClr val="1E2340"/>
                </a:solidFill>
                <a:latin typeface="Calibri" pitchFamily="34" charset="0"/>
                <a:ea typeface="Calibri" pitchFamily="34" charset="-122"/>
                <a:cs typeface="Calibri" pitchFamily="34" charset="-120"/>
              </a:rPr>
              <a:t>Decision trees, Naïve Bayes, k-means, neural nets, Transformers</a:t>
            </a:r>
            <a:endParaRPr lang="en-US" sz="1600" dirty="0"/>
          </a:p>
          <a:p>
            <a:pPr marL="177800" indent="-177800">
              <a:spcAft>
                <a:spcPts val="400"/>
              </a:spcAft>
              <a:buSzPct val="100000"/>
              <a:buChar char="•"/>
            </a:pPr>
            <a:r>
              <a:rPr lang="en-US" sz="1600" dirty="0">
                <a:solidFill>
                  <a:srgbClr val="1E2340"/>
                </a:solidFill>
                <a:latin typeface="Calibri" pitchFamily="34" charset="0"/>
                <a:ea typeface="Calibri" pitchFamily="34" charset="-122"/>
                <a:cs typeface="Calibri" pitchFamily="34" charset="-120"/>
              </a:rPr>
              <a:t>Most of this module!</a:t>
            </a:r>
            <a:endParaRPr lang="en-US" sz="1600" dirty="0"/>
          </a:p>
        </p:txBody>
      </p:sp>
      <p:sp>
        <p:nvSpPr>
          <p:cNvPr id="16" name="Shape 11"/>
          <p:cNvSpPr/>
          <p:nvPr/>
        </p:nvSpPr>
        <p:spPr>
          <a:xfrm>
            <a:off x="8046720" y="1645920"/>
            <a:ext cx="3520440" cy="3566160"/>
          </a:xfrm>
          <a:prstGeom prst="roundRect">
            <a:avLst>
              <a:gd name="adj" fmla="val 3117"/>
            </a:avLst>
          </a:prstGeom>
          <a:solidFill>
            <a:srgbClr val="F3F5FB"/>
          </a:solidFill>
          <a:ln w="12700">
            <a:solidFill>
              <a:srgbClr val="F3F5FB"/>
            </a:solidFill>
            <a:prstDash val="solid"/>
          </a:ln>
        </p:spPr>
        <p:txBody>
          <a:bodyPr/>
          <a:lstStyle/>
          <a:p>
            <a:endParaRPr lang="en-GB"/>
          </a:p>
        </p:txBody>
      </p:sp>
      <p:sp>
        <p:nvSpPr>
          <p:cNvPr id="17" name="Shape 12"/>
          <p:cNvSpPr/>
          <p:nvPr/>
        </p:nvSpPr>
        <p:spPr>
          <a:xfrm>
            <a:off x="8247888" y="1847088"/>
            <a:ext cx="685800" cy="685800"/>
          </a:xfrm>
          <a:prstGeom prst="ellipse">
            <a:avLst/>
          </a:prstGeom>
          <a:solidFill>
            <a:srgbClr val="6D4AE0"/>
          </a:solidFill>
          <a:ln w="12700">
            <a:solidFill>
              <a:srgbClr val="6D4AE0"/>
            </a:solidFill>
            <a:prstDash val="solid"/>
          </a:ln>
        </p:spPr>
        <p:txBody>
          <a:bodyPr/>
          <a:lstStyle/>
          <a:p>
            <a:endParaRPr lang="en-GB"/>
          </a:p>
        </p:txBody>
      </p:sp>
      <p:pic>
        <p:nvPicPr>
          <p:cNvPr id="18" name="Image 2" descr="preencoded.png"/>
          <p:cNvPicPr>
            <a:picLocks noChangeAspect="1"/>
          </p:cNvPicPr>
          <p:nvPr/>
        </p:nvPicPr>
        <p:blipFill>
          <a:blip r:embed="rId6"/>
          <a:stretch>
            <a:fillRect/>
          </a:stretch>
        </p:blipFill>
        <p:spPr>
          <a:xfrm>
            <a:off x="8398764" y="1997964"/>
            <a:ext cx="384048" cy="384048"/>
          </a:xfrm>
          <a:prstGeom prst="rect">
            <a:avLst/>
          </a:prstGeom>
        </p:spPr>
      </p:pic>
      <p:sp>
        <p:nvSpPr>
          <p:cNvPr id="19" name="Text 13"/>
          <p:cNvSpPr txBox="1"/>
          <p:nvPr/>
        </p:nvSpPr>
        <p:spPr>
          <a:xfrm>
            <a:off x="9070848" y="1847088"/>
            <a:ext cx="2286000" cy="685800"/>
          </a:xfrm>
          <a:prstGeom prst="rect">
            <a:avLst/>
          </a:prstGeom>
          <a:noFill/>
          <a:ln/>
        </p:spPr>
        <p:txBody>
          <a:bodyPr wrap="square" lIns="0" tIns="0" rIns="0" bIns="0" rtlCol="0" anchor="ctr"/>
          <a:lstStyle/>
          <a:p>
            <a:pPr marL="0" indent="0">
              <a:buNone/>
            </a:pPr>
            <a:r>
              <a:rPr lang="en-US" sz="2200" b="1" dirty="0">
                <a:solidFill>
                  <a:srgbClr val="14172E"/>
                </a:solidFill>
                <a:latin typeface="Arial" pitchFamily="34" charset="0"/>
                <a:ea typeface="Arial" pitchFamily="34" charset="-122"/>
                <a:cs typeface="Arial" pitchFamily="34" charset="-120"/>
              </a:rPr>
              <a:t>Compute</a:t>
            </a:r>
            <a:endParaRPr lang="en-US" sz="2200" dirty="0"/>
          </a:p>
        </p:txBody>
      </p:sp>
      <p:sp>
        <p:nvSpPr>
          <p:cNvPr id="20" name="Text 14"/>
          <p:cNvSpPr txBox="1"/>
          <p:nvPr/>
        </p:nvSpPr>
        <p:spPr>
          <a:xfrm>
            <a:off x="8247888" y="2642616"/>
            <a:ext cx="3118104" cy="2459736"/>
          </a:xfrm>
          <a:prstGeom prst="rect">
            <a:avLst/>
          </a:prstGeom>
          <a:noFill/>
          <a:ln/>
        </p:spPr>
        <p:txBody>
          <a:bodyPr wrap="square" lIns="0" tIns="0" rIns="0" bIns="0" rtlCol="0" anchor="t"/>
          <a:lstStyle/>
          <a:p>
            <a:pPr marL="177800" indent="-177800">
              <a:spcAft>
                <a:spcPts val="400"/>
              </a:spcAft>
              <a:buSzPct val="100000"/>
              <a:buChar char="•"/>
            </a:pPr>
            <a:r>
              <a:rPr lang="en-US" sz="1600" dirty="0">
                <a:solidFill>
                  <a:srgbClr val="1E2340"/>
                </a:solidFill>
                <a:latin typeface="Calibri" pitchFamily="34" charset="0"/>
                <a:ea typeface="Calibri" pitchFamily="34" charset="-122"/>
                <a:cs typeface="Calibri" pitchFamily="34" charset="-120"/>
              </a:rPr>
              <a:t>The engine: GPUs, TPUs, NPUs in phones</a:t>
            </a:r>
            <a:endParaRPr lang="en-US" sz="1600" dirty="0"/>
          </a:p>
          <a:p>
            <a:pPr marL="177800" indent="-177800">
              <a:spcAft>
                <a:spcPts val="400"/>
              </a:spcAft>
              <a:buSzPct val="100000"/>
              <a:buChar char="•"/>
            </a:pPr>
            <a:r>
              <a:rPr lang="en-US" sz="1600" dirty="0">
                <a:solidFill>
                  <a:srgbClr val="1E2340"/>
                </a:solidFill>
                <a:latin typeface="Calibri" pitchFamily="34" charset="0"/>
                <a:ea typeface="Calibri" pitchFamily="34" charset="-122"/>
                <a:cs typeface="Calibri" pitchFamily="34" charset="-120"/>
              </a:rPr>
              <a:t>Massively parallel matrix maths (FLOPs)</a:t>
            </a:r>
            <a:endParaRPr lang="en-US" sz="1600" dirty="0"/>
          </a:p>
          <a:p>
            <a:pPr marL="177800" indent="-177800">
              <a:spcAft>
                <a:spcPts val="400"/>
              </a:spcAft>
              <a:buSzPct val="100000"/>
              <a:buChar char="•"/>
            </a:pPr>
            <a:r>
              <a:rPr lang="en-US" sz="1600" dirty="0">
                <a:solidFill>
                  <a:srgbClr val="1E2340"/>
                </a:solidFill>
                <a:latin typeface="Calibri" pitchFamily="34" charset="0"/>
                <a:ea typeface="Calibri" pitchFamily="34" charset="-122"/>
                <a:cs typeface="Calibri" pitchFamily="34" charset="-120"/>
              </a:rPr>
              <a:t>Frontier training compute has grown ~4–5× per year</a:t>
            </a:r>
            <a:endParaRPr lang="en-US" sz="1600" dirty="0"/>
          </a:p>
        </p:txBody>
      </p:sp>
      <p:sp>
        <p:nvSpPr>
          <p:cNvPr id="21" name="Text 15"/>
          <p:cNvSpPr txBox="1"/>
          <p:nvPr/>
        </p:nvSpPr>
        <p:spPr>
          <a:xfrm>
            <a:off x="548640" y="5486400"/>
            <a:ext cx="11094415" cy="548640"/>
          </a:xfrm>
          <a:prstGeom prst="rect">
            <a:avLst/>
          </a:prstGeom>
          <a:noFill/>
          <a:ln/>
        </p:spPr>
        <p:txBody>
          <a:bodyPr wrap="square" lIns="0" tIns="0" rIns="0" bIns="0" rtlCol="0" anchor="ctr"/>
          <a:lstStyle/>
          <a:p>
            <a:pPr marL="0" indent="0" algn="ctr">
              <a:buNone/>
            </a:pPr>
            <a:r>
              <a:rPr lang="en-US" sz="2400" b="1" dirty="0">
                <a:solidFill>
                  <a:srgbClr val="0EA5A4"/>
                </a:solidFill>
                <a:latin typeface="Arial" pitchFamily="34" charset="0"/>
                <a:ea typeface="Arial" pitchFamily="34" charset="-122"/>
                <a:cs typeface="Arial" pitchFamily="34" charset="-120"/>
              </a:rPr>
              <a:t>Data</a:t>
            </a:r>
            <a:r>
              <a:rPr lang="en-US" sz="2400" b="1" dirty="0">
                <a:solidFill>
                  <a:srgbClr val="14172E"/>
                </a:solidFill>
                <a:latin typeface="Arial" pitchFamily="34" charset="0"/>
                <a:ea typeface="Arial" pitchFamily="34" charset="-122"/>
                <a:cs typeface="Arial" pitchFamily="34" charset="-120"/>
              </a:rPr>
              <a:t>  ×  </a:t>
            </a:r>
            <a:r>
              <a:rPr lang="en-US" sz="2400" b="1" dirty="0">
                <a:solidFill>
                  <a:srgbClr val="F2665A"/>
                </a:solidFill>
                <a:latin typeface="Arial" pitchFamily="34" charset="0"/>
                <a:ea typeface="Arial" pitchFamily="34" charset="-122"/>
                <a:cs typeface="Arial" pitchFamily="34" charset="-120"/>
              </a:rPr>
              <a:t>Algorithms</a:t>
            </a:r>
            <a:r>
              <a:rPr lang="en-US" sz="2400" b="1" dirty="0">
                <a:solidFill>
                  <a:srgbClr val="14172E"/>
                </a:solidFill>
                <a:latin typeface="Arial" pitchFamily="34" charset="0"/>
                <a:ea typeface="Arial" pitchFamily="34" charset="-122"/>
                <a:cs typeface="Arial" pitchFamily="34" charset="-120"/>
              </a:rPr>
              <a:t>  ×  </a:t>
            </a:r>
            <a:r>
              <a:rPr lang="en-US" sz="2400" b="1" dirty="0">
                <a:solidFill>
                  <a:srgbClr val="6D4AE0"/>
                </a:solidFill>
                <a:latin typeface="Arial" pitchFamily="34" charset="0"/>
                <a:ea typeface="Arial" pitchFamily="34" charset="-122"/>
                <a:cs typeface="Arial" pitchFamily="34" charset="-120"/>
              </a:rPr>
              <a:t>Compute</a:t>
            </a:r>
            <a:r>
              <a:rPr lang="en-US" sz="2400" b="1" dirty="0">
                <a:solidFill>
                  <a:srgbClr val="14172E"/>
                </a:solidFill>
                <a:latin typeface="Arial" pitchFamily="34" charset="0"/>
                <a:ea typeface="Arial" pitchFamily="34" charset="-122"/>
                <a:cs typeface="Arial" pitchFamily="34" charset="-120"/>
              </a:rPr>
              <a:t>  =  Modern AI</a:t>
            </a:r>
            <a:endParaRPr lang="en-US" sz="2400" dirty="0"/>
          </a:p>
        </p:txBody>
      </p:sp>
    </p:spTree>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a:xfrm>
            <a:off x="768626" y="130213"/>
            <a:ext cx="10515600" cy="688423"/>
          </a:xfrm>
        </p:spPr>
        <p:txBody>
          <a:bodyPr>
            <a:normAutofit/>
          </a:bodyPr>
          <a:lstStyle/>
          <a:p>
            <a:r>
              <a:rPr lang="en-ZA" sz="3600" b="1" dirty="0"/>
              <a:t>Artificial Intelligence Development Timeline	</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a:xfrm>
            <a:off x="119743" y="1020542"/>
            <a:ext cx="10515600" cy="5178080"/>
          </a:xfrm>
        </p:spPr>
        <p:txBody>
          <a:bodyPr>
            <a:normAutofit/>
          </a:bodyPr>
          <a:lstStyle/>
          <a:p>
            <a:r>
              <a:rPr lang="en-ZA" sz="1800" dirty="0"/>
              <a:t>The rise of AI over the years</a:t>
            </a:r>
          </a:p>
          <a:p>
            <a:r>
              <a:rPr lang="en-ZA" sz="1800" dirty="0"/>
              <a:t>Computing capacity – by counting FLOPS</a:t>
            </a:r>
          </a:p>
          <a:p>
            <a:r>
              <a:rPr lang="en-ZA" sz="1800" dirty="0"/>
              <a:t> Floating-point operations per second</a:t>
            </a:r>
          </a:p>
          <a:p>
            <a:r>
              <a:rPr lang="en-US" sz="1800" dirty="0"/>
              <a:t>A FLOP is a floating-point operation; e.g. 3.1416 + 2.7182</a:t>
            </a:r>
            <a:endParaRPr lang="en-ZA" sz="1800" dirty="0"/>
          </a:p>
        </p:txBody>
      </p:sp>
      <p:pic>
        <p:nvPicPr>
          <p:cNvPr id="8" name="Picture 7">
            <a:extLst>
              <a:ext uri="{FF2B5EF4-FFF2-40B4-BE49-F238E27FC236}">
                <a16:creationId xmlns:a16="http://schemas.microsoft.com/office/drawing/2014/main" id="{98F1CE61-D5E3-ABB2-93FB-7CC5CC7C41BF}"/>
              </a:ext>
            </a:extLst>
          </p:cNvPr>
          <p:cNvPicPr>
            <a:picLocks noChangeAspect="1"/>
          </p:cNvPicPr>
          <p:nvPr/>
        </p:nvPicPr>
        <p:blipFill>
          <a:blip r:embed="rId2"/>
          <a:stretch>
            <a:fillRect/>
          </a:stretch>
        </p:blipFill>
        <p:spPr>
          <a:xfrm>
            <a:off x="5940904" y="1368635"/>
            <a:ext cx="5048414" cy="5129676"/>
          </a:xfrm>
          <a:prstGeom prst="rect">
            <a:avLst/>
          </a:prstGeom>
        </p:spPr>
      </p:pic>
      <p:sp>
        <p:nvSpPr>
          <p:cNvPr id="4" name="TextBox 3">
            <a:extLst>
              <a:ext uri="{FF2B5EF4-FFF2-40B4-BE49-F238E27FC236}">
                <a16:creationId xmlns:a16="http://schemas.microsoft.com/office/drawing/2014/main" id="{2F646C76-7FCB-E797-A5D0-D9DB9349F7B7}"/>
              </a:ext>
            </a:extLst>
          </p:cNvPr>
          <p:cNvSpPr txBox="1"/>
          <p:nvPr/>
        </p:nvSpPr>
        <p:spPr>
          <a:xfrm>
            <a:off x="4133023" y="6342095"/>
            <a:ext cx="1306996" cy="369332"/>
          </a:xfrm>
          <a:prstGeom prst="rect">
            <a:avLst/>
          </a:prstGeom>
          <a:noFill/>
        </p:spPr>
        <p:txBody>
          <a:bodyPr wrap="square" rtlCol="0">
            <a:spAutoFit/>
          </a:bodyPr>
          <a:lstStyle/>
          <a:p>
            <a:r>
              <a:rPr lang="en-GB" dirty="0"/>
              <a:t>Source: [2]</a:t>
            </a:r>
          </a:p>
        </p:txBody>
      </p:sp>
    </p:spTree>
    <p:extLst>
      <p:ext uri="{BB962C8B-B14F-4D97-AF65-F5344CB8AC3E}">
        <p14:creationId xmlns:p14="http://schemas.microsoft.com/office/powerpoint/2010/main" val="28135715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 0"/>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The Core Technologies of AI</a:t>
            </a:r>
            <a:endParaRPr lang="en-US" sz="3000" dirty="0"/>
          </a:p>
        </p:txBody>
      </p:sp>
      <p:sp>
        <p:nvSpPr>
          <p:cNvPr id="3" name="Text 1"/>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1 · Introduction to AI</a:t>
            </a:r>
            <a:endParaRPr lang="en-US" sz="1000" dirty="0"/>
          </a:p>
        </p:txBody>
      </p:sp>
      <p:sp>
        <p:nvSpPr>
          <p:cNvPr id="4" name="Text 2"/>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18</a:t>
            </a:r>
            <a:endParaRPr lang="en-US" sz="1000" dirty="0"/>
          </a:p>
        </p:txBody>
      </p:sp>
      <p:sp>
        <p:nvSpPr>
          <p:cNvPr id="6" name="Shape 3"/>
          <p:cNvSpPr/>
          <p:nvPr/>
        </p:nvSpPr>
        <p:spPr>
          <a:xfrm>
            <a:off x="548640" y="1600200"/>
            <a:ext cx="3520440" cy="1920240"/>
          </a:xfrm>
          <a:prstGeom prst="roundRect">
            <a:avLst>
              <a:gd name="adj" fmla="val 5714"/>
            </a:avLst>
          </a:prstGeom>
          <a:solidFill>
            <a:srgbClr val="F3F5FB"/>
          </a:solidFill>
          <a:ln w="12700">
            <a:solidFill>
              <a:srgbClr val="F3F5FB"/>
            </a:solidFill>
            <a:prstDash val="solid"/>
          </a:ln>
        </p:spPr>
        <p:txBody>
          <a:bodyPr/>
          <a:lstStyle/>
          <a:p>
            <a:endParaRPr lang="en-GB"/>
          </a:p>
        </p:txBody>
      </p:sp>
      <p:sp>
        <p:nvSpPr>
          <p:cNvPr id="7" name="Shape 4"/>
          <p:cNvSpPr/>
          <p:nvPr/>
        </p:nvSpPr>
        <p:spPr>
          <a:xfrm>
            <a:off x="749808" y="1801368"/>
            <a:ext cx="502920" cy="502920"/>
          </a:xfrm>
          <a:prstGeom prst="ellipse">
            <a:avLst/>
          </a:prstGeom>
          <a:solidFill>
            <a:srgbClr val="0EA5A4"/>
          </a:solidFill>
          <a:ln w="12700">
            <a:solidFill>
              <a:srgbClr val="0EA5A4"/>
            </a:solidFill>
            <a:prstDash val="solid"/>
          </a:ln>
        </p:spPr>
        <p:txBody>
          <a:bodyPr/>
          <a:lstStyle/>
          <a:p>
            <a:endParaRPr lang="en-GB"/>
          </a:p>
        </p:txBody>
      </p:sp>
      <p:pic>
        <p:nvPicPr>
          <p:cNvPr id="8" name="Image 0" descr="preencoded.png"/>
          <p:cNvPicPr>
            <a:picLocks noChangeAspect="1"/>
          </p:cNvPicPr>
          <p:nvPr/>
        </p:nvPicPr>
        <p:blipFill>
          <a:blip r:embed="rId4"/>
          <a:stretch>
            <a:fillRect/>
          </a:stretch>
        </p:blipFill>
        <p:spPr>
          <a:xfrm>
            <a:off x="860450" y="1912010"/>
            <a:ext cx="281635" cy="281635"/>
          </a:xfrm>
          <a:prstGeom prst="rect">
            <a:avLst/>
          </a:prstGeom>
        </p:spPr>
      </p:pic>
      <p:sp>
        <p:nvSpPr>
          <p:cNvPr id="9" name="Text 5"/>
          <p:cNvSpPr txBox="1"/>
          <p:nvPr/>
        </p:nvSpPr>
        <p:spPr>
          <a:xfrm>
            <a:off x="1389888" y="1801368"/>
            <a:ext cx="2468880" cy="50292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Machine Learning</a:t>
            </a:r>
            <a:endParaRPr lang="en-US" sz="1600" dirty="0"/>
          </a:p>
        </p:txBody>
      </p:sp>
      <p:sp>
        <p:nvSpPr>
          <p:cNvPr id="10" name="Text 6"/>
          <p:cNvSpPr txBox="1"/>
          <p:nvPr/>
        </p:nvSpPr>
        <p:spPr>
          <a:xfrm>
            <a:off x="749808" y="2414016"/>
            <a:ext cx="3118104" cy="996696"/>
          </a:xfrm>
          <a:prstGeom prst="rect">
            <a:avLst/>
          </a:prstGeom>
          <a:noFill/>
          <a:ln/>
        </p:spPr>
        <p:txBody>
          <a:bodyPr wrap="square" lIns="0" tIns="0" rIns="0" bIns="0" rtlCol="0" anchor="t"/>
          <a:lstStyle/>
          <a:p>
            <a:pPr marL="0" indent="0">
              <a:buNone/>
            </a:pPr>
            <a:r>
              <a:rPr lang="en-US" sz="1400" dirty="0">
                <a:solidFill>
                  <a:srgbClr val="1E2340"/>
                </a:solidFill>
                <a:latin typeface="Calibri" pitchFamily="34" charset="0"/>
                <a:ea typeface="Calibri" pitchFamily="34" charset="-122"/>
                <a:cs typeface="Calibri" pitchFamily="34" charset="-120"/>
              </a:rPr>
              <a:t>Learns patterns from data instead of hand-written rules</a:t>
            </a:r>
            <a:endParaRPr lang="en-US" sz="1400" dirty="0"/>
          </a:p>
        </p:txBody>
      </p:sp>
      <p:sp>
        <p:nvSpPr>
          <p:cNvPr id="11" name="Shape 7"/>
          <p:cNvSpPr/>
          <p:nvPr/>
        </p:nvSpPr>
        <p:spPr>
          <a:xfrm>
            <a:off x="4297680" y="1600200"/>
            <a:ext cx="3520440" cy="1920240"/>
          </a:xfrm>
          <a:prstGeom prst="roundRect">
            <a:avLst>
              <a:gd name="adj" fmla="val 5714"/>
            </a:avLst>
          </a:prstGeom>
          <a:solidFill>
            <a:srgbClr val="F3F5FB"/>
          </a:solidFill>
          <a:ln w="12700">
            <a:solidFill>
              <a:srgbClr val="F3F5FB"/>
            </a:solidFill>
            <a:prstDash val="solid"/>
          </a:ln>
        </p:spPr>
        <p:txBody>
          <a:bodyPr/>
          <a:lstStyle/>
          <a:p>
            <a:endParaRPr lang="en-GB"/>
          </a:p>
        </p:txBody>
      </p:sp>
      <p:sp>
        <p:nvSpPr>
          <p:cNvPr id="12" name="Shape 8"/>
          <p:cNvSpPr/>
          <p:nvPr/>
        </p:nvSpPr>
        <p:spPr>
          <a:xfrm>
            <a:off x="4498848" y="1801368"/>
            <a:ext cx="502920" cy="502920"/>
          </a:xfrm>
          <a:prstGeom prst="ellipse">
            <a:avLst/>
          </a:prstGeom>
          <a:solidFill>
            <a:srgbClr val="F2665A"/>
          </a:solidFill>
          <a:ln w="12700">
            <a:solidFill>
              <a:srgbClr val="F2665A"/>
            </a:solidFill>
            <a:prstDash val="solid"/>
          </a:ln>
        </p:spPr>
        <p:txBody>
          <a:bodyPr/>
          <a:lstStyle/>
          <a:p>
            <a:endParaRPr lang="en-GB"/>
          </a:p>
        </p:txBody>
      </p:sp>
      <p:pic>
        <p:nvPicPr>
          <p:cNvPr id="13" name="Image 1" descr="preencoded.png"/>
          <p:cNvPicPr>
            <a:picLocks noChangeAspect="1"/>
          </p:cNvPicPr>
          <p:nvPr/>
        </p:nvPicPr>
        <p:blipFill>
          <a:blip r:embed="rId5"/>
          <a:stretch>
            <a:fillRect/>
          </a:stretch>
        </p:blipFill>
        <p:spPr>
          <a:xfrm>
            <a:off x="4609490" y="1912010"/>
            <a:ext cx="281635" cy="281635"/>
          </a:xfrm>
          <a:prstGeom prst="rect">
            <a:avLst/>
          </a:prstGeom>
        </p:spPr>
      </p:pic>
      <p:sp>
        <p:nvSpPr>
          <p:cNvPr id="14" name="Text 9"/>
          <p:cNvSpPr txBox="1"/>
          <p:nvPr/>
        </p:nvSpPr>
        <p:spPr>
          <a:xfrm>
            <a:off x="5138928" y="1801368"/>
            <a:ext cx="2468880" cy="50292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Neural Networks</a:t>
            </a:r>
            <a:endParaRPr lang="en-US" sz="1600" dirty="0"/>
          </a:p>
        </p:txBody>
      </p:sp>
      <p:sp>
        <p:nvSpPr>
          <p:cNvPr id="15" name="Text 10"/>
          <p:cNvSpPr txBox="1"/>
          <p:nvPr/>
        </p:nvSpPr>
        <p:spPr>
          <a:xfrm>
            <a:off x="4498848" y="2414016"/>
            <a:ext cx="3118104" cy="996696"/>
          </a:xfrm>
          <a:prstGeom prst="rect">
            <a:avLst/>
          </a:prstGeom>
          <a:noFill/>
          <a:ln/>
        </p:spPr>
        <p:txBody>
          <a:bodyPr wrap="square" lIns="0" tIns="0" rIns="0" bIns="0" rtlCol="0" anchor="t"/>
          <a:lstStyle/>
          <a:p>
            <a:pPr marL="0" indent="0">
              <a:buNone/>
            </a:pPr>
            <a:r>
              <a:rPr lang="en-US" sz="1400" dirty="0">
                <a:solidFill>
                  <a:srgbClr val="1E2340"/>
                </a:solidFill>
                <a:latin typeface="Calibri" pitchFamily="34" charset="0"/>
                <a:ea typeface="Calibri" pitchFamily="34" charset="-122"/>
                <a:cs typeface="Calibri" pitchFamily="34" charset="-120"/>
              </a:rPr>
              <a:t>Layers of connected “neurons”; the basis of deep learning</a:t>
            </a:r>
            <a:endParaRPr lang="en-US" sz="1400" dirty="0"/>
          </a:p>
        </p:txBody>
      </p:sp>
      <p:sp>
        <p:nvSpPr>
          <p:cNvPr id="16" name="Shape 11"/>
          <p:cNvSpPr/>
          <p:nvPr/>
        </p:nvSpPr>
        <p:spPr>
          <a:xfrm>
            <a:off x="8046720" y="1600200"/>
            <a:ext cx="3520440" cy="1920240"/>
          </a:xfrm>
          <a:prstGeom prst="roundRect">
            <a:avLst>
              <a:gd name="adj" fmla="val 5714"/>
            </a:avLst>
          </a:prstGeom>
          <a:solidFill>
            <a:srgbClr val="F3F5FB"/>
          </a:solidFill>
          <a:ln w="12700">
            <a:solidFill>
              <a:srgbClr val="F3F5FB"/>
            </a:solidFill>
            <a:prstDash val="solid"/>
          </a:ln>
        </p:spPr>
        <p:txBody>
          <a:bodyPr/>
          <a:lstStyle/>
          <a:p>
            <a:endParaRPr lang="en-GB"/>
          </a:p>
        </p:txBody>
      </p:sp>
      <p:sp>
        <p:nvSpPr>
          <p:cNvPr id="17" name="Shape 12"/>
          <p:cNvSpPr/>
          <p:nvPr/>
        </p:nvSpPr>
        <p:spPr>
          <a:xfrm>
            <a:off x="8247888" y="1801368"/>
            <a:ext cx="502920" cy="502920"/>
          </a:xfrm>
          <a:prstGeom prst="ellipse">
            <a:avLst/>
          </a:prstGeom>
          <a:solidFill>
            <a:srgbClr val="6D4AE0"/>
          </a:solidFill>
          <a:ln w="12700">
            <a:solidFill>
              <a:srgbClr val="6D4AE0"/>
            </a:solidFill>
            <a:prstDash val="solid"/>
          </a:ln>
        </p:spPr>
        <p:txBody>
          <a:bodyPr/>
          <a:lstStyle/>
          <a:p>
            <a:endParaRPr lang="en-GB"/>
          </a:p>
        </p:txBody>
      </p:sp>
      <p:pic>
        <p:nvPicPr>
          <p:cNvPr id="18" name="Image 2" descr="preencoded.png"/>
          <p:cNvPicPr>
            <a:picLocks noChangeAspect="1"/>
          </p:cNvPicPr>
          <p:nvPr/>
        </p:nvPicPr>
        <p:blipFill>
          <a:blip r:embed="rId6"/>
          <a:stretch>
            <a:fillRect/>
          </a:stretch>
        </p:blipFill>
        <p:spPr>
          <a:xfrm>
            <a:off x="8358530" y="1912010"/>
            <a:ext cx="281635" cy="281635"/>
          </a:xfrm>
          <a:prstGeom prst="rect">
            <a:avLst/>
          </a:prstGeom>
        </p:spPr>
      </p:pic>
      <p:sp>
        <p:nvSpPr>
          <p:cNvPr id="19" name="Text 13"/>
          <p:cNvSpPr txBox="1"/>
          <p:nvPr/>
        </p:nvSpPr>
        <p:spPr>
          <a:xfrm>
            <a:off x="8887968" y="1801368"/>
            <a:ext cx="2468880" cy="50292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Natural Language Processing</a:t>
            </a:r>
            <a:endParaRPr lang="en-US" sz="1600" dirty="0"/>
          </a:p>
        </p:txBody>
      </p:sp>
      <p:sp>
        <p:nvSpPr>
          <p:cNvPr id="20" name="Text 14"/>
          <p:cNvSpPr txBox="1"/>
          <p:nvPr/>
        </p:nvSpPr>
        <p:spPr>
          <a:xfrm>
            <a:off x="8247888" y="2414016"/>
            <a:ext cx="3118104" cy="996696"/>
          </a:xfrm>
          <a:prstGeom prst="rect">
            <a:avLst/>
          </a:prstGeom>
          <a:noFill/>
          <a:ln/>
        </p:spPr>
        <p:txBody>
          <a:bodyPr wrap="square" lIns="0" tIns="0" rIns="0" bIns="0" rtlCol="0" anchor="t"/>
          <a:lstStyle/>
          <a:p>
            <a:pPr marL="0" indent="0">
              <a:buNone/>
            </a:pPr>
            <a:r>
              <a:rPr lang="en-US" sz="1400" dirty="0">
                <a:solidFill>
                  <a:srgbClr val="1E2340"/>
                </a:solidFill>
                <a:latin typeface="Calibri" pitchFamily="34" charset="0"/>
                <a:ea typeface="Calibri" pitchFamily="34" charset="-122"/>
                <a:cs typeface="Calibri" pitchFamily="34" charset="-120"/>
              </a:rPr>
              <a:t>Understands (NLU) and generates (NLG) human language</a:t>
            </a:r>
            <a:endParaRPr lang="en-US" sz="1400" dirty="0"/>
          </a:p>
        </p:txBody>
      </p:sp>
      <p:sp>
        <p:nvSpPr>
          <p:cNvPr id="21" name="Shape 15"/>
          <p:cNvSpPr/>
          <p:nvPr/>
        </p:nvSpPr>
        <p:spPr>
          <a:xfrm>
            <a:off x="548640" y="3749040"/>
            <a:ext cx="3520440" cy="1920240"/>
          </a:xfrm>
          <a:prstGeom prst="roundRect">
            <a:avLst>
              <a:gd name="adj" fmla="val 5714"/>
            </a:avLst>
          </a:prstGeom>
          <a:solidFill>
            <a:srgbClr val="F3F5FB"/>
          </a:solidFill>
          <a:ln w="12700">
            <a:solidFill>
              <a:srgbClr val="F3F5FB"/>
            </a:solidFill>
            <a:prstDash val="solid"/>
          </a:ln>
        </p:spPr>
        <p:txBody>
          <a:bodyPr/>
          <a:lstStyle/>
          <a:p>
            <a:endParaRPr lang="en-GB"/>
          </a:p>
        </p:txBody>
      </p:sp>
      <p:sp>
        <p:nvSpPr>
          <p:cNvPr id="22" name="Shape 16"/>
          <p:cNvSpPr/>
          <p:nvPr/>
        </p:nvSpPr>
        <p:spPr>
          <a:xfrm>
            <a:off x="749808" y="3950208"/>
            <a:ext cx="502920" cy="502920"/>
          </a:xfrm>
          <a:prstGeom prst="ellipse">
            <a:avLst/>
          </a:prstGeom>
          <a:solidFill>
            <a:srgbClr val="E9A400"/>
          </a:solidFill>
          <a:ln w="12700">
            <a:solidFill>
              <a:srgbClr val="E9A400"/>
            </a:solidFill>
            <a:prstDash val="solid"/>
          </a:ln>
        </p:spPr>
        <p:txBody>
          <a:bodyPr/>
          <a:lstStyle/>
          <a:p>
            <a:endParaRPr lang="en-GB"/>
          </a:p>
        </p:txBody>
      </p:sp>
      <p:pic>
        <p:nvPicPr>
          <p:cNvPr id="23" name="Image 3" descr="preencoded.png"/>
          <p:cNvPicPr>
            <a:picLocks noChangeAspect="1"/>
          </p:cNvPicPr>
          <p:nvPr/>
        </p:nvPicPr>
        <p:blipFill>
          <a:blip r:embed="rId7"/>
          <a:stretch>
            <a:fillRect/>
          </a:stretch>
        </p:blipFill>
        <p:spPr>
          <a:xfrm>
            <a:off x="860450" y="4060850"/>
            <a:ext cx="281635" cy="281635"/>
          </a:xfrm>
          <a:prstGeom prst="rect">
            <a:avLst/>
          </a:prstGeom>
        </p:spPr>
      </p:pic>
      <p:sp>
        <p:nvSpPr>
          <p:cNvPr id="24" name="Text 17"/>
          <p:cNvSpPr txBox="1"/>
          <p:nvPr/>
        </p:nvSpPr>
        <p:spPr>
          <a:xfrm>
            <a:off x="1389888" y="3950208"/>
            <a:ext cx="2468880" cy="50292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Computer Vision</a:t>
            </a:r>
            <a:endParaRPr lang="en-US" sz="1600" dirty="0"/>
          </a:p>
        </p:txBody>
      </p:sp>
      <p:sp>
        <p:nvSpPr>
          <p:cNvPr id="25" name="Text 18"/>
          <p:cNvSpPr txBox="1"/>
          <p:nvPr/>
        </p:nvSpPr>
        <p:spPr>
          <a:xfrm>
            <a:off x="749808" y="4562856"/>
            <a:ext cx="3118104" cy="996696"/>
          </a:xfrm>
          <a:prstGeom prst="rect">
            <a:avLst/>
          </a:prstGeom>
          <a:noFill/>
          <a:ln/>
        </p:spPr>
        <p:txBody>
          <a:bodyPr wrap="square" lIns="0" tIns="0" rIns="0" bIns="0" rtlCol="0" anchor="t"/>
          <a:lstStyle/>
          <a:p>
            <a:pPr marL="0" indent="0">
              <a:buNone/>
            </a:pPr>
            <a:r>
              <a:rPr lang="en-US" sz="1400" dirty="0">
                <a:solidFill>
                  <a:srgbClr val="1E2340"/>
                </a:solidFill>
                <a:latin typeface="Calibri" pitchFamily="34" charset="0"/>
                <a:ea typeface="Calibri" pitchFamily="34" charset="-122"/>
                <a:cs typeface="Calibri" pitchFamily="34" charset="-120"/>
              </a:rPr>
              <a:t>Sees: face unlock, object detection, medical scans</a:t>
            </a:r>
            <a:endParaRPr lang="en-US" sz="1400" dirty="0"/>
          </a:p>
        </p:txBody>
      </p:sp>
      <p:sp>
        <p:nvSpPr>
          <p:cNvPr id="26" name="Shape 19"/>
          <p:cNvSpPr/>
          <p:nvPr/>
        </p:nvSpPr>
        <p:spPr>
          <a:xfrm>
            <a:off x="4297680" y="3749040"/>
            <a:ext cx="3520440" cy="1920240"/>
          </a:xfrm>
          <a:prstGeom prst="roundRect">
            <a:avLst>
              <a:gd name="adj" fmla="val 5714"/>
            </a:avLst>
          </a:prstGeom>
          <a:solidFill>
            <a:srgbClr val="F3F5FB"/>
          </a:solidFill>
          <a:ln w="12700">
            <a:solidFill>
              <a:srgbClr val="F3F5FB"/>
            </a:solidFill>
            <a:prstDash val="solid"/>
          </a:ln>
        </p:spPr>
        <p:txBody>
          <a:bodyPr/>
          <a:lstStyle/>
          <a:p>
            <a:endParaRPr lang="en-GB"/>
          </a:p>
        </p:txBody>
      </p:sp>
      <p:sp>
        <p:nvSpPr>
          <p:cNvPr id="27" name="Shape 20"/>
          <p:cNvSpPr/>
          <p:nvPr/>
        </p:nvSpPr>
        <p:spPr>
          <a:xfrm>
            <a:off x="4498848" y="3950208"/>
            <a:ext cx="502920" cy="502920"/>
          </a:xfrm>
          <a:prstGeom prst="ellipse">
            <a:avLst/>
          </a:prstGeom>
          <a:solidFill>
            <a:srgbClr val="2F6FDE"/>
          </a:solidFill>
          <a:ln w="12700">
            <a:solidFill>
              <a:srgbClr val="2F6FDE"/>
            </a:solidFill>
            <a:prstDash val="solid"/>
          </a:ln>
        </p:spPr>
        <p:txBody>
          <a:bodyPr/>
          <a:lstStyle/>
          <a:p>
            <a:endParaRPr lang="en-GB"/>
          </a:p>
        </p:txBody>
      </p:sp>
      <p:pic>
        <p:nvPicPr>
          <p:cNvPr id="28" name="Image 4" descr="preencoded.png"/>
          <p:cNvPicPr>
            <a:picLocks noChangeAspect="1"/>
          </p:cNvPicPr>
          <p:nvPr/>
        </p:nvPicPr>
        <p:blipFill>
          <a:blip r:embed="rId8"/>
          <a:stretch>
            <a:fillRect/>
          </a:stretch>
        </p:blipFill>
        <p:spPr>
          <a:xfrm>
            <a:off x="4609490" y="4060850"/>
            <a:ext cx="281635" cy="281635"/>
          </a:xfrm>
          <a:prstGeom prst="rect">
            <a:avLst/>
          </a:prstGeom>
        </p:spPr>
      </p:pic>
      <p:sp>
        <p:nvSpPr>
          <p:cNvPr id="29" name="Text 21"/>
          <p:cNvSpPr txBox="1"/>
          <p:nvPr/>
        </p:nvSpPr>
        <p:spPr>
          <a:xfrm>
            <a:off x="5138928" y="3950208"/>
            <a:ext cx="2468880" cy="50292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Generative AI</a:t>
            </a:r>
            <a:endParaRPr lang="en-US" sz="1600" dirty="0"/>
          </a:p>
        </p:txBody>
      </p:sp>
      <p:sp>
        <p:nvSpPr>
          <p:cNvPr id="30" name="Text 22"/>
          <p:cNvSpPr txBox="1"/>
          <p:nvPr/>
        </p:nvSpPr>
        <p:spPr>
          <a:xfrm>
            <a:off x="4498848" y="4562856"/>
            <a:ext cx="3118104" cy="996696"/>
          </a:xfrm>
          <a:prstGeom prst="rect">
            <a:avLst/>
          </a:prstGeom>
          <a:noFill/>
          <a:ln/>
        </p:spPr>
        <p:txBody>
          <a:bodyPr wrap="square" lIns="0" tIns="0" rIns="0" bIns="0" rtlCol="0" anchor="t"/>
          <a:lstStyle/>
          <a:p>
            <a:pPr marL="0" indent="0">
              <a:buNone/>
            </a:pPr>
            <a:r>
              <a:rPr lang="en-US" sz="1400" dirty="0">
                <a:solidFill>
                  <a:srgbClr val="1E2340"/>
                </a:solidFill>
                <a:latin typeface="Calibri" pitchFamily="34" charset="0"/>
                <a:ea typeface="Calibri" pitchFamily="34" charset="-122"/>
                <a:cs typeface="Calibri" pitchFamily="34" charset="-120"/>
              </a:rPr>
              <a:t>Creates text, images, audio, video, code – even 3D worlds</a:t>
            </a:r>
            <a:endParaRPr lang="en-US" sz="1400" dirty="0"/>
          </a:p>
        </p:txBody>
      </p:sp>
      <p:sp>
        <p:nvSpPr>
          <p:cNvPr id="31" name="Shape 23"/>
          <p:cNvSpPr/>
          <p:nvPr/>
        </p:nvSpPr>
        <p:spPr>
          <a:xfrm>
            <a:off x="8046720" y="3749040"/>
            <a:ext cx="3520440" cy="1920240"/>
          </a:xfrm>
          <a:prstGeom prst="roundRect">
            <a:avLst>
              <a:gd name="adj" fmla="val 5714"/>
            </a:avLst>
          </a:prstGeom>
          <a:solidFill>
            <a:srgbClr val="F3F5FB"/>
          </a:solidFill>
          <a:ln w="12700">
            <a:solidFill>
              <a:srgbClr val="F3F5FB"/>
            </a:solidFill>
            <a:prstDash val="solid"/>
          </a:ln>
        </p:spPr>
        <p:txBody>
          <a:bodyPr/>
          <a:lstStyle/>
          <a:p>
            <a:endParaRPr lang="en-GB"/>
          </a:p>
        </p:txBody>
      </p:sp>
      <p:sp>
        <p:nvSpPr>
          <p:cNvPr id="32" name="Shape 24"/>
          <p:cNvSpPr/>
          <p:nvPr/>
        </p:nvSpPr>
        <p:spPr>
          <a:xfrm>
            <a:off x="8247888" y="3950208"/>
            <a:ext cx="502920" cy="502920"/>
          </a:xfrm>
          <a:prstGeom prst="ellipse">
            <a:avLst/>
          </a:prstGeom>
          <a:solidFill>
            <a:srgbClr val="D63384"/>
          </a:solidFill>
          <a:ln w="12700">
            <a:solidFill>
              <a:srgbClr val="D63384"/>
            </a:solidFill>
            <a:prstDash val="solid"/>
          </a:ln>
        </p:spPr>
        <p:txBody>
          <a:bodyPr/>
          <a:lstStyle/>
          <a:p>
            <a:endParaRPr lang="en-GB"/>
          </a:p>
        </p:txBody>
      </p:sp>
      <p:pic>
        <p:nvPicPr>
          <p:cNvPr id="33" name="Image 5" descr="preencoded.png"/>
          <p:cNvPicPr>
            <a:picLocks noChangeAspect="1"/>
          </p:cNvPicPr>
          <p:nvPr/>
        </p:nvPicPr>
        <p:blipFill>
          <a:blip r:embed="rId9"/>
          <a:stretch>
            <a:fillRect/>
          </a:stretch>
        </p:blipFill>
        <p:spPr>
          <a:xfrm>
            <a:off x="8358530" y="4060850"/>
            <a:ext cx="281635" cy="281635"/>
          </a:xfrm>
          <a:prstGeom prst="rect">
            <a:avLst/>
          </a:prstGeom>
        </p:spPr>
      </p:pic>
      <p:sp>
        <p:nvSpPr>
          <p:cNvPr id="34" name="Text 25"/>
          <p:cNvSpPr txBox="1"/>
          <p:nvPr/>
        </p:nvSpPr>
        <p:spPr>
          <a:xfrm>
            <a:off x="8887968" y="3950208"/>
            <a:ext cx="2468880" cy="50292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Robotics &amp; Agents</a:t>
            </a:r>
            <a:endParaRPr lang="en-US" sz="1600" dirty="0"/>
          </a:p>
        </p:txBody>
      </p:sp>
      <p:sp>
        <p:nvSpPr>
          <p:cNvPr id="35" name="Text 26"/>
          <p:cNvSpPr txBox="1"/>
          <p:nvPr/>
        </p:nvSpPr>
        <p:spPr>
          <a:xfrm>
            <a:off x="8247888" y="4562856"/>
            <a:ext cx="3118104" cy="996696"/>
          </a:xfrm>
          <a:prstGeom prst="rect">
            <a:avLst/>
          </a:prstGeom>
          <a:noFill/>
          <a:ln/>
        </p:spPr>
        <p:txBody>
          <a:bodyPr wrap="square" lIns="0" tIns="0" rIns="0" bIns="0" rtlCol="0" anchor="t"/>
          <a:lstStyle/>
          <a:p>
            <a:pPr marL="0" indent="0">
              <a:buNone/>
            </a:pPr>
            <a:r>
              <a:rPr lang="en-US" sz="1400" dirty="0">
                <a:solidFill>
                  <a:srgbClr val="1E2340"/>
                </a:solidFill>
                <a:latin typeface="Calibri" pitchFamily="34" charset="0"/>
                <a:ea typeface="Calibri" pitchFamily="34" charset="-122"/>
                <a:cs typeface="Calibri" pitchFamily="34" charset="-120"/>
              </a:rPr>
              <a:t>Acts in the physical or digital world to reach goals</a:t>
            </a:r>
            <a:endParaRPr lang="en-US" sz="1400" dirty="0"/>
          </a:p>
        </p:txBody>
      </p:sp>
    </p:spTree>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a:xfrm>
            <a:off x="838200" y="365126"/>
            <a:ext cx="10515600" cy="575154"/>
          </a:xfrm>
        </p:spPr>
        <p:txBody>
          <a:bodyPr>
            <a:normAutofit fontScale="90000"/>
          </a:bodyPr>
          <a:lstStyle/>
          <a:p>
            <a:br>
              <a:rPr lang="en-US" sz="3300" b="1" dirty="0">
                <a:solidFill>
                  <a:srgbClr val="14172E"/>
                </a:solidFill>
                <a:latin typeface="Arial" pitchFamily="34" charset="0"/>
                <a:cs typeface="Arial" pitchFamily="34" charset="-120"/>
              </a:rPr>
            </a:br>
            <a:r>
              <a:rPr lang="en-US" sz="3300" b="1" dirty="0">
                <a:solidFill>
                  <a:srgbClr val="14172E"/>
                </a:solidFill>
                <a:latin typeface="Arial" pitchFamily="34" charset="0"/>
                <a:cs typeface="Arial" pitchFamily="34" charset="-120"/>
              </a:rPr>
              <a:t>Natural</a:t>
            </a:r>
            <a:r>
              <a:rPr lang="en-US" sz="3600" dirty="0"/>
              <a:t> </a:t>
            </a:r>
            <a:r>
              <a:rPr lang="en-US" sz="3300" b="1" dirty="0">
                <a:solidFill>
                  <a:srgbClr val="14172E"/>
                </a:solidFill>
                <a:latin typeface="Arial" pitchFamily="34" charset="0"/>
                <a:cs typeface="Arial" pitchFamily="34" charset="-120"/>
              </a:rPr>
              <a:t>Language processing</a:t>
            </a:r>
            <a:br>
              <a:rPr lang="en-US" sz="3600" dirty="0"/>
            </a:br>
            <a:endParaRPr lang="en-ZA" sz="3600" b="1" dirty="0"/>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a:xfrm>
            <a:off x="887895" y="1253331"/>
            <a:ext cx="10515600" cy="4351338"/>
          </a:xfrm>
        </p:spPr>
        <p:txBody>
          <a:bodyPr/>
          <a:lstStyle/>
          <a:p>
            <a:r>
              <a:rPr lang="en-US" dirty="0"/>
              <a:t>Natural Language processing</a:t>
            </a:r>
          </a:p>
          <a:p>
            <a:pPr lvl="1"/>
            <a:r>
              <a:rPr lang="en-US" dirty="0"/>
              <a:t>Ability of computers to recognize and understand human text language.</a:t>
            </a:r>
          </a:p>
          <a:p>
            <a:pPr lvl="2"/>
            <a:r>
              <a:rPr lang="en-US" dirty="0"/>
              <a:t>Natural language understanding (NLU) and natural language generation (NLG)</a:t>
            </a:r>
          </a:p>
          <a:p>
            <a:pPr lvl="1"/>
            <a:endParaRPr lang="en-US" dirty="0"/>
          </a:p>
          <a:p>
            <a:pPr lvl="1"/>
            <a:endParaRPr lang="en-US" dirty="0"/>
          </a:p>
          <a:p>
            <a:pPr marL="0" indent="0">
              <a:buNone/>
            </a:pPr>
            <a:endParaRPr lang="en-US" dirty="0"/>
          </a:p>
          <a:p>
            <a:pPr marL="457200" lvl="1" indent="0">
              <a:buNone/>
            </a:pPr>
            <a:endParaRPr lang="en-ZA" dirty="0"/>
          </a:p>
          <a:p>
            <a:endParaRPr lang="en-ZA" dirty="0"/>
          </a:p>
        </p:txBody>
      </p:sp>
      <p:graphicFrame>
        <p:nvGraphicFramePr>
          <p:cNvPr id="5" name="Diagram 4">
            <a:extLst>
              <a:ext uri="{FF2B5EF4-FFF2-40B4-BE49-F238E27FC236}">
                <a16:creationId xmlns:a16="http://schemas.microsoft.com/office/drawing/2014/main" id="{1AC4073F-8D76-476F-20A6-AAE1FEFFF647}"/>
              </a:ext>
            </a:extLst>
          </p:cNvPr>
          <p:cNvGraphicFramePr/>
          <p:nvPr>
            <p:extLst>
              <p:ext uri="{D42A27DB-BD31-4B8C-83A1-F6EECF244321}">
                <p14:modId xmlns:p14="http://schemas.microsoft.com/office/powerpoint/2010/main" val="3254676128"/>
              </p:ext>
            </p:extLst>
          </p:nvPr>
        </p:nvGraphicFramePr>
        <p:xfrm>
          <a:off x="1554922" y="1491870"/>
          <a:ext cx="8945770" cy="45063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67242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Shape 0"/>
          <p:cNvSpPr/>
          <p:nvPr/>
        </p:nvSpPr>
        <p:spPr>
          <a:xfrm>
            <a:off x="548640" y="292608"/>
            <a:ext cx="585216" cy="292608"/>
          </a:xfrm>
          <a:prstGeom prst="roundRect">
            <a:avLst>
              <a:gd name="adj" fmla="val 50000"/>
            </a:avLst>
          </a:prstGeom>
          <a:solidFill>
            <a:srgbClr val="E9A400"/>
          </a:solidFill>
          <a:ln w="12700">
            <a:solidFill>
              <a:srgbClr val="E9A400"/>
            </a:solidFill>
            <a:prstDash val="solid"/>
          </a:ln>
        </p:spPr>
        <p:txBody>
          <a:bodyPr/>
          <a:lstStyle/>
          <a:p>
            <a:endParaRPr lang="en-GB"/>
          </a:p>
        </p:txBody>
      </p:sp>
      <p:sp>
        <p:nvSpPr>
          <p:cNvPr id="3" name="Text 1"/>
          <p:cNvSpPr txBox="1"/>
          <p:nvPr/>
        </p:nvSpPr>
        <p:spPr>
          <a:xfrm>
            <a:off x="548640" y="292608"/>
            <a:ext cx="585216" cy="292608"/>
          </a:xfrm>
          <a:prstGeom prst="rect">
            <a:avLst/>
          </a:prstGeom>
          <a:noFill/>
          <a:ln/>
        </p:spPr>
        <p:txBody>
          <a:bodyPr wrap="square" lIns="0" tIns="0" rIns="0" bIns="0" rtlCol="0" anchor="ctr"/>
          <a:lstStyle/>
          <a:p>
            <a:pPr marL="0" indent="0" algn="ctr">
              <a:buNone/>
            </a:pPr>
            <a:r>
              <a:rPr lang="en-US" sz="1050" b="1" kern="0" spc="100" dirty="0">
                <a:solidFill>
                  <a:srgbClr val="FFFFFF"/>
                </a:solidFill>
                <a:latin typeface="Arial" pitchFamily="34" charset="0"/>
                <a:ea typeface="Arial" pitchFamily="34" charset="-122"/>
                <a:cs typeface="Arial" pitchFamily="34" charset="-120"/>
              </a:rPr>
              <a:t>QUIZ</a:t>
            </a:r>
            <a:endParaRPr lang="en-US" sz="1050" dirty="0"/>
          </a:p>
        </p:txBody>
      </p:sp>
      <p:sp>
        <p:nvSpPr>
          <p:cNvPr id="4" name="Text 2"/>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Three Ways a Machine Can Learn</a:t>
            </a:r>
            <a:endParaRPr lang="en-US" sz="3000" dirty="0"/>
          </a:p>
        </p:txBody>
      </p:sp>
      <p:sp>
        <p:nvSpPr>
          <p:cNvPr id="5" name="Text 3"/>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1 · Introduction to AI</a:t>
            </a:r>
            <a:endParaRPr lang="en-US" sz="1000" dirty="0"/>
          </a:p>
        </p:txBody>
      </p:sp>
      <p:sp>
        <p:nvSpPr>
          <p:cNvPr id="6" name="Text 4"/>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19</a:t>
            </a:r>
            <a:endParaRPr lang="en-US" sz="1000" dirty="0"/>
          </a:p>
        </p:txBody>
      </p:sp>
      <p:sp>
        <p:nvSpPr>
          <p:cNvPr id="8" name="Shape 5"/>
          <p:cNvSpPr/>
          <p:nvPr/>
        </p:nvSpPr>
        <p:spPr>
          <a:xfrm>
            <a:off x="548640" y="1600200"/>
            <a:ext cx="5120640" cy="1234440"/>
          </a:xfrm>
          <a:prstGeom prst="roundRect">
            <a:avLst>
              <a:gd name="adj" fmla="val 8889"/>
            </a:avLst>
          </a:prstGeom>
          <a:solidFill>
            <a:srgbClr val="F3F5FB"/>
          </a:solidFill>
          <a:ln w="12700">
            <a:solidFill>
              <a:srgbClr val="F3F5FB"/>
            </a:solidFill>
            <a:prstDash val="solid"/>
          </a:ln>
        </p:spPr>
        <p:txBody>
          <a:bodyPr/>
          <a:lstStyle/>
          <a:p>
            <a:endParaRPr lang="en-GB"/>
          </a:p>
        </p:txBody>
      </p:sp>
      <p:sp>
        <p:nvSpPr>
          <p:cNvPr id="9" name="Shape 6"/>
          <p:cNvSpPr/>
          <p:nvPr/>
        </p:nvSpPr>
        <p:spPr>
          <a:xfrm>
            <a:off x="749808" y="1801368"/>
            <a:ext cx="502920" cy="502920"/>
          </a:xfrm>
          <a:prstGeom prst="ellipse">
            <a:avLst/>
          </a:prstGeom>
          <a:solidFill>
            <a:srgbClr val="0EA5A4"/>
          </a:solidFill>
          <a:ln w="12700">
            <a:solidFill>
              <a:srgbClr val="0EA5A4"/>
            </a:solidFill>
            <a:prstDash val="solid"/>
          </a:ln>
        </p:spPr>
        <p:txBody>
          <a:bodyPr/>
          <a:lstStyle/>
          <a:p>
            <a:endParaRPr lang="en-GB"/>
          </a:p>
        </p:txBody>
      </p:sp>
      <p:pic>
        <p:nvPicPr>
          <p:cNvPr id="10" name="Image 0" descr="preencoded.png"/>
          <p:cNvPicPr>
            <a:picLocks noChangeAspect="1"/>
          </p:cNvPicPr>
          <p:nvPr/>
        </p:nvPicPr>
        <p:blipFill>
          <a:blip r:embed="rId4"/>
          <a:stretch>
            <a:fillRect/>
          </a:stretch>
        </p:blipFill>
        <p:spPr>
          <a:xfrm>
            <a:off x="860450" y="1912010"/>
            <a:ext cx="281635" cy="281635"/>
          </a:xfrm>
          <a:prstGeom prst="rect">
            <a:avLst/>
          </a:prstGeom>
        </p:spPr>
      </p:pic>
      <p:sp>
        <p:nvSpPr>
          <p:cNvPr id="11" name="Text 7"/>
          <p:cNvSpPr txBox="1"/>
          <p:nvPr/>
        </p:nvSpPr>
        <p:spPr>
          <a:xfrm>
            <a:off x="1389888" y="1801368"/>
            <a:ext cx="4069080" cy="502920"/>
          </a:xfrm>
          <a:prstGeom prst="rect">
            <a:avLst/>
          </a:prstGeom>
          <a:noFill/>
          <a:ln/>
        </p:spPr>
        <p:txBody>
          <a:bodyPr wrap="square" lIns="0" tIns="0" rIns="0" bIns="0" rtlCol="0" anchor="ctr"/>
          <a:lstStyle/>
          <a:p>
            <a:pPr marL="0" indent="0">
              <a:buNone/>
            </a:pPr>
            <a:r>
              <a:rPr lang="en-US" sz="1800" b="1" dirty="0">
                <a:solidFill>
                  <a:srgbClr val="14172E"/>
                </a:solidFill>
                <a:latin typeface="Arial" pitchFamily="34" charset="0"/>
                <a:ea typeface="Arial" pitchFamily="34" charset="-122"/>
                <a:cs typeface="Arial" pitchFamily="34" charset="-120"/>
              </a:rPr>
              <a:t>Supervised</a:t>
            </a:r>
            <a:endParaRPr lang="en-US" sz="1800" dirty="0"/>
          </a:p>
        </p:txBody>
      </p:sp>
      <p:sp>
        <p:nvSpPr>
          <p:cNvPr id="12" name="Text 8"/>
          <p:cNvSpPr txBox="1"/>
          <p:nvPr/>
        </p:nvSpPr>
        <p:spPr>
          <a:xfrm>
            <a:off x="749808" y="2414016"/>
            <a:ext cx="4718304" cy="310896"/>
          </a:xfrm>
          <a:prstGeom prst="rect">
            <a:avLst/>
          </a:prstGeom>
          <a:noFill/>
          <a:ln/>
        </p:spPr>
        <p:txBody>
          <a:bodyPr wrap="square" lIns="0" tIns="0" rIns="0" bIns="0" rtlCol="0" anchor="t"/>
          <a:lstStyle/>
          <a:p>
            <a:pPr marL="0" indent="0">
              <a:buNone/>
            </a:pPr>
            <a:r>
              <a:rPr lang="en-US" sz="1400" dirty="0">
                <a:solidFill>
                  <a:srgbClr val="1E2340"/>
                </a:solidFill>
                <a:latin typeface="Calibri" pitchFamily="34" charset="0"/>
                <a:ea typeface="Calibri" pitchFamily="34" charset="-122"/>
                <a:cs typeface="Calibri" pitchFamily="34" charset="-120"/>
              </a:rPr>
              <a:t>Labelled data → predict a class or a number</a:t>
            </a:r>
            <a:endParaRPr lang="en-US" sz="1400" dirty="0"/>
          </a:p>
        </p:txBody>
      </p:sp>
      <p:sp>
        <p:nvSpPr>
          <p:cNvPr id="13" name="Shape 9"/>
          <p:cNvSpPr/>
          <p:nvPr/>
        </p:nvSpPr>
        <p:spPr>
          <a:xfrm>
            <a:off x="548640" y="3017520"/>
            <a:ext cx="5120640" cy="1234440"/>
          </a:xfrm>
          <a:prstGeom prst="roundRect">
            <a:avLst>
              <a:gd name="adj" fmla="val 8889"/>
            </a:avLst>
          </a:prstGeom>
          <a:solidFill>
            <a:srgbClr val="F3F5FB"/>
          </a:solidFill>
          <a:ln w="12700">
            <a:solidFill>
              <a:srgbClr val="F3F5FB"/>
            </a:solidFill>
            <a:prstDash val="solid"/>
          </a:ln>
        </p:spPr>
        <p:txBody>
          <a:bodyPr/>
          <a:lstStyle/>
          <a:p>
            <a:endParaRPr lang="en-GB"/>
          </a:p>
        </p:txBody>
      </p:sp>
      <p:sp>
        <p:nvSpPr>
          <p:cNvPr id="14" name="Shape 10"/>
          <p:cNvSpPr/>
          <p:nvPr/>
        </p:nvSpPr>
        <p:spPr>
          <a:xfrm>
            <a:off x="749808" y="3218688"/>
            <a:ext cx="502920" cy="502920"/>
          </a:xfrm>
          <a:prstGeom prst="ellipse">
            <a:avLst/>
          </a:prstGeom>
          <a:solidFill>
            <a:srgbClr val="F2665A"/>
          </a:solidFill>
          <a:ln w="12700">
            <a:solidFill>
              <a:srgbClr val="F2665A"/>
            </a:solidFill>
            <a:prstDash val="solid"/>
          </a:ln>
        </p:spPr>
        <p:txBody>
          <a:bodyPr/>
          <a:lstStyle/>
          <a:p>
            <a:endParaRPr lang="en-GB"/>
          </a:p>
        </p:txBody>
      </p:sp>
      <p:pic>
        <p:nvPicPr>
          <p:cNvPr id="15" name="Image 1" descr="preencoded.png"/>
          <p:cNvPicPr>
            <a:picLocks noChangeAspect="1"/>
          </p:cNvPicPr>
          <p:nvPr/>
        </p:nvPicPr>
        <p:blipFill>
          <a:blip r:embed="rId5"/>
          <a:stretch>
            <a:fillRect/>
          </a:stretch>
        </p:blipFill>
        <p:spPr>
          <a:xfrm>
            <a:off x="860450" y="3329330"/>
            <a:ext cx="281635" cy="281635"/>
          </a:xfrm>
          <a:prstGeom prst="rect">
            <a:avLst/>
          </a:prstGeom>
        </p:spPr>
      </p:pic>
      <p:sp>
        <p:nvSpPr>
          <p:cNvPr id="16" name="Text 11"/>
          <p:cNvSpPr txBox="1"/>
          <p:nvPr/>
        </p:nvSpPr>
        <p:spPr>
          <a:xfrm>
            <a:off x="1389888" y="3218688"/>
            <a:ext cx="4069080" cy="502920"/>
          </a:xfrm>
          <a:prstGeom prst="rect">
            <a:avLst/>
          </a:prstGeom>
          <a:noFill/>
          <a:ln/>
        </p:spPr>
        <p:txBody>
          <a:bodyPr wrap="square" lIns="0" tIns="0" rIns="0" bIns="0" rtlCol="0" anchor="ctr"/>
          <a:lstStyle/>
          <a:p>
            <a:pPr marL="0" indent="0">
              <a:buNone/>
            </a:pPr>
            <a:r>
              <a:rPr lang="en-US" sz="1800" b="1" dirty="0">
                <a:solidFill>
                  <a:srgbClr val="14172E"/>
                </a:solidFill>
                <a:latin typeface="Arial" pitchFamily="34" charset="0"/>
                <a:ea typeface="Arial" pitchFamily="34" charset="-122"/>
                <a:cs typeface="Arial" pitchFamily="34" charset="-120"/>
              </a:rPr>
              <a:t>Unsupervised</a:t>
            </a:r>
            <a:endParaRPr lang="en-US" sz="1800" dirty="0"/>
          </a:p>
        </p:txBody>
      </p:sp>
      <p:sp>
        <p:nvSpPr>
          <p:cNvPr id="17" name="Text 12"/>
          <p:cNvSpPr txBox="1"/>
          <p:nvPr/>
        </p:nvSpPr>
        <p:spPr>
          <a:xfrm>
            <a:off x="749808" y="3831336"/>
            <a:ext cx="4718304" cy="310896"/>
          </a:xfrm>
          <a:prstGeom prst="rect">
            <a:avLst/>
          </a:prstGeom>
          <a:noFill/>
          <a:ln/>
        </p:spPr>
        <p:txBody>
          <a:bodyPr wrap="square" lIns="0" tIns="0" rIns="0" bIns="0" rtlCol="0" anchor="t"/>
          <a:lstStyle/>
          <a:p>
            <a:pPr marL="0" indent="0">
              <a:buNone/>
            </a:pPr>
            <a:r>
              <a:rPr lang="en-US" sz="1400" dirty="0">
                <a:solidFill>
                  <a:srgbClr val="1E2340"/>
                </a:solidFill>
                <a:latin typeface="Calibri" pitchFamily="34" charset="0"/>
                <a:ea typeface="Calibri" pitchFamily="34" charset="-122"/>
                <a:cs typeface="Calibri" pitchFamily="34" charset="-120"/>
              </a:rPr>
              <a:t>No labels → discover groups and structure</a:t>
            </a:r>
            <a:endParaRPr lang="en-US" sz="1400" dirty="0"/>
          </a:p>
        </p:txBody>
      </p:sp>
      <p:sp>
        <p:nvSpPr>
          <p:cNvPr id="18" name="Shape 13"/>
          <p:cNvSpPr/>
          <p:nvPr/>
        </p:nvSpPr>
        <p:spPr>
          <a:xfrm>
            <a:off x="548640" y="4434840"/>
            <a:ext cx="5120640" cy="1234440"/>
          </a:xfrm>
          <a:prstGeom prst="roundRect">
            <a:avLst>
              <a:gd name="adj" fmla="val 8889"/>
            </a:avLst>
          </a:prstGeom>
          <a:solidFill>
            <a:srgbClr val="F3F5FB"/>
          </a:solidFill>
          <a:ln w="12700">
            <a:solidFill>
              <a:srgbClr val="F3F5FB"/>
            </a:solidFill>
            <a:prstDash val="solid"/>
          </a:ln>
        </p:spPr>
        <p:txBody>
          <a:bodyPr/>
          <a:lstStyle/>
          <a:p>
            <a:endParaRPr lang="en-GB"/>
          </a:p>
        </p:txBody>
      </p:sp>
      <p:sp>
        <p:nvSpPr>
          <p:cNvPr id="19" name="Shape 14"/>
          <p:cNvSpPr/>
          <p:nvPr/>
        </p:nvSpPr>
        <p:spPr>
          <a:xfrm>
            <a:off x="749808" y="4636008"/>
            <a:ext cx="502920" cy="502920"/>
          </a:xfrm>
          <a:prstGeom prst="ellipse">
            <a:avLst/>
          </a:prstGeom>
          <a:solidFill>
            <a:srgbClr val="6D4AE0"/>
          </a:solidFill>
          <a:ln w="12700">
            <a:solidFill>
              <a:srgbClr val="6D4AE0"/>
            </a:solidFill>
            <a:prstDash val="solid"/>
          </a:ln>
        </p:spPr>
        <p:txBody>
          <a:bodyPr/>
          <a:lstStyle/>
          <a:p>
            <a:endParaRPr lang="en-GB"/>
          </a:p>
        </p:txBody>
      </p:sp>
      <p:pic>
        <p:nvPicPr>
          <p:cNvPr id="20" name="Image 2" descr="preencoded.png"/>
          <p:cNvPicPr>
            <a:picLocks noChangeAspect="1"/>
          </p:cNvPicPr>
          <p:nvPr/>
        </p:nvPicPr>
        <p:blipFill>
          <a:blip r:embed="rId6"/>
          <a:stretch>
            <a:fillRect/>
          </a:stretch>
        </p:blipFill>
        <p:spPr>
          <a:xfrm>
            <a:off x="860450" y="4746650"/>
            <a:ext cx="281635" cy="281635"/>
          </a:xfrm>
          <a:prstGeom prst="rect">
            <a:avLst/>
          </a:prstGeom>
        </p:spPr>
      </p:pic>
      <p:sp>
        <p:nvSpPr>
          <p:cNvPr id="21" name="Text 15"/>
          <p:cNvSpPr txBox="1"/>
          <p:nvPr/>
        </p:nvSpPr>
        <p:spPr>
          <a:xfrm>
            <a:off x="1389888" y="4636008"/>
            <a:ext cx="4069080" cy="502920"/>
          </a:xfrm>
          <a:prstGeom prst="rect">
            <a:avLst/>
          </a:prstGeom>
          <a:noFill/>
          <a:ln/>
        </p:spPr>
        <p:txBody>
          <a:bodyPr wrap="square" lIns="0" tIns="0" rIns="0" bIns="0" rtlCol="0" anchor="ctr"/>
          <a:lstStyle/>
          <a:p>
            <a:pPr marL="0" indent="0">
              <a:buNone/>
            </a:pPr>
            <a:r>
              <a:rPr lang="en-US" sz="1800" b="1" dirty="0">
                <a:solidFill>
                  <a:srgbClr val="14172E"/>
                </a:solidFill>
                <a:latin typeface="Arial" pitchFamily="34" charset="0"/>
                <a:ea typeface="Arial" pitchFamily="34" charset="-122"/>
                <a:cs typeface="Arial" pitchFamily="34" charset="-120"/>
              </a:rPr>
              <a:t>Reinforcement</a:t>
            </a:r>
            <a:endParaRPr lang="en-US" sz="1800" dirty="0"/>
          </a:p>
        </p:txBody>
      </p:sp>
      <p:sp>
        <p:nvSpPr>
          <p:cNvPr id="22" name="Text 16"/>
          <p:cNvSpPr txBox="1"/>
          <p:nvPr/>
        </p:nvSpPr>
        <p:spPr>
          <a:xfrm>
            <a:off x="749808" y="5248656"/>
            <a:ext cx="4718304" cy="310896"/>
          </a:xfrm>
          <a:prstGeom prst="rect">
            <a:avLst/>
          </a:prstGeom>
          <a:noFill/>
          <a:ln/>
        </p:spPr>
        <p:txBody>
          <a:bodyPr wrap="square" lIns="0" tIns="0" rIns="0" bIns="0" rtlCol="0" anchor="t"/>
          <a:lstStyle/>
          <a:p>
            <a:pPr marL="0" indent="0">
              <a:buNone/>
            </a:pPr>
            <a:r>
              <a:rPr lang="en-US" sz="1400" dirty="0">
                <a:solidFill>
                  <a:srgbClr val="1E2340"/>
                </a:solidFill>
                <a:latin typeface="Calibri" pitchFamily="34" charset="0"/>
                <a:ea typeface="Calibri" pitchFamily="34" charset="-122"/>
                <a:cs typeface="Calibri" pitchFamily="34" charset="-120"/>
              </a:rPr>
              <a:t>Act → get reward → improve the policy</a:t>
            </a:r>
            <a:endParaRPr lang="en-US" sz="1400" dirty="0"/>
          </a:p>
        </p:txBody>
      </p:sp>
      <p:sp>
        <p:nvSpPr>
          <p:cNvPr id="23" name="Shape 17"/>
          <p:cNvSpPr/>
          <p:nvPr/>
        </p:nvSpPr>
        <p:spPr>
          <a:xfrm>
            <a:off x="6035040" y="1600200"/>
            <a:ext cx="5623560" cy="4069080"/>
          </a:xfrm>
          <a:prstGeom prst="roundRect">
            <a:avLst>
              <a:gd name="adj" fmla="val 2697"/>
            </a:avLst>
          </a:prstGeom>
          <a:solidFill>
            <a:srgbClr val="FDF1CF"/>
          </a:solidFill>
          <a:ln w="12700">
            <a:solidFill>
              <a:srgbClr val="FDF1CF"/>
            </a:solidFill>
            <a:prstDash val="solid"/>
          </a:ln>
        </p:spPr>
        <p:txBody>
          <a:bodyPr/>
          <a:lstStyle/>
          <a:p>
            <a:endParaRPr lang="en-GB"/>
          </a:p>
        </p:txBody>
      </p:sp>
      <p:sp>
        <p:nvSpPr>
          <p:cNvPr id="24" name="Text 18"/>
          <p:cNvSpPr txBox="1"/>
          <p:nvPr/>
        </p:nvSpPr>
        <p:spPr>
          <a:xfrm>
            <a:off x="6309360" y="1737360"/>
            <a:ext cx="5120640" cy="457200"/>
          </a:xfrm>
          <a:prstGeom prst="rect">
            <a:avLst/>
          </a:prstGeom>
          <a:noFill/>
          <a:ln/>
        </p:spPr>
        <p:txBody>
          <a:bodyPr wrap="square" lIns="0" tIns="0" rIns="0" bIns="0" rtlCol="0" anchor="ctr"/>
          <a:lstStyle/>
          <a:p>
            <a:pPr marL="0" indent="0">
              <a:buNone/>
            </a:pPr>
            <a:r>
              <a:rPr lang="en-US" sz="1800" b="1" dirty="0">
                <a:solidFill>
                  <a:srgbClr val="14172E"/>
                </a:solidFill>
                <a:latin typeface="Arial" pitchFamily="34" charset="0"/>
                <a:ea typeface="Arial" pitchFamily="34" charset="-122"/>
                <a:cs typeface="Arial" pitchFamily="34" charset="-120"/>
              </a:rPr>
              <a:t>Which type of learning?</a:t>
            </a:r>
            <a:endParaRPr lang="en-US" sz="1800" dirty="0"/>
          </a:p>
        </p:txBody>
      </p:sp>
      <p:sp>
        <p:nvSpPr>
          <p:cNvPr id="25" name="Shape 19"/>
          <p:cNvSpPr/>
          <p:nvPr/>
        </p:nvSpPr>
        <p:spPr>
          <a:xfrm>
            <a:off x="6309360" y="2377440"/>
            <a:ext cx="411480" cy="411480"/>
          </a:xfrm>
          <a:prstGeom prst="ellipse">
            <a:avLst/>
          </a:prstGeom>
          <a:solidFill>
            <a:srgbClr val="E9A400"/>
          </a:solidFill>
          <a:ln w="12700">
            <a:solidFill>
              <a:srgbClr val="E9A400"/>
            </a:solidFill>
            <a:prstDash val="solid"/>
          </a:ln>
        </p:spPr>
        <p:txBody>
          <a:bodyPr/>
          <a:lstStyle/>
          <a:p>
            <a:endParaRPr lang="en-GB"/>
          </a:p>
        </p:txBody>
      </p:sp>
      <p:sp>
        <p:nvSpPr>
          <p:cNvPr id="26" name="Text 20"/>
          <p:cNvSpPr txBox="1"/>
          <p:nvPr/>
        </p:nvSpPr>
        <p:spPr>
          <a:xfrm>
            <a:off x="6309360" y="2377440"/>
            <a:ext cx="41148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1</a:t>
            </a:r>
            <a:endParaRPr lang="en-US" sz="1400" dirty="0"/>
          </a:p>
        </p:txBody>
      </p:sp>
      <p:sp>
        <p:nvSpPr>
          <p:cNvPr id="27" name="Text 21"/>
          <p:cNvSpPr txBox="1"/>
          <p:nvPr/>
        </p:nvSpPr>
        <p:spPr>
          <a:xfrm>
            <a:off x="6858000" y="2286000"/>
            <a:ext cx="4572000" cy="594360"/>
          </a:xfrm>
          <a:prstGeom prst="rect">
            <a:avLst/>
          </a:prstGeom>
          <a:noFill/>
          <a:ln/>
        </p:spPr>
        <p:txBody>
          <a:bodyPr wrap="square" lIns="0" tIns="0" rIns="0" bIns="0" rtlCol="0" anchor="ctr"/>
          <a:lstStyle/>
          <a:p>
            <a:pPr marL="0" indent="0">
              <a:buNone/>
            </a:pPr>
            <a:r>
              <a:rPr lang="en-US" sz="1500" dirty="0">
                <a:solidFill>
                  <a:srgbClr val="1E2340"/>
                </a:solidFill>
                <a:latin typeface="Calibri" pitchFamily="34" charset="0"/>
                <a:ea typeface="Calibri" pitchFamily="34" charset="-122"/>
                <a:cs typeface="Calibri" pitchFamily="34" charset="-120"/>
              </a:rPr>
              <a:t>Flag fraudulent bank transactions using past labelled cases</a:t>
            </a:r>
            <a:endParaRPr lang="en-US" sz="1500" dirty="0"/>
          </a:p>
        </p:txBody>
      </p:sp>
      <p:sp>
        <p:nvSpPr>
          <p:cNvPr id="28" name="Shape 22"/>
          <p:cNvSpPr/>
          <p:nvPr/>
        </p:nvSpPr>
        <p:spPr>
          <a:xfrm>
            <a:off x="6309360" y="3182112"/>
            <a:ext cx="411480" cy="411480"/>
          </a:xfrm>
          <a:prstGeom prst="ellipse">
            <a:avLst/>
          </a:prstGeom>
          <a:solidFill>
            <a:srgbClr val="E9A400"/>
          </a:solidFill>
          <a:ln w="12700">
            <a:solidFill>
              <a:srgbClr val="E9A400"/>
            </a:solidFill>
            <a:prstDash val="solid"/>
          </a:ln>
        </p:spPr>
        <p:txBody>
          <a:bodyPr/>
          <a:lstStyle/>
          <a:p>
            <a:endParaRPr lang="en-GB"/>
          </a:p>
        </p:txBody>
      </p:sp>
      <p:sp>
        <p:nvSpPr>
          <p:cNvPr id="29" name="Text 23"/>
          <p:cNvSpPr txBox="1"/>
          <p:nvPr/>
        </p:nvSpPr>
        <p:spPr>
          <a:xfrm>
            <a:off x="6309360" y="3182112"/>
            <a:ext cx="41148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2</a:t>
            </a:r>
            <a:endParaRPr lang="en-US" sz="1400" dirty="0"/>
          </a:p>
        </p:txBody>
      </p:sp>
      <p:sp>
        <p:nvSpPr>
          <p:cNvPr id="30" name="Text 24"/>
          <p:cNvSpPr txBox="1"/>
          <p:nvPr/>
        </p:nvSpPr>
        <p:spPr>
          <a:xfrm>
            <a:off x="6858000" y="3090672"/>
            <a:ext cx="4572000" cy="594360"/>
          </a:xfrm>
          <a:prstGeom prst="rect">
            <a:avLst/>
          </a:prstGeom>
          <a:noFill/>
          <a:ln/>
        </p:spPr>
        <p:txBody>
          <a:bodyPr wrap="square" lIns="0" tIns="0" rIns="0" bIns="0" rtlCol="0" anchor="ctr"/>
          <a:lstStyle/>
          <a:p>
            <a:pPr marL="0" indent="0">
              <a:buNone/>
            </a:pPr>
            <a:r>
              <a:rPr lang="en-US" sz="1500" dirty="0">
                <a:solidFill>
                  <a:srgbClr val="1E2340"/>
                </a:solidFill>
                <a:latin typeface="Calibri" pitchFamily="34" charset="0"/>
                <a:ea typeface="Calibri" pitchFamily="34" charset="-122"/>
                <a:cs typeface="Calibri" pitchFamily="34" charset="-120"/>
              </a:rPr>
              <a:t>Group 10,000 players into play-style segments – no labels</a:t>
            </a:r>
            <a:endParaRPr lang="en-US" sz="1500" dirty="0"/>
          </a:p>
        </p:txBody>
      </p:sp>
      <p:sp>
        <p:nvSpPr>
          <p:cNvPr id="31" name="Shape 25"/>
          <p:cNvSpPr/>
          <p:nvPr/>
        </p:nvSpPr>
        <p:spPr>
          <a:xfrm>
            <a:off x="6309360" y="3986784"/>
            <a:ext cx="411480" cy="411480"/>
          </a:xfrm>
          <a:prstGeom prst="ellipse">
            <a:avLst/>
          </a:prstGeom>
          <a:solidFill>
            <a:srgbClr val="E9A400"/>
          </a:solidFill>
          <a:ln w="12700">
            <a:solidFill>
              <a:srgbClr val="E9A400"/>
            </a:solidFill>
            <a:prstDash val="solid"/>
          </a:ln>
        </p:spPr>
        <p:txBody>
          <a:bodyPr/>
          <a:lstStyle/>
          <a:p>
            <a:endParaRPr lang="en-GB"/>
          </a:p>
        </p:txBody>
      </p:sp>
      <p:sp>
        <p:nvSpPr>
          <p:cNvPr id="32" name="Text 26"/>
          <p:cNvSpPr txBox="1"/>
          <p:nvPr/>
        </p:nvSpPr>
        <p:spPr>
          <a:xfrm>
            <a:off x="6309360" y="3986784"/>
            <a:ext cx="41148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3</a:t>
            </a:r>
            <a:endParaRPr lang="en-US" sz="1400" dirty="0"/>
          </a:p>
        </p:txBody>
      </p:sp>
      <p:sp>
        <p:nvSpPr>
          <p:cNvPr id="33" name="Text 27"/>
          <p:cNvSpPr txBox="1"/>
          <p:nvPr/>
        </p:nvSpPr>
        <p:spPr>
          <a:xfrm>
            <a:off x="6858000" y="3895344"/>
            <a:ext cx="4572000" cy="594360"/>
          </a:xfrm>
          <a:prstGeom prst="rect">
            <a:avLst/>
          </a:prstGeom>
          <a:noFill/>
          <a:ln/>
        </p:spPr>
        <p:txBody>
          <a:bodyPr wrap="square" lIns="0" tIns="0" rIns="0" bIns="0" rtlCol="0" anchor="ctr"/>
          <a:lstStyle/>
          <a:p>
            <a:pPr marL="0" indent="0">
              <a:buNone/>
            </a:pPr>
            <a:r>
              <a:rPr lang="en-US" sz="1500" dirty="0">
                <a:solidFill>
                  <a:srgbClr val="1E2340"/>
                </a:solidFill>
                <a:latin typeface="Calibri" pitchFamily="34" charset="0"/>
                <a:ea typeface="Calibri" pitchFamily="34" charset="-122"/>
                <a:cs typeface="Calibri" pitchFamily="34" charset="-120"/>
              </a:rPr>
              <a:t>A racing-game car learns to drive by trial and error</a:t>
            </a:r>
            <a:endParaRPr lang="en-US" sz="1500" dirty="0"/>
          </a:p>
        </p:txBody>
      </p:sp>
      <p:sp>
        <p:nvSpPr>
          <p:cNvPr id="34" name="Shape 28"/>
          <p:cNvSpPr/>
          <p:nvPr/>
        </p:nvSpPr>
        <p:spPr>
          <a:xfrm>
            <a:off x="6309360" y="4791456"/>
            <a:ext cx="411480" cy="411480"/>
          </a:xfrm>
          <a:prstGeom prst="ellipse">
            <a:avLst/>
          </a:prstGeom>
          <a:solidFill>
            <a:srgbClr val="E9A400"/>
          </a:solidFill>
          <a:ln w="12700">
            <a:solidFill>
              <a:srgbClr val="E9A400"/>
            </a:solidFill>
            <a:prstDash val="solid"/>
          </a:ln>
        </p:spPr>
        <p:txBody>
          <a:bodyPr/>
          <a:lstStyle/>
          <a:p>
            <a:endParaRPr lang="en-GB"/>
          </a:p>
        </p:txBody>
      </p:sp>
      <p:sp>
        <p:nvSpPr>
          <p:cNvPr id="35" name="Text 29"/>
          <p:cNvSpPr txBox="1"/>
          <p:nvPr/>
        </p:nvSpPr>
        <p:spPr>
          <a:xfrm>
            <a:off x="6309360" y="4791456"/>
            <a:ext cx="411480" cy="411480"/>
          </a:xfrm>
          <a:prstGeom prst="rect">
            <a:avLst/>
          </a:prstGeom>
          <a:noFill/>
          <a:ln/>
        </p:spPr>
        <p:txBody>
          <a:bodyPr wrap="square" lIns="0" tIns="0" rIns="0" bIns="0" rtlCol="0" anchor="ctr"/>
          <a:lstStyle/>
          <a:p>
            <a:pPr marL="0" indent="0" algn="ctr">
              <a:buNone/>
            </a:pPr>
            <a:r>
              <a:rPr lang="en-US" sz="1400" b="1" dirty="0">
                <a:solidFill>
                  <a:srgbClr val="FFFFFF"/>
                </a:solidFill>
                <a:latin typeface="Arial" pitchFamily="34" charset="0"/>
                <a:ea typeface="Arial" pitchFamily="34" charset="-122"/>
                <a:cs typeface="Arial" pitchFamily="34" charset="-120"/>
              </a:rPr>
              <a:t>4</a:t>
            </a:r>
            <a:endParaRPr lang="en-US" sz="1400" dirty="0"/>
          </a:p>
        </p:txBody>
      </p:sp>
      <p:sp>
        <p:nvSpPr>
          <p:cNvPr id="36" name="Text 30"/>
          <p:cNvSpPr txBox="1"/>
          <p:nvPr/>
        </p:nvSpPr>
        <p:spPr>
          <a:xfrm>
            <a:off x="6858000" y="4700016"/>
            <a:ext cx="4572000" cy="594360"/>
          </a:xfrm>
          <a:prstGeom prst="rect">
            <a:avLst/>
          </a:prstGeom>
          <a:noFill/>
          <a:ln/>
        </p:spPr>
        <p:txBody>
          <a:bodyPr wrap="square" lIns="0" tIns="0" rIns="0" bIns="0" rtlCol="0" anchor="ctr"/>
          <a:lstStyle/>
          <a:p>
            <a:pPr marL="0" indent="0">
              <a:buNone/>
            </a:pPr>
            <a:r>
              <a:rPr lang="en-US" sz="1500" dirty="0">
                <a:solidFill>
                  <a:srgbClr val="1E2340"/>
                </a:solidFill>
                <a:latin typeface="Calibri" pitchFamily="34" charset="0"/>
                <a:ea typeface="Calibri" pitchFamily="34" charset="-122"/>
                <a:cs typeface="Calibri" pitchFamily="34" charset="-120"/>
              </a:rPr>
              <a:t>Predict tomorrow’s server load in GB</a:t>
            </a:r>
            <a:endParaRPr lang="en-US" sz="1500" dirty="0"/>
          </a:p>
        </p:txBody>
      </p:sp>
    </p:spTree>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a:xfrm>
            <a:off x="838200" y="365125"/>
            <a:ext cx="10515600" cy="802723"/>
          </a:xfrm>
        </p:spPr>
        <p:txBody>
          <a:bodyPr>
            <a:normAutofit/>
          </a:bodyPr>
          <a:lstStyle/>
          <a:p>
            <a:r>
              <a:rPr lang="en-ZA" sz="3600" b="1" dirty="0"/>
              <a:t>Drivers and technologies of AI	</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a:xfrm>
            <a:off x="887895" y="1253331"/>
            <a:ext cx="10515600" cy="4351338"/>
          </a:xfrm>
        </p:spPr>
        <p:txBody>
          <a:bodyPr/>
          <a:lstStyle/>
          <a:p>
            <a:r>
              <a:rPr lang="en-US" dirty="0"/>
              <a:t>Machine learning (ML)</a:t>
            </a:r>
          </a:p>
          <a:p>
            <a:pPr lvl="1"/>
            <a:r>
              <a:rPr lang="en-US" dirty="0"/>
              <a:t>Developing algorithms that enable learning, prediction or decision-making based on the given data, without being explicitly programmed.</a:t>
            </a:r>
          </a:p>
          <a:p>
            <a:pPr lvl="1"/>
            <a:r>
              <a:rPr lang="en-US" dirty="0"/>
              <a:t>Types of problems solved using ML – Clustering, Classification, Prediction and Dimensionality reduction</a:t>
            </a:r>
          </a:p>
          <a:p>
            <a:pPr lvl="1"/>
            <a:r>
              <a:rPr lang="en-US" dirty="0"/>
              <a:t>Categories of ML algorithms –  Supervised Learning, unsupervised learning, and reinforcement learning.</a:t>
            </a:r>
          </a:p>
          <a:p>
            <a:pPr lvl="2"/>
            <a:r>
              <a:rPr lang="en-US" sz="2800" dirty="0">
                <a:solidFill>
                  <a:srgbClr val="CD0398"/>
                </a:solidFill>
              </a:rPr>
              <a:t>Supervised learning</a:t>
            </a:r>
            <a:r>
              <a:rPr lang="en-US" sz="3200" dirty="0">
                <a:solidFill>
                  <a:srgbClr val="CD0398"/>
                </a:solidFill>
              </a:rPr>
              <a:t> </a:t>
            </a:r>
          </a:p>
          <a:p>
            <a:pPr lvl="3"/>
            <a:r>
              <a:rPr lang="en-US" dirty="0"/>
              <a:t>Labelled data-&gt; Model training-&gt; Prediction ( Classification and Regression)</a:t>
            </a:r>
          </a:p>
          <a:p>
            <a:pPr lvl="3"/>
            <a:r>
              <a:rPr lang="en-US" dirty="0"/>
              <a:t>Classification – prediction of output of discrete values</a:t>
            </a:r>
          </a:p>
          <a:p>
            <a:pPr lvl="3"/>
            <a:r>
              <a:rPr lang="en-US" dirty="0"/>
              <a:t>Regression – prediction of output of continuous values </a:t>
            </a:r>
          </a:p>
          <a:p>
            <a:pPr lvl="1"/>
            <a:endParaRPr lang="en-US" dirty="0"/>
          </a:p>
          <a:p>
            <a:pPr marL="0" indent="0">
              <a:buNone/>
            </a:pPr>
            <a:endParaRPr lang="en-US" dirty="0"/>
          </a:p>
          <a:p>
            <a:pPr marL="457200" lvl="1" indent="0">
              <a:buNone/>
            </a:pPr>
            <a:endParaRPr lang="en-ZA" dirty="0"/>
          </a:p>
          <a:p>
            <a:endParaRPr lang="en-ZA" dirty="0"/>
          </a:p>
        </p:txBody>
      </p:sp>
    </p:spTree>
    <p:extLst>
      <p:ext uri="{BB962C8B-B14F-4D97-AF65-F5344CB8AC3E}">
        <p14:creationId xmlns:p14="http://schemas.microsoft.com/office/powerpoint/2010/main" val="38439548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a:xfrm>
            <a:off x="838200" y="365125"/>
            <a:ext cx="10515600" cy="802723"/>
          </a:xfrm>
        </p:spPr>
        <p:txBody>
          <a:bodyPr>
            <a:normAutofit/>
          </a:bodyPr>
          <a:lstStyle/>
          <a:p>
            <a:r>
              <a:rPr lang="en-ZA" sz="3600" b="1" dirty="0"/>
              <a:t>Supervised, Unsupervised and Reinforcement Learning  </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a:xfrm>
            <a:off x="887895" y="1253331"/>
            <a:ext cx="10515600" cy="4351338"/>
          </a:xfrm>
        </p:spPr>
        <p:txBody>
          <a:bodyPr/>
          <a:lstStyle/>
          <a:p>
            <a:r>
              <a:rPr lang="en-US" dirty="0"/>
              <a:t>Machine learning (ML)</a:t>
            </a:r>
          </a:p>
          <a:p>
            <a:pPr lvl="1"/>
            <a:r>
              <a:rPr lang="en-US" dirty="0">
                <a:solidFill>
                  <a:srgbClr val="CD0398"/>
                </a:solidFill>
              </a:rPr>
              <a:t>Unsupervised learning </a:t>
            </a:r>
          </a:p>
          <a:p>
            <a:pPr lvl="3"/>
            <a:r>
              <a:rPr lang="en-US" dirty="0"/>
              <a:t>Clustering – data is grouped into different classes without any tags or labels</a:t>
            </a:r>
          </a:p>
          <a:p>
            <a:pPr lvl="1"/>
            <a:r>
              <a:rPr lang="en-US" dirty="0">
                <a:solidFill>
                  <a:srgbClr val="CD0398"/>
                </a:solidFill>
              </a:rPr>
              <a:t>Reinforcement learning</a:t>
            </a:r>
          </a:p>
          <a:p>
            <a:pPr lvl="2"/>
            <a:r>
              <a:rPr lang="en-US" dirty="0"/>
              <a:t>Obtain rewards by interacting with environment, assessing the action quality at reward levels, and then training the model.</a:t>
            </a:r>
          </a:p>
          <a:p>
            <a:pPr lvl="2"/>
            <a:endParaRPr lang="en-US" dirty="0"/>
          </a:p>
          <a:p>
            <a:pPr lvl="1"/>
            <a:endParaRPr lang="en-US" dirty="0"/>
          </a:p>
          <a:p>
            <a:pPr lvl="1"/>
            <a:endParaRPr lang="en-US" dirty="0"/>
          </a:p>
          <a:p>
            <a:pPr marL="0" indent="0">
              <a:buNone/>
            </a:pPr>
            <a:endParaRPr lang="en-US" dirty="0"/>
          </a:p>
          <a:p>
            <a:endParaRPr lang="en-ZA" dirty="0"/>
          </a:p>
        </p:txBody>
      </p:sp>
      <p:pic>
        <p:nvPicPr>
          <p:cNvPr id="5" name="Picture 4">
            <a:extLst>
              <a:ext uri="{FF2B5EF4-FFF2-40B4-BE49-F238E27FC236}">
                <a16:creationId xmlns:a16="http://schemas.microsoft.com/office/drawing/2014/main" id="{0FF365BE-3737-83AA-851D-CD98FDF4D124}"/>
              </a:ext>
            </a:extLst>
          </p:cNvPr>
          <p:cNvPicPr>
            <a:picLocks noChangeAspect="1"/>
          </p:cNvPicPr>
          <p:nvPr/>
        </p:nvPicPr>
        <p:blipFill>
          <a:blip r:embed="rId2"/>
          <a:stretch>
            <a:fillRect/>
          </a:stretch>
        </p:blipFill>
        <p:spPr>
          <a:xfrm>
            <a:off x="2966831" y="3573118"/>
            <a:ext cx="5186474" cy="3141991"/>
          </a:xfrm>
          <a:prstGeom prst="rect">
            <a:avLst/>
          </a:prstGeom>
        </p:spPr>
      </p:pic>
      <p:sp>
        <p:nvSpPr>
          <p:cNvPr id="6" name="TextBox 5">
            <a:extLst>
              <a:ext uri="{FF2B5EF4-FFF2-40B4-BE49-F238E27FC236}">
                <a16:creationId xmlns:a16="http://schemas.microsoft.com/office/drawing/2014/main" id="{E93160B1-0A43-C0CE-148E-2D68C3DA198F}"/>
              </a:ext>
            </a:extLst>
          </p:cNvPr>
          <p:cNvSpPr txBox="1"/>
          <p:nvPr/>
        </p:nvSpPr>
        <p:spPr>
          <a:xfrm>
            <a:off x="7702825" y="6395831"/>
            <a:ext cx="2569265" cy="369332"/>
          </a:xfrm>
          <a:prstGeom prst="rect">
            <a:avLst/>
          </a:prstGeom>
          <a:noFill/>
        </p:spPr>
        <p:txBody>
          <a:bodyPr wrap="square" rtlCol="0">
            <a:spAutoFit/>
          </a:bodyPr>
          <a:lstStyle/>
          <a:p>
            <a:pPr marL="457200" lvl="1" indent="0">
              <a:buNone/>
            </a:pPr>
            <a:r>
              <a:rPr lang="en-GB" sz="1800">
                <a:solidFill>
                  <a:srgbClr val="000000"/>
                </a:solidFill>
                <a:latin typeface="Aptos" panose="020B0004020202020204" pitchFamily="34" charset="0"/>
                <a:ea typeface="DengXian" panose="02010600030101010101" pitchFamily="2" charset="-122"/>
                <a:cs typeface="Times New Roman" panose="02020603050405020304" pitchFamily="18" charset="0"/>
              </a:rPr>
              <a:t>J. Peng et al,  2021</a:t>
            </a:r>
            <a:endParaRPr lang="en-ZA" dirty="0"/>
          </a:p>
        </p:txBody>
      </p:sp>
    </p:spTree>
    <p:extLst>
      <p:ext uri="{BB962C8B-B14F-4D97-AF65-F5344CB8AC3E}">
        <p14:creationId xmlns:p14="http://schemas.microsoft.com/office/powerpoint/2010/main" val="35192350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Shape 0"/>
          <p:cNvSpPr/>
          <p:nvPr/>
        </p:nvSpPr>
        <p:spPr>
          <a:xfrm>
            <a:off x="548640" y="292608"/>
            <a:ext cx="1257300" cy="292608"/>
          </a:xfrm>
          <a:prstGeom prst="roundRect">
            <a:avLst>
              <a:gd name="adj" fmla="val 50000"/>
            </a:avLst>
          </a:prstGeom>
          <a:solidFill>
            <a:srgbClr val="D63384"/>
          </a:solidFill>
          <a:ln w="12700">
            <a:solidFill>
              <a:srgbClr val="D63384"/>
            </a:solidFill>
            <a:prstDash val="solid"/>
          </a:ln>
        </p:spPr>
        <p:txBody>
          <a:bodyPr/>
          <a:lstStyle/>
          <a:p>
            <a:endParaRPr lang="en-GB"/>
          </a:p>
        </p:txBody>
      </p:sp>
      <p:sp>
        <p:nvSpPr>
          <p:cNvPr id="3" name="Text 1"/>
          <p:cNvSpPr txBox="1"/>
          <p:nvPr/>
        </p:nvSpPr>
        <p:spPr>
          <a:xfrm>
            <a:off x="548640" y="292608"/>
            <a:ext cx="1257300" cy="292608"/>
          </a:xfrm>
          <a:prstGeom prst="rect">
            <a:avLst/>
          </a:prstGeom>
          <a:noFill/>
          <a:ln/>
        </p:spPr>
        <p:txBody>
          <a:bodyPr wrap="square" lIns="0" tIns="0" rIns="0" bIns="0" rtlCol="0" anchor="ctr"/>
          <a:lstStyle/>
          <a:p>
            <a:pPr marL="0" indent="0" algn="ctr">
              <a:buNone/>
            </a:pPr>
            <a:r>
              <a:rPr lang="en-US" sz="1050" b="1" kern="0" spc="100" dirty="0">
                <a:solidFill>
                  <a:srgbClr val="FFFFFF"/>
                </a:solidFill>
                <a:latin typeface="Arial" pitchFamily="34" charset="0"/>
                <a:ea typeface="Arial" pitchFamily="34" charset="-122"/>
                <a:cs typeface="Arial" pitchFamily="34" charset="-120"/>
              </a:rPr>
              <a:t>NEW IN 2026</a:t>
            </a:r>
            <a:endParaRPr lang="en-US" sz="1050" dirty="0"/>
          </a:p>
        </p:txBody>
      </p:sp>
      <p:sp>
        <p:nvSpPr>
          <p:cNvPr id="4" name="Text 2"/>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From Rules to Agents: Four Generations of AI</a:t>
            </a:r>
            <a:endParaRPr lang="en-US" sz="3000" dirty="0"/>
          </a:p>
        </p:txBody>
      </p:sp>
      <p:sp>
        <p:nvSpPr>
          <p:cNvPr id="5" name="Text 3"/>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1 · Introduction to AI</a:t>
            </a:r>
            <a:endParaRPr lang="en-US" sz="1000" dirty="0"/>
          </a:p>
        </p:txBody>
      </p:sp>
      <p:sp>
        <p:nvSpPr>
          <p:cNvPr id="6" name="Text 4"/>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21</a:t>
            </a:r>
            <a:endParaRPr lang="en-US" sz="1000" dirty="0"/>
          </a:p>
        </p:txBody>
      </p:sp>
      <p:sp>
        <p:nvSpPr>
          <p:cNvPr id="8" name="Shape 5"/>
          <p:cNvSpPr/>
          <p:nvPr/>
        </p:nvSpPr>
        <p:spPr>
          <a:xfrm>
            <a:off x="548640" y="1645920"/>
            <a:ext cx="2560320" cy="3566160"/>
          </a:xfrm>
          <a:prstGeom prst="roundRect">
            <a:avLst>
              <a:gd name="adj" fmla="val 4286"/>
            </a:avLst>
          </a:prstGeom>
          <a:solidFill>
            <a:srgbClr val="F3F5FB"/>
          </a:solidFill>
          <a:ln w="12700">
            <a:solidFill>
              <a:srgbClr val="F3F5FB"/>
            </a:solidFill>
            <a:prstDash val="solid"/>
          </a:ln>
        </p:spPr>
        <p:txBody>
          <a:bodyPr/>
          <a:lstStyle/>
          <a:p>
            <a:endParaRPr lang="en-GB"/>
          </a:p>
        </p:txBody>
      </p:sp>
      <p:sp>
        <p:nvSpPr>
          <p:cNvPr id="9" name="Shape 6"/>
          <p:cNvSpPr/>
          <p:nvPr/>
        </p:nvSpPr>
        <p:spPr>
          <a:xfrm>
            <a:off x="1417320" y="1874520"/>
            <a:ext cx="822960" cy="822960"/>
          </a:xfrm>
          <a:prstGeom prst="ellipse">
            <a:avLst/>
          </a:prstGeom>
          <a:solidFill>
            <a:srgbClr val="5B6178"/>
          </a:solidFill>
          <a:ln w="12700">
            <a:solidFill>
              <a:srgbClr val="5B6178"/>
            </a:solidFill>
            <a:prstDash val="solid"/>
          </a:ln>
        </p:spPr>
        <p:txBody>
          <a:bodyPr/>
          <a:lstStyle/>
          <a:p>
            <a:endParaRPr lang="en-GB"/>
          </a:p>
        </p:txBody>
      </p:sp>
      <p:pic>
        <p:nvPicPr>
          <p:cNvPr id="10" name="Image 0" descr="preencoded.png"/>
          <p:cNvPicPr>
            <a:picLocks noChangeAspect="1"/>
          </p:cNvPicPr>
          <p:nvPr/>
        </p:nvPicPr>
        <p:blipFill>
          <a:blip r:embed="rId4"/>
          <a:stretch>
            <a:fillRect/>
          </a:stretch>
        </p:blipFill>
        <p:spPr>
          <a:xfrm>
            <a:off x="1598371" y="2055571"/>
            <a:ext cx="460858" cy="460858"/>
          </a:xfrm>
          <a:prstGeom prst="rect">
            <a:avLst/>
          </a:prstGeom>
        </p:spPr>
      </p:pic>
      <p:sp>
        <p:nvSpPr>
          <p:cNvPr id="11" name="Text 7"/>
          <p:cNvSpPr txBox="1"/>
          <p:nvPr/>
        </p:nvSpPr>
        <p:spPr>
          <a:xfrm>
            <a:off x="685800" y="2788920"/>
            <a:ext cx="2286000" cy="457200"/>
          </a:xfrm>
          <a:prstGeom prst="rect">
            <a:avLst/>
          </a:prstGeom>
          <a:noFill/>
          <a:ln/>
        </p:spPr>
        <p:txBody>
          <a:bodyPr wrap="square" lIns="0" tIns="0" rIns="0" bIns="0" rtlCol="0" anchor="ctr"/>
          <a:lstStyle/>
          <a:p>
            <a:pPr marL="0" indent="0" algn="ctr">
              <a:buNone/>
            </a:pPr>
            <a:r>
              <a:rPr lang="en-US" sz="1800" b="1" dirty="0">
                <a:solidFill>
                  <a:srgbClr val="14172E"/>
                </a:solidFill>
                <a:latin typeface="Arial" pitchFamily="34" charset="0"/>
                <a:ea typeface="Arial" pitchFamily="34" charset="-122"/>
                <a:cs typeface="Arial" pitchFamily="34" charset="-120"/>
              </a:rPr>
              <a:t>Rule-based</a:t>
            </a:r>
            <a:endParaRPr lang="en-US" sz="1800" dirty="0"/>
          </a:p>
        </p:txBody>
      </p:sp>
      <p:sp>
        <p:nvSpPr>
          <p:cNvPr id="12" name="Text 8"/>
          <p:cNvSpPr txBox="1"/>
          <p:nvPr/>
        </p:nvSpPr>
        <p:spPr>
          <a:xfrm>
            <a:off x="731520" y="3291840"/>
            <a:ext cx="2194560" cy="868680"/>
          </a:xfrm>
          <a:prstGeom prst="rect">
            <a:avLst/>
          </a:prstGeom>
          <a:noFill/>
          <a:ln/>
        </p:spPr>
        <p:txBody>
          <a:bodyPr wrap="square" lIns="0" tIns="0" rIns="0" bIns="0" rtlCol="0" anchor="t"/>
          <a:lstStyle/>
          <a:p>
            <a:pPr marL="0" indent="0" algn="ctr">
              <a:buNone/>
            </a:pPr>
            <a:r>
              <a:rPr lang="en-US" sz="1500" dirty="0">
                <a:solidFill>
                  <a:srgbClr val="1E2340"/>
                </a:solidFill>
                <a:latin typeface="Calibri" pitchFamily="34" charset="0"/>
                <a:ea typeface="Calibri" pitchFamily="34" charset="-122"/>
                <a:cs typeface="Calibri" pitchFamily="34" charset="-120"/>
              </a:rPr>
              <a:t>IF–THEN rules written by people</a:t>
            </a:r>
            <a:endParaRPr lang="en-US" sz="1500" dirty="0"/>
          </a:p>
        </p:txBody>
      </p:sp>
      <p:sp>
        <p:nvSpPr>
          <p:cNvPr id="13" name="Text 9"/>
          <p:cNvSpPr txBox="1"/>
          <p:nvPr/>
        </p:nvSpPr>
        <p:spPr>
          <a:xfrm>
            <a:off x="731520" y="4206240"/>
            <a:ext cx="2194560" cy="822960"/>
          </a:xfrm>
          <a:prstGeom prst="rect">
            <a:avLst/>
          </a:prstGeom>
          <a:noFill/>
          <a:ln/>
        </p:spPr>
        <p:txBody>
          <a:bodyPr wrap="square" lIns="0" tIns="0" rIns="0" bIns="0" rtlCol="0" anchor="t"/>
          <a:lstStyle/>
          <a:p>
            <a:pPr marL="0" indent="0" algn="ctr">
              <a:buNone/>
            </a:pPr>
            <a:r>
              <a:rPr lang="en-US" sz="1300" i="1" dirty="0">
                <a:solidFill>
                  <a:srgbClr val="5B6178"/>
                </a:solidFill>
                <a:latin typeface="Calibri" pitchFamily="34" charset="0"/>
                <a:ea typeface="Calibri" pitchFamily="34" charset="-122"/>
                <a:cs typeface="Calibri" pitchFamily="34" charset="-120"/>
              </a:rPr>
              <a:t>e.g. Pac-Man ghosts, expert systems</a:t>
            </a:r>
            <a:endParaRPr lang="en-US" sz="1300" dirty="0"/>
          </a:p>
        </p:txBody>
      </p:sp>
      <p:sp>
        <p:nvSpPr>
          <p:cNvPr id="14" name="Text 10"/>
          <p:cNvSpPr txBox="1"/>
          <p:nvPr/>
        </p:nvSpPr>
        <p:spPr>
          <a:xfrm>
            <a:off x="3090672" y="2926080"/>
            <a:ext cx="310896" cy="548640"/>
          </a:xfrm>
          <a:prstGeom prst="rect">
            <a:avLst/>
          </a:prstGeom>
          <a:noFill/>
          <a:ln/>
        </p:spPr>
        <p:txBody>
          <a:bodyPr wrap="square" lIns="0" tIns="0" rIns="0" bIns="0" rtlCol="0" anchor="ctr"/>
          <a:lstStyle/>
          <a:p>
            <a:pPr marL="0" indent="0" algn="ctr">
              <a:buNone/>
            </a:pPr>
            <a:r>
              <a:rPr lang="en-US" sz="3000" b="1" dirty="0">
                <a:solidFill>
                  <a:srgbClr val="8A90A6"/>
                </a:solidFill>
                <a:latin typeface="Arial" pitchFamily="34" charset="0"/>
                <a:ea typeface="Arial" pitchFamily="34" charset="-122"/>
                <a:cs typeface="Arial" pitchFamily="34" charset="-120"/>
              </a:rPr>
              <a:t>›</a:t>
            </a:r>
            <a:endParaRPr lang="en-US" sz="3000" dirty="0"/>
          </a:p>
        </p:txBody>
      </p:sp>
      <p:sp>
        <p:nvSpPr>
          <p:cNvPr id="15" name="Shape 11"/>
          <p:cNvSpPr/>
          <p:nvPr/>
        </p:nvSpPr>
        <p:spPr>
          <a:xfrm>
            <a:off x="3383280" y="1645920"/>
            <a:ext cx="2560320" cy="3566160"/>
          </a:xfrm>
          <a:prstGeom prst="roundRect">
            <a:avLst>
              <a:gd name="adj" fmla="val 4286"/>
            </a:avLst>
          </a:prstGeom>
          <a:solidFill>
            <a:srgbClr val="F3F5FB"/>
          </a:solidFill>
          <a:ln w="12700">
            <a:solidFill>
              <a:srgbClr val="F3F5FB"/>
            </a:solidFill>
            <a:prstDash val="solid"/>
          </a:ln>
        </p:spPr>
        <p:txBody>
          <a:bodyPr/>
          <a:lstStyle/>
          <a:p>
            <a:endParaRPr lang="en-GB"/>
          </a:p>
        </p:txBody>
      </p:sp>
      <p:sp>
        <p:nvSpPr>
          <p:cNvPr id="16" name="Shape 12"/>
          <p:cNvSpPr/>
          <p:nvPr/>
        </p:nvSpPr>
        <p:spPr>
          <a:xfrm>
            <a:off x="4251960" y="1874520"/>
            <a:ext cx="822960" cy="822960"/>
          </a:xfrm>
          <a:prstGeom prst="ellipse">
            <a:avLst/>
          </a:prstGeom>
          <a:solidFill>
            <a:srgbClr val="0EA5A4"/>
          </a:solidFill>
          <a:ln w="12700">
            <a:solidFill>
              <a:srgbClr val="0EA5A4"/>
            </a:solidFill>
            <a:prstDash val="solid"/>
          </a:ln>
        </p:spPr>
        <p:txBody>
          <a:bodyPr/>
          <a:lstStyle/>
          <a:p>
            <a:endParaRPr lang="en-GB"/>
          </a:p>
        </p:txBody>
      </p:sp>
      <p:pic>
        <p:nvPicPr>
          <p:cNvPr id="17" name="Image 1" descr="preencoded.png"/>
          <p:cNvPicPr>
            <a:picLocks noChangeAspect="1"/>
          </p:cNvPicPr>
          <p:nvPr/>
        </p:nvPicPr>
        <p:blipFill>
          <a:blip r:embed="rId5"/>
          <a:stretch>
            <a:fillRect/>
          </a:stretch>
        </p:blipFill>
        <p:spPr>
          <a:xfrm>
            <a:off x="4433011" y="2055571"/>
            <a:ext cx="460858" cy="460858"/>
          </a:xfrm>
          <a:prstGeom prst="rect">
            <a:avLst/>
          </a:prstGeom>
        </p:spPr>
      </p:pic>
      <p:sp>
        <p:nvSpPr>
          <p:cNvPr id="18" name="Text 13"/>
          <p:cNvSpPr txBox="1"/>
          <p:nvPr/>
        </p:nvSpPr>
        <p:spPr>
          <a:xfrm>
            <a:off x="3520440" y="2788920"/>
            <a:ext cx="2286000" cy="457200"/>
          </a:xfrm>
          <a:prstGeom prst="rect">
            <a:avLst/>
          </a:prstGeom>
          <a:noFill/>
          <a:ln/>
        </p:spPr>
        <p:txBody>
          <a:bodyPr wrap="square" lIns="0" tIns="0" rIns="0" bIns="0" rtlCol="0" anchor="ctr"/>
          <a:lstStyle/>
          <a:p>
            <a:pPr marL="0" indent="0" algn="ctr">
              <a:buNone/>
            </a:pPr>
            <a:r>
              <a:rPr lang="en-US" sz="1800" b="1" dirty="0">
                <a:solidFill>
                  <a:srgbClr val="0EA5A4"/>
                </a:solidFill>
                <a:latin typeface="Arial" pitchFamily="34" charset="0"/>
                <a:ea typeface="Arial" pitchFamily="34" charset="-122"/>
                <a:cs typeface="Arial" pitchFamily="34" charset="-120"/>
              </a:rPr>
              <a:t>Machine learning</a:t>
            </a:r>
            <a:endParaRPr lang="en-US" sz="1800" dirty="0"/>
          </a:p>
        </p:txBody>
      </p:sp>
      <p:sp>
        <p:nvSpPr>
          <p:cNvPr id="19" name="Text 14"/>
          <p:cNvSpPr txBox="1"/>
          <p:nvPr/>
        </p:nvSpPr>
        <p:spPr>
          <a:xfrm>
            <a:off x="3566160" y="3291840"/>
            <a:ext cx="2194560" cy="868680"/>
          </a:xfrm>
          <a:prstGeom prst="rect">
            <a:avLst/>
          </a:prstGeom>
          <a:noFill/>
          <a:ln/>
        </p:spPr>
        <p:txBody>
          <a:bodyPr wrap="square" lIns="0" tIns="0" rIns="0" bIns="0" rtlCol="0" anchor="t"/>
          <a:lstStyle/>
          <a:p>
            <a:pPr marL="0" indent="0" algn="ctr">
              <a:buNone/>
            </a:pPr>
            <a:r>
              <a:rPr lang="en-US" sz="1500" dirty="0">
                <a:solidFill>
                  <a:srgbClr val="1E2340"/>
                </a:solidFill>
                <a:latin typeface="Calibri" pitchFamily="34" charset="0"/>
                <a:ea typeface="Calibri" pitchFamily="34" charset="-122"/>
                <a:cs typeface="Calibri" pitchFamily="34" charset="-120"/>
              </a:rPr>
              <a:t>Learns patterns to predict or classify</a:t>
            </a:r>
            <a:endParaRPr lang="en-US" sz="1500" dirty="0"/>
          </a:p>
        </p:txBody>
      </p:sp>
      <p:sp>
        <p:nvSpPr>
          <p:cNvPr id="20" name="Text 15"/>
          <p:cNvSpPr txBox="1"/>
          <p:nvPr/>
        </p:nvSpPr>
        <p:spPr>
          <a:xfrm>
            <a:off x="3566160" y="4206240"/>
            <a:ext cx="2194560" cy="822960"/>
          </a:xfrm>
          <a:prstGeom prst="rect">
            <a:avLst/>
          </a:prstGeom>
          <a:noFill/>
          <a:ln/>
        </p:spPr>
        <p:txBody>
          <a:bodyPr wrap="square" lIns="0" tIns="0" rIns="0" bIns="0" rtlCol="0" anchor="t"/>
          <a:lstStyle/>
          <a:p>
            <a:pPr marL="0" indent="0" algn="ctr">
              <a:buNone/>
            </a:pPr>
            <a:r>
              <a:rPr lang="en-US" sz="1300" i="1" dirty="0">
                <a:solidFill>
                  <a:srgbClr val="5B6178"/>
                </a:solidFill>
                <a:latin typeface="Calibri" pitchFamily="34" charset="0"/>
                <a:ea typeface="Calibri" pitchFamily="34" charset="-122"/>
                <a:cs typeface="Calibri" pitchFamily="34" charset="-120"/>
              </a:rPr>
              <a:t>e.g. Spam filters, recommenders</a:t>
            </a:r>
            <a:endParaRPr lang="en-US" sz="1300" dirty="0"/>
          </a:p>
        </p:txBody>
      </p:sp>
      <p:sp>
        <p:nvSpPr>
          <p:cNvPr id="21" name="Text 16"/>
          <p:cNvSpPr txBox="1"/>
          <p:nvPr/>
        </p:nvSpPr>
        <p:spPr>
          <a:xfrm>
            <a:off x="5925312" y="2926080"/>
            <a:ext cx="310896" cy="548640"/>
          </a:xfrm>
          <a:prstGeom prst="rect">
            <a:avLst/>
          </a:prstGeom>
          <a:noFill/>
          <a:ln/>
        </p:spPr>
        <p:txBody>
          <a:bodyPr wrap="square" lIns="0" tIns="0" rIns="0" bIns="0" rtlCol="0" anchor="ctr"/>
          <a:lstStyle/>
          <a:p>
            <a:pPr marL="0" indent="0" algn="ctr">
              <a:buNone/>
            </a:pPr>
            <a:r>
              <a:rPr lang="en-US" sz="3000" b="1" dirty="0">
                <a:solidFill>
                  <a:srgbClr val="8A90A6"/>
                </a:solidFill>
                <a:latin typeface="Arial" pitchFamily="34" charset="0"/>
                <a:ea typeface="Arial" pitchFamily="34" charset="-122"/>
                <a:cs typeface="Arial" pitchFamily="34" charset="-120"/>
              </a:rPr>
              <a:t>›</a:t>
            </a:r>
            <a:endParaRPr lang="en-US" sz="3000" dirty="0"/>
          </a:p>
        </p:txBody>
      </p:sp>
      <p:sp>
        <p:nvSpPr>
          <p:cNvPr id="22" name="Shape 17"/>
          <p:cNvSpPr/>
          <p:nvPr/>
        </p:nvSpPr>
        <p:spPr>
          <a:xfrm>
            <a:off x="6217920" y="1645920"/>
            <a:ext cx="2560320" cy="3566160"/>
          </a:xfrm>
          <a:prstGeom prst="roundRect">
            <a:avLst>
              <a:gd name="adj" fmla="val 4286"/>
            </a:avLst>
          </a:prstGeom>
          <a:solidFill>
            <a:srgbClr val="F3F5FB"/>
          </a:solidFill>
          <a:ln w="12700">
            <a:solidFill>
              <a:srgbClr val="F3F5FB"/>
            </a:solidFill>
            <a:prstDash val="solid"/>
          </a:ln>
        </p:spPr>
        <p:txBody>
          <a:bodyPr/>
          <a:lstStyle/>
          <a:p>
            <a:endParaRPr lang="en-GB"/>
          </a:p>
        </p:txBody>
      </p:sp>
      <p:sp>
        <p:nvSpPr>
          <p:cNvPr id="23" name="Shape 18"/>
          <p:cNvSpPr/>
          <p:nvPr/>
        </p:nvSpPr>
        <p:spPr>
          <a:xfrm>
            <a:off x="7086600" y="1874520"/>
            <a:ext cx="822960" cy="822960"/>
          </a:xfrm>
          <a:prstGeom prst="ellipse">
            <a:avLst/>
          </a:prstGeom>
          <a:solidFill>
            <a:srgbClr val="6D4AE0"/>
          </a:solidFill>
          <a:ln w="12700">
            <a:solidFill>
              <a:srgbClr val="6D4AE0"/>
            </a:solidFill>
            <a:prstDash val="solid"/>
          </a:ln>
        </p:spPr>
        <p:txBody>
          <a:bodyPr/>
          <a:lstStyle/>
          <a:p>
            <a:endParaRPr lang="en-GB"/>
          </a:p>
        </p:txBody>
      </p:sp>
      <p:pic>
        <p:nvPicPr>
          <p:cNvPr id="24" name="Image 2" descr="preencoded.png"/>
          <p:cNvPicPr>
            <a:picLocks noChangeAspect="1"/>
          </p:cNvPicPr>
          <p:nvPr/>
        </p:nvPicPr>
        <p:blipFill>
          <a:blip r:embed="rId6"/>
          <a:stretch>
            <a:fillRect/>
          </a:stretch>
        </p:blipFill>
        <p:spPr>
          <a:xfrm>
            <a:off x="7267651" y="2055571"/>
            <a:ext cx="460858" cy="460858"/>
          </a:xfrm>
          <a:prstGeom prst="rect">
            <a:avLst/>
          </a:prstGeom>
        </p:spPr>
      </p:pic>
      <p:sp>
        <p:nvSpPr>
          <p:cNvPr id="25" name="Text 19"/>
          <p:cNvSpPr txBox="1"/>
          <p:nvPr/>
        </p:nvSpPr>
        <p:spPr>
          <a:xfrm>
            <a:off x="6355080" y="2788920"/>
            <a:ext cx="2286000" cy="457200"/>
          </a:xfrm>
          <a:prstGeom prst="rect">
            <a:avLst/>
          </a:prstGeom>
          <a:noFill/>
          <a:ln/>
        </p:spPr>
        <p:txBody>
          <a:bodyPr wrap="square" lIns="0" tIns="0" rIns="0" bIns="0" rtlCol="0" anchor="ctr"/>
          <a:lstStyle/>
          <a:p>
            <a:pPr marL="0" indent="0" algn="ctr">
              <a:buNone/>
            </a:pPr>
            <a:r>
              <a:rPr lang="en-US" sz="1800" b="1" dirty="0">
                <a:solidFill>
                  <a:srgbClr val="6D4AE0"/>
                </a:solidFill>
                <a:latin typeface="Arial" pitchFamily="34" charset="0"/>
                <a:ea typeface="Arial" pitchFamily="34" charset="-122"/>
                <a:cs typeface="Arial" pitchFamily="34" charset="-120"/>
              </a:rPr>
              <a:t>Generative AI</a:t>
            </a:r>
            <a:endParaRPr lang="en-US" sz="1800" dirty="0"/>
          </a:p>
        </p:txBody>
      </p:sp>
      <p:sp>
        <p:nvSpPr>
          <p:cNvPr id="26" name="Text 20"/>
          <p:cNvSpPr txBox="1"/>
          <p:nvPr/>
        </p:nvSpPr>
        <p:spPr>
          <a:xfrm>
            <a:off x="6400800" y="3291840"/>
            <a:ext cx="2194560" cy="868680"/>
          </a:xfrm>
          <a:prstGeom prst="rect">
            <a:avLst/>
          </a:prstGeom>
          <a:noFill/>
          <a:ln/>
        </p:spPr>
        <p:txBody>
          <a:bodyPr wrap="square" lIns="0" tIns="0" rIns="0" bIns="0" rtlCol="0" anchor="t"/>
          <a:lstStyle/>
          <a:p>
            <a:pPr marL="0" indent="0" algn="ctr">
              <a:buNone/>
            </a:pPr>
            <a:r>
              <a:rPr lang="en-US" sz="1500" dirty="0">
                <a:solidFill>
                  <a:srgbClr val="1E2340"/>
                </a:solidFill>
                <a:latin typeface="Calibri" pitchFamily="34" charset="0"/>
                <a:ea typeface="Calibri" pitchFamily="34" charset="-122"/>
                <a:cs typeface="Calibri" pitchFamily="34" charset="-120"/>
              </a:rPr>
              <a:t>Creates new content from a prompt</a:t>
            </a:r>
            <a:endParaRPr lang="en-US" sz="1500" dirty="0"/>
          </a:p>
        </p:txBody>
      </p:sp>
      <p:sp>
        <p:nvSpPr>
          <p:cNvPr id="27" name="Text 21"/>
          <p:cNvSpPr txBox="1"/>
          <p:nvPr/>
        </p:nvSpPr>
        <p:spPr>
          <a:xfrm>
            <a:off x="6400800" y="4206240"/>
            <a:ext cx="2194560" cy="822960"/>
          </a:xfrm>
          <a:prstGeom prst="rect">
            <a:avLst/>
          </a:prstGeom>
          <a:noFill/>
          <a:ln/>
        </p:spPr>
        <p:txBody>
          <a:bodyPr wrap="square" lIns="0" tIns="0" rIns="0" bIns="0" rtlCol="0" anchor="t"/>
          <a:lstStyle/>
          <a:p>
            <a:pPr marL="0" indent="0" algn="ctr">
              <a:buNone/>
            </a:pPr>
            <a:r>
              <a:rPr lang="en-US" sz="1300" i="1" dirty="0">
                <a:solidFill>
                  <a:srgbClr val="5B6178"/>
                </a:solidFill>
                <a:latin typeface="Calibri" pitchFamily="34" charset="0"/>
                <a:ea typeface="Calibri" pitchFamily="34" charset="-122"/>
                <a:cs typeface="Calibri" pitchFamily="34" charset="-120"/>
              </a:rPr>
              <a:t>e.g. Chatbots, image &amp; video generators</a:t>
            </a:r>
            <a:endParaRPr lang="en-US" sz="1300" dirty="0"/>
          </a:p>
        </p:txBody>
      </p:sp>
      <p:sp>
        <p:nvSpPr>
          <p:cNvPr id="28" name="Text 22"/>
          <p:cNvSpPr txBox="1"/>
          <p:nvPr/>
        </p:nvSpPr>
        <p:spPr>
          <a:xfrm>
            <a:off x="8759952" y="2926080"/>
            <a:ext cx="310896" cy="548640"/>
          </a:xfrm>
          <a:prstGeom prst="rect">
            <a:avLst/>
          </a:prstGeom>
          <a:noFill/>
          <a:ln/>
        </p:spPr>
        <p:txBody>
          <a:bodyPr wrap="square" lIns="0" tIns="0" rIns="0" bIns="0" rtlCol="0" anchor="ctr"/>
          <a:lstStyle/>
          <a:p>
            <a:pPr marL="0" indent="0" algn="ctr">
              <a:buNone/>
            </a:pPr>
            <a:r>
              <a:rPr lang="en-US" sz="3000" b="1" dirty="0">
                <a:solidFill>
                  <a:srgbClr val="8A90A6"/>
                </a:solidFill>
                <a:latin typeface="Arial" pitchFamily="34" charset="0"/>
                <a:ea typeface="Arial" pitchFamily="34" charset="-122"/>
                <a:cs typeface="Arial" pitchFamily="34" charset="-120"/>
              </a:rPr>
              <a:t>›</a:t>
            </a:r>
            <a:endParaRPr lang="en-US" sz="3000" dirty="0"/>
          </a:p>
        </p:txBody>
      </p:sp>
      <p:sp>
        <p:nvSpPr>
          <p:cNvPr id="29" name="Shape 23"/>
          <p:cNvSpPr/>
          <p:nvPr/>
        </p:nvSpPr>
        <p:spPr>
          <a:xfrm>
            <a:off x="9052560" y="1645920"/>
            <a:ext cx="2560320" cy="3566160"/>
          </a:xfrm>
          <a:prstGeom prst="roundRect">
            <a:avLst>
              <a:gd name="adj" fmla="val 4286"/>
            </a:avLst>
          </a:prstGeom>
          <a:solidFill>
            <a:srgbClr val="F3F5FB"/>
          </a:solidFill>
          <a:ln w="12700">
            <a:solidFill>
              <a:srgbClr val="F3F5FB"/>
            </a:solidFill>
            <a:prstDash val="solid"/>
          </a:ln>
        </p:spPr>
        <p:txBody>
          <a:bodyPr/>
          <a:lstStyle/>
          <a:p>
            <a:endParaRPr lang="en-GB"/>
          </a:p>
        </p:txBody>
      </p:sp>
      <p:sp>
        <p:nvSpPr>
          <p:cNvPr id="30" name="Shape 24"/>
          <p:cNvSpPr/>
          <p:nvPr/>
        </p:nvSpPr>
        <p:spPr>
          <a:xfrm>
            <a:off x="9921240" y="1874520"/>
            <a:ext cx="822960" cy="822960"/>
          </a:xfrm>
          <a:prstGeom prst="ellipse">
            <a:avLst/>
          </a:prstGeom>
          <a:solidFill>
            <a:srgbClr val="F2665A"/>
          </a:solidFill>
          <a:ln w="12700">
            <a:solidFill>
              <a:srgbClr val="F2665A"/>
            </a:solidFill>
            <a:prstDash val="solid"/>
          </a:ln>
        </p:spPr>
        <p:txBody>
          <a:bodyPr/>
          <a:lstStyle/>
          <a:p>
            <a:endParaRPr lang="en-GB"/>
          </a:p>
        </p:txBody>
      </p:sp>
      <p:pic>
        <p:nvPicPr>
          <p:cNvPr id="31" name="Image 3" descr="preencoded.png"/>
          <p:cNvPicPr>
            <a:picLocks noChangeAspect="1"/>
          </p:cNvPicPr>
          <p:nvPr/>
        </p:nvPicPr>
        <p:blipFill>
          <a:blip r:embed="rId7"/>
          <a:stretch>
            <a:fillRect/>
          </a:stretch>
        </p:blipFill>
        <p:spPr>
          <a:xfrm>
            <a:off x="10102291" y="2055571"/>
            <a:ext cx="460858" cy="460858"/>
          </a:xfrm>
          <a:prstGeom prst="rect">
            <a:avLst/>
          </a:prstGeom>
        </p:spPr>
      </p:pic>
      <p:sp>
        <p:nvSpPr>
          <p:cNvPr id="32" name="Text 25"/>
          <p:cNvSpPr txBox="1"/>
          <p:nvPr/>
        </p:nvSpPr>
        <p:spPr>
          <a:xfrm>
            <a:off x="9189720" y="2788920"/>
            <a:ext cx="2286000" cy="457200"/>
          </a:xfrm>
          <a:prstGeom prst="rect">
            <a:avLst/>
          </a:prstGeom>
          <a:noFill/>
          <a:ln/>
        </p:spPr>
        <p:txBody>
          <a:bodyPr wrap="square" lIns="0" tIns="0" rIns="0" bIns="0" rtlCol="0" anchor="ctr"/>
          <a:lstStyle/>
          <a:p>
            <a:pPr marL="0" indent="0" algn="ctr">
              <a:buNone/>
            </a:pPr>
            <a:r>
              <a:rPr lang="en-US" sz="1800" b="1" dirty="0">
                <a:solidFill>
                  <a:srgbClr val="F2665A"/>
                </a:solidFill>
                <a:latin typeface="Arial" pitchFamily="34" charset="0"/>
                <a:ea typeface="Arial" pitchFamily="34" charset="-122"/>
                <a:cs typeface="Arial" pitchFamily="34" charset="-120"/>
              </a:rPr>
              <a:t>Agentic AI</a:t>
            </a:r>
            <a:endParaRPr lang="en-US" sz="1800" dirty="0"/>
          </a:p>
        </p:txBody>
      </p:sp>
      <p:sp>
        <p:nvSpPr>
          <p:cNvPr id="33" name="Text 26"/>
          <p:cNvSpPr txBox="1"/>
          <p:nvPr/>
        </p:nvSpPr>
        <p:spPr>
          <a:xfrm>
            <a:off x="9235440" y="3291840"/>
            <a:ext cx="2194560" cy="868680"/>
          </a:xfrm>
          <a:prstGeom prst="rect">
            <a:avLst/>
          </a:prstGeom>
          <a:noFill/>
          <a:ln/>
        </p:spPr>
        <p:txBody>
          <a:bodyPr wrap="square" lIns="0" tIns="0" rIns="0" bIns="0" rtlCol="0" anchor="t"/>
          <a:lstStyle/>
          <a:p>
            <a:pPr marL="0" indent="0" algn="ctr">
              <a:buNone/>
            </a:pPr>
            <a:r>
              <a:rPr lang="en-US" sz="1500" dirty="0">
                <a:solidFill>
                  <a:srgbClr val="1E2340"/>
                </a:solidFill>
                <a:latin typeface="Calibri" pitchFamily="34" charset="0"/>
                <a:ea typeface="Calibri" pitchFamily="34" charset="-122"/>
                <a:cs typeface="Calibri" pitchFamily="34" charset="-120"/>
              </a:rPr>
              <a:t>Plans, uses tools and acts towards a goal</a:t>
            </a:r>
            <a:endParaRPr lang="en-US" sz="1500" dirty="0"/>
          </a:p>
        </p:txBody>
      </p:sp>
      <p:sp>
        <p:nvSpPr>
          <p:cNvPr id="34" name="Text 27"/>
          <p:cNvSpPr txBox="1"/>
          <p:nvPr/>
        </p:nvSpPr>
        <p:spPr>
          <a:xfrm>
            <a:off x="9235440" y="4206240"/>
            <a:ext cx="2194560" cy="822960"/>
          </a:xfrm>
          <a:prstGeom prst="rect">
            <a:avLst/>
          </a:prstGeom>
          <a:noFill/>
          <a:ln/>
        </p:spPr>
        <p:txBody>
          <a:bodyPr wrap="square" lIns="0" tIns="0" rIns="0" bIns="0" rtlCol="0" anchor="t"/>
          <a:lstStyle/>
          <a:p>
            <a:pPr marL="0" indent="0" algn="ctr">
              <a:buNone/>
            </a:pPr>
            <a:r>
              <a:rPr lang="en-US" sz="1300" i="1" dirty="0">
                <a:solidFill>
                  <a:srgbClr val="5B6178"/>
                </a:solidFill>
                <a:latin typeface="Calibri" pitchFamily="34" charset="0"/>
                <a:ea typeface="Calibri" pitchFamily="34" charset="-122"/>
                <a:cs typeface="Calibri" pitchFamily="34" charset="-120"/>
              </a:rPr>
              <a:t>e.g. Coding agents, research agents</a:t>
            </a:r>
            <a:endParaRPr lang="en-US" sz="1300" dirty="0"/>
          </a:p>
        </p:txBody>
      </p:sp>
      <p:sp>
        <p:nvSpPr>
          <p:cNvPr id="35" name="Text 28"/>
          <p:cNvSpPr txBox="1"/>
          <p:nvPr/>
        </p:nvSpPr>
        <p:spPr>
          <a:xfrm>
            <a:off x="548640" y="5486400"/>
            <a:ext cx="11094415" cy="457200"/>
          </a:xfrm>
          <a:prstGeom prst="rect">
            <a:avLst/>
          </a:prstGeom>
          <a:noFill/>
          <a:ln/>
        </p:spPr>
        <p:txBody>
          <a:bodyPr wrap="square" lIns="0" tIns="0" rIns="0" bIns="0" rtlCol="0" anchor="ctr"/>
          <a:lstStyle/>
          <a:p>
            <a:pPr marL="0" indent="0" algn="ctr">
              <a:buNone/>
            </a:pPr>
            <a:r>
              <a:rPr lang="en-US" sz="1600" b="1" dirty="0">
                <a:solidFill>
                  <a:srgbClr val="F2665A"/>
                </a:solidFill>
                <a:latin typeface="Arial" pitchFamily="34" charset="0"/>
                <a:ea typeface="Arial" pitchFamily="34" charset="-122"/>
                <a:cs typeface="Arial" pitchFamily="34" charset="-120"/>
              </a:rPr>
              <a:t>More autonomy  →</a:t>
            </a:r>
            <a:r>
              <a:rPr lang="en-US" sz="1600" dirty="0">
                <a:solidFill>
                  <a:srgbClr val="5B6178"/>
                </a:solidFill>
                <a:latin typeface="Arial" pitchFamily="34" charset="0"/>
                <a:ea typeface="Arial" pitchFamily="34" charset="-122"/>
                <a:cs typeface="Arial" pitchFamily="34" charset="-120"/>
              </a:rPr>
              <a:t>   answers questions  ›  takes actions</a:t>
            </a:r>
            <a:endParaRPr lang="en-US" sz="1600" dirty="0"/>
          </a:p>
        </p:txBody>
      </p:sp>
    </p:spTree>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 0"/>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What Is an AI Agent?</a:t>
            </a:r>
            <a:endParaRPr lang="en-US" sz="3000" dirty="0"/>
          </a:p>
        </p:txBody>
      </p:sp>
      <p:sp>
        <p:nvSpPr>
          <p:cNvPr id="3" name="Text 1"/>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1 · Introduction to AI</a:t>
            </a:r>
            <a:endParaRPr lang="en-US" sz="1000" dirty="0"/>
          </a:p>
        </p:txBody>
      </p:sp>
      <p:sp>
        <p:nvSpPr>
          <p:cNvPr id="4" name="Text 2"/>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22</a:t>
            </a:r>
            <a:endParaRPr lang="en-US" sz="1000" dirty="0"/>
          </a:p>
        </p:txBody>
      </p:sp>
      <p:sp>
        <p:nvSpPr>
          <p:cNvPr id="6" name="Shape 3"/>
          <p:cNvSpPr/>
          <p:nvPr/>
        </p:nvSpPr>
        <p:spPr>
          <a:xfrm>
            <a:off x="1783080" y="2194560"/>
            <a:ext cx="3017520" cy="3017520"/>
          </a:xfrm>
          <a:prstGeom prst="ellipse">
            <a:avLst/>
          </a:prstGeom>
          <a:solidFill>
            <a:srgbClr val="FFFFFF"/>
          </a:solidFill>
          <a:ln w="38100">
            <a:solidFill>
              <a:srgbClr val="DDE1EC"/>
            </a:solidFill>
            <a:prstDash val="dash"/>
          </a:ln>
        </p:spPr>
        <p:txBody>
          <a:bodyPr/>
          <a:lstStyle/>
          <a:p>
            <a:endParaRPr lang="en-GB"/>
          </a:p>
        </p:txBody>
      </p:sp>
      <p:sp>
        <p:nvSpPr>
          <p:cNvPr id="7" name="Shape 4"/>
          <p:cNvSpPr/>
          <p:nvPr/>
        </p:nvSpPr>
        <p:spPr>
          <a:xfrm>
            <a:off x="2560320" y="2971800"/>
            <a:ext cx="1463040" cy="1463040"/>
          </a:xfrm>
          <a:prstGeom prst="ellipse">
            <a:avLst/>
          </a:prstGeom>
          <a:solidFill>
            <a:srgbClr val="14172E"/>
          </a:solidFill>
          <a:ln w="12700">
            <a:solidFill>
              <a:srgbClr val="14172E"/>
            </a:solidFill>
            <a:prstDash val="solid"/>
          </a:ln>
        </p:spPr>
        <p:txBody>
          <a:bodyPr/>
          <a:lstStyle/>
          <a:p>
            <a:endParaRPr lang="en-GB"/>
          </a:p>
        </p:txBody>
      </p:sp>
      <p:sp>
        <p:nvSpPr>
          <p:cNvPr id="8" name="Text 5"/>
          <p:cNvSpPr txBox="1"/>
          <p:nvPr/>
        </p:nvSpPr>
        <p:spPr>
          <a:xfrm>
            <a:off x="2560320" y="2971800"/>
            <a:ext cx="1463040" cy="1463040"/>
          </a:xfrm>
          <a:prstGeom prst="rect">
            <a:avLst/>
          </a:prstGeom>
          <a:noFill/>
          <a:ln/>
        </p:spPr>
        <p:txBody>
          <a:bodyPr wrap="square" lIns="0" tIns="0" rIns="0" bIns="0" rtlCol="0" anchor="ctr"/>
          <a:lstStyle/>
          <a:p>
            <a:pPr marL="0" indent="0" algn="ctr">
              <a:buNone/>
            </a:pPr>
            <a:r>
              <a:rPr lang="en-US" sz="1800" b="1" dirty="0">
                <a:solidFill>
                  <a:srgbClr val="FFFFFF"/>
                </a:solidFill>
                <a:latin typeface="Arial" pitchFamily="34" charset="0"/>
                <a:ea typeface="Arial" pitchFamily="34" charset="-122"/>
                <a:cs typeface="Arial" pitchFamily="34" charset="-120"/>
              </a:rPr>
              <a:t>GOAL</a:t>
            </a:r>
            <a:endParaRPr lang="en-US" sz="1800" dirty="0"/>
          </a:p>
        </p:txBody>
      </p:sp>
      <p:sp>
        <p:nvSpPr>
          <p:cNvPr id="9" name="Shape 6"/>
          <p:cNvSpPr/>
          <p:nvPr/>
        </p:nvSpPr>
        <p:spPr>
          <a:xfrm>
            <a:off x="2880360" y="1783080"/>
            <a:ext cx="822960" cy="822960"/>
          </a:xfrm>
          <a:prstGeom prst="ellipse">
            <a:avLst/>
          </a:prstGeom>
          <a:solidFill>
            <a:srgbClr val="0EA5A4"/>
          </a:solidFill>
          <a:ln w="12700">
            <a:solidFill>
              <a:srgbClr val="0EA5A4"/>
            </a:solidFill>
            <a:prstDash val="solid"/>
          </a:ln>
        </p:spPr>
        <p:txBody>
          <a:bodyPr/>
          <a:lstStyle/>
          <a:p>
            <a:endParaRPr lang="en-GB"/>
          </a:p>
        </p:txBody>
      </p:sp>
      <p:pic>
        <p:nvPicPr>
          <p:cNvPr id="10" name="Image 0" descr="preencoded.png"/>
          <p:cNvPicPr>
            <a:picLocks noChangeAspect="1"/>
          </p:cNvPicPr>
          <p:nvPr/>
        </p:nvPicPr>
        <p:blipFill>
          <a:blip r:embed="rId4"/>
          <a:stretch>
            <a:fillRect/>
          </a:stretch>
        </p:blipFill>
        <p:spPr>
          <a:xfrm>
            <a:off x="3061411" y="1964131"/>
            <a:ext cx="460858" cy="460858"/>
          </a:xfrm>
          <a:prstGeom prst="rect">
            <a:avLst/>
          </a:prstGeom>
        </p:spPr>
      </p:pic>
      <p:sp>
        <p:nvSpPr>
          <p:cNvPr id="11" name="Text 7"/>
          <p:cNvSpPr txBox="1"/>
          <p:nvPr/>
        </p:nvSpPr>
        <p:spPr>
          <a:xfrm>
            <a:off x="3794760" y="1965960"/>
            <a:ext cx="1188720" cy="457200"/>
          </a:xfrm>
          <a:prstGeom prst="rect">
            <a:avLst/>
          </a:prstGeom>
          <a:noFill/>
          <a:ln/>
        </p:spPr>
        <p:txBody>
          <a:bodyPr wrap="square" lIns="0" tIns="0" rIns="0" bIns="0" rtlCol="0" anchor="ctr"/>
          <a:lstStyle/>
          <a:p>
            <a:pPr marL="0" indent="0" algn="l">
              <a:buNone/>
            </a:pPr>
            <a:r>
              <a:rPr lang="en-US" sz="1600" b="1" dirty="0">
                <a:solidFill>
                  <a:srgbClr val="0EA5A4"/>
                </a:solidFill>
                <a:latin typeface="Arial" pitchFamily="34" charset="0"/>
                <a:ea typeface="Arial" pitchFamily="34" charset="-122"/>
                <a:cs typeface="Arial" pitchFamily="34" charset="-120"/>
              </a:rPr>
              <a:t>Perceive</a:t>
            </a:r>
            <a:endParaRPr lang="en-US" sz="1600" dirty="0"/>
          </a:p>
        </p:txBody>
      </p:sp>
      <p:sp>
        <p:nvSpPr>
          <p:cNvPr id="12" name="Shape 8"/>
          <p:cNvSpPr/>
          <p:nvPr/>
        </p:nvSpPr>
        <p:spPr>
          <a:xfrm>
            <a:off x="4389120" y="3291840"/>
            <a:ext cx="822960" cy="822960"/>
          </a:xfrm>
          <a:prstGeom prst="ellipse">
            <a:avLst/>
          </a:prstGeom>
          <a:solidFill>
            <a:srgbClr val="6D4AE0"/>
          </a:solidFill>
          <a:ln w="12700">
            <a:solidFill>
              <a:srgbClr val="6D4AE0"/>
            </a:solidFill>
            <a:prstDash val="solid"/>
          </a:ln>
        </p:spPr>
        <p:txBody>
          <a:bodyPr/>
          <a:lstStyle/>
          <a:p>
            <a:endParaRPr lang="en-GB"/>
          </a:p>
        </p:txBody>
      </p:sp>
      <p:pic>
        <p:nvPicPr>
          <p:cNvPr id="13" name="Image 1" descr="preencoded.png"/>
          <p:cNvPicPr>
            <a:picLocks noChangeAspect="1"/>
          </p:cNvPicPr>
          <p:nvPr/>
        </p:nvPicPr>
        <p:blipFill>
          <a:blip r:embed="rId5"/>
          <a:stretch>
            <a:fillRect/>
          </a:stretch>
        </p:blipFill>
        <p:spPr>
          <a:xfrm>
            <a:off x="4570171" y="3472891"/>
            <a:ext cx="460858" cy="460858"/>
          </a:xfrm>
          <a:prstGeom prst="rect">
            <a:avLst/>
          </a:prstGeom>
        </p:spPr>
      </p:pic>
      <p:sp>
        <p:nvSpPr>
          <p:cNvPr id="14" name="Text 9"/>
          <p:cNvSpPr txBox="1"/>
          <p:nvPr/>
        </p:nvSpPr>
        <p:spPr>
          <a:xfrm>
            <a:off x="5303520" y="3474720"/>
            <a:ext cx="1188720" cy="457200"/>
          </a:xfrm>
          <a:prstGeom prst="rect">
            <a:avLst/>
          </a:prstGeom>
          <a:noFill/>
          <a:ln/>
        </p:spPr>
        <p:txBody>
          <a:bodyPr wrap="square" lIns="0" tIns="0" rIns="0" bIns="0" rtlCol="0" anchor="ctr"/>
          <a:lstStyle/>
          <a:p>
            <a:pPr marL="0" indent="0" algn="l">
              <a:buNone/>
            </a:pPr>
            <a:r>
              <a:rPr lang="en-US" sz="1600" b="1" dirty="0">
                <a:solidFill>
                  <a:srgbClr val="6D4AE0"/>
                </a:solidFill>
                <a:latin typeface="Arial" pitchFamily="34" charset="0"/>
                <a:ea typeface="Arial" pitchFamily="34" charset="-122"/>
                <a:cs typeface="Arial" pitchFamily="34" charset="-120"/>
              </a:rPr>
              <a:t>Reason</a:t>
            </a:r>
            <a:endParaRPr lang="en-US" sz="1600" dirty="0"/>
          </a:p>
        </p:txBody>
      </p:sp>
      <p:sp>
        <p:nvSpPr>
          <p:cNvPr id="15" name="Shape 10"/>
          <p:cNvSpPr/>
          <p:nvPr/>
        </p:nvSpPr>
        <p:spPr>
          <a:xfrm>
            <a:off x="2880360" y="4800600"/>
            <a:ext cx="822960" cy="822960"/>
          </a:xfrm>
          <a:prstGeom prst="ellipse">
            <a:avLst/>
          </a:prstGeom>
          <a:solidFill>
            <a:srgbClr val="F2665A"/>
          </a:solidFill>
          <a:ln w="12700">
            <a:solidFill>
              <a:srgbClr val="F2665A"/>
            </a:solidFill>
            <a:prstDash val="solid"/>
          </a:ln>
        </p:spPr>
        <p:txBody>
          <a:bodyPr/>
          <a:lstStyle/>
          <a:p>
            <a:endParaRPr lang="en-GB"/>
          </a:p>
        </p:txBody>
      </p:sp>
      <p:pic>
        <p:nvPicPr>
          <p:cNvPr id="16" name="Image 2" descr="preencoded.png"/>
          <p:cNvPicPr>
            <a:picLocks noChangeAspect="1"/>
          </p:cNvPicPr>
          <p:nvPr/>
        </p:nvPicPr>
        <p:blipFill>
          <a:blip r:embed="rId6"/>
          <a:stretch>
            <a:fillRect/>
          </a:stretch>
        </p:blipFill>
        <p:spPr>
          <a:xfrm>
            <a:off x="3061411" y="4981651"/>
            <a:ext cx="460858" cy="460858"/>
          </a:xfrm>
          <a:prstGeom prst="rect">
            <a:avLst/>
          </a:prstGeom>
        </p:spPr>
      </p:pic>
      <p:sp>
        <p:nvSpPr>
          <p:cNvPr id="17" name="Text 11"/>
          <p:cNvSpPr txBox="1"/>
          <p:nvPr/>
        </p:nvSpPr>
        <p:spPr>
          <a:xfrm>
            <a:off x="3794760" y="4983480"/>
            <a:ext cx="1188720" cy="457200"/>
          </a:xfrm>
          <a:prstGeom prst="rect">
            <a:avLst/>
          </a:prstGeom>
          <a:noFill/>
          <a:ln/>
        </p:spPr>
        <p:txBody>
          <a:bodyPr wrap="square" lIns="0" tIns="0" rIns="0" bIns="0" rtlCol="0" anchor="ctr"/>
          <a:lstStyle/>
          <a:p>
            <a:pPr marL="0" indent="0" algn="l">
              <a:buNone/>
            </a:pPr>
            <a:r>
              <a:rPr lang="en-US" sz="1600" b="1" dirty="0">
                <a:solidFill>
                  <a:srgbClr val="F2665A"/>
                </a:solidFill>
                <a:latin typeface="Arial" pitchFamily="34" charset="0"/>
                <a:ea typeface="Arial" pitchFamily="34" charset="-122"/>
                <a:cs typeface="Arial" pitchFamily="34" charset="-120"/>
              </a:rPr>
              <a:t>Act</a:t>
            </a:r>
            <a:endParaRPr lang="en-US" sz="1600" dirty="0"/>
          </a:p>
        </p:txBody>
      </p:sp>
      <p:sp>
        <p:nvSpPr>
          <p:cNvPr id="18" name="Shape 12"/>
          <p:cNvSpPr/>
          <p:nvPr/>
        </p:nvSpPr>
        <p:spPr>
          <a:xfrm>
            <a:off x="1371600" y="3291840"/>
            <a:ext cx="822960" cy="822960"/>
          </a:xfrm>
          <a:prstGeom prst="ellipse">
            <a:avLst/>
          </a:prstGeom>
          <a:solidFill>
            <a:srgbClr val="E9A400"/>
          </a:solidFill>
          <a:ln w="12700">
            <a:solidFill>
              <a:srgbClr val="E9A400"/>
            </a:solidFill>
            <a:prstDash val="solid"/>
          </a:ln>
        </p:spPr>
        <p:txBody>
          <a:bodyPr/>
          <a:lstStyle/>
          <a:p>
            <a:endParaRPr lang="en-GB"/>
          </a:p>
        </p:txBody>
      </p:sp>
      <p:pic>
        <p:nvPicPr>
          <p:cNvPr id="19" name="Image 3" descr="preencoded.png"/>
          <p:cNvPicPr>
            <a:picLocks noChangeAspect="1"/>
          </p:cNvPicPr>
          <p:nvPr/>
        </p:nvPicPr>
        <p:blipFill>
          <a:blip r:embed="rId7"/>
          <a:stretch>
            <a:fillRect/>
          </a:stretch>
        </p:blipFill>
        <p:spPr>
          <a:xfrm>
            <a:off x="1552651" y="3472891"/>
            <a:ext cx="460858" cy="460858"/>
          </a:xfrm>
          <a:prstGeom prst="rect">
            <a:avLst/>
          </a:prstGeom>
        </p:spPr>
      </p:pic>
      <p:sp>
        <p:nvSpPr>
          <p:cNvPr id="20" name="Text 13"/>
          <p:cNvSpPr txBox="1"/>
          <p:nvPr/>
        </p:nvSpPr>
        <p:spPr>
          <a:xfrm>
            <a:off x="137160" y="3474720"/>
            <a:ext cx="1188720" cy="457200"/>
          </a:xfrm>
          <a:prstGeom prst="rect">
            <a:avLst/>
          </a:prstGeom>
          <a:noFill/>
          <a:ln/>
        </p:spPr>
        <p:txBody>
          <a:bodyPr wrap="square" lIns="0" tIns="0" rIns="0" bIns="0" rtlCol="0" anchor="ctr"/>
          <a:lstStyle/>
          <a:p>
            <a:pPr marL="0" indent="0" algn="r">
              <a:buNone/>
            </a:pPr>
            <a:r>
              <a:rPr lang="en-US" sz="1600" b="1" dirty="0">
                <a:solidFill>
                  <a:srgbClr val="E9A400"/>
                </a:solidFill>
                <a:latin typeface="Arial" pitchFamily="34" charset="0"/>
                <a:ea typeface="Arial" pitchFamily="34" charset="-122"/>
                <a:cs typeface="Arial" pitchFamily="34" charset="-120"/>
              </a:rPr>
              <a:t>Learn</a:t>
            </a:r>
            <a:endParaRPr lang="en-US" sz="1600" dirty="0"/>
          </a:p>
        </p:txBody>
      </p:sp>
      <p:sp>
        <p:nvSpPr>
          <p:cNvPr id="21" name="Text 14"/>
          <p:cNvSpPr txBox="1"/>
          <p:nvPr/>
        </p:nvSpPr>
        <p:spPr>
          <a:xfrm>
            <a:off x="6400800" y="1600200"/>
            <a:ext cx="5212080" cy="411480"/>
          </a:xfrm>
          <a:prstGeom prst="rect">
            <a:avLst/>
          </a:prstGeom>
          <a:noFill/>
          <a:ln/>
        </p:spPr>
        <p:txBody>
          <a:bodyPr wrap="square" lIns="0" tIns="0" rIns="0" bIns="0" rtlCol="0" anchor="ctr"/>
          <a:lstStyle/>
          <a:p>
            <a:pPr marL="0" indent="0">
              <a:buNone/>
            </a:pPr>
            <a:r>
              <a:rPr lang="en-US" sz="1800" b="1" dirty="0">
                <a:solidFill>
                  <a:srgbClr val="14172E"/>
                </a:solidFill>
                <a:latin typeface="Arial" pitchFamily="34" charset="0"/>
                <a:ea typeface="Arial" pitchFamily="34" charset="-122"/>
                <a:cs typeface="Arial" pitchFamily="34" charset="-120"/>
              </a:rPr>
              <a:t>Modern agents add…</a:t>
            </a:r>
            <a:endParaRPr lang="en-US" sz="1800" dirty="0"/>
          </a:p>
        </p:txBody>
      </p:sp>
      <p:sp>
        <p:nvSpPr>
          <p:cNvPr id="22" name="Shape 15"/>
          <p:cNvSpPr/>
          <p:nvPr/>
        </p:nvSpPr>
        <p:spPr>
          <a:xfrm>
            <a:off x="6400800" y="2148840"/>
            <a:ext cx="548640" cy="548640"/>
          </a:xfrm>
          <a:prstGeom prst="ellipse">
            <a:avLst/>
          </a:prstGeom>
          <a:solidFill>
            <a:srgbClr val="6D4AE0"/>
          </a:solidFill>
          <a:ln w="12700">
            <a:solidFill>
              <a:srgbClr val="6D4AE0"/>
            </a:solidFill>
            <a:prstDash val="solid"/>
          </a:ln>
        </p:spPr>
        <p:txBody>
          <a:bodyPr/>
          <a:lstStyle/>
          <a:p>
            <a:endParaRPr lang="en-GB"/>
          </a:p>
        </p:txBody>
      </p:sp>
      <p:pic>
        <p:nvPicPr>
          <p:cNvPr id="23" name="Image 4" descr="preencoded.png"/>
          <p:cNvPicPr>
            <a:picLocks noChangeAspect="1"/>
          </p:cNvPicPr>
          <p:nvPr/>
        </p:nvPicPr>
        <p:blipFill>
          <a:blip r:embed="rId5"/>
          <a:stretch>
            <a:fillRect/>
          </a:stretch>
        </p:blipFill>
        <p:spPr>
          <a:xfrm>
            <a:off x="6521501" y="2269541"/>
            <a:ext cx="307238" cy="307238"/>
          </a:xfrm>
          <a:prstGeom prst="rect">
            <a:avLst/>
          </a:prstGeom>
        </p:spPr>
      </p:pic>
      <p:sp>
        <p:nvSpPr>
          <p:cNvPr id="24" name="Text 16"/>
          <p:cNvSpPr txBox="1"/>
          <p:nvPr/>
        </p:nvSpPr>
        <p:spPr>
          <a:xfrm>
            <a:off x="7132320" y="2103120"/>
            <a:ext cx="4526280" cy="640080"/>
          </a:xfrm>
          <a:prstGeom prst="rect">
            <a:avLst/>
          </a:prstGeom>
          <a:noFill/>
          <a:ln/>
        </p:spPr>
        <p:txBody>
          <a:bodyPr wrap="square" lIns="0" tIns="0" rIns="0" bIns="0" rtlCol="0" anchor="ctr"/>
          <a:lstStyle/>
          <a:p>
            <a:pPr marL="0" indent="0">
              <a:buNone/>
            </a:pPr>
            <a:r>
              <a:rPr lang="en-US" sz="1500" b="1" dirty="0">
                <a:solidFill>
                  <a:srgbClr val="14172E"/>
                </a:solidFill>
                <a:latin typeface="Calibri" pitchFamily="34" charset="0"/>
                <a:ea typeface="Calibri" pitchFamily="34" charset="-122"/>
                <a:cs typeface="Calibri" pitchFamily="34" charset="-120"/>
              </a:rPr>
              <a:t>An LLM “brain”: </a:t>
            </a:r>
            <a:r>
              <a:rPr lang="en-US" sz="1500" dirty="0">
                <a:solidFill>
                  <a:srgbClr val="1E2340"/>
                </a:solidFill>
                <a:latin typeface="Calibri" pitchFamily="34" charset="0"/>
                <a:ea typeface="Calibri" pitchFamily="34" charset="-122"/>
                <a:cs typeface="Calibri" pitchFamily="34" charset="-120"/>
              </a:rPr>
              <a:t>plans and reasons in natural language</a:t>
            </a:r>
            <a:endParaRPr lang="en-US" sz="1500" dirty="0"/>
          </a:p>
        </p:txBody>
      </p:sp>
      <p:sp>
        <p:nvSpPr>
          <p:cNvPr id="25" name="Shape 17"/>
          <p:cNvSpPr/>
          <p:nvPr/>
        </p:nvSpPr>
        <p:spPr>
          <a:xfrm>
            <a:off x="6400800" y="3017520"/>
            <a:ext cx="548640" cy="548640"/>
          </a:xfrm>
          <a:prstGeom prst="ellipse">
            <a:avLst/>
          </a:prstGeom>
          <a:solidFill>
            <a:srgbClr val="F2665A"/>
          </a:solidFill>
          <a:ln w="12700">
            <a:solidFill>
              <a:srgbClr val="F2665A"/>
            </a:solidFill>
            <a:prstDash val="solid"/>
          </a:ln>
        </p:spPr>
        <p:txBody>
          <a:bodyPr/>
          <a:lstStyle/>
          <a:p>
            <a:endParaRPr lang="en-GB"/>
          </a:p>
        </p:txBody>
      </p:sp>
      <p:pic>
        <p:nvPicPr>
          <p:cNvPr id="26" name="Image 5" descr="preencoded.png"/>
          <p:cNvPicPr>
            <a:picLocks noChangeAspect="1"/>
          </p:cNvPicPr>
          <p:nvPr/>
        </p:nvPicPr>
        <p:blipFill>
          <a:blip r:embed="rId8"/>
          <a:stretch>
            <a:fillRect/>
          </a:stretch>
        </p:blipFill>
        <p:spPr>
          <a:xfrm>
            <a:off x="6521501" y="3138221"/>
            <a:ext cx="307238" cy="307238"/>
          </a:xfrm>
          <a:prstGeom prst="rect">
            <a:avLst/>
          </a:prstGeom>
        </p:spPr>
      </p:pic>
      <p:sp>
        <p:nvSpPr>
          <p:cNvPr id="27" name="Text 18"/>
          <p:cNvSpPr txBox="1"/>
          <p:nvPr/>
        </p:nvSpPr>
        <p:spPr>
          <a:xfrm>
            <a:off x="7132320" y="2971800"/>
            <a:ext cx="4526280" cy="640080"/>
          </a:xfrm>
          <a:prstGeom prst="rect">
            <a:avLst/>
          </a:prstGeom>
          <a:noFill/>
          <a:ln/>
        </p:spPr>
        <p:txBody>
          <a:bodyPr wrap="square" lIns="0" tIns="0" rIns="0" bIns="0" rtlCol="0" anchor="ctr"/>
          <a:lstStyle/>
          <a:p>
            <a:pPr marL="0" indent="0">
              <a:buNone/>
            </a:pPr>
            <a:r>
              <a:rPr lang="en-US" sz="1500" b="1" dirty="0">
                <a:solidFill>
                  <a:srgbClr val="14172E"/>
                </a:solidFill>
                <a:latin typeface="Calibri" pitchFamily="34" charset="0"/>
                <a:ea typeface="Calibri" pitchFamily="34" charset="-122"/>
                <a:cs typeface="Calibri" pitchFamily="34" charset="-120"/>
              </a:rPr>
              <a:t>Tools: </a:t>
            </a:r>
            <a:r>
              <a:rPr lang="en-US" sz="1500" dirty="0">
                <a:solidFill>
                  <a:srgbClr val="1E2340"/>
                </a:solidFill>
                <a:latin typeface="Calibri" pitchFamily="34" charset="0"/>
                <a:ea typeface="Calibri" pitchFamily="34" charset="-122"/>
                <a:cs typeface="Calibri" pitchFamily="34" charset="-120"/>
              </a:rPr>
              <a:t>web search, code, APIs, a browser or a whole desktop</a:t>
            </a:r>
            <a:endParaRPr lang="en-US" sz="1500" dirty="0"/>
          </a:p>
        </p:txBody>
      </p:sp>
      <p:sp>
        <p:nvSpPr>
          <p:cNvPr id="28" name="Shape 19"/>
          <p:cNvSpPr/>
          <p:nvPr/>
        </p:nvSpPr>
        <p:spPr>
          <a:xfrm>
            <a:off x="6400800" y="3886200"/>
            <a:ext cx="548640" cy="548640"/>
          </a:xfrm>
          <a:prstGeom prst="ellipse">
            <a:avLst/>
          </a:prstGeom>
          <a:solidFill>
            <a:srgbClr val="0EA5A4"/>
          </a:solidFill>
          <a:ln w="12700">
            <a:solidFill>
              <a:srgbClr val="0EA5A4"/>
            </a:solidFill>
            <a:prstDash val="solid"/>
          </a:ln>
        </p:spPr>
        <p:txBody>
          <a:bodyPr/>
          <a:lstStyle/>
          <a:p>
            <a:endParaRPr lang="en-GB"/>
          </a:p>
        </p:txBody>
      </p:sp>
      <p:pic>
        <p:nvPicPr>
          <p:cNvPr id="29" name="Image 6" descr="preencoded.png"/>
          <p:cNvPicPr>
            <a:picLocks noChangeAspect="1"/>
          </p:cNvPicPr>
          <p:nvPr/>
        </p:nvPicPr>
        <p:blipFill>
          <a:blip r:embed="rId9"/>
          <a:stretch>
            <a:fillRect/>
          </a:stretch>
        </p:blipFill>
        <p:spPr>
          <a:xfrm>
            <a:off x="6521501" y="4006901"/>
            <a:ext cx="307238" cy="307238"/>
          </a:xfrm>
          <a:prstGeom prst="rect">
            <a:avLst/>
          </a:prstGeom>
        </p:spPr>
      </p:pic>
      <p:sp>
        <p:nvSpPr>
          <p:cNvPr id="30" name="Text 20"/>
          <p:cNvSpPr txBox="1"/>
          <p:nvPr/>
        </p:nvSpPr>
        <p:spPr>
          <a:xfrm>
            <a:off x="7132320" y="3840480"/>
            <a:ext cx="4526280" cy="640080"/>
          </a:xfrm>
          <a:prstGeom prst="rect">
            <a:avLst/>
          </a:prstGeom>
          <a:noFill/>
          <a:ln/>
        </p:spPr>
        <p:txBody>
          <a:bodyPr wrap="square" lIns="0" tIns="0" rIns="0" bIns="0" rtlCol="0" anchor="ctr"/>
          <a:lstStyle/>
          <a:p>
            <a:pPr marL="0" indent="0">
              <a:buNone/>
            </a:pPr>
            <a:r>
              <a:rPr lang="en-US" sz="1500" b="1" dirty="0">
                <a:solidFill>
                  <a:srgbClr val="14172E"/>
                </a:solidFill>
                <a:latin typeface="Calibri" pitchFamily="34" charset="0"/>
                <a:ea typeface="Calibri" pitchFamily="34" charset="-122"/>
                <a:cs typeface="Calibri" pitchFamily="34" charset="-120"/>
              </a:rPr>
              <a:t>Memory: </a:t>
            </a:r>
            <a:r>
              <a:rPr lang="en-US" sz="1500" dirty="0">
                <a:solidFill>
                  <a:srgbClr val="1E2340"/>
                </a:solidFill>
                <a:latin typeface="Calibri" pitchFamily="34" charset="0"/>
                <a:ea typeface="Calibri" pitchFamily="34" charset="-122"/>
                <a:cs typeface="Calibri" pitchFamily="34" charset="-120"/>
              </a:rPr>
              <a:t>remembers earlier steps and your preferences</a:t>
            </a:r>
            <a:endParaRPr lang="en-US" sz="1500" dirty="0"/>
          </a:p>
        </p:txBody>
      </p:sp>
      <p:sp>
        <p:nvSpPr>
          <p:cNvPr id="31" name="Shape 21"/>
          <p:cNvSpPr/>
          <p:nvPr/>
        </p:nvSpPr>
        <p:spPr>
          <a:xfrm>
            <a:off x="6400800" y="4754880"/>
            <a:ext cx="548640" cy="548640"/>
          </a:xfrm>
          <a:prstGeom prst="ellipse">
            <a:avLst/>
          </a:prstGeom>
          <a:solidFill>
            <a:srgbClr val="2F6FDE"/>
          </a:solidFill>
          <a:ln w="12700">
            <a:solidFill>
              <a:srgbClr val="2F6FDE"/>
            </a:solidFill>
            <a:prstDash val="solid"/>
          </a:ln>
        </p:spPr>
        <p:txBody>
          <a:bodyPr/>
          <a:lstStyle/>
          <a:p>
            <a:endParaRPr lang="en-GB"/>
          </a:p>
        </p:txBody>
      </p:sp>
      <p:pic>
        <p:nvPicPr>
          <p:cNvPr id="32" name="Image 7" descr="preencoded.png"/>
          <p:cNvPicPr>
            <a:picLocks noChangeAspect="1"/>
          </p:cNvPicPr>
          <p:nvPr/>
        </p:nvPicPr>
        <p:blipFill>
          <a:blip r:embed="rId10"/>
          <a:stretch>
            <a:fillRect/>
          </a:stretch>
        </p:blipFill>
        <p:spPr>
          <a:xfrm>
            <a:off x="6521501" y="4875581"/>
            <a:ext cx="307238" cy="307238"/>
          </a:xfrm>
          <a:prstGeom prst="rect">
            <a:avLst/>
          </a:prstGeom>
        </p:spPr>
      </p:pic>
      <p:sp>
        <p:nvSpPr>
          <p:cNvPr id="33" name="Text 22"/>
          <p:cNvSpPr txBox="1"/>
          <p:nvPr/>
        </p:nvSpPr>
        <p:spPr>
          <a:xfrm>
            <a:off x="7132320" y="4709160"/>
            <a:ext cx="4526280" cy="640080"/>
          </a:xfrm>
          <a:prstGeom prst="rect">
            <a:avLst/>
          </a:prstGeom>
          <a:noFill/>
          <a:ln/>
        </p:spPr>
        <p:txBody>
          <a:bodyPr wrap="square" lIns="0" tIns="0" rIns="0" bIns="0" rtlCol="0" anchor="ctr"/>
          <a:lstStyle/>
          <a:p>
            <a:pPr marL="0" indent="0">
              <a:buNone/>
            </a:pPr>
            <a:r>
              <a:rPr lang="en-US" sz="1500" b="1" dirty="0">
                <a:solidFill>
                  <a:srgbClr val="14172E"/>
                </a:solidFill>
                <a:latin typeface="Calibri" pitchFamily="34" charset="0"/>
                <a:ea typeface="Calibri" pitchFamily="34" charset="-122"/>
                <a:cs typeface="Calibri" pitchFamily="34" charset="-120"/>
              </a:rPr>
              <a:t>Other agents: </a:t>
            </a:r>
            <a:r>
              <a:rPr lang="en-US" sz="1500" dirty="0">
                <a:solidFill>
                  <a:srgbClr val="1E2340"/>
                </a:solidFill>
                <a:latin typeface="Calibri" pitchFamily="34" charset="0"/>
                <a:ea typeface="Calibri" pitchFamily="34" charset="-122"/>
                <a:cs typeface="Calibri" pitchFamily="34" charset="-120"/>
              </a:rPr>
              <a:t>multi-agent teams that split up a task</a:t>
            </a:r>
            <a:endParaRPr lang="en-US" sz="1500" dirty="0"/>
          </a:p>
        </p:txBody>
      </p:sp>
      <p:sp>
        <p:nvSpPr>
          <p:cNvPr id="34" name="Shape 23"/>
          <p:cNvSpPr/>
          <p:nvPr/>
        </p:nvSpPr>
        <p:spPr>
          <a:xfrm>
            <a:off x="6400800" y="5623560"/>
            <a:ext cx="5257800" cy="685800"/>
          </a:xfrm>
          <a:prstGeom prst="roundRect">
            <a:avLst>
              <a:gd name="adj" fmla="val 13333"/>
            </a:avLst>
          </a:prstGeom>
          <a:solidFill>
            <a:srgbClr val="D5F3F2"/>
          </a:solidFill>
          <a:ln w="12700">
            <a:solidFill>
              <a:srgbClr val="D5F3F2"/>
            </a:solidFill>
            <a:prstDash val="solid"/>
          </a:ln>
        </p:spPr>
        <p:txBody>
          <a:bodyPr/>
          <a:lstStyle/>
          <a:p>
            <a:endParaRPr lang="en-GB"/>
          </a:p>
        </p:txBody>
      </p:sp>
      <p:pic>
        <p:nvPicPr>
          <p:cNvPr id="35" name="Image 8" descr="preencoded.png"/>
          <p:cNvPicPr>
            <a:picLocks noChangeAspect="1"/>
          </p:cNvPicPr>
          <p:nvPr/>
        </p:nvPicPr>
        <p:blipFill>
          <a:blip r:embed="rId11"/>
          <a:stretch>
            <a:fillRect/>
          </a:stretch>
        </p:blipFill>
        <p:spPr>
          <a:xfrm>
            <a:off x="6583680" y="5801868"/>
            <a:ext cx="329184" cy="329184"/>
          </a:xfrm>
          <a:prstGeom prst="rect">
            <a:avLst/>
          </a:prstGeom>
        </p:spPr>
      </p:pic>
      <p:sp>
        <p:nvSpPr>
          <p:cNvPr id="36" name="Text 24"/>
          <p:cNvSpPr txBox="1"/>
          <p:nvPr/>
        </p:nvSpPr>
        <p:spPr>
          <a:xfrm>
            <a:off x="7040880" y="5623560"/>
            <a:ext cx="4434840" cy="685800"/>
          </a:xfrm>
          <a:prstGeom prst="rect">
            <a:avLst/>
          </a:prstGeom>
          <a:noFill/>
          <a:ln/>
        </p:spPr>
        <p:txBody>
          <a:bodyPr wrap="square" lIns="0" tIns="0" rIns="0" bIns="0" rtlCol="0" anchor="ctr"/>
          <a:lstStyle/>
          <a:p>
            <a:pPr marL="0" indent="0">
              <a:buNone/>
            </a:pPr>
            <a:r>
              <a:rPr lang="en-US" sz="1400" dirty="0">
                <a:solidFill>
                  <a:srgbClr val="1E2340"/>
                </a:solidFill>
                <a:latin typeface="Calibri" pitchFamily="34" charset="0"/>
                <a:ea typeface="Calibri" pitchFamily="34" charset="-122"/>
                <a:cs typeface="Calibri" pitchFamily="34" charset="-120"/>
              </a:rPr>
              <a:t>Same perceive → reason → act loop game AI has used for decades – now with language, tools and memory.</a:t>
            </a:r>
            <a:endParaRPr lang="en-US" sz="1400" dirty="0"/>
          </a:p>
        </p:txBody>
      </p:sp>
    </p:spTree>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Shape 0"/>
          <p:cNvSpPr/>
          <p:nvPr/>
        </p:nvSpPr>
        <p:spPr>
          <a:xfrm>
            <a:off x="548640" y="292608"/>
            <a:ext cx="1257300" cy="292608"/>
          </a:xfrm>
          <a:prstGeom prst="roundRect">
            <a:avLst>
              <a:gd name="adj" fmla="val 50000"/>
            </a:avLst>
          </a:prstGeom>
          <a:solidFill>
            <a:srgbClr val="D63384"/>
          </a:solidFill>
          <a:ln w="12700">
            <a:solidFill>
              <a:srgbClr val="D63384"/>
            </a:solidFill>
            <a:prstDash val="solid"/>
          </a:ln>
        </p:spPr>
        <p:txBody>
          <a:bodyPr/>
          <a:lstStyle/>
          <a:p>
            <a:endParaRPr lang="en-GB"/>
          </a:p>
        </p:txBody>
      </p:sp>
      <p:sp>
        <p:nvSpPr>
          <p:cNvPr id="3" name="Text 1"/>
          <p:cNvSpPr txBox="1"/>
          <p:nvPr/>
        </p:nvSpPr>
        <p:spPr>
          <a:xfrm>
            <a:off x="548640" y="292608"/>
            <a:ext cx="1257300" cy="292608"/>
          </a:xfrm>
          <a:prstGeom prst="rect">
            <a:avLst/>
          </a:prstGeom>
          <a:noFill/>
          <a:ln/>
        </p:spPr>
        <p:txBody>
          <a:bodyPr wrap="square" lIns="0" tIns="0" rIns="0" bIns="0" rtlCol="0" anchor="ctr"/>
          <a:lstStyle/>
          <a:p>
            <a:pPr marL="0" indent="0" algn="ctr">
              <a:buNone/>
            </a:pPr>
            <a:r>
              <a:rPr lang="en-US" sz="1050" b="1" kern="0" spc="100" dirty="0">
                <a:solidFill>
                  <a:srgbClr val="FFFFFF"/>
                </a:solidFill>
                <a:latin typeface="Arial" pitchFamily="34" charset="0"/>
                <a:ea typeface="Arial" pitchFamily="34" charset="-122"/>
                <a:cs typeface="Arial" pitchFamily="34" charset="-120"/>
              </a:rPr>
              <a:t>NEW IN 2026</a:t>
            </a:r>
            <a:endParaRPr lang="en-US" sz="1050" dirty="0"/>
          </a:p>
        </p:txBody>
      </p:sp>
      <p:sp>
        <p:nvSpPr>
          <p:cNvPr id="4" name="Text 2"/>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Six Technologies Shaping AI Right Now</a:t>
            </a:r>
            <a:endParaRPr lang="en-US" sz="3000" dirty="0"/>
          </a:p>
        </p:txBody>
      </p:sp>
      <p:sp>
        <p:nvSpPr>
          <p:cNvPr id="5" name="Text 3"/>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1 · Introduction to AI</a:t>
            </a:r>
            <a:endParaRPr lang="en-US" sz="1000" dirty="0"/>
          </a:p>
        </p:txBody>
      </p:sp>
      <p:sp>
        <p:nvSpPr>
          <p:cNvPr id="6" name="Text 4"/>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23</a:t>
            </a:r>
            <a:endParaRPr lang="en-US" sz="1000" dirty="0"/>
          </a:p>
        </p:txBody>
      </p:sp>
      <p:sp>
        <p:nvSpPr>
          <p:cNvPr id="8" name="Shape 5"/>
          <p:cNvSpPr/>
          <p:nvPr/>
        </p:nvSpPr>
        <p:spPr>
          <a:xfrm>
            <a:off x="548640" y="1600200"/>
            <a:ext cx="3520440" cy="1920240"/>
          </a:xfrm>
          <a:prstGeom prst="roundRect">
            <a:avLst>
              <a:gd name="adj" fmla="val 5714"/>
            </a:avLst>
          </a:prstGeom>
          <a:solidFill>
            <a:srgbClr val="F3F5FB"/>
          </a:solidFill>
          <a:ln w="12700">
            <a:solidFill>
              <a:srgbClr val="F3F5FB"/>
            </a:solidFill>
            <a:prstDash val="solid"/>
          </a:ln>
        </p:spPr>
        <p:txBody>
          <a:bodyPr/>
          <a:lstStyle/>
          <a:p>
            <a:endParaRPr lang="en-GB"/>
          </a:p>
        </p:txBody>
      </p:sp>
      <p:sp>
        <p:nvSpPr>
          <p:cNvPr id="9" name="Shape 6"/>
          <p:cNvSpPr/>
          <p:nvPr/>
        </p:nvSpPr>
        <p:spPr>
          <a:xfrm>
            <a:off x="749808" y="1801368"/>
            <a:ext cx="502920" cy="502920"/>
          </a:xfrm>
          <a:prstGeom prst="ellipse">
            <a:avLst/>
          </a:prstGeom>
          <a:solidFill>
            <a:srgbClr val="0EA5A4"/>
          </a:solidFill>
          <a:ln w="12700">
            <a:solidFill>
              <a:srgbClr val="0EA5A4"/>
            </a:solidFill>
            <a:prstDash val="solid"/>
          </a:ln>
        </p:spPr>
        <p:txBody>
          <a:bodyPr/>
          <a:lstStyle/>
          <a:p>
            <a:endParaRPr lang="en-GB"/>
          </a:p>
        </p:txBody>
      </p:sp>
      <p:pic>
        <p:nvPicPr>
          <p:cNvPr id="10" name="Image 0" descr="preencoded.png"/>
          <p:cNvPicPr>
            <a:picLocks noChangeAspect="1"/>
          </p:cNvPicPr>
          <p:nvPr/>
        </p:nvPicPr>
        <p:blipFill>
          <a:blip r:embed="rId4"/>
          <a:stretch>
            <a:fillRect/>
          </a:stretch>
        </p:blipFill>
        <p:spPr>
          <a:xfrm>
            <a:off x="860450" y="1912010"/>
            <a:ext cx="281635" cy="281635"/>
          </a:xfrm>
          <a:prstGeom prst="rect">
            <a:avLst/>
          </a:prstGeom>
        </p:spPr>
      </p:pic>
      <p:sp>
        <p:nvSpPr>
          <p:cNvPr id="11" name="Text 7"/>
          <p:cNvSpPr txBox="1"/>
          <p:nvPr/>
        </p:nvSpPr>
        <p:spPr>
          <a:xfrm>
            <a:off x="1389888" y="1801368"/>
            <a:ext cx="2468880" cy="50292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Reasoning models</a:t>
            </a:r>
            <a:endParaRPr lang="en-US" sz="1600" dirty="0"/>
          </a:p>
        </p:txBody>
      </p:sp>
      <p:sp>
        <p:nvSpPr>
          <p:cNvPr id="12" name="Text 8"/>
          <p:cNvSpPr txBox="1"/>
          <p:nvPr/>
        </p:nvSpPr>
        <p:spPr>
          <a:xfrm>
            <a:off x="749808" y="2414016"/>
            <a:ext cx="3118104" cy="996696"/>
          </a:xfrm>
          <a:prstGeom prst="rect">
            <a:avLst/>
          </a:prstGeom>
          <a:noFill/>
          <a:ln/>
        </p:spPr>
        <p:txBody>
          <a:bodyPr wrap="square" lIns="0" tIns="0" rIns="0" bIns="0" rtlCol="0" anchor="t"/>
          <a:lstStyle/>
          <a:p>
            <a:pPr>
              <a:spcAft>
                <a:spcPts val="600"/>
              </a:spcAft>
            </a:pPr>
            <a:r>
              <a:rPr lang="en-US" sz="1400" dirty="0">
                <a:solidFill>
                  <a:srgbClr val="1E2340"/>
                </a:solidFill>
                <a:latin typeface="Calibri" pitchFamily="34" charset="0"/>
                <a:ea typeface="Calibri" pitchFamily="34" charset="-122"/>
                <a:cs typeface="Calibri" pitchFamily="34" charset="-120"/>
              </a:rPr>
              <a:t>Models that “think” step by step before answering – big gains in </a:t>
            </a:r>
            <a:r>
              <a:rPr lang="en-US" sz="1400" dirty="0" err="1">
                <a:solidFill>
                  <a:srgbClr val="1E2340"/>
                </a:solidFill>
                <a:latin typeface="Calibri" pitchFamily="34" charset="0"/>
                <a:ea typeface="Calibri" pitchFamily="34" charset="-122"/>
                <a:cs typeface="Calibri" pitchFamily="34" charset="-120"/>
              </a:rPr>
              <a:t>maths</a:t>
            </a:r>
            <a:r>
              <a:rPr lang="en-US" sz="1400" dirty="0">
                <a:solidFill>
                  <a:srgbClr val="1E2340"/>
                </a:solidFill>
                <a:latin typeface="Calibri" pitchFamily="34" charset="0"/>
                <a:ea typeface="Calibri" pitchFamily="34" charset="-122"/>
                <a:cs typeface="Calibri" pitchFamily="34" charset="-120"/>
              </a:rPr>
              <a:t> and code</a:t>
            </a:r>
            <a:endParaRPr lang="en-US" sz="1400" dirty="0"/>
          </a:p>
          <a:p>
            <a:r>
              <a:rPr lang="en-US" sz="1400" b="1" i="1" dirty="0">
                <a:solidFill>
                  <a:srgbClr val="0EA5A4"/>
                </a:solidFill>
                <a:latin typeface="Calibri" pitchFamily="34" charset="0"/>
                <a:ea typeface="Calibri" pitchFamily="34" charset="-122"/>
                <a:cs typeface="Calibri" pitchFamily="34" charset="-120"/>
              </a:rPr>
              <a:t>e.g. OpenAI o1/o3, DeepSeek-R1, “thinking” modes in Claude &amp; Gemini</a:t>
            </a:r>
            <a:endParaRPr lang="en-US" sz="1400" dirty="0"/>
          </a:p>
        </p:txBody>
      </p:sp>
      <p:sp>
        <p:nvSpPr>
          <p:cNvPr id="13" name="Shape 9"/>
          <p:cNvSpPr/>
          <p:nvPr/>
        </p:nvSpPr>
        <p:spPr>
          <a:xfrm>
            <a:off x="4297680" y="1600200"/>
            <a:ext cx="3520440" cy="1920240"/>
          </a:xfrm>
          <a:prstGeom prst="roundRect">
            <a:avLst>
              <a:gd name="adj" fmla="val 5714"/>
            </a:avLst>
          </a:prstGeom>
          <a:solidFill>
            <a:srgbClr val="F3F5FB"/>
          </a:solidFill>
          <a:ln w="12700">
            <a:solidFill>
              <a:srgbClr val="F3F5FB"/>
            </a:solidFill>
            <a:prstDash val="solid"/>
          </a:ln>
        </p:spPr>
        <p:txBody>
          <a:bodyPr/>
          <a:lstStyle/>
          <a:p>
            <a:endParaRPr lang="en-GB"/>
          </a:p>
        </p:txBody>
      </p:sp>
      <p:sp>
        <p:nvSpPr>
          <p:cNvPr id="14" name="Shape 10"/>
          <p:cNvSpPr/>
          <p:nvPr/>
        </p:nvSpPr>
        <p:spPr>
          <a:xfrm>
            <a:off x="4498848" y="1801368"/>
            <a:ext cx="502920" cy="502920"/>
          </a:xfrm>
          <a:prstGeom prst="ellipse">
            <a:avLst/>
          </a:prstGeom>
          <a:solidFill>
            <a:srgbClr val="F2665A"/>
          </a:solidFill>
          <a:ln w="12700">
            <a:solidFill>
              <a:srgbClr val="F2665A"/>
            </a:solidFill>
            <a:prstDash val="solid"/>
          </a:ln>
        </p:spPr>
        <p:txBody>
          <a:bodyPr/>
          <a:lstStyle/>
          <a:p>
            <a:endParaRPr lang="en-GB"/>
          </a:p>
        </p:txBody>
      </p:sp>
      <p:pic>
        <p:nvPicPr>
          <p:cNvPr id="15" name="Image 1" descr="preencoded.png"/>
          <p:cNvPicPr>
            <a:picLocks noChangeAspect="1"/>
          </p:cNvPicPr>
          <p:nvPr/>
        </p:nvPicPr>
        <p:blipFill>
          <a:blip r:embed="rId5"/>
          <a:stretch>
            <a:fillRect/>
          </a:stretch>
        </p:blipFill>
        <p:spPr>
          <a:xfrm>
            <a:off x="4609490" y="1912010"/>
            <a:ext cx="281635" cy="281635"/>
          </a:xfrm>
          <a:prstGeom prst="rect">
            <a:avLst/>
          </a:prstGeom>
        </p:spPr>
      </p:pic>
      <p:sp>
        <p:nvSpPr>
          <p:cNvPr id="16" name="Text 11"/>
          <p:cNvSpPr txBox="1"/>
          <p:nvPr/>
        </p:nvSpPr>
        <p:spPr>
          <a:xfrm>
            <a:off x="5138928" y="1801368"/>
            <a:ext cx="2468880" cy="50292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Multimodal AI</a:t>
            </a:r>
            <a:endParaRPr lang="en-US" sz="1600" dirty="0"/>
          </a:p>
        </p:txBody>
      </p:sp>
      <p:sp>
        <p:nvSpPr>
          <p:cNvPr id="17" name="Text 12"/>
          <p:cNvSpPr txBox="1"/>
          <p:nvPr/>
        </p:nvSpPr>
        <p:spPr>
          <a:xfrm>
            <a:off x="4498848" y="2414016"/>
            <a:ext cx="3118104" cy="996696"/>
          </a:xfrm>
          <a:prstGeom prst="rect">
            <a:avLst/>
          </a:prstGeom>
          <a:noFill/>
          <a:ln/>
        </p:spPr>
        <p:txBody>
          <a:bodyPr wrap="square" lIns="0" tIns="0" rIns="0" bIns="0" rtlCol="0" anchor="t"/>
          <a:lstStyle/>
          <a:p>
            <a:pPr marL="0" indent="0">
              <a:buNone/>
            </a:pPr>
            <a:r>
              <a:rPr lang="en-US" sz="1400" dirty="0">
                <a:solidFill>
                  <a:srgbClr val="1E2340"/>
                </a:solidFill>
                <a:latin typeface="Calibri" pitchFamily="34" charset="0"/>
                <a:ea typeface="Calibri" pitchFamily="34" charset="-122"/>
                <a:cs typeface="Calibri" pitchFamily="34" charset="-120"/>
              </a:rPr>
              <a:t>One model for text, images, audio and video – point your camera and ask</a:t>
            </a:r>
          </a:p>
          <a:p>
            <a:r>
              <a:rPr lang="en-US" sz="1400" b="1" i="1" dirty="0">
                <a:solidFill>
                  <a:srgbClr val="F2665A"/>
                </a:solidFill>
                <a:latin typeface="Calibri" pitchFamily="34" charset="0"/>
                <a:ea typeface="Calibri" pitchFamily="34" charset="-122"/>
                <a:cs typeface="Calibri" pitchFamily="34" charset="-120"/>
              </a:rPr>
              <a:t>e.g. ChatGPT voice + camera, Gemini Live, Meta Ray-Ban glasses</a:t>
            </a:r>
            <a:endParaRPr lang="en-US" sz="1400" dirty="0"/>
          </a:p>
          <a:p>
            <a:pPr marL="0" indent="0">
              <a:buNone/>
            </a:pPr>
            <a:endParaRPr lang="en-US" sz="1400" dirty="0"/>
          </a:p>
        </p:txBody>
      </p:sp>
      <p:sp>
        <p:nvSpPr>
          <p:cNvPr id="18" name="Shape 13"/>
          <p:cNvSpPr/>
          <p:nvPr/>
        </p:nvSpPr>
        <p:spPr>
          <a:xfrm>
            <a:off x="8046720" y="1600200"/>
            <a:ext cx="3520440" cy="1920240"/>
          </a:xfrm>
          <a:prstGeom prst="roundRect">
            <a:avLst>
              <a:gd name="adj" fmla="val 5714"/>
            </a:avLst>
          </a:prstGeom>
          <a:solidFill>
            <a:srgbClr val="F3F5FB"/>
          </a:solidFill>
          <a:ln w="12700">
            <a:solidFill>
              <a:srgbClr val="F3F5FB"/>
            </a:solidFill>
            <a:prstDash val="solid"/>
          </a:ln>
        </p:spPr>
        <p:txBody>
          <a:bodyPr/>
          <a:lstStyle/>
          <a:p>
            <a:endParaRPr lang="en-GB"/>
          </a:p>
        </p:txBody>
      </p:sp>
      <p:sp>
        <p:nvSpPr>
          <p:cNvPr id="19" name="Shape 14"/>
          <p:cNvSpPr/>
          <p:nvPr/>
        </p:nvSpPr>
        <p:spPr>
          <a:xfrm>
            <a:off x="8247888" y="1801368"/>
            <a:ext cx="502920" cy="502920"/>
          </a:xfrm>
          <a:prstGeom prst="ellipse">
            <a:avLst/>
          </a:prstGeom>
          <a:solidFill>
            <a:srgbClr val="6D4AE0"/>
          </a:solidFill>
          <a:ln w="12700">
            <a:solidFill>
              <a:srgbClr val="6D4AE0"/>
            </a:solidFill>
            <a:prstDash val="solid"/>
          </a:ln>
        </p:spPr>
        <p:txBody>
          <a:bodyPr/>
          <a:lstStyle/>
          <a:p>
            <a:endParaRPr lang="en-GB"/>
          </a:p>
        </p:txBody>
      </p:sp>
      <p:pic>
        <p:nvPicPr>
          <p:cNvPr id="20" name="Image 2" descr="preencoded.png"/>
          <p:cNvPicPr>
            <a:picLocks noChangeAspect="1"/>
          </p:cNvPicPr>
          <p:nvPr/>
        </p:nvPicPr>
        <p:blipFill>
          <a:blip r:embed="rId6"/>
          <a:stretch>
            <a:fillRect/>
          </a:stretch>
        </p:blipFill>
        <p:spPr>
          <a:xfrm>
            <a:off x="8358530" y="1912010"/>
            <a:ext cx="281635" cy="281635"/>
          </a:xfrm>
          <a:prstGeom prst="rect">
            <a:avLst/>
          </a:prstGeom>
        </p:spPr>
      </p:pic>
      <p:sp>
        <p:nvSpPr>
          <p:cNvPr id="21" name="Text 15"/>
          <p:cNvSpPr txBox="1"/>
          <p:nvPr/>
        </p:nvSpPr>
        <p:spPr>
          <a:xfrm>
            <a:off x="8887968" y="1801368"/>
            <a:ext cx="2468880" cy="50292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Agents &amp; computer use</a:t>
            </a:r>
            <a:endParaRPr lang="en-US" sz="1600" dirty="0"/>
          </a:p>
        </p:txBody>
      </p:sp>
      <p:sp>
        <p:nvSpPr>
          <p:cNvPr id="22" name="Text 16"/>
          <p:cNvSpPr txBox="1"/>
          <p:nvPr/>
        </p:nvSpPr>
        <p:spPr>
          <a:xfrm>
            <a:off x="8247888" y="2414016"/>
            <a:ext cx="3118104" cy="996696"/>
          </a:xfrm>
          <a:prstGeom prst="rect">
            <a:avLst/>
          </a:prstGeom>
          <a:noFill/>
          <a:ln/>
        </p:spPr>
        <p:txBody>
          <a:bodyPr wrap="square" lIns="0" tIns="0" rIns="0" bIns="0" rtlCol="0" anchor="t"/>
          <a:lstStyle/>
          <a:p>
            <a:pPr marL="0" indent="0">
              <a:buNone/>
            </a:pPr>
            <a:r>
              <a:rPr lang="en-US" sz="1400" dirty="0">
                <a:solidFill>
                  <a:srgbClr val="1E2340"/>
                </a:solidFill>
                <a:latin typeface="Calibri" pitchFamily="34" charset="0"/>
                <a:ea typeface="Calibri" pitchFamily="34" charset="-122"/>
                <a:cs typeface="Calibri" pitchFamily="34" charset="-120"/>
              </a:rPr>
              <a:t>AI that clicks, types and runs code to finish multi-step tasks.</a:t>
            </a:r>
          </a:p>
          <a:p>
            <a:r>
              <a:rPr lang="en-US" sz="1400" b="1" i="1" dirty="0">
                <a:solidFill>
                  <a:srgbClr val="6D4AE0"/>
                </a:solidFill>
                <a:latin typeface="Calibri" pitchFamily="34" charset="0"/>
                <a:ea typeface="Calibri" pitchFamily="34" charset="-122"/>
                <a:cs typeface="Calibri" pitchFamily="34" charset="-120"/>
              </a:rPr>
              <a:t>e.g., ChatGPT agent, Claude computer use, coding agents (Copilot, Claude Code, Cursor)</a:t>
            </a:r>
            <a:endParaRPr lang="en-US" sz="1400" dirty="0"/>
          </a:p>
        </p:txBody>
      </p:sp>
      <p:sp>
        <p:nvSpPr>
          <p:cNvPr id="23" name="Shape 17"/>
          <p:cNvSpPr/>
          <p:nvPr/>
        </p:nvSpPr>
        <p:spPr>
          <a:xfrm>
            <a:off x="548640" y="3749040"/>
            <a:ext cx="3520440" cy="1920240"/>
          </a:xfrm>
          <a:prstGeom prst="roundRect">
            <a:avLst>
              <a:gd name="adj" fmla="val 5714"/>
            </a:avLst>
          </a:prstGeom>
          <a:solidFill>
            <a:srgbClr val="F3F5FB"/>
          </a:solidFill>
          <a:ln w="12700">
            <a:solidFill>
              <a:srgbClr val="F3F5FB"/>
            </a:solidFill>
            <a:prstDash val="solid"/>
          </a:ln>
        </p:spPr>
        <p:txBody>
          <a:bodyPr/>
          <a:lstStyle/>
          <a:p>
            <a:endParaRPr lang="en-GB"/>
          </a:p>
        </p:txBody>
      </p:sp>
      <p:sp>
        <p:nvSpPr>
          <p:cNvPr id="24" name="Shape 18"/>
          <p:cNvSpPr/>
          <p:nvPr/>
        </p:nvSpPr>
        <p:spPr>
          <a:xfrm>
            <a:off x="749808" y="3950208"/>
            <a:ext cx="502920" cy="502920"/>
          </a:xfrm>
          <a:prstGeom prst="ellipse">
            <a:avLst/>
          </a:prstGeom>
          <a:solidFill>
            <a:srgbClr val="E9A400"/>
          </a:solidFill>
          <a:ln w="12700">
            <a:solidFill>
              <a:srgbClr val="E9A400"/>
            </a:solidFill>
            <a:prstDash val="solid"/>
          </a:ln>
        </p:spPr>
        <p:txBody>
          <a:bodyPr/>
          <a:lstStyle/>
          <a:p>
            <a:endParaRPr lang="en-GB"/>
          </a:p>
        </p:txBody>
      </p:sp>
      <p:pic>
        <p:nvPicPr>
          <p:cNvPr id="25" name="Image 3" descr="preencoded.png"/>
          <p:cNvPicPr>
            <a:picLocks noChangeAspect="1"/>
          </p:cNvPicPr>
          <p:nvPr/>
        </p:nvPicPr>
        <p:blipFill>
          <a:blip r:embed="rId7"/>
          <a:stretch>
            <a:fillRect/>
          </a:stretch>
        </p:blipFill>
        <p:spPr>
          <a:xfrm>
            <a:off x="860450" y="4060850"/>
            <a:ext cx="281635" cy="281635"/>
          </a:xfrm>
          <a:prstGeom prst="rect">
            <a:avLst/>
          </a:prstGeom>
        </p:spPr>
      </p:pic>
      <p:sp>
        <p:nvSpPr>
          <p:cNvPr id="26" name="Text 19"/>
          <p:cNvSpPr txBox="1"/>
          <p:nvPr/>
        </p:nvSpPr>
        <p:spPr>
          <a:xfrm>
            <a:off x="1389888" y="3950208"/>
            <a:ext cx="2468880" cy="50292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World models</a:t>
            </a:r>
            <a:endParaRPr lang="en-US" sz="1600" dirty="0"/>
          </a:p>
        </p:txBody>
      </p:sp>
      <p:sp>
        <p:nvSpPr>
          <p:cNvPr id="27" name="Text 20"/>
          <p:cNvSpPr txBox="1"/>
          <p:nvPr/>
        </p:nvSpPr>
        <p:spPr>
          <a:xfrm>
            <a:off x="749808" y="4562856"/>
            <a:ext cx="3118104" cy="996696"/>
          </a:xfrm>
          <a:prstGeom prst="rect">
            <a:avLst/>
          </a:prstGeom>
          <a:noFill/>
          <a:ln/>
        </p:spPr>
        <p:txBody>
          <a:bodyPr wrap="square" lIns="0" tIns="0" rIns="0" bIns="0" rtlCol="0" anchor="t"/>
          <a:lstStyle/>
          <a:p>
            <a:pPr marL="0" indent="0">
              <a:buNone/>
            </a:pPr>
            <a:r>
              <a:rPr lang="en-US" sz="1400" dirty="0">
                <a:solidFill>
                  <a:srgbClr val="1E2340"/>
                </a:solidFill>
                <a:latin typeface="Calibri" pitchFamily="34" charset="0"/>
                <a:ea typeface="Calibri" pitchFamily="34" charset="-122"/>
                <a:cs typeface="Calibri" pitchFamily="34" charset="-120"/>
              </a:rPr>
              <a:t>Genie 3 turns a prompt into a playable 3D world in real time</a:t>
            </a:r>
          </a:p>
          <a:p>
            <a:r>
              <a:rPr lang="en-US" sz="1400" b="1" i="1" dirty="0">
                <a:solidFill>
                  <a:srgbClr val="9A6B00"/>
                </a:solidFill>
                <a:latin typeface="Calibri" pitchFamily="34" charset="0"/>
                <a:ea typeface="Calibri" pitchFamily="34" charset="-122"/>
                <a:cs typeface="Calibri" pitchFamily="34" charset="-120"/>
              </a:rPr>
              <a:t>e.g. Google DeepMind Genie 3, NVIDIA Cosmos (robot &amp; car simulation)</a:t>
            </a:r>
            <a:endParaRPr lang="en-US" sz="1400" dirty="0"/>
          </a:p>
          <a:p>
            <a:pPr marL="0" indent="0">
              <a:buNone/>
            </a:pPr>
            <a:endParaRPr lang="en-US" sz="1400" dirty="0"/>
          </a:p>
        </p:txBody>
      </p:sp>
      <p:sp>
        <p:nvSpPr>
          <p:cNvPr id="28" name="Shape 21"/>
          <p:cNvSpPr/>
          <p:nvPr/>
        </p:nvSpPr>
        <p:spPr>
          <a:xfrm>
            <a:off x="4297680" y="3749040"/>
            <a:ext cx="3520440" cy="1920240"/>
          </a:xfrm>
          <a:prstGeom prst="roundRect">
            <a:avLst>
              <a:gd name="adj" fmla="val 5714"/>
            </a:avLst>
          </a:prstGeom>
          <a:solidFill>
            <a:srgbClr val="F3F5FB"/>
          </a:solidFill>
          <a:ln w="12700">
            <a:solidFill>
              <a:srgbClr val="F3F5FB"/>
            </a:solidFill>
            <a:prstDash val="solid"/>
          </a:ln>
        </p:spPr>
        <p:txBody>
          <a:bodyPr/>
          <a:lstStyle/>
          <a:p>
            <a:endParaRPr lang="en-GB"/>
          </a:p>
        </p:txBody>
      </p:sp>
      <p:sp>
        <p:nvSpPr>
          <p:cNvPr id="29" name="Shape 22"/>
          <p:cNvSpPr/>
          <p:nvPr/>
        </p:nvSpPr>
        <p:spPr>
          <a:xfrm>
            <a:off x="4498848" y="3950208"/>
            <a:ext cx="502920" cy="502920"/>
          </a:xfrm>
          <a:prstGeom prst="ellipse">
            <a:avLst/>
          </a:prstGeom>
          <a:solidFill>
            <a:srgbClr val="2F6FDE"/>
          </a:solidFill>
          <a:ln w="12700">
            <a:solidFill>
              <a:srgbClr val="2F6FDE"/>
            </a:solidFill>
            <a:prstDash val="solid"/>
          </a:ln>
        </p:spPr>
        <p:txBody>
          <a:bodyPr/>
          <a:lstStyle/>
          <a:p>
            <a:endParaRPr lang="en-GB"/>
          </a:p>
        </p:txBody>
      </p:sp>
      <p:pic>
        <p:nvPicPr>
          <p:cNvPr id="30" name="Image 4" descr="preencoded.png"/>
          <p:cNvPicPr>
            <a:picLocks noChangeAspect="1"/>
          </p:cNvPicPr>
          <p:nvPr/>
        </p:nvPicPr>
        <p:blipFill>
          <a:blip r:embed="rId8"/>
          <a:stretch>
            <a:fillRect/>
          </a:stretch>
        </p:blipFill>
        <p:spPr>
          <a:xfrm>
            <a:off x="4609490" y="4060850"/>
            <a:ext cx="281635" cy="281635"/>
          </a:xfrm>
          <a:prstGeom prst="rect">
            <a:avLst/>
          </a:prstGeom>
        </p:spPr>
      </p:pic>
      <p:sp>
        <p:nvSpPr>
          <p:cNvPr id="31" name="Text 23"/>
          <p:cNvSpPr txBox="1"/>
          <p:nvPr/>
        </p:nvSpPr>
        <p:spPr>
          <a:xfrm>
            <a:off x="5138928" y="3950208"/>
            <a:ext cx="2468880" cy="50292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Open-weight models</a:t>
            </a:r>
            <a:endParaRPr lang="en-US" sz="1600" dirty="0"/>
          </a:p>
        </p:txBody>
      </p:sp>
      <p:sp>
        <p:nvSpPr>
          <p:cNvPr id="32" name="Text 24"/>
          <p:cNvSpPr txBox="1"/>
          <p:nvPr/>
        </p:nvSpPr>
        <p:spPr>
          <a:xfrm>
            <a:off x="4498848" y="4562856"/>
            <a:ext cx="3118104" cy="996696"/>
          </a:xfrm>
          <a:prstGeom prst="rect">
            <a:avLst/>
          </a:prstGeom>
          <a:noFill/>
          <a:ln/>
        </p:spPr>
        <p:txBody>
          <a:bodyPr wrap="square" lIns="0" tIns="0" rIns="0" bIns="0" rtlCol="0" anchor="t"/>
          <a:lstStyle/>
          <a:p>
            <a:pPr marL="0" indent="0">
              <a:buNone/>
            </a:pPr>
            <a:r>
              <a:rPr lang="en-US" sz="1400" dirty="0">
                <a:solidFill>
                  <a:srgbClr val="1E2340"/>
                </a:solidFill>
                <a:latin typeface="Calibri" pitchFamily="34" charset="0"/>
                <a:ea typeface="Calibri" pitchFamily="34" charset="-122"/>
                <a:cs typeface="Calibri" pitchFamily="34" charset="-120"/>
              </a:rPr>
              <a:t>Download-and-run models (DeepSeek, Qwen, Llama, Mistral) near the frontier.</a:t>
            </a:r>
          </a:p>
          <a:p>
            <a:r>
              <a:rPr lang="en-US" sz="1400" b="1" i="1" dirty="0">
                <a:solidFill>
                  <a:srgbClr val="2F6FDE"/>
                </a:solidFill>
                <a:latin typeface="Calibri" pitchFamily="34" charset="0"/>
                <a:ea typeface="Calibri" pitchFamily="34" charset="-122"/>
                <a:cs typeface="Calibri" pitchFamily="34" charset="-120"/>
              </a:rPr>
              <a:t>e.g. Meta Llama, DeepSeek, Alibaba Qwen, Mistral, OpenAI </a:t>
            </a:r>
            <a:r>
              <a:rPr lang="en-US" sz="1400" b="1" i="1" dirty="0" err="1">
                <a:solidFill>
                  <a:srgbClr val="2F6FDE"/>
                </a:solidFill>
                <a:latin typeface="Calibri" pitchFamily="34" charset="0"/>
                <a:ea typeface="Calibri" pitchFamily="34" charset="-122"/>
                <a:cs typeface="Calibri" pitchFamily="34" charset="-120"/>
              </a:rPr>
              <a:t>gpt-oss</a:t>
            </a:r>
            <a:endParaRPr lang="en-US" sz="1400" dirty="0"/>
          </a:p>
          <a:p>
            <a:pPr marL="0" indent="0">
              <a:buNone/>
            </a:pPr>
            <a:endParaRPr lang="en-US" sz="1400" dirty="0"/>
          </a:p>
        </p:txBody>
      </p:sp>
      <p:sp>
        <p:nvSpPr>
          <p:cNvPr id="33" name="Shape 25"/>
          <p:cNvSpPr/>
          <p:nvPr/>
        </p:nvSpPr>
        <p:spPr>
          <a:xfrm>
            <a:off x="8046720" y="3749040"/>
            <a:ext cx="3520440" cy="1920240"/>
          </a:xfrm>
          <a:prstGeom prst="roundRect">
            <a:avLst>
              <a:gd name="adj" fmla="val 5714"/>
            </a:avLst>
          </a:prstGeom>
          <a:solidFill>
            <a:srgbClr val="F3F5FB"/>
          </a:solidFill>
          <a:ln w="12700">
            <a:solidFill>
              <a:srgbClr val="F3F5FB"/>
            </a:solidFill>
            <a:prstDash val="solid"/>
          </a:ln>
        </p:spPr>
        <p:txBody>
          <a:bodyPr/>
          <a:lstStyle/>
          <a:p>
            <a:endParaRPr lang="en-GB"/>
          </a:p>
        </p:txBody>
      </p:sp>
      <p:sp>
        <p:nvSpPr>
          <p:cNvPr id="34" name="Shape 26"/>
          <p:cNvSpPr/>
          <p:nvPr/>
        </p:nvSpPr>
        <p:spPr>
          <a:xfrm>
            <a:off x="8247888" y="3950208"/>
            <a:ext cx="502920" cy="502920"/>
          </a:xfrm>
          <a:prstGeom prst="ellipse">
            <a:avLst/>
          </a:prstGeom>
          <a:solidFill>
            <a:srgbClr val="D63384"/>
          </a:solidFill>
          <a:ln w="12700">
            <a:solidFill>
              <a:srgbClr val="D63384"/>
            </a:solidFill>
            <a:prstDash val="solid"/>
          </a:ln>
        </p:spPr>
        <p:txBody>
          <a:bodyPr/>
          <a:lstStyle/>
          <a:p>
            <a:endParaRPr lang="en-GB"/>
          </a:p>
        </p:txBody>
      </p:sp>
      <p:pic>
        <p:nvPicPr>
          <p:cNvPr id="35" name="Image 5" descr="preencoded.png"/>
          <p:cNvPicPr>
            <a:picLocks noChangeAspect="1"/>
          </p:cNvPicPr>
          <p:nvPr/>
        </p:nvPicPr>
        <p:blipFill>
          <a:blip r:embed="rId9"/>
          <a:stretch>
            <a:fillRect/>
          </a:stretch>
        </p:blipFill>
        <p:spPr>
          <a:xfrm>
            <a:off x="8358530" y="4060850"/>
            <a:ext cx="281635" cy="281635"/>
          </a:xfrm>
          <a:prstGeom prst="rect">
            <a:avLst/>
          </a:prstGeom>
        </p:spPr>
      </p:pic>
      <p:sp>
        <p:nvSpPr>
          <p:cNvPr id="36" name="Text 27"/>
          <p:cNvSpPr txBox="1"/>
          <p:nvPr/>
        </p:nvSpPr>
        <p:spPr>
          <a:xfrm>
            <a:off x="8887968" y="3950208"/>
            <a:ext cx="2468880" cy="50292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On-device AI</a:t>
            </a:r>
            <a:endParaRPr lang="en-US" sz="1600" dirty="0"/>
          </a:p>
        </p:txBody>
      </p:sp>
      <p:sp>
        <p:nvSpPr>
          <p:cNvPr id="37" name="Text 28"/>
          <p:cNvSpPr txBox="1"/>
          <p:nvPr/>
        </p:nvSpPr>
        <p:spPr>
          <a:xfrm>
            <a:off x="8247888" y="4562856"/>
            <a:ext cx="3319272" cy="1106424"/>
          </a:xfrm>
          <a:prstGeom prst="rect">
            <a:avLst/>
          </a:prstGeom>
          <a:noFill/>
          <a:ln/>
        </p:spPr>
        <p:txBody>
          <a:bodyPr wrap="square" lIns="0" tIns="0" rIns="0" bIns="0" rtlCol="0" anchor="t"/>
          <a:lstStyle/>
          <a:p>
            <a:pPr marL="0" indent="0">
              <a:buNone/>
            </a:pPr>
            <a:r>
              <a:rPr lang="en-US" sz="1400" dirty="0">
                <a:solidFill>
                  <a:srgbClr val="1E2340"/>
                </a:solidFill>
                <a:latin typeface="Calibri" pitchFamily="34" charset="0"/>
                <a:ea typeface="Calibri" pitchFamily="34" charset="-122"/>
                <a:cs typeface="Calibri" pitchFamily="34" charset="-120"/>
              </a:rPr>
              <a:t>Small models on your phone or laptop’s NPU – private and offline</a:t>
            </a:r>
          </a:p>
          <a:p>
            <a:r>
              <a:rPr lang="en-US" sz="1400" b="1" i="1" dirty="0">
                <a:solidFill>
                  <a:srgbClr val="D63384"/>
                </a:solidFill>
                <a:latin typeface="Calibri" pitchFamily="34" charset="0"/>
                <a:ea typeface="Calibri" pitchFamily="34" charset="-122"/>
                <a:cs typeface="Calibri" pitchFamily="34" charset="-120"/>
              </a:rPr>
              <a:t>e.g. Apple Intelligence, Gemini Nano (Recorder summaries, scam-call alerts), Circle to Search, Copilot+ PCs (Live captions)</a:t>
            </a:r>
            <a:endParaRPr lang="en-US" sz="1400" dirty="0"/>
          </a:p>
          <a:p>
            <a:pPr marL="0" indent="0">
              <a:buNone/>
            </a:pPr>
            <a:endParaRPr lang="en-US" sz="1400" dirty="0"/>
          </a:p>
        </p:txBody>
      </p:sp>
    </p:spTree>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Shape 0"/>
          <p:cNvSpPr/>
          <p:nvPr/>
        </p:nvSpPr>
        <p:spPr>
          <a:xfrm>
            <a:off x="548640" y="292608"/>
            <a:ext cx="873252" cy="292608"/>
          </a:xfrm>
          <a:prstGeom prst="roundRect">
            <a:avLst>
              <a:gd name="adj" fmla="val 50000"/>
            </a:avLst>
          </a:prstGeom>
          <a:solidFill>
            <a:srgbClr val="6D4AE0"/>
          </a:solidFill>
          <a:ln w="12700">
            <a:solidFill>
              <a:srgbClr val="6D4AE0"/>
            </a:solidFill>
            <a:prstDash val="solid"/>
          </a:ln>
        </p:spPr>
        <p:txBody>
          <a:bodyPr/>
          <a:lstStyle/>
          <a:p>
            <a:endParaRPr lang="en-GB"/>
          </a:p>
        </p:txBody>
      </p:sp>
      <p:sp>
        <p:nvSpPr>
          <p:cNvPr id="3" name="Text 1"/>
          <p:cNvSpPr txBox="1"/>
          <p:nvPr/>
        </p:nvSpPr>
        <p:spPr>
          <a:xfrm>
            <a:off x="548640" y="292608"/>
            <a:ext cx="873252" cy="292608"/>
          </a:xfrm>
          <a:prstGeom prst="rect">
            <a:avLst/>
          </a:prstGeom>
          <a:noFill/>
          <a:ln/>
        </p:spPr>
        <p:txBody>
          <a:bodyPr wrap="square" lIns="0" tIns="0" rIns="0" bIns="0" rtlCol="0" anchor="ctr"/>
          <a:lstStyle/>
          <a:p>
            <a:pPr marL="0" indent="0" algn="ctr">
              <a:buNone/>
            </a:pPr>
            <a:r>
              <a:rPr lang="en-US" sz="1050" b="1" kern="0" spc="100" dirty="0">
                <a:solidFill>
                  <a:srgbClr val="FFFFFF"/>
                </a:solidFill>
                <a:latin typeface="Arial" pitchFamily="34" charset="0"/>
                <a:ea typeface="Arial" pitchFamily="34" charset="-122"/>
                <a:cs typeface="Arial" pitchFamily="34" charset="-120"/>
              </a:rPr>
              <a:t>DISCUSS</a:t>
            </a:r>
            <a:endParaRPr lang="en-US" sz="1050" dirty="0"/>
          </a:p>
        </p:txBody>
      </p:sp>
      <p:sp>
        <p:nvSpPr>
          <p:cNvPr id="4" name="Text 2"/>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AI in Your Field</a:t>
            </a:r>
            <a:endParaRPr lang="en-US" sz="3000" dirty="0"/>
          </a:p>
        </p:txBody>
      </p:sp>
      <p:sp>
        <p:nvSpPr>
          <p:cNvPr id="5" name="Text 3"/>
          <p:cNvSpPr txBox="1"/>
          <p:nvPr/>
        </p:nvSpPr>
        <p:spPr>
          <a:xfrm>
            <a:off x="548640" y="1325880"/>
            <a:ext cx="11094415" cy="365760"/>
          </a:xfrm>
          <a:prstGeom prst="rect">
            <a:avLst/>
          </a:prstGeom>
          <a:noFill/>
          <a:ln/>
        </p:spPr>
        <p:txBody>
          <a:bodyPr wrap="square" lIns="0" tIns="0" rIns="0" bIns="0" rtlCol="0" anchor="ctr"/>
          <a:lstStyle/>
          <a:p>
            <a:pPr marL="0" indent="0">
              <a:buNone/>
            </a:pPr>
            <a:r>
              <a:rPr lang="en-US" sz="1600" i="1" dirty="0">
                <a:solidFill>
                  <a:srgbClr val="002060"/>
                </a:solidFill>
                <a:latin typeface="Calibri" pitchFamily="34" charset="0"/>
                <a:ea typeface="Calibri" pitchFamily="34" charset="-122"/>
                <a:cs typeface="Calibri" pitchFamily="34" charset="-120"/>
              </a:rPr>
              <a:t>Find someone from a different pathway. Which of these have you already seen or used?</a:t>
            </a:r>
            <a:endParaRPr lang="en-US" sz="1600" dirty="0">
              <a:solidFill>
                <a:srgbClr val="002060"/>
              </a:solidFill>
            </a:endParaRPr>
          </a:p>
        </p:txBody>
      </p:sp>
      <p:sp>
        <p:nvSpPr>
          <p:cNvPr id="6" name="Text 4"/>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1 · Introduction to AI</a:t>
            </a:r>
            <a:endParaRPr lang="en-US" sz="1000" dirty="0"/>
          </a:p>
        </p:txBody>
      </p:sp>
      <p:sp>
        <p:nvSpPr>
          <p:cNvPr id="7" name="Text 5"/>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26</a:t>
            </a:r>
            <a:endParaRPr lang="en-US" sz="1000" dirty="0"/>
          </a:p>
        </p:txBody>
      </p:sp>
      <p:sp>
        <p:nvSpPr>
          <p:cNvPr id="9" name="Shape 6"/>
          <p:cNvSpPr/>
          <p:nvPr/>
        </p:nvSpPr>
        <p:spPr>
          <a:xfrm>
            <a:off x="548640" y="1874520"/>
            <a:ext cx="3520440" cy="1920240"/>
          </a:xfrm>
          <a:prstGeom prst="roundRect">
            <a:avLst>
              <a:gd name="adj" fmla="val 5714"/>
            </a:avLst>
          </a:prstGeom>
          <a:solidFill>
            <a:srgbClr val="F3F5FB"/>
          </a:solidFill>
          <a:ln w="12700">
            <a:solidFill>
              <a:srgbClr val="F3F5FB"/>
            </a:solidFill>
            <a:prstDash val="solid"/>
          </a:ln>
        </p:spPr>
        <p:txBody>
          <a:bodyPr/>
          <a:lstStyle/>
          <a:p>
            <a:endParaRPr lang="en-GB"/>
          </a:p>
        </p:txBody>
      </p:sp>
      <p:sp>
        <p:nvSpPr>
          <p:cNvPr id="10" name="Shape 7"/>
          <p:cNvSpPr/>
          <p:nvPr/>
        </p:nvSpPr>
        <p:spPr>
          <a:xfrm>
            <a:off x="749808" y="2075688"/>
            <a:ext cx="502920" cy="502920"/>
          </a:xfrm>
          <a:prstGeom prst="ellipse">
            <a:avLst/>
          </a:prstGeom>
          <a:solidFill>
            <a:srgbClr val="0EA5A4"/>
          </a:solidFill>
          <a:ln w="12700">
            <a:solidFill>
              <a:srgbClr val="0EA5A4"/>
            </a:solidFill>
            <a:prstDash val="solid"/>
          </a:ln>
        </p:spPr>
        <p:txBody>
          <a:bodyPr/>
          <a:lstStyle/>
          <a:p>
            <a:endParaRPr lang="en-GB"/>
          </a:p>
        </p:txBody>
      </p:sp>
      <p:pic>
        <p:nvPicPr>
          <p:cNvPr id="11" name="Image 0" descr="preencoded.png"/>
          <p:cNvPicPr>
            <a:picLocks noChangeAspect="1"/>
          </p:cNvPicPr>
          <p:nvPr/>
        </p:nvPicPr>
        <p:blipFill>
          <a:blip r:embed="rId4"/>
          <a:stretch>
            <a:fillRect/>
          </a:stretch>
        </p:blipFill>
        <p:spPr>
          <a:xfrm>
            <a:off x="860450" y="2186330"/>
            <a:ext cx="281635" cy="281635"/>
          </a:xfrm>
          <a:prstGeom prst="rect">
            <a:avLst/>
          </a:prstGeom>
        </p:spPr>
      </p:pic>
      <p:sp>
        <p:nvSpPr>
          <p:cNvPr id="12" name="Text 8"/>
          <p:cNvSpPr txBox="1"/>
          <p:nvPr/>
        </p:nvSpPr>
        <p:spPr>
          <a:xfrm>
            <a:off x="1389888" y="2075688"/>
            <a:ext cx="2468880" cy="50292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Software Engineering</a:t>
            </a:r>
            <a:endParaRPr lang="en-US" sz="1600" dirty="0"/>
          </a:p>
        </p:txBody>
      </p:sp>
      <p:sp>
        <p:nvSpPr>
          <p:cNvPr id="13" name="Text 9"/>
          <p:cNvSpPr txBox="1"/>
          <p:nvPr/>
        </p:nvSpPr>
        <p:spPr>
          <a:xfrm>
            <a:off x="749808" y="2688336"/>
            <a:ext cx="3118104" cy="996696"/>
          </a:xfrm>
          <a:prstGeom prst="rect">
            <a:avLst/>
          </a:prstGeom>
          <a:noFill/>
          <a:ln/>
        </p:spPr>
        <p:txBody>
          <a:bodyPr wrap="square" lIns="0" tIns="0" rIns="0" bIns="0" rtlCol="0" anchor="t"/>
          <a:lstStyle/>
          <a:p>
            <a:pPr marL="177800" indent="-177800">
              <a:spcAft>
                <a:spcPts val="400"/>
              </a:spcAft>
              <a:buSzPct val="100000"/>
              <a:buChar char="•"/>
            </a:pPr>
            <a:r>
              <a:rPr lang="en-US" sz="1400" dirty="0">
                <a:solidFill>
                  <a:srgbClr val="1E2340"/>
                </a:solidFill>
                <a:latin typeface="Calibri" pitchFamily="34" charset="0"/>
                <a:ea typeface="Calibri" pitchFamily="34" charset="-122"/>
                <a:cs typeface="Calibri" pitchFamily="34" charset="-120"/>
              </a:rPr>
              <a:t>Coding agents write, test and review code</a:t>
            </a:r>
            <a:endParaRPr lang="en-US" sz="1400" dirty="0"/>
          </a:p>
          <a:p>
            <a:pPr marL="177800" indent="-177800">
              <a:spcAft>
                <a:spcPts val="400"/>
              </a:spcAft>
              <a:buSzPct val="100000"/>
              <a:buChar char="•"/>
            </a:pPr>
            <a:r>
              <a:rPr lang="en-US" sz="1400" dirty="0">
                <a:solidFill>
                  <a:srgbClr val="1E2340"/>
                </a:solidFill>
                <a:latin typeface="Calibri" pitchFamily="34" charset="0"/>
                <a:ea typeface="Calibri" pitchFamily="34" charset="-122"/>
                <a:cs typeface="Calibri" pitchFamily="34" charset="-120"/>
              </a:rPr>
              <a:t>AI-assisted debugging and documentation</a:t>
            </a:r>
            <a:endParaRPr lang="en-US" sz="1400" dirty="0"/>
          </a:p>
        </p:txBody>
      </p:sp>
      <p:sp>
        <p:nvSpPr>
          <p:cNvPr id="14" name="Shape 10"/>
          <p:cNvSpPr/>
          <p:nvPr/>
        </p:nvSpPr>
        <p:spPr>
          <a:xfrm>
            <a:off x="4297680" y="1874520"/>
            <a:ext cx="3520440" cy="1920240"/>
          </a:xfrm>
          <a:prstGeom prst="roundRect">
            <a:avLst>
              <a:gd name="adj" fmla="val 5714"/>
            </a:avLst>
          </a:prstGeom>
          <a:solidFill>
            <a:srgbClr val="F3F5FB"/>
          </a:solidFill>
          <a:ln w="12700">
            <a:solidFill>
              <a:srgbClr val="F3F5FB"/>
            </a:solidFill>
            <a:prstDash val="solid"/>
          </a:ln>
        </p:spPr>
        <p:txBody>
          <a:bodyPr/>
          <a:lstStyle/>
          <a:p>
            <a:endParaRPr lang="en-GB"/>
          </a:p>
        </p:txBody>
      </p:sp>
      <p:sp>
        <p:nvSpPr>
          <p:cNvPr id="15" name="Shape 11"/>
          <p:cNvSpPr/>
          <p:nvPr/>
        </p:nvSpPr>
        <p:spPr>
          <a:xfrm>
            <a:off x="4498848" y="2075688"/>
            <a:ext cx="502920" cy="502920"/>
          </a:xfrm>
          <a:prstGeom prst="ellipse">
            <a:avLst/>
          </a:prstGeom>
          <a:solidFill>
            <a:srgbClr val="F2665A"/>
          </a:solidFill>
          <a:ln w="12700">
            <a:solidFill>
              <a:srgbClr val="F2665A"/>
            </a:solidFill>
            <a:prstDash val="solid"/>
          </a:ln>
        </p:spPr>
        <p:txBody>
          <a:bodyPr/>
          <a:lstStyle/>
          <a:p>
            <a:endParaRPr lang="en-GB"/>
          </a:p>
        </p:txBody>
      </p:sp>
      <p:pic>
        <p:nvPicPr>
          <p:cNvPr id="16" name="Image 1" descr="preencoded.png"/>
          <p:cNvPicPr>
            <a:picLocks noChangeAspect="1"/>
          </p:cNvPicPr>
          <p:nvPr/>
        </p:nvPicPr>
        <p:blipFill>
          <a:blip r:embed="rId5"/>
          <a:stretch>
            <a:fillRect/>
          </a:stretch>
        </p:blipFill>
        <p:spPr>
          <a:xfrm>
            <a:off x="4609490" y="2186330"/>
            <a:ext cx="281635" cy="281635"/>
          </a:xfrm>
          <a:prstGeom prst="rect">
            <a:avLst/>
          </a:prstGeom>
        </p:spPr>
      </p:pic>
      <p:sp>
        <p:nvSpPr>
          <p:cNvPr id="17" name="Text 12"/>
          <p:cNvSpPr txBox="1"/>
          <p:nvPr/>
        </p:nvSpPr>
        <p:spPr>
          <a:xfrm>
            <a:off x="5138928" y="2075688"/>
            <a:ext cx="2468880" cy="50292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Games</a:t>
            </a:r>
            <a:endParaRPr lang="en-US" sz="1600" dirty="0"/>
          </a:p>
        </p:txBody>
      </p:sp>
      <p:sp>
        <p:nvSpPr>
          <p:cNvPr id="18" name="Text 13"/>
          <p:cNvSpPr txBox="1"/>
          <p:nvPr/>
        </p:nvSpPr>
        <p:spPr>
          <a:xfrm>
            <a:off x="4498848" y="2688336"/>
            <a:ext cx="3118104" cy="996696"/>
          </a:xfrm>
          <a:prstGeom prst="rect">
            <a:avLst/>
          </a:prstGeom>
          <a:noFill/>
          <a:ln/>
        </p:spPr>
        <p:txBody>
          <a:bodyPr wrap="square" lIns="0" tIns="0" rIns="0" bIns="0" rtlCol="0" anchor="t"/>
          <a:lstStyle/>
          <a:p>
            <a:pPr marL="177800" indent="-177800">
              <a:spcAft>
                <a:spcPts val="400"/>
              </a:spcAft>
              <a:buSzPct val="100000"/>
              <a:buChar char="•"/>
            </a:pPr>
            <a:r>
              <a:rPr lang="en-US" sz="1400" dirty="0">
                <a:solidFill>
                  <a:srgbClr val="1E2340"/>
                </a:solidFill>
                <a:latin typeface="Calibri" pitchFamily="34" charset="0"/>
                <a:ea typeface="Calibri" pitchFamily="34" charset="-122"/>
                <a:cs typeface="Calibri" pitchFamily="34" charset="-120"/>
              </a:rPr>
              <a:t>NPC behaviour, procedural content</a:t>
            </a:r>
            <a:endParaRPr lang="en-US" sz="1400" dirty="0"/>
          </a:p>
          <a:p>
            <a:pPr marL="177800" indent="-177800">
              <a:spcAft>
                <a:spcPts val="400"/>
              </a:spcAft>
              <a:buSzPct val="100000"/>
              <a:buChar char="•"/>
            </a:pPr>
            <a:r>
              <a:rPr lang="en-US" sz="1400" dirty="0">
                <a:solidFill>
                  <a:srgbClr val="1E2340"/>
                </a:solidFill>
                <a:latin typeface="Calibri" pitchFamily="34" charset="0"/>
                <a:ea typeface="Calibri" pitchFamily="34" charset="-122"/>
                <a:cs typeface="Calibri" pitchFamily="34" charset="-120"/>
              </a:rPr>
              <a:t>AI playtesting and balancing</a:t>
            </a:r>
            <a:endParaRPr lang="en-US" sz="1400" dirty="0"/>
          </a:p>
        </p:txBody>
      </p:sp>
      <p:sp>
        <p:nvSpPr>
          <p:cNvPr id="19" name="Shape 14"/>
          <p:cNvSpPr/>
          <p:nvPr/>
        </p:nvSpPr>
        <p:spPr>
          <a:xfrm>
            <a:off x="8046720" y="1874520"/>
            <a:ext cx="3520440" cy="1920240"/>
          </a:xfrm>
          <a:prstGeom prst="roundRect">
            <a:avLst>
              <a:gd name="adj" fmla="val 5714"/>
            </a:avLst>
          </a:prstGeom>
          <a:solidFill>
            <a:srgbClr val="F3F5FB"/>
          </a:solidFill>
          <a:ln w="12700">
            <a:solidFill>
              <a:srgbClr val="F3F5FB"/>
            </a:solidFill>
            <a:prstDash val="solid"/>
          </a:ln>
        </p:spPr>
        <p:txBody>
          <a:bodyPr/>
          <a:lstStyle/>
          <a:p>
            <a:endParaRPr lang="en-GB"/>
          </a:p>
        </p:txBody>
      </p:sp>
      <p:sp>
        <p:nvSpPr>
          <p:cNvPr id="20" name="Shape 15"/>
          <p:cNvSpPr/>
          <p:nvPr/>
        </p:nvSpPr>
        <p:spPr>
          <a:xfrm>
            <a:off x="8247888" y="2075688"/>
            <a:ext cx="502920" cy="502920"/>
          </a:xfrm>
          <a:prstGeom prst="ellipse">
            <a:avLst/>
          </a:prstGeom>
          <a:solidFill>
            <a:srgbClr val="6D4AE0"/>
          </a:solidFill>
          <a:ln w="12700">
            <a:solidFill>
              <a:srgbClr val="6D4AE0"/>
            </a:solidFill>
            <a:prstDash val="solid"/>
          </a:ln>
        </p:spPr>
        <p:txBody>
          <a:bodyPr/>
          <a:lstStyle/>
          <a:p>
            <a:endParaRPr lang="en-GB"/>
          </a:p>
        </p:txBody>
      </p:sp>
      <p:pic>
        <p:nvPicPr>
          <p:cNvPr id="21" name="Image 2" descr="preencoded.png"/>
          <p:cNvPicPr>
            <a:picLocks noChangeAspect="1"/>
          </p:cNvPicPr>
          <p:nvPr/>
        </p:nvPicPr>
        <p:blipFill>
          <a:blip r:embed="rId6"/>
          <a:stretch>
            <a:fillRect/>
          </a:stretch>
        </p:blipFill>
        <p:spPr>
          <a:xfrm>
            <a:off x="8358530" y="2186330"/>
            <a:ext cx="281635" cy="281635"/>
          </a:xfrm>
          <a:prstGeom prst="rect">
            <a:avLst/>
          </a:prstGeom>
        </p:spPr>
      </p:pic>
      <p:sp>
        <p:nvSpPr>
          <p:cNvPr id="22" name="Text 16"/>
          <p:cNvSpPr txBox="1"/>
          <p:nvPr/>
        </p:nvSpPr>
        <p:spPr>
          <a:xfrm>
            <a:off x="8887968" y="2075688"/>
            <a:ext cx="2468880" cy="50292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Cyber Security</a:t>
            </a:r>
            <a:endParaRPr lang="en-US" sz="1600" dirty="0"/>
          </a:p>
        </p:txBody>
      </p:sp>
      <p:sp>
        <p:nvSpPr>
          <p:cNvPr id="23" name="Text 17"/>
          <p:cNvSpPr txBox="1"/>
          <p:nvPr/>
        </p:nvSpPr>
        <p:spPr>
          <a:xfrm>
            <a:off x="8247888" y="2688336"/>
            <a:ext cx="3118104" cy="996696"/>
          </a:xfrm>
          <a:prstGeom prst="rect">
            <a:avLst/>
          </a:prstGeom>
          <a:noFill/>
          <a:ln/>
        </p:spPr>
        <p:txBody>
          <a:bodyPr wrap="square" lIns="0" tIns="0" rIns="0" bIns="0" rtlCol="0" anchor="t"/>
          <a:lstStyle/>
          <a:p>
            <a:pPr marL="177800" indent="-177800">
              <a:spcAft>
                <a:spcPts val="400"/>
              </a:spcAft>
              <a:buSzPct val="100000"/>
              <a:buChar char="•"/>
            </a:pPr>
            <a:r>
              <a:rPr lang="en-US" sz="1400" dirty="0">
                <a:solidFill>
                  <a:srgbClr val="1E2340"/>
                </a:solidFill>
                <a:latin typeface="Calibri" pitchFamily="34" charset="0"/>
                <a:ea typeface="Calibri" pitchFamily="34" charset="-122"/>
                <a:cs typeface="Calibri" pitchFamily="34" charset="-120"/>
              </a:rPr>
              <a:t>Anomaly and intrusion detection</a:t>
            </a:r>
            <a:endParaRPr lang="en-US" sz="1400" dirty="0"/>
          </a:p>
          <a:p>
            <a:pPr marL="177800" indent="-177800">
              <a:spcAft>
                <a:spcPts val="400"/>
              </a:spcAft>
              <a:buSzPct val="100000"/>
              <a:buChar char="•"/>
            </a:pPr>
            <a:r>
              <a:rPr lang="en-US" sz="1400" dirty="0">
                <a:solidFill>
                  <a:srgbClr val="1E2340"/>
                </a:solidFill>
                <a:latin typeface="Calibri" pitchFamily="34" charset="0"/>
                <a:ea typeface="Calibri" pitchFamily="34" charset="-122"/>
                <a:cs typeface="Calibri" pitchFamily="34" charset="-120"/>
              </a:rPr>
              <a:t>New threat: AI-written phishing and deepfakes</a:t>
            </a:r>
            <a:endParaRPr lang="en-US" sz="1400" dirty="0"/>
          </a:p>
        </p:txBody>
      </p:sp>
      <p:sp>
        <p:nvSpPr>
          <p:cNvPr id="24" name="Shape 18"/>
          <p:cNvSpPr/>
          <p:nvPr/>
        </p:nvSpPr>
        <p:spPr>
          <a:xfrm>
            <a:off x="548640" y="3977640"/>
            <a:ext cx="3520440" cy="1920240"/>
          </a:xfrm>
          <a:prstGeom prst="roundRect">
            <a:avLst>
              <a:gd name="adj" fmla="val 5714"/>
            </a:avLst>
          </a:prstGeom>
          <a:solidFill>
            <a:srgbClr val="F3F5FB"/>
          </a:solidFill>
          <a:ln w="12700">
            <a:solidFill>
              <a:srgbClr val="F3F5FB"/>
            </a:solidFill>
            <a:prstDash val="solid"/>
          </a:ln>
        </p:spPr>
        <p:txBody>
          <a:bodyPr/>
          <a:lstStyle/>
          <a:p>
            <a:endParaRPr lang="en-GB"/>
          </a:p>
        </p:txBody>
      </p:sp>
      <p:sp>
        <p:nvSpPr>
          <p:cNvPr id="25" name="Shape 19"/>
          <p:cNvSpPr/>
          <p:nvPr/>
        </p:nvSpPr>
        <p:spPr>
          <a:xfrm>
            <a:off x="749808" y="4178808"/>
            <a:ext cx="502920" cy="502920"/>
          </a:xfrm>
          <a:prstGeom prst="ellipse">
            <a:avLst/>
          </a:prstGeom>
          <a:solidFill>
            <a:srgbClr val="E9A400"/>
          </a:solidFill>
          <a:ln w="12700">
            <a:solidFill>
              <a:srgbClr val="E9A400"/>
            </a:solidFill>
            <a:prstDash val="solid"/>
          </a:ln>
        </p:spPr>
        <p:txBody>
          <a:bodyPr/>
          <a:lstStyle/>
          <a:p>
            <a:endParaRPr lang="en-GB"/>
          </a:p>
        </p:txBody>
      </p:sp>
      <p:pic>
        <p:nvPicPr>
          <p:cNvPr id="26" name="Image 3" descr="preencoded.png"/>
          <p:cNvPicPr>
            <a:picLocks noChangeAspect="1"/>
          </p:cNvPicPr>
          <p:nvPr/>
        </p:nvPicPr>
        <p:blipFill>
          <a:blip r:embed="rId7"/>
          <a:stretch>
            <a:fillRect/>
          </a:stretch>
        </p:blipFill>
        <p:spPr>
          <a:xfrm>
            <a:off x="860450" y="4289450"/>
            <a:ext cx="281635" cy="281635"/>
          </a:xfrm>
          <a:prstGeom prst="rect">
            <a:avLst/>
          </a:prstGeom>
        </p:spPr>
      </p:pic>
      <p:sp>
        <p:nvSpPr>
          <p:cNvPr id="27" name="Text 20"/>
          <p:cNvSpPr txBox="1"/>
          <p:nvPr/>
        </p:nvSpPr>
        <p:spPr>
          <a:xfrm>
            <a:off x="1389888" y="4178808"/>
            <a:ext cx="2468880" cy="50292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Visualisation &amp; Data</a:t>
            </a:r>
            <a:endParaRPr lang="en-US" sz="1600" dirty="0"/>
          </a:p>
        </p:txBody>
      </p:sp>
      <p:sp>
        <p:nvSpPr>
          <p:cNvPr id="28" name="Text 21"/>
          <p:cNvSpPr txBox="1"/>
          <p:nvPr/>
        </p:nvSpPr>
        <p:spPr>
          <a:xfrm>
            <a:off x="749808" y="4791456"/>
            <a:ext cx="3118104" cy="996696"/>
          </a:xfrm>
          <a:prstGeom prst="rect">
            <a:avLst/>
          </a:prstGeom>
          <a:noFill/>
          <a:ln/>
        </p:spPr>
        <p:txBody>
          <a:bodyPr wrap="square" lIns="0" tIns="0" rIns="0" bIns="0" rtlCol="0" anchor="t"/>
          <a:lstStyle/>
          <a:p>
            <a:pPr marL="177800" indent="-177800">
              <a:spcAft>
                <a:spcPts val="400"/>
              </a:spcAft>
              <a:buSzPct val="100000"/>
              <a:buChar char="•"/>
            </a:pPr>
            <a:r>
              <a:rPr lang="en-US" sz="1400" dirty="0">
                <a:solidFill>
                  <a:srgbClr val="1E2340"/>
                </a:solidFill>
                <a:latin typeface="Calibri" pitchFamily="34" charset="0"/>
                <a:ea typeface="Calibri" pitchFamily="34" charset="-122"/>
                <a:cs typeface="Calibri" pitchFamily="34" charset="-120"/>
              </a:rPr>
              <a:t>Ask your data questions in plain English</a:t>
            </a:r>
            <a:endParaRPr lang="en-US" sz="1400" dirty="0"/>
          </a:p>
          <a:p>
            <a:pPr marL="177800" indent="-177800">
              <a:spcAft>
                <a:spcPts val="400"/>
              </a:spcAft>
              <a:buSzPct val="100000"/>
              <a:buChar char="•"/>
            </a:pPr>
            <a:r>
              <a:rPr lang="en-US" sz="1400" dirty="0">
                <a:solidFill>
                  <a:srgbClr val="1E2340"/>
                </a:solidFill>
                <a:latin typeface="Calibri" pitchFamily="34" charset="0"/>
                <a:ea typeface="Calibri" pitchFamily="34" charset="-122"/>
                <a:cs typeface="Calibri" pitchFamily="34" charset="-120"/>
              </a:rPr>
              <a:t>Predictive analytics and clustering</a:t>
            </a:r>
            <a:endParaRPr lang="en-US" sz="1400" dirty="0"/>
          </a:p>
        </p:txBody>
      </p:sp>
      <p:sp>
        <p:nvSpPr>
          <p:cNvPr id="29" name="Shape 22"/>
          <p:cNvSpPr/>
          <p:nvPr/>
        </p:nvSpPr>
        <p:spPr>
          <a:xfrm>
            <a:off x="4297680" y="3977640"/>
            <a:ext cx="3520440" cy="1920240"/>
          </a:xfrm>
          <a:prstGeom prst="roundRect">
            <a:avLst>
              <a:gd name="adj" fmla="val 5714"/>
            </a:avLst>
          </a:prstGeom>
          <a:solidFill>
            <a:srgbClr val="F3F5FB"/>
          </a:solidFill>
          <a:ln w="12700">
            <a:solidFill>
              <a:srgbClr val="F3F5FB"/>
            </a:solidFill>
            <a:prstDash val="solid"/>
          </a:ln>
        </p:spPr>
        <p:txBody>
          <a:bodyPr/>
          <a:lstStyle/>
          <a:p>
            <a:endParaRPr lang="en-GB"/>
          </a:p>
        </p:txBody>
      </p:sp>
      <p:sp>
        <p:nvSpPr>
          <p:cNvPr id="30" name="Shape 23"/>
          <p:cNvSpPr/>
          <p:nvPr/>
        </p:nvSpPr>
        <p:spPr>
          <a:xfrm>
            <a:off x="4498848" y="4178808"/>
            <a:ext cx="502920" cy="502920"/>
          </a:xfrm>
          <a:prstGeom prst="ellipse">
            <a:avLst/>
          </a:prstGeom>
          <a:solidFill>
            <a:srgbClr val="2F6FDE"/>
          </a:solidFill>
          <a:ln w="12700">
            <a:solidFill>
              <a:srgbClr val="2F6FDE"/>
            </a:solidFill>
            <a:prstDash val="solid"/>
          </a:ln>
        </p:spPr>
        <p:txBody>
          <a:bodyPr/>
          <a:lstStyle/>
          <a:p>
            <a:endParaRPr lang="en-GB"/>
          </a:p>
        </p:txBody>
      </p:sp>
      <p:pic>
        <p:nvPicPr>
          <p:cNvPr id="31" name="Image 4" descr="preencoded.png"/>
          <p:cNvPicPr>
            <a:picLocks noChangeAspect="1"/>
          </p:cNvPicPr>
          <p:nvPr/>
        </p:nvPicPr>
        <p:blipFill>
          <a:blip r:embed="rId8"/>
          <a:stretch>
            <a:fillRect/>
          </a:stretch>
        </p:blipFill>
        <p:spPr>
          <a:xfrm>
            <a:off x="4609490" y="4289450"/>
            <a:ext cx="281635" cy="281635"/>
          </a:xfrm>
          <a:prstGeom prst="rect">
            <a:avLst/>
          </a:prstGeom>
        </p:spPr>
      </p:pic>
      <p:sp>
        <p:nvSpPr>
          <p:cNvPr id="32" name="Text 24"/>
          <p:cNvSpPr txBox="1"/>
          <p:nvPr/>
        </p:nvSpPr>
        <p:spPr>
          <a:xfrm>
            <a:off x="5138928" y="4178808"/>
            <a:ext cx="2468880" cy="50292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Interactive Apps</a:t>
            </a:r>
            <a:endParaRPr lang="en-US" sz="1600" dirty="0"/>
          </a:p>
        </p:txBody>
      </p:sp>
      <p:sp>
        <p:nvSpPr>
          <p:cNvPr id="33" name="Text 25"/>
          <p:cNvSpPr txBox="1"/>
          <p:nvPr/>
        </p:nvSpPr>
        <p:spPr>
          <a:xfrm>
            <a:off x="4498848" y="4791456"/>
            <a:ext cx="3118104" cy="996696"/>
          </a:xfrm>
          <a:prstGeom prst="rect">
            <a:avLst/>
          </a:prstGeom>
          <a:noFill/>
          <a:ln/>
        </p:spPr>
        <p:txBody>
          <a:bodyPr wrap="square" lIns="0" tIns="0" rIns="0" bIns="0" rtlCol="0" anchor="t"/>
          <a:lstStyle/>
          <a:p>
            <a:pPr marL="177800" indent="-177800">
              <a:spcAft>
                <a:spcPts val="400"/>
              </a:spcAft>
              <a:buSzPct val="100000"/>
              <a:buChar char="•"/>
            </a:pPr>
            <a:r>
              <a:rPr lang="en-US" sz="1400" dirty="0">
                <a:solidFill>
                  <a:srgbClr val="1E2340"/>
                </a:solidFill>
                <a:latin typeface="Calibri" pitchFamily="34" charset="0"/>
                <a:ea typeface="Calibri" pitchFamily="34" charset="-122"/>
                <a:cs typeface="Calibri" pitchFamily="34" charset="-120"/>
              </a:rPr>
              <a:t>Voice and camera interfaces</a:t>
            </a:r>
            <a:endParaRPr lang="en-US" sz="1400" dirty="0"/>
          </a:p>
          <a:p>
            <a:pPr marL="177800" indent="-177800">
              <a:spcAft>
                <a:spcPts val="400"/>
              </a:spcAft>
              <a:buSzPct val="100000"/>
              <a:buChar char="•"/>
            </a:pPr>
            <a:r>
              <a:rPr lang="en-US" sz="1400" dirty="0">
                <a:solidFill>
                  <a:srgbClr val="1E2340"/>
                </a:solidFill>
                <a:latin typeface="Calibri" pitchFamily="34" charset="0"/>
                <a:ea typeface="Calibri" pitchFamily="34" charset="-122"/>
                <a:cs typeface="Calibri" pitchFamily="34" charset="-120"/>
              </a:rPr>
              <a:t>Accessibility: live captions, image descriptions</a:t>
            </a:r>
            <a:endParaRPr lang="en-US" sz="1400" dirty="0"/>
          </a:p>
        </p:txBody>
      </p:sp>
      <p:sp>
        <p:nvSpPr>
          <p:cNvPr id="34" name="Shape 26"/>
          <p:cNvSpPr/>
          <p:nvPr/>
        </p:nvSpPr>
        <p:spPr>
          <a:xfrm>
            <a:off x="8046720" y="3977640"/>
            <a:ext cx="3520440" cy="1920240"/>
          </a:xfrm>
          <a:prstGeom prst="roundRect">
            <a:avLst>
              <a:gd name="adj" fmla="val 5714"/>
            </a:avLst>
          </a:prstGeom>
          <a:solidFill>
            <a:srgbClr val="F9DDEB"/>
          </a:solidFill>
          <a:ln w="12700">
            <a:solidFill>
              <a:srgbClr val="F9DDEB"/>
            </a:solidFill>
            <a:prstDash val="solid"/>
          </a:ln>
        </p:spPr>
        <p:txBody>
          <a:bodyPr/>
          <a:lstStyle/>
          <a:p>
            <a:endParaRPr lang="en-GB"/>
          </a:p>
        </p:txBody>
      </p:sp>
      <p:sp>
        <p:nvSpPr>
          <p:cNvPr id="35" name="Shape 27"/>
          <p:cNvSpPr/>
          <p:nvPr/>
        </p:nvSpPr>
        <p:spPr>
          <a:xfrm>
            <a:off x="8247888" y="4178808"/>
            <a:ext cx="502920" cy="502920"/>
          </a:xfrm>
          <a:prstGeom prst="ellipse">
            <a:avLst/>
          </a:prstGeom>
          <a:solidFill>
            <a:srgbClr val="D63384"/>
          </a:solidFill>
          <a:ln w="12700">
            <a:solidFill>
              <a:srgbClr val="D63384"/>
            </a:solidFill>
            <a:prstDash val="solid"/>
          </a:ln>
        </p:spPr>
        <p:txBody>
          <a:bodyPr/>
          <a:lstStyle/>
          <a:p>
            <a:endParaRPr lang="en-GB"/>
          </a:p>
        </p:txBody>
      </p:sp>
      <p:pic>
        <p:nvPicPr>
          <p:cNvPr id="36" name="Image 5" descr="preencoded.png"/>
          <p:cNvPicPr>
            <a:picLocks noChangeAspect="1"/>
          </p:cNvPicPr>
          <p:nvPr/>
        </p:nvPicPr>
        <p:blipFill>
          <a:blip r:embed="rId9"/>
          <a:stretch>
            <a:fillRect/>
          </a:stretch>
        </p:blipFill>
        <p:spPr>
          <a:xfrm>
            <a:off x="8358530" y="4289450"/>
            <a:ext cx="281635" cy="281635"/>
          </a:xfrm>
          <a:prstGeom prst="rect">
            <a:avLst/>
          </a:prstGeom>
        </p:spPr>
      </p:pic>
      <p:sp>
        <p:nvSpPr>
          <p:cNvPr id="37" name="Text 28"/>
          <p:cNvSpPr txBox="1"/>
          <p:nvPr/>
        </p:nvSpPr>
        <p:spPr>
          <a:xfrm>
            <a:off x="8887968" y="4178808"/>
            <a:ext cx="2468880" cy="502920"/>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Your idea?</a:t>
            </a:r>
            <a:endParaRPr lang="en-US" sz="1600" dirty="0"/>
          </a:p>
        </p:txBody>
      </p:sp>
      <p:sp>
        <p:nvSpPr>
          <p:cNvPr id="38" name="Text 29"/>
          <p:cNvSpPr txBox="1"/>
          <p:nvPr/>
        </p:nvSpPr>
        <p:spPr>
          <a:xfrm>
            <a:off x="8247888" y="4791456"/>
            <a:ext cx="3118104" cy="996696"/>
          </a:xfrm>
          <a:prstGeom prst="rect">
            <a:avLst/>
          </a:prstGeom>
          <a:noFill/>
          <a:ln/>
        </p:spPr>
        <p:txBody>
          <a:bodyPr wrap="square" lIns="0" tIns="0" rIns="0" bIns="0" rtlCol="0" anchor="t"/>
          <a:lstStyle/>
          <a:p>
            <a:pPr marL="177800" indent="-177800">
              <a:spcAft>
                <a:spcPts val="400"/>
              </a:spcAft>
              <a:buSzPct val="100000"/>
              <a:buChar char="•"/>
            </a:pPr>
            <a:r>
              <a:rPr lang="en-US" sz="1400" dirty="0">
                <a:solidFill>
                  <a:srgbClr val="1E2340"/>
                </a:solidFill>
                <a:latin typeface="Calibri" pitchFamily="34" charset="0"/>
                <a:ea typeface="Calibri" pitchFamily="34" charset="-122"/>
                <a:cs typeface="Calibri" pitchFamily="34" charset="-120"/>
              </a:rPr>
              <a:t>What task in your field could AI help with?</a:t>
            </a:r>
            <a:endParaRPr lang="en-US" sz="1400" dirty="0"/>
          </a:p>
          <a:p>
            <a:pPr marL="177800" indent="-177800">
              <a:spcAft>
                <a:spcPts val="400"/>
              </a:spcAft>
              <a:buSzPct val="100000"/>
              <a:buChar char="•"/>
            </a:pPr>
            <a:r>
              <a:rPr lang="en-US" sz="1400" dirty="0">
                <a:solidFill>
                  <a:srgbClr val="1E2340"/>
                </a:solidFill>
                <a:latin typeface="Calibri" pitchFamily="34" charset="0"/>
                <a:ea typeface="Calibri" pitchFamily="34" charset="-122"/>
                <a:cs typeface="Calibri" pitchFamily="34" charset="-120"/>
              </a:rPr>
              <a:t>What is one risk?</a:t>
            </a:r>
            <a:endParaRPr lang="en-US" sz="1400" dirty="0"/>
          </a:p>
        </p:txBody>
      </p:sp>
    </p:spTree>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 0"/>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Narrow, General and Super AI</a:t>
            </a:r>
            <a:endParaRPr lang="en-US" sz="3000" dirty="0"/>
          </a:p>
        </p:txBody>
      </p:sp>
      <p:sp>
        <p:nvSpPr>
          <p:cNvPr id="3" name="Text 1"/>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1 · Introduction to AI</a:t>
            </a:r>
            <a:endParaRPr lang="en-US" sz="1000" dirty="0"/>
          </a:p>
        </p:txBody>
      </p:sp>
      <p:sp>
        <p:nvSpPr>
          <p:cNvPr id="4" name="Text 2"/>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29</a:t>
            </a:r>
            <a:endParaRPr lang="en-US" sz="1000" dirty="0"/>
          </a:p>
        </p:txBody>
      </p:sp>
      <p:sp>
        <p:nvSpPr>
          <p:cNvPr id="6" name="Shape 3"/>
          <p:cNvSpPr/>
          <p:nvPr/>
        </p:nvSpPr>
        <p:spPr>
          <a:xfrm>
            <a:off x="548640" y="3017520"/>
            <a:ext cx="3520440" cy="2743200"/>
          </a:xfrm>
          <a:prstGeom prst="roundRect">
            <a:avLst>
              <a:gd name="adj" fmla="val 4000"/>
            </a:avLst>
          </a:prstGeom>
          <a:solidFill>
            <a:srgbClr val="0EA5A4"/>
          </a:solidFill>
          <a:ln w="12700">
            <a:solidFill>
              <a:srgbClr val="0EA5A4"/>
            </a:solidFill>
            <a:prstDash val="solid"/>
          </a:ln>
        </p:spPr>
        <p:txBody>
          <a:bodyPr/>
          <a:lstStyle/>
          <a:p>
            <a:endParaRPr lang="en-GB"/>
          </a:p>
        </p:txBody>
      </p:sp>
      <p:sp>
        <p:nvSpPr>
          <p:cNvPr id="7" name="Text 4"/>
          <p:cNvSpPr txBox="1"/>
          <p:nvPr/>
        </p:nvSpPr>
        <p:spPr>
          <a:xfrm>
            <a:off x="822960" y="3200400"/>
            <a:ext cx="3017520" cy="731520"/>
          </a:xfrm>
          <a:prstGeom prst="rect">
            <a:avLst/>
          </a:prstGeom>
          <a:noFill/>
          <a:ln/>
        </p:spPr>
        <p:txBody>
          <a:bodyPr wrap="square" lIns="0" tIns="0" rIns="0" bIns="0" rtlCol="0" anchor="ctr"/>
          <a:lstStyle/>
          <a:p>
            <a:pPr marL="0" indent="0">
              <a:buNone/>
            </a:pPr>
            <a:r>
              <a:rPr lang="en-US" sz="3800" b="1" dirty="0">
                <a:solidFill>
                  <a:srgbClr val="FFFFFF"/>
                </a:solidFill>
                <a:latin typeface="Arial" pitchFamily="34" charset="0"/>
                <a:ea typeface="Arial" pitchFamily="34" charset="-122"/>
                <a:cs typeface="Arial" pitchFamily="34" charset="-120"/>
              </a:rPr>
              <a:t>ANI</a:t>
            </a:r>
            <a:endParaRPr lang="en-US" sz="3800" dirty="0"/>
          </a:p>
        </p:txBody>
      </p:sp>
      <p:sp>
        <p:nvSpPr>
          <p:cNvPr id="8" name="Text 5"/>
          <p:cNvSpPr txBox="1"/>
          <p:nvPr/>
        </p:nvSpPr>
        <p:spPr>
          <a:xfrm>
            <a:off x="822960" y="3931920"/>
            <a:ext cx="3017520" cy="54864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Artificial Narrow Intelligence  ·  Weak AI</a:t>
            </a:r>
            <a:endParaRPr lang="en-US" sz="1400" dirty="0"/>
          </a:p>
        </p:txBody>
      </p:sp>
      <p:sp>
        <p:nvSpPr>
          <p:cNvPr id="9" name="Text 6"/>
          <p:cNvSpPr txBox="1"/>
          <p:nvPr/>
        </p:nvSpPr>
        <p:spPr>
          <a:xfrm>
            <a:off x="822960" y="4526280"/>
            <a:ext cx="3017520" cy="914400"/>
          </a:xfrm>
          <a:prstGeom prst="rect">
            <a:avLst/>
          </a:prstGeom>
          <a:noFill/>
          <a:ln/>
        </p:spPr>
        <p:txBody>
          <a:bodyPr wrap="square" lIns="0" tIns="0" rIns="0" bIns="0" rtlCol="0" anchor="t"/>
          <a:lstStyle/>
          <a:p>
            <a:pPr marL="0" indent="0">
              <a:buNone/>
            </a:pPr>
            <a:r>
              <a:rPr lang="en-US" sz="1500" dirty="0">
                <a:solidFill>
                  <a:srgbClr val="FFFFFF"/>
                </a:solidFill>
                <a:latin typeface="Calibri" pitchFamily="34" charset="0"/>
                <a:ea typeface="Calibri" pitchFamily="34" charset="-122"/>
                <a:cs typeface="Calibri" pitchFamily="34" charset="-120"/>
              </a:rPr>
              <a:t>One task or domain. Today’s deployed systems.</a:t>
            </a:r>
            <a:endParaRPr lang="en-US" sz="1500" dirty="0"/>
          </a:p>
        </p:txBody>
      </p:sp>
      <p:sp>
        <p:nvSpPr>
          <p:cNvPr id="10" name="Shape 7"/>
          <p:cNvSpPr/>
          <p:nvPr/>
        </p:nvSpPr>
        <p:spPr>
          <a:xfrm>
            <a:off x="822960" y="5166360"/>
            <a:ext cx="2194560" cy="365760"/>
          </a:xfrm>
          <a:prstGeom prst="roundRect">
            <a:avLst>
              <a:gd name="adj" fmla="val 50000"/>
            </a:avLst>
          </a:prstGeom>
          <a:solidFill>
            <a:srgbClr val="FFFFFF"/>
          </a:solidFill>
          <a:ln w="12700">
            <a:solidFill>
              <a:srgbClr val="FFFFFF"/>
            </a:solidFill>
            <a:prstDash val="solid"/>
          </a:ln>
        </p:spPr>
        <p:txBody>
          <a:bodyPr/>
          <a:lstStyle/>
          <a:p>
            <a:endParaRPr lang="en-GB"/>
          </a:p>
        </p:txBody>
      </p:sp>
      <p:sp>
        <p:nvSpPr>
          <p:cNvPr id="11" name="Text 8"/>
          <p:cNvSpPr txBox="1"/>
          <p:nvPr/>
        </p:nvSpPr>
        <p:spPr>
          <a:xfrm>
            <a:off x="822960" y="5166360"/>
            <a:ext cx="2194560" cy="365760"/>
          </a:xfrm>
          <a:prstGeom prst="rect">
            <a:avLst/>
          </a:prstGeom>
          <a:noFill/>
          <a:ln/>
        </p:spPr>
        <p:txBody>
          <a:bodyPr wrap="square" lIns="0" tIns="0" rIns="0" bIns="0" rtlCol="0" anchor="ctr"/>
          <a:lstStyle/>
          <a:p>
            <a:pPr marL="0" indent="0" algn="ctr">
              <a:buNone/>
            </a:pPr>
            <a:r>
              <a:rPr lang="en-US" sz="1200" b="1" dirty="0">
                <a:solidFill>
                  <a:srgbClr val="0EA5A4"/>
                </a:solidFill>
                <a:latin typeface="Arial" pitchFamily="34" charset="0"/>
                <a:ea typeface="Arial" pitchFamily="34" charset="-122"/>
                <a:cs typeface="Arial" pitchFamily="34" charset="-120"/>
              </a:rPr>
              <a:t>We are here</a:t>
            </a:r>
            <a:endParaRPr lang="en-US" sz="1200" dirty="0"/>
          </a:p>
        </p:txBody>
      </p:sp>
      <p:sp>
        <p:nvSpPr>
          <p:cNvPr id="12" name="Shape 9"/>
          <p:cNvSpPr/>
          <p:nvPr/>
        </p:nvSpPr>
        <p:spPr>
          <a:xfrm>
            <a:off x="4297680" y="2468880"/>
            <a:ext cx="3520440" cy="3291840"/>
          </a:xfrm>
          <a:prstGeom prst="roundRect">
            <a:avLst>
              <a:gd name="adj" fmla="val 3333"/>
            </a:avLst>
          </a:prstGeom>
          <a:solidFill>
            <a:srgbClr val="6D4AE0"/>
          </a:solidFill>
          <a:ln w="12700">
            <a:solidFill>
              <a:srgbClr val="6D4AE0"/>
            </a:solidFill>
            <a:prstDash val="solid"/>
          </a:ln>
        </p:spPr>
        <p:txBody>
          <a:bodyPr/>
          <a:lstStyle/>
          <a:p>
            <a:endParaRPr lang="en-GB"/>
          </a:p>
        </p:txBody>
      </p:sp>
      <p:sp>
        <p:nvSpPr>
          <p:cNvPr id="13" name="Text 10"/>
          <p:cNvSpPr txBox="1"/>
          <p:nvPr/>
        </p:nvSpPr>
        <p:spPr>
          <a:xfrm>
            <a:off x="4572000" y="2651760"/>
            <a:ext cx="3017520" cy="731520"/>
          </a:xfrm>
          <a:prstGeom prst="rect">
            <a:avLst/>
          </a:prstGeom>
          <a:noFill/>
          <a:ln/>
        </p:spPr>
        <p:txBody>
          <a:bodyPr wrap="square" lIns="0" tIns="0" rIns="0" bIns="0" rtlCol="0" anchor="ctr"/>
          <a:lstStyle/>
          <a:p>
            <a:pPr marL="0" indent="0">
              <a:buNone/>
            </a:pPr>
            <a:r>
              <a:rPr lang="en-US" sz="3800" b="1" dirty="0">
                <a:solidFill>
                  <a:srgbClr val="FFFFFF"/>
                </a:solidFill>
                <a:latin typeface="Arial" pitchFamily="34" charset="0"/>
                <a:ea typeface="Arial" pitchFamily="34" charset="-122"/>
                <a:cs typeface="Arial" pitchFamily="34" charset="-120"/>
              </a:rPr>
              <a:t>AGI</a:t>
            </a:r>
            <a:endParaRPr lang="en-US" sz="3800" dirty="0"/>
          </a:p>
        </p:txBody>
      </p:sp>
      <p:sp>
        <p:nvSpPr>
          <p:cNvPr id="14" name="Text 11"/>
          <p:cNvSpPr txBox="1"/>
          <p:nvPr/>
        </p:nvSpPr>
        <p:spPr>
          <a:xfrm>
            <a:off x="4572000" y="3383280"/>
            <a:ext cx="3017520" cy="54864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Artificial General Intelligence  ·  Strong AI</a:t>
            </a:r>
            <a:endParaRPr lang="en-US" sz="1400" dirty="0"/>
          </a:p>
        </p:txBody>
      </p:sp>
      <p:sp>
        <p:nvSpPr>
          <p:cNvPr id="15" name="Text 12"/>
          <p:cNvSpPr txBox="1"/>
          <p:nvPr/>
        </p:nvSpPr>
        <p:spPr>
          <a:xfrm>
            <a:off x="4572000" y="3977640"/>
            <a:ext cx="3017520" cy="914400"/>
          </a:xfrm>
          <a:prstGeom prst="rect">
            <a:avLst/>
          </a:prstGeom>
          <a:noFill/>
          <a:ln/>
        </p:spPr>
        <p:txBody>
          <a:bodyPr wrap="square" lIns="0" tIns="0" rIns="0" bIns="0" rtlCol="0" anchor="t"/>
          <a:lstStyle/>
          <a:p>
            <a:pPr marL="0" indent="0">
              <a:buNone/>
            </a:pPr>
            <a:r>
              <a:rPr lang="en-US" sz="1500" dirty="0">
                <a:solidFill>
                  <a:srgbClr val="FFFFFF"/>
                </a:solidFill>
                <a:latin typeface="Calibri" pitchFamily="34" charset="0"/>
                <a:ea typeface="Calibri" pitchFamily="34" charset="-122"/>
                <a:cs typeface="Calibri" pitchFamily="34" charset="-120"/>
              </a:rPr>
              <a:t>Any intellectual task a human can do; learns and adapts.</a:t>
            </a:r>
            <a:endParaRPr lang="en-US" sz="1500" dirty="0"/>
          </a:p>
        </p:txBody>
      </p:sp>
      <p:sp>
        <p:nvSpPr>
          <p:cNvPr id="16" name="Shape 13"/>
          <p:cNvSpPr/>
          <p:nvPr/>
        </p:nvSpPr>
        <p:spPr>
          <a:xfrm>
            <a:off x="4572000" y="5166360"/>
            <a:ext cx="2194560" cy="365760"/>
          </a:xfrm>
          <a:prstGeom prst="roundRect">
            <a:avLst>
              <a:gd name="adj" fmla="val 50000"/>
            </a:avLst>
          </a:prstGeom>
          <a:solidFill>
            <a:srgbClr val="FFFFFF"/>
          </a:solidFill>
          <a:ln w="12700">
            <a:solidFill>
              <a:srgbClr val="FFFFFF"/>
            </a:solidFill>
            <a:prstDash val="solid"/>
          </a:ln>
        </p:spPr>
        <p:txBody>
          <a:bodyPr/>
          <a:lstStyle/>
          <a:p>
            <a:endParaRPr lang="en-GB"/>
          </a:p>
        </p:txBody>
      </p:sp>
      <p:sp>
        <p:nvSpPr>
          <p:cNvPr id="17" name="Text 14"/>
          <p:cNvSpPr txBox="1"/>
          <p:nvPr/>
        </p:nvSpPr>
        <p:spPr>
          <a:xfrm>
            <a:off x="4572000" y="5166360"/>
            <a:ext cx="2194560" cy="365760"/>
          </a:xfrm>
          <a:prstGeom prst="rect">
            <a:avLst/>
          </a:prstGeom>
          <a:noFill/>
          <a:ln/>
        </p:spPr>
        <p:txBody>
          <a:bodyPr wrap="square" lIns="0" tIns="0" rIns="0" bIns="0" rtlCol="0" anchor="ctr"/>
          <a:lstStyle/>
          <a:p>
            <a:pPr marL="0" indent="0" algn="ctr">
              <a:buNone/>
            </a:pPr>
            <a:r>
              <a:rPr lang="en-US" sz="1200" b="1" dirty="0">
                <a:solidFill>
                  <a:srgbClr val="6D4AE0"/>
                </a:solidFill>
                <a:latin typeface="Arial" pitchFamily="34" charset="0"/>
                <a:ea typeface="Arial" pitchFamily="34" charset="-122"/>
                <a:cs typeface="Arial" pitchFamily="34" charset="-120"/>
              </a:rPr>
              <a:t>Debated: how close?</a:t>
            </a:r>
            <a:endParaRPr lang="en-US" sz="1200" dirty="0"/>
          </a:p>
        </p:txBody>
      </p:sp>
      <p:sp>
        <p:nvSpPr>
          <p:cNvPr id="18" name="Shape 15"/>
          <p:cNvSpPr/>
          <p:nvPr/>
        </p:nvSpPr>
        <p:spPr>
          <a:xfrm>
            <a:off x="8046720" y="1920240"/>
            <a:ext cx="3520440" cy="3840480"/>
          </a:xfrm>
          <a:prstGeom prst="roundRect">
            <a:avLst>
              <a:gd name="adj" fmla="val 3117"/>
            </a:avLst>
          </a:prstGeom>
          <a:solidFill>
            <a:srgbClr val="F2665A"/>
          </a:solidFill>
          <a:ln w="12700">
            <a:solidFill>
              <a:srgbClr val="F2665A"/>
            </a:solidFill>
            <a:prstDash val="solid"/>
          </a:ln>
        </p:spPr>
        <p:txBody>
          <a:bodyPr/>
          <a:lstStyle/>
          <a:p>
            <a:endParaRPr lang="en-GB"/>
          </a:p>
        </p:txBody>
      </p:sp>
      <p:sp>
        <p:nvSpPr>
          <p:cNvPr id="19" name="Text 16"/>
          <p:cNvSpPr txBox="1"/>
          <p:nvPr/>
        </p:nvSpPr>
        <p:spPr>
          <a:xfrm>
            <a:off x="8321040" y="2103120"/>
            <a:ext cx="3017520" cy="731520"/>
          </a:xfrm>
          <a:prstGeom prst="rect">
            <a:avLst/>
          </a:prstGeom>
          <a:noFill/>
          <a:ln/>
        </p:spPr>
        <p:txBody>
          <a:bodyPr wrap="square" lIns="0" tIns="0" rIns="0" bIns="0" rtlCol="0" anchor="ctr"/>
          <a:lstStyle/>
          <a:p>
            <a:pPr marL="0" indent="0">
              <a:buNone/>
            </a:pPr>
            <a:r>
              <a:rPr lang="en-US" sz="3800" b="1" dirty="0">
                <a:solidFill>
                  <a:srgbClr val="FFFFFF"/>
                </a:solidFill>
                <a:latin typeface="Arial" pitchFamily="34" charset="0"/>
                <a:ea typeface="Arial" pitchFamily="34" charset="-122"/>
                <a:cs typeface="Arial" pitchFamily="34" charset="-120"/>
              </a:rPr>
              <a:t>ASI</a:t>
            </a:r>
            <a:endParaRPr lang="en-US" sz="3800" dirty="0"/>
          </a:p>
        </p:txBody>
      </p:sp>
      <p:sp>
        <p:nvSpPr>
          <p:cNvPr id="20" name="Text 17"/>
          <p:cNvSpPr txBox="1"/>
          <p:nvPr/>
        </p:nvSpPr>
        <p:spPr>
          <a:xfrm>
            <a:off x="8321040" y="2834640"/>
            <a:ext cx="3017520" cy="548640"/>
          </a:xfrm>
          <a:prstGeom prst="rect">
            <a:avLst/>
          </a:prstGeom>
          <a:noFill/>
          <a:ln/>
        </p:spPr>
        <p:txBody>
          <a:bodyPr wrap="square" lIns="0" tIns="0" rIns="0" bIns="0"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Artificial Super Intelligence  ·  Hypothetical</a:t>
            </a:r>
            <a:endParaRPr lang="en-US" sz="1400" dirty="0"/>
          </a:p>
        </p:txBody>
      </p:sp>
      <p:sp>
        <p:nvSpPr>
          <p:cNvPr id="21" name="Text 18"/>
          <p:cNvSpPr txBox="1"/>
          <p:nvPr/>
        </p:nvSpPr>
        <p:spPr>
          <a:xfrm>
            <a:off x="8321040" y="3429000"/>
            <a:ext cx="3017520" cy="914400"/>
          </a:xfrm>
          <a:prstGeom prst="rect">
            <a:avLst/>
          </a:prstGeom>
          <a:noFill/>
          <a:ln/>
        </p:spPr>
        <p:txBody>
          <a:bodyPr wrap="square" lIns="0" tIns="0" rIns="0" bIns="0" rtlCol="0" anchor="t"/>
          <a:lstStyle/>
          <a:p>
            <a:pPr marL="0" indent="0">
              <a:buNone/>
            </a:pPr>
            <a:r>
              <a:rPr lang="en-US" sz="1500" dirty="0">
                <a:solidFill>
                  <a:srgbClr val="FFFFFF"/>
                </a:solidFill>
                <a:latin typeface="Calibri" pitchFamily="34" charset="0"/>
                <a:ea typeface="Calibri" pitchFamily="34" charset="-122"/>
                <a:cs typeface="Calibri" pitchFamily="34" charset="-120"/>
              </a:rPr>
              <a:t>Surpasses humans in virtually every domain.</a:t>
            </a:r>
            <a:endParaRPr lang="en-US" sz="1500" dirty="0"/>
          </a:p>
        </p:txBody>
      </p:sp>
      <p:sp>
        <p:nvSpPr>
          <p:cNvPr id="22" name="Shape 19"/>
          <p:cNvSpPr/>
          <p:nvPr/>
        </p:nvSpPr>
        <p:spPr>
          <a:xfrm>
            <a:off x="8321040" y="5166360"/>
            <a:ext cx="2194560" cy="365760"/>
          </a:xfrm>
          <a:prstGeom prst="roundRect">
            <a:avLst>
              <a:gd name="adj" fmla="val 50000"/>
            </a:avLst>
          </a:prstGeom>
          <a:solidFill>
            <a:srgbClr val="FFFFFF"/>
          </a:solidFill>
          <a:ln w="12700">
            <a:solidFill>
              <a:srgbClr val="FFFFFF"/>
            </a:solidFill>
            <a:prstDash val="solid"/>
          </a:ln>
        </p:spPr>
        <p:txBody>
          <a:bodyPr/>
          <a:lstStyle/>
          <a:p>
            <a:endParaRPr lang="en-GB"/>
          </a:p>
        </p:txBody>
      </p:sp>
      <p:sp>
        <p:nvSpPr>
          <p:cNvPr id="23" name="Text 20"/>
          <p:cNvSpPr txBox="1"/>
          <p:nvPr/>
        </p:nvSpPr>
        <p:spPr>
          <a:xfrm>
            <a:off x="8321040" y="5166360"/>
            <a:ext cx="2194560" cy="365760"/>
          </a:xfrm>
          <a:prstGeom prst="rect">
            <a:avLst/>
          </a:prstGeom>
          <a:noFill/>
          <a:ln/>
        </p:spPr>
        <p:txBody>
          <a:bodyPr wrap="square" lIns="0" tIns="0" rIns="0" bIns="0" rtlCol="0" anchor="ctr"/>
          <a:lstStyle/>
          <a:p>
            <a:pPr marL="0" indent="0" algn="ctr">
              <a:buNone/>
            </a:pPr>
            <a:r>
              <a:rPr lang="en-US" sz="1200" b="1" dirty="0">
                <a:solidFill>
                  <a:srgbClr val="F2665A"/>
                </a:solidFill>
                <a:latin typeface="Arial" pitchFamily="34" charset="0"/>
                <a:ea typeface="Arial" pitchFamily="34" charset="-122"/>
                <a:cs typeface="Arial" pitchFamily="34" charset="-120"/>
              </a:rPr>
              <a:t>Speculative</a:t>
            </a:r>
            <a:endParaRPr lang="en-US" sz="1200" dirty="0"/>
          </a:p>
        </p:txBody>
      </p:sp>
    </p:spTree>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p:txBody>
          <a:bodyPr>
            <a:normAutofit/>
          </a:bodyPr>
          <a:lstStyle/>
          <a:p>
            <a:r>
              <a:rPr lang="en-ZA" sz="3600" b="1" dirty="0"/>
              <a:t>Artificial Intelligence	</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p:txBody>
          <a:bodyPr/>
          <a:lstStyle/>
          <a:p>
            <a:r>
              <a:rPr lang="en-US" altLang="zh-CN" dirty="0"/>
              <a:t>Weak </a:t>
            </a:r>
            <a:r>
              <a:rPr lang="en-GB" altLang="zh-CN" dirty="0"/>
              <a:t>AI or Narrow AI</a:t>
            </a:r>
          </a:p>
          <a:p>
            <a:pPr lvl="1"/>
            <a:r>
              <a:rPr lang="en-GB" dirty="0"/>
              <a:t>Designed to perform a specific task</a:t>
            </a:r>
          </a:p>
          <a:p>
            <a:pPr lvl="1"/>
            <a:r>
              <a:rPr lang="en-GB" dirty="0"/>
              <a:t>Applications : speech recognition; image processing; NLP</a:t>
            </a:r>
          </a:p>
          <a:p>
            <a:pPr lvl="1"/>
            <a:r>
              <a:rPr lang="en-GB" dirty="0"/>
              <a:t>Trained on a specific dataset and can provide answers based on that</a:t>
            </a:r>
          </a:p>
          <a:p>
            <a:pPr lvl="2"/>
            <a:r>
              <a:rPr lang="en-GB" dirty="0" err="1"/>
              <a:t>Eg</a:t>
            </a:r>
            <a:r>
              <a:rPr lang="en-GB" dirty="0"/>
              <a:t>: a chatbot designed to answer customer service question</a:t>
            </a:r>
          </a:p>
          <a:p>
            <a:pPr lvl="1"/>
            <a:r>
              <a:rPr lang="en-GB" dirty="0"/>
              <a:t>Designed to operate within a specific set of rules</a:t>
            </a:r>
          </a:p>
          <a:p>
            <a:pPr lvl="2"/>
            <a:r>
              <a:rPr lang="en-GB" dirty="0"/>
              <a:t>Cannot adapt to new situations or learn new tasks without being programmed </a:t>
            </a:r>
          </a:p>
          <a:p>
            <a:pPr lvl="1"/>
            <a:r>
              <a:rPr lang="en-GB" dirty="0"/>
              <a:t>Easy design and implementation</a:t>
            </a:r>
          </a:p>
          <a:p>
            <a:pPr lvl="1"/>
            <a:r>
              <a:rPr lang="en-GB" dirty="0"/>
              <a:t>Have all mental capabilities of humans or animals but are not alive.. No conscious experience. </a:t>
            </a:r>
          </a:p>
          <a:p>
            <a:pPr lvl="1"/>
            <a:r>
              <a:rPr lang="en-GB" dirty="0"/>
              <a:t>Model of a mind</a:t>
            </a:r>
          </a:p>
          <a:p>
            <a:pPr lvl="1"/>
            <a:endParaRPr lang="en-US" dirty="0"/>
          </a:p>
          <a:p>
            <a:pPr lvl="1"/>
            <a:endParaRPr lang="en-US" dirty="0"/>
          </a:p>
          <a:p>
            <a:pPr marL="0" indent="0">
              <a:buNone/>
            </a:pPr>
            <a:endParaRPr lang="en-US" dirty="0"/>
          </a:p>
          <a:p>
            <a:pPr marL="457200" lvl="1" indent="0">
              <a:buNone/>
            </a:pPr>
            <a:endParaRPr lang="en-ZA" dirty="0"/>
          </a:p>
          <a:p>
            <a:endParaRPr lang="en-ZA" dirty="0"/>
          </a:p>
        </p:txBody>
      </p:sp>
    </p:spTree>
    <p:extLst>
      <p:ext uri="{BB962C8B-B14F-4D97-AF65-F5344CB8AC3E}">
        <p14:creationId xmlns:p14="http://schemas.microsoft.com/office/powerpoint/2010/main" val="19516097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p:txBody>
          <a:bodyPr>
            <a:normAutofit/>
          </a:bodyPr>
          <a:lstStyle/>
          <a:p>
            <a:r>
              <a:rPr lang="en-ZA" sz="3600" b="1" dirty="0"/>
              <a:t>Artificial Intelligence	</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p:txBody>
          <a:bodyPr>
            <a:normAutofit/>
          </a:bodyPr>
          <a:lstStyle/>
          <a:p>
            <a:r>
              <a:rPr lang="en-GB" dirty="0"/>
              <a:t>Strong AI or Artificial general intelligence (AGI)</a:t>
            </a:r>
          </a:p>
          <a:p>
            <a:pPr lvl="1"/>
            <a:r>
              <a:rPr lang="en-GB" dirty="0"/>
              <a:t>Designed to mimic the cognitive abilities of a human being</a:t>
            </a:r>
          </a:p>
          <a:p>
            <a:pPr lvl="1"/>
            <a:r>
              <a:rPr lang="en-GB" dirty="0"/>
              <a:t>Correct simulation really a mind</a:t>
            </a:r>
          </a:p>
          <a:p>
            <a:pPr lvl="1"/>
            <a:r>
              <a:rPr lang="en-GB" dirty="0"/>
              <a:t>Perform wide range of tasks instead of being limited to a specific set of tasks</a:t>
            </a:r>
          </a:p>
          <a:p>
            <a:pPr lvl="1"/>
            <a:r>
              <a:rPr lang="en-GB" dirty="0"/>
              <a:t>Designed to learn and adapt to new situations</a:t>
            </a:r>
          </a:p>
          <a:p>
            <a:pPr lvl="1"/>
            <a:r>
              <a:rPr lang="en-GB" dirty="0"/>
              <a:t>Designed to be self-aware and conscious (think, reason and make decisions)</a:t>
            </a:r>
          </a:p>
          <a:p>
            <a:pPr lvl="1"/>
            <a:r>
              <a:rPr lang="en-GB" dirty="0"/>
              <a:t>Development of strong AI raises important ethical challenges</a:t>
            </a:r>
          </a:p>
          <a:p>
            <a:pPr lvl="1"/>
            <a:endParaRPr lang="en-US" dirty="0"/>
          </a:p>
          <a:p>
            <a:pPr lvl="1"/>
            <a:endParaRPr lang="en-US" dirty="0"/>
          </a:p>
          <a:p>
            <a:pPr marL="0" indent="0">
              <a:buNone/>
            </a:pPr>
            <a:endParaRPr lang="en-US" dirty="0"/>
          </a:p>
          <a:p>
            <a:pPr marL="457200" lvl="1" indent="0">
              <a:buNone/>
            </a:pPr>
            <a:endParaRPr lang="en-ZA" dirty="0"/>
          </a:p>
          <a:p>
            <a:endParaRPr lang="en-ZA" dirty="0"/>
          </a:p>
        </p:txBody>
      </p:sp>
    </p:spTree>
    <p:extLst>
      <p:ext uri="{BB962C8B-B14F-4D97-AF65-F5344CB8AC3E}">
        <p14:creationId xmlns:p14="http://schemas.microsoft.com/office/powerpoint/2010/main" val="35588203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p:txBody>
          <a:bodyPr>
            <a:normAutofit/>
          </a:bodyPr>
          <a:lstStyle/>
          <a:p>
            <a:r>
              <a:rPr lang="en-ZA" sz="3600" b="1" dirty="0"/>
              <a:t>Artificial Intelligence	</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p:txBody>
          <a:bodyPr>
            <a:normAutofit fontScale="92500" lnSpcReduction="10000"/>
          </a:bodyPr>
          <a:lstStyle/>
          <a:p>
            <a:r>
              <a:rPr lang="en-GB" dirty="0"/>
              <a:t>Strong AI </a:t>
            </a:r>
          </a:p>
          <a:p>
            <a:pPr lvl="1"/>
            <a:r>
              <a:rPr lang="en-GB" dirty="0"/>
              <a:t>analyse data, make decision consciously to the extent that a person does.</a:t>
            </a:r>
          </a:p>
          <a:p>
            <a:pPr lvl="1"/>
            <a:r>
              <a:rPr lang="en-GB" dirty="0"/>
              <a:t>Properties of Strong AI (agreed by AI researchers)</a:t>
            </a:r>
          </a:p>
          <a:p>
            <a:pPr lvl="2"/>
            <a:r>
              <a:rPr lang="en-GB" dirty="0"/>
              <a:t>Making decisions, using strategies, solving puzzles and dealing with uncertainty </a:t>
            </a:r>
          </a:p>
          <a:p>
            <a:pPr lvl="2"/>
            <a:r>
              <a:rPr lang="en-GB" dirty="0"/>
              <a:t>Representation of knowledge, idea of reality</a:t>
            </a:r>
          </a:p>
          <a:p>
            <a:pPr lvl="2"/>
            <a:r>
              <a:rPr lang="en-GB" dirty="0"/>
              <a:t>Planning</a:t>
            </a:r>
          </a:p>
          <a:p>
            <a:pPr lvl="2"/>
            <a:r>
              <a:rPr lang="en-GB" dirty="0"/>
              <a:t>Strength of will</a:t>
            </a:r>
          </a:p>
          <a:p>
            <a:pPr lvl="2"/>
            <a:r>
              <a:rPr lang="en-GB" dirty="0"/>
              <a:t>Empathy; the ability to feel</a:t>
            </a:r>
          </a:p>
          <a:p>
            <a:pPr lvl="2"/>
            <a:r>
              <a:rPr lang="en-GB" dirty="0"/>
              <a:t>Wisdom, self motivation </a:t>
            </a:r>
          </a:p>
          <a:p>
            <a:pPr lvl="1"/>
            <a:r>
              <a:rPr lang="en-GB" dirty="0">
                <a:solidFill>
                  <a:srgbClr val="C00000"/>
                </a:solidFill>
              </a:rPr>
              <a:t>Current challenges</a:t>
            </a:r>
          </a:p>
          <a:p>
            <a:pPr lvl="2"/>
            <a:r>
              <a:rPr lang="en-GB" dirty="0">
                <a:solidFill>
                  <a:srgbClr val="C00000"/>
                </a:solidFill>
              </a:rPr>
              <a:t>defining consciousness  ? </a:t>
            </a:r>
          </a:p>
          <a:p>
            <a:pPr lvl="4"/>
            <a:r>
              <a:rPr lang="en-GB" dirty="0">
                <a:solidFill>
                  <a:srgbClr val="C00000"/>
                </a:solidFill>
              </a:rPr>
              <a:t>Develop an algorithm that human being does not understand.</a:t>
            </a:r>
          </a:p>
          <a:p>
            <a:pPr lvl="2"/>
            <a:r>
              <a:rPr lang="en-GB" dirty="0">
                <a:solidFill>
                  <a:srgbClr val="C00000"/>
                </a:solidFill>
              </a:rPr>
              <a:t>Computing resources for processing an almost unlimited set of conditions </a:t>
            </a:r>
          </a:p>
          <a:p>
            <a:pPr lvl="1"/>
            <a:endParaRPr lang="en-US" dirty="0"/>
          </a:p>
          <a:p>
            <a:pPr lvl="1"/>
            <a:endParaRPr lang="en-US" dirty="0"/>
          </a:p>
          <a:p>
            <a:pPr marL="0" indent="0">
              <a:buNone/>
            </a:pPr>
            <a:endParaRPr lang="en-US" dirty="0"/>
          </a:p>
          <a:p>
            <a:pPr marL="457200" lvl="1" indent="0">
              <a:buNone/>
            </a:pPr>
            <a:endParaRPr lang="en-ZA" dirty="0"/>
          </a:p>
          <a:p>
            <a:endParaRPr lang="en-ZA" dirty="0"/>
          </a:p>
        </p:txBody>
      </p:sp>
    </p:spTree>
    <p:extLst>
      <p:ext uri="{BB962C8B-B14F-4D97-AF65-F5344CB8AC3E}">
        <p14:creationId xmlns:p14="http://schemas.microsoft.com/office/powerpoint/2010/main" val="388162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 0"/>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Weak AI vs Strong AI</a:t>
            </a:r>
            <a:endParaRPr lang="en-US" sz="3000" dirty="0"/>
          </a:p>
        </p:txBody>
      </p:sp>
      <p:sp>
        <p:nvSpPr>
          <p:cNvPr id="3" name="Text 1"/>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1 · Introduction to AI</a:t>
            </a:r>
            <a:endParaRPr lang="en-US" sz="1000" dirty="0"/>
          </a:p>
        </p:txBody>
      </p:sp>
      <p:sp>
        <p:nvSpPr>
          <p:cNvPr id="4" name="Text 2"/>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30</a:t>
            </a:r>
            <a:endParaRPr lang="en-US" sz="1000" dirty="0"/>
          </a:p>
        </p:txBody>
      </p:sp>
      <p:graphicFrame>
        <p:nvGraphicFramePr>
          <p:cNvPr id="31" name="Table 0"/>
          <p:cNvGraphicFramePr>
            <a:graphicFrameLocks noGrp="1"/>
          </p:cNvGraphicFramePr>
          <p:nvPr/>
        </p:nvGraphicFramePr>
        <p:xfrm>
          <a:off x="548640" y="1600200"/>
          <a:ext cx="11091672" cy="3712464"/>
        </p:xfrm>
        <a:graphic>
          <a:graphicData uri="http://schemas.openxmlformats.org/drawingml/2006/table">
            <a:tbl>
              <a:tblPr/>
              <a:tblGrid>
                <a:gridCol w="1828800">
                  <a:extLst>
                    <a:ext uri="{9D8B030D-6E8A-4147-A177-3AD203B41FA5}">
                      <a16:colId xmlns:a16="http://schemas.microsoft.com/office/drawing/2014/main" val="20000"/>
                    </a:ext>
                  </a:extLst>
                </a:gridCol>
                <a:gridCol w="4636008">
                  <a:extLst>
                    <a:ext uri="{9D8B030D-6E8A-4147-A177-3AD203B41FA5}">
                      <a16:colId xmlns:a16="http://schemas.microsoft.com/office/drawing/2014/main" val="20001"/>
                    </a:ext>
                  </a:extLst>
                </a:gridCol>
                <a:gridCol w="4626864">
                  <a:extLst>
                    <a:ext uri="{9D8B030D-6E8A-4147-A177-3AD203B41FA5}">
                      <a16:colId xmlns:a16="http://schemas.microsoft.com/office/drawing/2014/main" val="20002"/>
                    </a:ext>
                  </a:extLst>
                </a:gridCol>
              </a:tblGrid>
              <a:tr h="530352">
                <a:tc>
                  <a:txBody>
                    <a:bodyPr/>
                    <a:lstStyle/>
                    <a:p>
                      <a:pPr marL="0" indent="0">
                        <a:buNone/>
                      </a:pPr>
                      <a:endParaRPr lang="en-US" sz="1600" dirty="0">
                        <a:latin typeface="Arial" charset="0"/>
                        <a:ea typeface="Arial" charset="0"/>
                        <a:cs typeface="Arial"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14172E"/>
                    </a:solidFill>
                  </a:tcPr>
                </a:tc>
                <a:tc>
                  <a:txBody>
                    <a:bodyPr/>
                    <a:lstStyle/>
                    <a:p>
                      <a:pPr marL="0" indent="0">
                        <a:buNone/>
                      </a:pPr>
                      <a:r>
                        <a:rPr lang="en-US" sz="1600" b="1" dirty="0">
                          <a:solidFill>
                            <a:srgbClr val="FFFFFF"/>
                          </a:solidFill>
                          <a:latin typeface="Arial" pitchFamily="34" charset="0"/>
                          <a:ea typeface="Arial" pitchFamily="34" charset="-122"/>
                          <a:cs typeface="Arial" pitchFamily="34" charset="-120"/>
                        </a:rPr>
                        <a:t>Weak (Narrow) AI</a:t>
                      </a:r>
                      <a:endParaRPr lang="en-US" sz="1600" dirty="0">
                        <a:latin typeface="Arial" charset="0"/>
                        <a:ea typeface="Arial" charset="0"/>
                        <a:cs typeface="Arial"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0EA5A4"/>
                    </a:solidFill>
                  </a:tcPr>
                </a:tc>
                <a:tc>
                  <a:txBody>
                    <a:bodyPr/>
                    <a:lstStyle/>
                    <a:p>
                      <a:pPr marL="0" indent="0">
                        <a:buNone/>
                      </a:pPr>
                      <a:r>
                        <a:rPr lang="en-US" sz="1600" b="1" dirty="0">
                          <a:solidFill>
                            <a:srgbClr val="FFFFFF"/>
                          </a:solidFill>
                          <a:latin typeface="Arial" pitchFamily="34" charset="0"/>
                          <a:ea typeface="Arial" pitchFamily="34" charset="-122"/>
                          <a:cs typeface="Arial" pitchFamily="34" charset="-120"/>
                        </a:rPr>
                        <a:t>Strong AI (AGI)</a:t>
                      </a:r>
                      <a:endParaRPr lang="en-US" sz="1600" dirty="0">
                        <a:latin typeface="Arial" charset="0"/>
                        <a:ea typeface="Arial" charset="0"/>
                        <a:cs typeface="Arial"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6D4AE0"/>
                    </a:solidFill>
                  </a:tcPr>
                </a:tc>
                <a:extLst>
                  <a:ext uri="{0D108BD9-81ED-4DB2-BD59-A6C34878D82A}">
                    <a16:rowId xmlns:a16="http://schemas.microsoft.com/office/drawing/2014/main" val="10000"/>
                  </a:ext>
                </a:extLst>
              </a:tr>
              <a:tr h="530352">
                <a:tc>
                  <a:txBody>
                    <a:bodyPr/>
                    <a:lstStyle/>
                    <a:p>
                      <a:pPr marL="0" indent="0">
                        <a:buNone/>
                      </a:pPr>
                      <a:r>
                        <a:rPr lang="en-US" sz="1400" b="1" dirty="0">
                          <a:solidFill>
                            <a:srgbClr val="14172E"/>
                          </a:solidFill>
                          <a:latin typeface="Calibri" pitchFamily="34" charset="0"/>
                          <a:ea typeface="Calibri" pitchFamily="34" charset="-122"/>
                          <a:cs typeface="Calibri" pitchFamily="34" charset="-120"/>
                        </a:rPr>
                        <a:t>Scope</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tc>
                  <a:txBody>
                    <a:bodyPr/>
                    <a:lstStyle/>
                    <a:p>
                      <a:pPr marL="0" indent="0">
                        <a:buNone/>
                      </a:pPr>
                      <a:r>
                        <a:rPr lang="en-US" sz="1400" dirty="0">
                          <a:solidFill>
                            <a:srgbClr val="1E2340"/>
                          </a:solidFill>
                          <a:latin typeface="Calibri" pitchFamily="34" charset="0"/>
                          <a:ea typeface="Calibri" pitchFamily="34" charset="-122"/>
                          <a:cs typeface="Calibri" pitchFamily="34" charset="-120"/>
                        </a:rPr>
                        <a:t>A specific task or set of tasks</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tc>
                  <a:txBody>
                    <a:bodyPr/>
                    <a:lstStyle/>
                    <a:p>
                      <a:pPr marL="0" indent="0">
                        <a:buNone/>
                      </a:pPr>
                      <a:r>
                        <a:rPr lang="en-US" sz="1400" dirty="0">
                          <a:solidFill>
                            <a:srgbClr val="1E2340"/>
                          </a:solidFill>
                          <a:latin typeface="Calibri" pitchFamily="34" charset="0"/>
                          <a:ea typeface="Calibri" pitchFamily="34" charset="-122"/>
                          <a:cs typeface="Calibri" pitchFamily="34" charset="-120"/>
                        </a:rPr>
                        <a:t>Any intellectual task</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extLst>
                  <a:ext uri="{0D108BD9-81ED-4DB2-BD59-A6C34878D82A}">
                    <a16:rowId xmlns:a16="http://schemas.microsoft.com/office/drawing/2014/main" val="10001"/>
                  </a:ext>
                </a:extLst>
              </a:tr>
              <a:tr h="530352">
                <a:tc>
                  <a:txBody>
                    <a:bodyPr/>
                    <a:lstStyle/>
                    <a:p>
                      <a:pPr marL="0" indent="0">
                        <a:buNone/>
                      </a:pPr>
                      <a:r>
                        <a:rPr lang="en-US" sz="1400" b="1" dirty="0">
                          <a:solidFill>
                            <a:srgbClr val="14172E"/>
                          </a:solidFill>
                          <a:latin typeface="Calibri" pitchFamily="34" charset="0"/>
                          <a:ea typeface="Calibri" pitchFamily="34" charset="-122"/>
                          <a:cs typeface="Calibri" pitchFamily="34" charset="-120"/>
                        </a:rPr>
                        <a:t>Learning</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FFFFF"/>
                    </a:solidFill>
                  </a:tcPr>
                </a:tc>
                <a:tc>
                  <a:txBody>
                    <a:bodyPr/>
                    <a:lstStyle/>
                    <a:p>
                      <a:pPr marL="0" indent="0">
                        <a:buNone/>
                      </a:pPr>
                      <a:r>
                        <a:rPr lang="en-US" sz="1400" dirty="0">
                          <a:solidFill>
                            <a:srgbClr val="1E2340"/>
                          </a:solidFill>
                          <a:latin typeface="Calibri" pitchFamily="34" charset="0"/>
                          <a:ea typeface="Calibri" pitchFamily="34" charset="-122"/>
                          <a:cs typeface="Calibri" pitchFamily="34" charset="-120"/>
                        </a:rPr>
                        <a:t>Trained on a specific dataset</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FFFFF"/>
                    </a:solidFill>
                  </a:tcPr>
                </a:tc>
                <a:tc>
                  <a:txBody>
                    <a:bodyPr/>
                    <a:lstStyle/>
                    <a:p>
                      <a:pPr marL="0" indent="0">
                        <a:buNone/>
                      </a:pPr>
                      <a:r>
                        <a:rPr lang="en-US" sz="1400" dirty="0">
                          <a:solidFill>
                            <a:srgbClr val="1E2340"/>
                          </a:solidFill>
                          <a:latin typeface="Calibri" pitchFamily="34" charset="0"/>
                          <a:ea typeface="Calibri" pitchFamily="34" charset="-122"/>
                          <a:cs typeface="Calibri" pitchFamily="34" charset="-120"/>
                        </a:rPr>
                        <a:t>Learns and adapts to new situations</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30352">
                <a:tc>
                  <a:txBody>
                    <a:bodyPr/>
                    <a:lstStyle/>
                    <a:p>
                      <a:pPr marL="0" indent="0">
                        <a:buNone/>
                      </a:pPr>
                      <a:r>
                        <a:rPr lang="en-US" sz="1400" b="1" dirty="0">
                          <a:solidFill>
                            <a:srgbClr val="14172E"/>
                          </a:solidFill>
                          <a:latin typeface="Calibri" pitchFamily="34" charset="0"/>
                          <a:ea typeface="Calibri" pitchFamily="34" charset="-122"/>
                          <a:cs typeface="Calibri" pitchFamily="34" charset="-120"/>
                        </a:rPr>
                        <a:t>Transfer</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tc>
                  <a:txBody>
                    <a:bodyPr/>
                    <a:lstStyle/>
                    <a:p>
                      <a:pPr marL="0" indent="0">
                        <a:buNone/>
                      </a:pPr>
                      <a:r>
                        <a:rPr lang="en-US" sz="1400" dirty="0">
                          <a:solidFill>
                            <a:srgbClr val="1E2340"/>
                          </a:solidFill>
                          <a:latin typeface="Calibri" pitchFamily="34" charset="0"/>
                          <a:ea typeface="Calibri" pitchFamily="34" charset="-122"/>
                          <a:cs typeface="Calibri" pitchFamily="34" charset="-120"/>
                        </a:rPr>
                        <a:t>Needs retraining for new tasks</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tc>
                  <a:txBody>
                    <a:bodyPr/>
                    <a:lstStyle/>
                    <a:p>
                      <a:pPr marL="0" indent="0">
                        <a:buNone/>
                      </a:pPr>
                      <a:r>
                        <a:rPr lang="en-US" sz="1400" dirty="0">
                          <a:solidFill>
                            <a:srgbClr val="1E2340"/>
                          </a:solidFill>
                          <a:latin typeface="Calibri" pitchFamily="34" charset="0"/>
                          <a:ea typeface="Calibri" pitchFamily="34" charset="-122"/>
                          <a:cs typeface="Calibri" pitchFamily="34" charset="-120"/>
                        </a:rPr>
                        <a:t>Transfers knowledge across domains</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extLst>
                  <a:ext uri="{0D108BD9-81ED-4DB2-BD59-A6C34878D82A}">
                    <a16:rowId xmlns:a16="http://schemas.microsoft.com/office/drawing/2014/main" val="10003"/>
                  </a:ext>
                </a:extLst>
              </a:tr>
              <a:tr h="530352">
                <a:tc>
                  <a:txBody>
                    <a:bodyPr/>
                    <a:lstStyle/>
                    <a:p>
                      <a:pPr marL="0" indent="0">
                        <a:buNone/>
                      </a:pPr>
                      <a:r>
                        <a:rPr lang="en-US" sz="1400" b="1" dirty="0">
                          <a:solidFill>
                            <a:srgbClr val="14172E"/>
                          </a:solidFill>
                          <a:latin typeface="Calibri" pitchFamily="34" charset="0"/>
                          <a:ea typeface="Calibri" pitchFamily="34" charset="-122"/>
                          <a:cs typeface="Calibri" pitchFamily="34" charset="-120"/>
                        </a:rPr>
                        <a:t>Mind</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FFFFF"/>
                    </a:solidFill>
                  </a:tcPr>
                </a:tc>
                <a:tc>
                  <a:txBody>
                    <a:bodyPr/>
                    <a:lstStyle/>
                    <a:p>
                      <a:pPr marL="0" indent="0">
                        <a:buNone/>
                      </a:pPr>
                      <a:r>
                        <a:rPr lang="en-US" sz="1400" dirty="0">
                          <a:solidFill>
                            <a:srgbClr val="1E2340"/>
                          </a:solidFill>
                          <a:latin typeface="Calibri" pitchFamily="34" charset="0"/>
                          <a:ea typeface="Calibri" pitchFamily="34" charset="-122"/>
                          <a:cs typeface="Calibri" pitchFamily="34" charset="-120"/>
                        </a:rPr>
                        <a:t>Simulates a mind – no conscious experience</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FFFFF"/>
                    </a:solidFill>
                  </a:tcPr>
                </a:tc>
                <a:tc>
                  <a:txBody>
                    <a:bodyPr/>
                    <a:lstStyle/>
                    <a:p>
                      <a:pPr marL="0" indent="0">
                        <a:buNone/>
                      </a:pPr>
                      <a:r>
                        <a:rPr lang="en-US" sz="1400" dirty="0">
                          <a:solidFill>
                            <a:srgbClr val="1E2340"/>
                          </a:solidFill>
                          <a:latin typeface="Calibri" pitchFamily="34" charset="0"/>
                          <a:ea typeface="Calibri" pitchFamily="34" charset="-122"/>
                          <a:cs typeface="Calibri" pitchFamily="34" charset="-120"/>
                        </a:rPr>
                        <a:t>Would genuinely think, reason and (maybe) be aware</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30352">
                <a:tc>
                  <a:txBody>
                    <a:bodyPr/>
                    <a:lstStyle/>
                    <a:p>
                      <a:pPr marL="0" indent="0">
                        <a:buNone/>
                      </a:pPr>
                      <a:r>
                        <a:rPr lang="en-US" sz="1400" b="1" dirty="0">
                          <a:solidFill>
                            <a:srgbClr val="14172E"/>
                          </a:solidFill>
                          <a:latin typeface="Calibri" pitchFamily="34" charset="0"/>
                          <a:ea typeface="Calibri" pitchFamily="34" charset="-122"/>
                          <a:cs typeface="Calibri" pitchFamily="34" charset="-120"/>
                        </a:rPr>
                        <a:t>Examples</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tc>
                  <a:txBody>
                    <a:bodyPr/>
                    <a:lstStyle/>
                    <a:p>
                      <a:pPr marL="0" indent="0">
                        <a:buNone/>
                      </a:pPr>
                      <a:r>
                        <a:rPr lang="en-US" sz="1400" dirty="0">
                          <a:solidFill>
                            <a:srgbClr val="1E2340"/>
                          </a:solidFill>
                          <a:latin typeface="Calibri" pitchFamily="34" charset="0"/>
                          <a:ea typeface="Calibri" pitchFamily="34" charset="-122"/>
                          <a:cs typeface="Calibri" pitchFamily="34" charset="-120"/>
                        </a:rPr>
                        <a:t>Spam filter, face unlock, chess engine, chatbots*</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tc>
                  <a:txBody>
                    <a:bodyPr/>
                    <a:lstStyle/>
                    <a:p>
                      <a:pPr marL="0" indent="0">
                        <a:buNone/>
                      </a:pPr>
                      <a:r>
                        <a:rPr lang="en-US" sz="1400" dirty="0">
                          <a:solidFill>
                            <a:srgbClr val="1E2340"/>
                          </a:solidFill>
                          <a:latin typeface="Calibri" pitchFamily="34" charset="0"/>
                          <a:ea typeface="Calibri" pitchFamily="34" charset="-122"/>
                          <a:cs typeface="Calibri" pitchFamily="34" charset="-120"/>
                        </a:rPr>
                        <a:t>None yet – a research goal</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extLst>
                  <a:ext uri="{0D108BD9-81ED-4DB2-BD59-A6C34878D82A}">
                    <a16:rowId xmlns:a16="http://schemas.microsoft.com/office/drawing/2014/main" val="10005"/>
                  </a:ext>
                </a:extLst>
              </a:tr>
              <a:tr h="530352">
                <a:tc>
                  <a:txBody>
                    <a:bodyPr/>
                    <a:lstStyle/>
                    <a:p>
                      <a:pPr marL="0" indent="0">
                        <a:buNone/>
                      </a:pPr>
                      <a:r>
                        <a:rPr lang="en-US" sz="1400" b="1" dirty="0">
                          <a:solidFill>
                            <a:srgbClr val="14172E"/>
                          </a:solidFill>
                          <a:latin typeface="Calibri" pitchFamily="34" charset="0"/>
                          <a:ea typeface="Calibri" pitchFamily="34" charset="-122"/>
                          <a:cs typeface="Calibri" pitchFamily="34" charset="-120"/>
                        </a:rPr>
                        <a:t>Ethics</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FFFFF"/>
                    </a:solidFill>
                  </a:tcPr>
                </a:tc>
                <a:tc>
                  <a:txBody>
                    <a:bodyPr/>
                    <a:lstStyle/>
                    <a:p>
                      <a:pPr marL="0" indent="0">
                        <a:buNone/>
                      </a:pPr>
                      <a:r>
                        <a:rPr lang="en-US" sz="1400" dirty="0">
                          <a:solidFill>
                            <a:srgbClr val="1E2340"/>
                          </a:solidFill>
                          <a:latin typeface="Calibri" pitchFamily="34" charset="0"/>
                          <a:ea typeface="Calibri" pitchFamily="34" charset="-122"/>
                          <a:cs typeface="Calibri" pitchFamily="34" charset="-120"/>
                        </a:rPr>
                        <a:t>Bias, privacy, misuse</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FFFFF"/>
                    </a:solidFill>
                  </a:tcPr>
                </a:tc>
                <a:tc>
                  <a:txBody>
                    <a:bodyPr/>
                    <a:lstStyle/>
                    <a:p>
                      <a:pPr marL="0" indent="0">
                        <a:buNone/>
                      </a:pPr>
                      <a:r>
                        <a:rPr lang="en-US" sz="1400" dirty="0">
                          <a:solidFill>
                            <a:srgbClr val="1E2340"/>
                          </a:solidFill>
                          <a:latin typeface="Calibri" pitchFamily="34" charset="0"/>
                          <a:ea typeface="Calibri" pitchFamily="34" charset="-122"/>
                          <a:cs typeface="Calibri" pitchFamily="34" charset="-120"/>
                        </a:rPr>
                        <a:t>Control, rights, safety – far larger stakes</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bl>
          </a:graphicData>
        </a:graphic>
      </p:graphicFrame>
      <p:sp>
        <p:nvSpPr>
          <p:cNvPr id="7" name="Text 3"/>
          <p:cNvSpPr txBox="1"/>
          <p:nvPr/>
        </p:nvSpPr>
        <p:spPr>
          <a:xfrm>
            <a:off x="548640" y="5532120"/>
            <a:ext cx="11094415" cy="365760"/>
          </a:xfrm>
          <a:prstGeom prst="rect">
            <a:avLst/>
          </a:prstGeom>
          <a:noFill/>
          <a:ln/>
        </p:spPr>
        <p:txBody>
          <a:bodyPr wrap="square" lIns="0" tIns="0" rIns="0" bIns="0" rtlCol="0" anchor="ctr"/>
          <a:lstStyle/>
          <a:p>
            <a:pPr marL="0" indent="0">
              <a:buNone/>
            </a:pPr>
            <a:r>
              <a:rPr lang="en-US" sz="1300" i="1" dirty="0">
                <a:solidFill>
                  <a:srgbClr val="002060"/>
                </a:solidFill>
                <a:latin typeface="Calibri" pitchFamily="34" charset="0"/>
                <a:ea typeface="Calibri" pitchFamily="34" charset="-122"/>
                <a:cs typeface="Calibri" pitchFamily="34" charset="-120"/>
              </a:rPr>
              <a:t>* Whether today’s general-purpose chatbots are still “narrow” is exactly what we debate next.</a:t>
            </a:r>
            <a:endParaRPr lang="en-US" sz="1300" dirty="0">
              <a:solidFill>
                <a:srgbClr val="002060"/>
              </a:solidFill>
            </a:endParaRPr>
          </a:p>
        </p:txBody>
      </p:sp>
    </p:spTree>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Shape 0"/>
          <p:cNvSpPr/>
          <p:nvPr/>
        </p:nvSpPr>
        <p:spPr>
          <a:xfrm>
            <a:off x="548640" y="292608"/>
            <a:ext cx="777240" cy="292608"/>
          </a:xfrm>
          <a:prstGeom prst="roundRect">
            <a:avLst>
              <a:gd name="adj" fmla="val 50000"/>
            </a:avLst>
          </a:prstGeom>
          <a:solidFill>
            <a:srgbClr val="D63384"/>
          </a:solidFill>
          <a:ln w="12700">
            <a:solidFill>
              <a:srgbClr val="D63384"/>
            </a:solidFill>
            <a:prstDash val="solid"/>
          </a:ln>
        </p:spPr>
        <p:txBody>
          <a:bodyPr/>
          <a:lstStyle/>
          <a:p>
            <a:endParaRPr lang="en-GB"/>
          </a:p>
        </p:txBody>
      </p:sp>
      <p:sp>
        <p:nvSpPr>
          <p:cNvPr id="3" name="Text 1"/>
          <p:cNvSpPr txBox="1"/>
          <p:nvPr/>
        </p:nvSpPr>
        <p:spPr>
          <a:xfrm>
            <a:off x="548640" y="292608"/>
            <a:ext cx="777240" cy="292608"/>
          </a:xfrm>
          <a:prstGeom prst="rect">
            <a:avLst/>
          </a:prstGeom>
          <a:noFill/>
          <a:ln/>
        </p:spPr>
        <p:txBody>
          <a:bodyPr wrap="square" lIns="0" tIns="0" rIns="0" bIns="0" rtlCol="0" anchor="ctr"/>
          <a:lstStyle/>
          <a:p>
            <a:pPr marL="0" indent="0" algn="ctr">
              <a:buNone/>
            </a:pPr>
            <a:r>
              <a:rPr lang="en-US" sz="1050" b="1" kern="0" spc="100" dirty="0">
                <a:solidFill>
                  <a:srgbClr val="FFFFFF"/>
                </a:solidFill>
                <a:latin typeface="Arial" pitchFamily="34" charset="0"/>
                <a:ea typeface="Arial" pitchFamily="34" charset="-122"/>
                <a:cs typeface="Arial" pitchFamily="34" charset="-120"/>
              </a:rPr>
              <a:t>DEBATE</a:t>
            </a:r>
            <a:endParaRPr lang="en-US" sz="1050" dirty="0"/>
          </a:p>
        </p:txBody>
      </p:sp>
      <p:sp>
        <p:nvSpPr>
          <p:cNvPr id="4" name="Text 2"/>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Debate: Are Today’s Chatbots Still “Narrow” AI?</a:t>
            </a:r>
            <a:endParaRPr lang="en-US" sz="3000" dirty="0"/>
          </a:p>
        </p:txBody>
      </p:sp>
      <p:sp>
        <p:nvSpPr>
          <p:cNvPr id="5" name="Text 3"/>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1 · Introduction to AI</a:t>
            </a:r>
            <a:endParaRPr lang="en-US" sz="1000" dirty="0"/>
          </a:p>
        </p:txBody>
      </p:sp>
      <p:sp>
        <p:nvSpPr>
          <p:cNvPr id="6" name="Text 4"/>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31</a:t>
            </a:r>
            <a:endParaRPr lang="en-US" sz="1000" dirty="0"/>
          </a:p>
        </p:txBody>
      </p:sp>
      <p:sp>
        <p:nvSpPr>
          <p:cNvPr id="8" name="Shape 5"/>
          <p:cNvSpPr/>
          <p:nvPr/>
        </p:nvSpPr>
        <p:spPr>
          <a:xfrm>
            <a:off x="548640" y="1645920"/>
            <a:ext cx="5440680" cy="3566160"/>
          </a:xfrm>
          <a:prstGeom prst="roundRect">
            <a:avLst>
              <a:gd name="adj" fmla="val 3077"/>
            </a:avLst>
          </a:prstGeom>
          <a:solidFill>
            <a:srgbClr val="D5F3F2"/>
          </a:solidFill>
          <a:ln w="12700">
            <a:solidFill>
              <a:srgbClr val="D5F3F2"/>
            </a:solidFill>
            <a:prstDash val="solid"/>
          </a:ln>
        </p:spPr>
        <p:txBody>
          <a:bodyPr/>
          <a:lstStyle/>
          <a:p>
            <a:endParaRPr lang="en-GB"/>
          </a:p>
        </p:txBody>
      </p:sp>
      <p:sp>
        <p:nvSpPr>
          <p:cNvPr id="9" name="Shape 6"/>
          <p:cNvSpPr/>
          <p:nvPr/>
        </p:nvSpPr>
        <p:spPr>
          <a:xfrm>
            <a:off x="6217920" y="1645920"/>
            <a:ext cx="5440680" cy="3566160"/>
          </a:xfrm>
          <a:prstGeom prst="roundRect">
            <a:avLst>
              <a:gd name="adj" fmla="val 3077"/>
            </a:avLst>
          </a:prstGeom>
          <a:solidFill>
            <a:srgbClr val="F9DDEB"/>
          </a:solidFill>
          <a:ln w="12700">
            <a:solidFill>
              <a:srgbClr val="F9DDEB"/>
            </a:solidFill>
            <a:prstDash val="solid"/>
          </a:ln>
        </p:spPr>
        <p:txBody>
          <a:bodyPr/>
          <a:lstStyle/>
          <a:p>
            <a:endParaRPr lang="en-GB"/>
          </a:p>
        </p:txBody>
      </p:sp>
      <p:sp>
        <p:nvSpPr>
          <p:cNvPr id="10" name="Text 7"/>
          <p:cNvSpPr txBox="1"/>
          <p:nvPr/>
        </p:nvSpPr>
        <p:spPr>
          <a:xfrm>
            <a:off x="822960" y="1783080"/>
            <a:ext cx="4937760" cy="502920"/>
          </a:xfrm>
          <a:prstGeom prst="rect">
            <a:avLst/>
          </a:prstGeom>
          <a:noFill/>
          <a:ln/>
        </p:spPr>
        <p:txBody>
          <a:bodyPr wrap="square" lIns="0" tIns="0" rIns="0" bIns="0" rtlCol="0" anchor="ctr"/>
          <a:lstStyle/>
          <a:p>
            <a:pPr marL="0" indent="0">
              <a:buNone/>
            </a:pPr>
            <a:r>
              <a:rPr lang="en-US" sz="1800" b="1" dirty="0">
                <a:solidFill>
                  <a:srgbClr val="0EA5A4"/>
                </a:solidFill>
                <a:latin typeface="Arial" pitchFamily="34" charset="0"/>
                <a:ea typeface="Arial" pitchFamily="34" charset="-122"/>
                <a:cs typeface="Arial" pitchFamily="34" charset="-120"/>
              </a:rPr>
              <a:t>LEFT SIDE: “Yes – still narrow”</a:t>
            </a:r>
            <a:endParaRPr lang="en-US" sz="1800" dirty="0"/>
          </a:p>
        </p:txBody>
      </p:sp>
      <p:sp>
        <p:nvSpPr>
          <p:cNvPr id="11" name="Text 8"/>
          <p:cNvSpPr txBox="1"/>
          <p:nvPr/>
        </p:nvSpPr>
        <p:spPr>
          <a:xfrm>
            <a:off x="6492240" y="1783080"/>
            <a:ext cx="4937760" cy="502920"/>
          </a:xfrm>
          <a:prstGeom prst="rect">
            <a:avLst/>
          </a:prstGeom>
          <a:noFill/>
          <a:ln/>
        </p:spPr>
        <p:txBody>
          <a:bodyPr wrap="square" lIns="0" tIns="0" rIns="0" bIns="0" rtlCol="0" anchor="ctr"/>
          <a:lstStyle/>
          <a:p>
            <a:pPr marL="0" indent="0">
              <a:buNone/>
            </a:pPr>
            <a:r>
              <a:rPr lang="en-US" sz="1800" b="1" dirty="0">
                <a:solidFill>
                  <a:srgbClr val="D63384"/>
                </a:solidFill>
                <a:latin typeface="Arial" pitchFamily="34" charset="0"/>
                <a:ea typeface="Arial" pitchFamily="34" charset="-122"/>
                <a:cs typeface="Arial" pitchFamily="34" charset="-120"/>
              </a:rPr>
              <a:t>RIGHT SIDE: “No – they’re general”</a:t>
            </a:r>
            <a:endParaRPr lang="en-US" sz="1800" dirty="0"/>
          </a:p>
        </p:txBody>
      </p:sp>
      <p:sp>
        <p:nvSpPr>
          <p:cNvPr id="12" name="Text 9"/>
          <p:cNvSpPr txBox="1"/>
          <p:nvPr/>
        </p:nvSpPr>
        <p:spPr>
          <a:xfrm>
            <a:off x="822960" y="2423160"/>
            <a:ext cx="4937760" cy="2651760"/>
          </a:xfrm>
          <a:prstGeom prst="rect">
            <a:avLst/>
          </a:prstGeom>
          <a:noFill/>
          <a:ln/>
        </p:spPr>
        <p:txBody>
          <a:bodyPr wrap="square" lIns="0" tIns="0" rIns="0" bIns="0" rtlCol="0" anchor="t"/>
          <a:lstStyle/>
          <a:p>
            <a:pPr marL="228600" indent="-228600">
              <a:spcAft>
                <a:spcPts val="1200"/>
              </a:spcAft>
              <a:buSzPct val="100000"/>
              <a:buChar char="•"/>
            </a:pPr>
            <a:r>
              <a:rPr lang="en-US" sz="1600" dirty="0">
                <a:solidFill>
                  <a:srgbClr val="1E2340"/>
                </a:solidFill>
                <a:latin typeface="Calibri" pitchFamily="34" charset="0"/>
                <a:ea typeface="Calibri" pitchFamily="34" charset="-122"/>
                <a:cs typeface="Calibri" pitchFamily="34" charset="-120"/>
              </a:rPr>
              <a:t>Do they learn from experience after training?</a:t>
            </a:r>
            <a:endParaRPr lang="en-US" sz="1600" dirty="0"/>
          </a:p>
          <a:p>
            <a:pPr marL="228600" indent="-228600">
              <a:spcAft>
                <a:spcPts val="1200"/>
              </a:spcAft>
              <a:buSzPct val="100000"/>
              <a:buChar char="•"/>
            </a:pPr>
            <a:r>
              <a:rPr lang="en-US" sz="1600" dirty="0">
                <a:solidFill>
                  <a:srgbClr val="1E2340"/>
                </a:solidFill>
                <a:latin typeface="Calibri" pitchFamily="34" charset="0"/>
                <a:ea typeface="Calibri" pitchFamily="34" charset="-122"/>
                <a:cs typeface="Calibri" pitchFamily="34" charset="-120"/>
              </a:rPr>
              <a:t>Why do they still fail at some simple tasks?</a:t>
            </a:r>
            <a:endParaRPr lang="en-US" sz="1600" dirty="0"/>
          </a:p>
          <a:p>
            <a:pPr marL="228600" indent="-228600">
              <a:spcAft>
                <a:spcPts val="1200"/>
              </a:spcAft>
              <a:buSzPct val="100000"/>
              <a:buChar char="•"/>
            </a:pPr>
            <a:r>
              <a:rPr lang="en-US" sz="1600" dirty="0">
                <a:solidFill>
                  <a:srgbClr val="1E2340"/>
                </a:solidFill>
                <a:latin typeface="Calibri" pitchFamily="34" charset="0"/>
                <a:ea typeface="Calibri" pitchFamily="34" charset="-122"/>
                <a:cs typeface="Calibri" pitchFamily="34" charset="-120"/>
              </a:rPr>
              <a:t>Do they have goals or understanding of their own?</a:t>
            </a:r>
            <a:endParaRPr lang="en-US" sz="1600" dirty="0"/>
          </a:p>
        </p:txBody>
      </p:sp>
      <p:sp>
        <p:nvSpPr>
          <p:cNvPr id="13" name="Text 10"/>
          <p:cNvSpPr txBox="1"/>
          <p:nvPr/>
        </p:nvSpPr>
        <p:spPr>
          <a:xfrm>
            <a:off x="6492240" y="2423160"/>
            <a:ext cx="4937760" cy="2651760"/>
          </a:xfrm>
          <a:prstGeom prst="rect">
            <a:avLst/>
          </a:prstGeom>
          <a:noFill/>
          <a:ln/>
        </p:spPr>
        <p:txBody>
          <a:bodyPr wrap="square" lIns="0" tIns="0" rIns="0" bIns="0" rtlCol="0" anchor="t"/>
          <a:lstStyle/>
          <a:p>
            <a:pPr marL="228600" indent="-228600">
              <a:spcAft>
                <a:spcPts val="1200"/>
              </a:spcAft>
              <a:buSzPct val="100000"/>
              <a:buChar char="•"/>
            </a:pPr>
            <a:r>
              <a:rPr lang="en-US" sz="1600" dirty="0">
                <a:solidFill>
                  <a:srgbClr val="1E2340"/>
                </a:solidFill>
                <a:latin typeface="Calibri" pitchFamily="34" charset="0"/>
                <a:ea typeface="Calibri" pitchFamily="34" charset="-122"/>
                <a:cs typeface="Calibri" pitchFamily="34" charset="-120"/>
              </a:rPr>
              <a:t>One model: code, essays, images, exams, planning…</a:t>
            </a:r>
            <a:endParaRPr lang="en-US" sz="1600" dirty="0"/>
          </a:p>
          <a:p>
            <a:pPr marL="228600" indent="-228600">
              <a:spcAft>
                <a:spcPts val="1200"/>
              </a:spcAft>
              <a:buSzPct val="100000"/>
              <a:buChar char="•"/>
            </a:pPr>
            <a:r>
              <a:rPr lang="en-US" sz="1600" dirty="0">
                <a:solidFill>
                  <a:srgbClr val="1E2340"/>
                </a:solidFill>
                <a:latin typeface="Calibri" pitchFamily="34" charset="0"/>
                <a:ea typeface="Calibri" pitchFamily="34" charset="-122"/>
                <a:cs typeface="Calibri" pitchFamily="34" charset="-120"/>
              </a:rPr>
              <a:t>Is “one task” still a useful definition?</a:t>
            </a:r>
            <a:endParaRPr lang="en-US" sz="1600" dirty="0"/>
          </a:p>
          <a:p>
            <a:pPr marL="228600" indent="-228600">
              <a:spcAft>
                <a:spcPts val="1200"/>
              </a:spcAft>
              <a:buSzPct val="100000"/>
              <a:buChar char="•"/>
            </a:pPr>
            <a:r>
              <a:rPr lang="en-US" sz="1600" dirty="0">
                <a:solidFill>
                  <a:srgbClr val="1E2340"/>
                </a:solidFill>
                <a:latin typeface="Calibri" pitchFamily="34" charset="0"/>
                <a:ea typeface="Calibri" pitchFamily="34" charset="-122"/>
                <a:cs typeface="Calibri" pitchFamily="34" charset="-120"/>
              </a:rPr>
              <a:t>What would count as evidence of AGI?</a:t>
            </a:r>
            <a:endParaRPr lang="en-US" sz="1600" dirty="0"/>
          </a:p>
        </p:txBody>
      </p:sp>
      <p:sp>
        <p:nvSpPr>
          <p:cNvPr id="14" name="Shape 11"/>
          <p:cNvSpPr/>
          <p:nvPr/>
        </p:nvSpPr>
        <p:spPr>
          <a:xfrm>
            <a:off x="548640" y="5440680"/>
            <a:ext cx="11094415" cy="548640"/>
          </a:xfrm>
          <a:prstGeom prst="roundRect">
            <a:avLst>
              <a:gd name="adj" fmla="val 16667"/>
            </a:avLst>
          </a:prstGeom>
          <a:solidFill>
            <a:srgbClr val="F9DDEB"/>
          </a:solidFill>
          <a:ln w="12700">
            <a:solidFill>
              <a:srgbClr val="F9DDEB"/>
            </a:solidFill>
            <a:prstDash val="solid"/>
          </a:ln>
        </p:spPr>
        <p:txBody>
          <a:bodyPr/>
          <a:lstStyle/>
          <a:p>
            <a:endParaRPr lang="en-GB"/>
          </a:p>
        </p:txBody>
      </p:sp>
      <p:pic>
        <p:nvPicPr>
          <p:cNvPr id="15" name="Image 0" descr="preencoded.png"/>
          <p:cNvPicPr>
            <a:picLocks noChangeAspect="1"/>
          </p:cNvPicPr>
          <p:nvPr/>
        </p:nvPicPr>
        <p:blipFill>
          <a:blip r:embed="rId4"/>
          <a:stretch>
            <a:fillRect/>
          </a:stretch>
        </p:blipFill>
        <p:spPr>
          <a:xfrm>
            <a:off x="731520" y="5550408"/>
            <a:ext cx="329184" cy="329184"/>
          </a:xfrm>
          <a:prstGeom prst="rect">
            <a:avLst/>
          </a:prstGeom>
        </p:spPr>
      </p:pic>
      <p:sp>
        <p:nvSpPr>
          <p:cNvPr id="16" name="Text 12"/>
          <p:cNvSpPr txBox="1"/>
          <p:nvPr/>
        </p:nvSpPr>
        <p:spPr>
          <a:xfrm>
            <a:off x="1188720" y="5440680"/>
            <a:ext cx="10271455" cy="548640"/>
          </a:xfrm>
          <a:prstGeom prst="rect">
            <a:avLst/>
          </a:prstGeom>
          <a:noFill/>
          <a:ln/>
        </p:spPr>
        <p:txBody>
          <a:bodyPr wrap="square" lIns="0" tIns="0" rIns="0" bIns="0" rtlCol="0" anchor="ctr"/>
          <a:lstStyle/>
          <a:p>
            <a:pPr marL="0" indent="0">
              <a:buNone/>
            </a:pPr>
            <a:r>
              <a:rPr lang="en-US" sz="1500" dirty="0">
                <a:solidFill>
                  <a:srgbClr val="1E2340"/>
                </a:solidFill>
                <a:latin typeface="Calibri" pitchFamily="34" charset="0"/>
                <a:ea typeface="Calibri" pitchFamily="34" charset="-122"/>
                <a:cs typeface="Calibri" pitchFamily="34" charset="-120"/>
              </a:rPr>
              <a:t>2 min prep · 30-second points, alternating sides · final vote: did anyone change their mind?</a:t>
            </a:r>
            <a:endParaRPr lang="en-US" sz="1500" dirty="0"/>
          </a:p>
        </p:txBody>
      </p:sp>
    </p:spTree>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 0"/>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Artificial vs Human Intelligence</a:t>
            </a:r>
            <a:endParaRPr lang="en-US" sz="3000" dirty="0"/>
          </a:p>
        </p:txBody>
      </p:sp>
      <p:sp>
        <p:nvSpPr>
          <p:cNvPr id="3" name="Text 1"/>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1 · Introduction to AI</a:t>
            </a:r>
            <a:endParaRPr lang="en-US" sz="1000" dirty="0"/>
          </a:p>
        </p:txBody>
      </p:sp>
      <p:sp>
        <p:nvSpPr>
          <p:cNvPr id="4" name="Text 2"/>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32</a:t>
            </a:r>
            <a:endParaRPr lang="en-US" sz="1000" dirty="0"/>
          </a:p>
        </p:txBody>
      </p:sp>
      <p:graphicFrame>
        <p:nvGraphicFramePr>
          <p:cNvPr id="33" name="Table 0"/>
          <p:cNvGraphicFramePr>
            <a:graphicFrameLocks noGrp="1"/>
          </p:cNvGraphicFramePr>
          <p:nvPr/>
        </p:nvGraphicFramePr>
        <p:xfrm>
          <a:off x="548640" y="1600200"/>
          <a:ext cx="11091672" cy="3291840"/>
        </p:xfrm>
        <a:graphic>
          <a:graphicData uri="http://schemas.openxmlformats.org/drawingml/2006/table">
            <a:tbl>
              <a:tblPr/>
              <a:tblGrid>
                <a:gridCol w="2011680">
                  <a:extLst>
                    <a:ext uri="{9D8B030D-6E8A-4147-A177-3AD203B41FA5}">
                      <a16:colId xmlns:a16="http://schemas.microsoft.com/office/drawing/2014/main" val="20000"/>
                    </a:ext>
                  </a:extLst>
                </a:gridCol>
                <a:gridCol w="4544568">
                  <a:extLst>
                    <a:ext uri="{9D8B030D-6E8A-4147-A177-3AD203B41FA5}">
                      <a16:colId xmlns:a16="http://schemas.microsoft.com/office/drawing/2014/main" val="20001"/>
                    </a:ext>
                  </a:extLst>
                </a:gridCol>
                <a:gridCol w="4535424">
                  <a:extLst>
                    <a:ext uri="{9D8B030D-6E8A-4147-A177-3AD203B41FA5}">
                      <a16:colId xmlns:a16="http://schemas.microsoft.com/office/drawing/2014/main" val="20002"/>
                    </a:ext>
                  </a:extLst>
                </a:gridCol>
              </a:tblGrid>
              <a:tr h="548640">
                <a:tc>
                  <a:txBody>
                    <a:bodyPr/>
                    <a:lstStyle/>
                    <a:p>
                      <a:pPr marL="0" indent="0">
                        <a:buNone/>
                      </a:pPr>
                      <a:endParaRPr lang="en-US" sz="1600" dirty="0">
                        <a:latin typeface="Arial" charset="0"/>
                        <a:ea typeface="Arial" charset="0"/>
                        <a:cs typeface="Arial"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14172E"/>
                    </a:solidFill>
                  </a:tcPr>
                </a:tc>
                <a:tc>
                  <a:txBody>
                    <a:bodyPr/>
                    <a:lstStyle/>
                    <a:p>
                      <a:pPr marL="0" indent="0">
                        <a:buNone/>
                      </a:pPr>
                      <a:r>
                        <a:rPr lang="en-US" sz="1600" b="1" dirty="0">
                          <a:solidFill>
                            <a:srgbClr val="FFFFFF"/>
                          </a:solidFill>
                          <a:latin typeface="Arial" pitchFamily="34" charset="0"/>
                          <a:ea typeface="Arial" pitchFamily="34" charset="-122"/>
                          <a:cs typeface="Arial" pitchFamily="34" charset="-120"/>
                        </a:rPr>
                        <a:t>Artificial Intelligence</a:t>
                      </a:r>
                      <a:endParaRPr lang="en-US" sz="1600" dirty="0">
                        <a:latin typeface="Arial" charset="0"/>
                        <a:ea typeface="Arial" charset="0"/>
                        <a:cs typeface="Arial"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0EA5A4"/>
                    </a:solidFill>
                  </a:tcPr>
                </a:tc>
                <a:tc>
                  <a:txBody>
                    <a:bodyPr/>
                    <a:lstStyle/>
                    <a:p>
                      <a:pPr marL="0" indent="0">
                        <a:buNone/>
                      </a:pPr>
                      <a:r>
                        <a:rPr lang="en-US" sz="1600" b="1" dirty="0">
                          <a:solidFill>
                            <a:srgbClr val="FFFFFF"/>
                          </a:solidFill>
                          <a:latin typeface="Arial" pitchFamily="34" charset="0"/>
                          <a:ea typeface="Arial" pitchFamily="34" charset="-122"/>
                          <a:cs typeface="Arial" pitchFamily="34" charset="-120"/>
                        </a:rPr>
                        <a:t>Human Intelligence</a:t>
                      </a:r>
                      <a:endParaRPr lang="en-US" sz="1600" dirty="0">
                        <a:latin typeface="Arial" charset="0"/>
                        <a:ea typeface="Arial" charset="0"/>
                        <a:cs typeface="Arial"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2665A"/>
                    </a:solidFill>
                  </a:tcPr>
                </a:tc>
                <a:extLst>
                  <a:ext uri="{0D108BD9-81ED-4DB2-BD59-A6C34878D82A}">
                    <a16:rowId xmlns:a16="http://schemas.microsoft.com/office/drawing/2014/main" val="10000"/>
                  </a:ext>
                </a:extLst>
              </a:tr>
              <a:tr h="548640">
                <a:tc>
                  <a:txBody>
                    <a:bodyPr/>
                    <a:lstStyle/>
                    <a:p>
                      <a:pPr marL="0" indent="0">
                        <a:buNone/>
                      </a:pPr>
                      <a:r>
                        <a:rPr lang="en-US" sz="1400" b="1" dirty="0">
                          <a:solidFill>
                            <a:srgbClr val="14172E"/>
                          </a:solidFill>
                          <a:latin typeface="Calibri" pitchFamily="34" charset="0"/>
                          <a:ea typeface="Calibri" pitchFamily="34" charset="-122"/>
                          <a:cs typeface="Calibri" pitchFamily="34" charset="-120"/>
                        </a:rPr>
                        <a:t>Speed &amp; scale</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tc>
                  <a:txBody>
                    <a:bodyPr/>
                    <a:lstStyle/>
                    <a:p>
                      <a:pPr marL="0" indent="0">
                        <a:buNone/>
                      </a:pPr>
                      <a:r>
                        <a:rPr lang="en-US" sz="1400" dirty="0">
                          <a:solidFill>
                            <a:srgbClr val="1E2340"/>
                          </a:solidFill>
                          <a:latin typeface="Calibri" pitchFamily="34" charset="0"/>
                          <a:ea typeface="Calibri" pitchFamily="34" charset="-122"/>
                          <a:cs typeface="Calibri" pitchFamily="34" charset="-120"/>
                        </a:rPr>
                        <a:t>Processes vast data in seconds, never tires</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tc>
                  <a:txBody>
                    <a:bodyPr/>
                    <a:lstStyle/>
                    <a:p>
                      <a:pPr marL="0" indent="0">
                        <a:buNone/>
                      </a:pPr>
                      <a:r>
                        <a:rPr lang="en-US" sz="1400" dirty="0">
                          <a:solidFill>
                            <a:srgbClr val="1E2340"/>
                          </a:solidFill>
                          <a:latin typeface="Calibri" pitchFamily="34" charset="0"/>
                          <a:ea typeface="Calibri" pitchFamily="34" charset="-122"/>
                          <a:cs typeface="Calibri" pitchFamily="34" charset="-120"/>
                        </a:rPr>
                        <a:t>Slower, limited attention, needs rest</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extLst>
                  <a:ext uri="{0D108BD9-81ED-4DB2-BD59-A6C34878D82A}">
                    <a16:rowId xmlns:a16="http://schemas.microsoft.com/office/drawing/2014/main" val="10001"/>
                  </a:ext>
                </a:extLst>
              </a:tr>
              <a:tr h="548640">
                <a:tc>
                  <a:txBody>
                    <a:bodyPr/>
                    <a:lstStyle/>
                    <a:p>
                      <a:pPr marL="0" indent="0">
                        <a:buNone/>
                      </a:pPr>
                      <a:r>
                        <a:rPr lang="en-US" sz="1400" b="1" dirty="0">
                          <a:solidFill>
                            <a:srgbClr val="14172E"/>
                          </a:solidFill>
                          <a:latin typeface="Calibri" pitchFamily="34" charset="0"/>
                          <a:ea typeface="Calibri" pitchFamily="34" charset="-122"/>
                          <a:cs typeface="Calibri" pitchFamily="34" charset="-120"/>
                        </a:rPr>
                        <a:t>Learning</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FFFFF"/>
                    </a:solidFill>
                  </a:tcPr>
                </a:tc>
                <a:tc>
                  <a:txBody>
                    <a:bodyPr/>
                    <a:lstStyle/>
                    <a:p>
                      <a:pPr marL="0" indent="0">
                        <a:buNone/>
                      </a:pPr>
                      <a:r>
                        <a:rPr lang="en-US" sz="1400" dirty="0">
                          <a:solidFill>
                            <a:srgbClr val="1E2340"/>
                          </a:solidFill>
                          <a:latin typeface="Calibri" pitchFamily="34" charset="0"/>
                          <a:ea typeface="Calibri" pitchFamily="34" charset="-122"/>
                          <a:cs typeface="Calibri" pitchFamily="34" charset="-120"/>
                        </a:rPr>
                        <a:t>From data and training; lots of examples</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FFFFF"/>
                    </a:solidFill>
                  </a:tcPr>
                </a:tc>
                <a:tc>
                  <a:txBody>
                    <a:bodyPr/>
                    <a:lstStyle/>
                    <a:p>
                      <a:pPr marL="0" indent="0">
                        <a:buNone/>
                      </a:pPr>
                      <a:r>
                        <a:rPr lang="en-US" sz="1400" dirty="0">
                          <a:solidFill>
                            <a:srgbClr val="1E2340"/>
                          </a:solidFill>
                          <a:latin typeface="Calibri" pitchFamily="34" charset="0"/>
                          <a:ea typeface="Calibri" pitchFamily="34" charset="-122"/>
                          <a:cs typeface="Calibri" pitchFamily="34" charset="-120"/>
                        </a:rPr>
                        <a:t>From experience, education, emotion – often from few examples</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48640">
                <a:tc>
                  <a:txBody>
                    <a:bodyPr/>
                    <a:lstStyle/>
                    <a:p>
                      <a:pPr marL="0" indent="0">
                        <a:buNone/>
                      </a:pPr>
                      <a:r>
                        <a:rPr lang="en-US" sz="1400" b="1" dirty="0">
                          <a:solidFill>
                            <a:srgbClr val="14172E"/>
                          </a:solidFill>
                          <a:latin typeface="Calibri" pitchFamily="34" charset="0"/>
                          <a:ea typeface="Calibri" pitchFamily="34" charset="-122"/>
                          <a:cs typeface="Calibri" pitchFamily="34" charset="-120"/>
                        </a:rPr>
                        <a:t>Flexibility</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tc>
                  <a:txBody>
                    <a:bodyPr/>
                    <a:lstStyle/>
                    <a:p>
                      <a:pPr marL="0" indent="0">
                        <a:buNone/>
                      </a:pPr>
                      <a:r>
                        <a:rPr lang="en-US" sz="1400" dirty="0">
                          <a:solidFill>
                            <a:srgbClr val="1E2340"/>
                          </a:solidFill>
                          <a:latin typeface="Calibri" pitchFamily="34" charset="0"/>
                          <a:ea typeface="Calibri" pitchFamily="34" charset="-122"/>
                          <a:cs typeface="Calibri" pitchFamily="34" charset="-120"/>
                        </a:rPr>
                        <a:t>Strong within training; brittle outside it</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tc>
                  <a:txBody>
                    <a:bodyPr/>
                    <a:lstStyle/>
                    <a:p>
                      <a:pPr marL="0" indent="0">
                        <a:buNone/>
                      </a:pPr>
                      <a:r>
                        <a:rPr lang="en-US" sz="1400" dirty="0">
                          <a:solidFill>
                            <a:srgbClr val="1E2340"/>
                          </a:solidFill>
                          <a:latin typeface="Calibri" pitchFamily="34" charset="0"/>
                          <a:ea typeface="Calibri" pitchFamily="34" charset="-122"/>
                          <a:cs typeface="Calibri" pitchFamily="34" charset="-120"/>
                        </a:rPr>
                        <a:t>Adapts to novel, abstract situations</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extLst>
                  <a:ext uri="{0D108BD9-81ED-4DB2-BD59-A6C34878D82A}">
                    <a16:rowId xmlns:a16="http://schemas.microsoft.com/office/drawing/2014/main" val="10003"/>
                  </a:ext>
                </a:extLst>
              </a:tr>
              <a:tr h="548640">
                <a:tc>
                  <a:txBody>
                    <a:bodyPr/>
                    <a:lstStyle/>
                    <a:p>
                      <a:pPr marL="0" indent="0">
                        <a:buNone/>
                      </a:pPr>
                      <a:r>
                        <a:rPr lang="en-US" sz="1400" b="1" dirty="0">
                          <a:solidFill>
                            <a:srgbClr val="14172E"/>
                          </a:solidFill>
                          <a:latin typeface="Calibri" pitchFamily="34" charset="0"/>
                          <a:ea typeface="Calibri" pitchFamily="34" charset="-122"/>
                          <a:cs typeface="Calibri" pitchFamily="34" charset="-120"/>
                        </a:rPr>
                        <a:t>Judgement</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FFFFF"/>
                    </a:solidFill>
                  </a:tcPr>
                </a:tc>
                <a:tc>
                  <a:txBody>
                    <a:bodyPr/>
                    <a:lstStyle/>
                    <a:p>
                      <a:pPr marL="0" indent="0">
                        <a:buNone/>
                      </a:pPr>
                      <a:r>
                        <a:rPr lang="en-US" sz="1400" dirty="0">
                          <a:solidFill>
                            <a:srgbClr val="1E2340"/>
                          </a:solidFill>
                          <a:latin typeface="Calibri" pitchFamily="34" charset="0"/>
                          <a:ea typeface="Calibri" pitchFamily="34" charset="-122"/>
                          <a:cs typeface="Calibri" pitchFamily="34" charset="-120"/>
                        </a:rPr>
                        <a:t>No values of its own; can mirror bias in data</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FFFFF"/>
                    </a:solidFill>
                  </a:tcPr>
                </a:tc>
                <a:tc>
                  <a:txBody>
                    <a:bodyPr/>
                    <a:lstStyle/>
                    <a:p>
                      <a:pPr marL="0" indent="0">
                        <a:buNone/>
                      </a:pPr>
                      <a:r>
                        <a:rPr lang="en-US" sz="1400" dirty="0">
                          <a:solidFill>
                            <a:srgbClr val="1E2340"/>
                          </a:solidFill>
                          <a:latin typeface="Calibri" pitchFamily="34" charset="0"/>
                          <a:ea typeface="Calibri" pitchFamily="34" charset="-122"/>
                          <a:cs typeface="Calibri" pitchFamily="34" charset="-120"/>
                        </a:rPr>
                        <a:t>Ethics, empathy, context and common sense</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48640">
                <a:tc>
                  <a:txBody>
                    <a:bodyPr/>
                    <a:lstStyle/>
                    <a:p>
                      <a:pPr marL="0" indent="0">
                        <a:buNone/>
                      </a:pPr>
                      <a:r>
                        <a:rPr lang="en-US" sz="1400" b="1" dirty="0">
                          <a:solidFill>
                            <a:srgbClr val="14172E"/>
                          </a:solidFill>
                          <a:latin typeface="Calibri" pitchFamily="34" charset="0"/>
                          <a:ea typeface="Calibri" pitchFamily="34" charset="-122"/>
                          <a:cs typeface="Calibri" pitchFamily="34" charset="-120"/>
                        </a:rPr>
                        <a:t>Consistency</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tc>
                  <a:txBody>
                    <a:bodyPr/>
                    <a:lstStyle/>
                    <a:p>
                      <a:pPr marL="0" indent="0">
                        <a:buNone/>
                      </a:pPr>
                      <a:r>
                        <a:rPr lang="en-US" sz="1400" dirty="0">
                          <a:solidFill>
                            <a:srgbClr val="1E2340"/>
                          </a:solidFill>
                          <a:latin typeface="Calibri" pitchFamily="34" charset="0"/>
                          <a:ea typeface="Calibri" pitchFamily="34" charset="-122"/>
                          <a:cs typeface="Calibri" pitchFamily="34" charset="-120"/>
                        </a:rPr>
                        <a:t>Tireless, but can hallucinate confidently</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tc>
                  <a:txBody>
                    <a:bodyPr/>
                    <a:lstStyle/>
                    <a:p>
                      <a:pPr marL="0" indent="0">
                        <a:buNone/>
                      </a:pPr>
                      <a:r>
                        <a:rPr lang="en-US" sz="1400" dirty="0">
                          <a:solidFill>
                            <a:srgbClr val="1E2340"/>
                          </a:solidFill>
                          <a:latin typeface="Calibri" pitchFamily="34" charset="0"/>
                          <a:ea typeface="Calibri" pitchFamily="34" charset="-122"/>
                          <a:cs typeface="Calibri" pitchFamily="34" charset="-120"/>
                        </a:rPr>
                        <a:t>Variable, but knows when it doesn’t know (sometimes!)</a:t>
                      </a:r>
                      <a:endParaRPr lang="en-US" sz="1400" dirty="0">
                        <a:latin typeface="Calibri" charset="0"/>
                        <a:ea typeface="Calibri" charset="0"/>
                        <a:cs typeface="Calibri" charset="0"/>
                      </a:endParaRPr>
                    </a:p>
                  </a:txBody>
                  <a:tcPr marL="109728" marR="109728" anchor="ctr">
                    <a:lnL w="9525" cap="flat" cmpd="sng" algn="ctr">
                      <a:solidFill>
                        <a:srgbClr val="DDE1EC"/>
                      </a:solidFill>
                      <a:prstDash val="solid"/>
                      <a:round/>
                      <a:headEnd type="none" w="med" len="med"/>
                      <a:tailEnd type="none" w="med" len="med"/>
                    </a:lnL>
                    <a:lnR w="9525" cap="flat" cmpd="sng" algn="ctr">
                      <a:solidFill>
                        <a:srgbClr val="DDE1EC"/>
                      </a:solidFill>
                      <a:prstDash val="solid"/>
                      <a:round/>
                      <a:headEnd type="none" w="med" len="med"/>
                      <a:tailEnd type="none" w="med" len="med"/>
                    </a:lnR>
                    <a:lnT w="9525" cap="flat" cmpd="sng" algn="ctr">
                      <a:solidFill>
                        <a:srgbClr val="DDE1EC"/>
                      </a:solidFill>
                      <a:prstDash val="solid"/>
                      <a:round/>
                      <a:headEnd type="none" w="med" len="med"/>
                      <a:tailEnd type="none" w="med" len="med"/>
                    </a:lnT>
                    <a:lnB w="9525" cap="flat" cmpd="sng" algn="ctr">
                      <a:solidFill>
                        <a:srgbClr val="DDE1EC"/>
                      </a:solidFill>
                      <a:prstDash val="solid"/>
                      <a:round/>
                      <a:headEnd type="none" w="med" len="med"/>
                      <a:tailEnd type="none" w="med" len="med"/>
                    </a:lnB>
                    <a:solidFill>
                      <a:srgbClr val="F3F5FB"/>
                    </a:solidFill>
                  </a:tcPr>
                </a:tc>
                <a:extLst>
                  <a:ext uri="{0D108BD9-81ED-4DB2-BD59-A6C34878D82A}">
                    <a16:rowId xmlns:a16="http://schemas.microsoft.com/office/drawing/2014/main" val="10005"/>
                  </a:ext>
                </a:extLst>
              </a:tr>
            </a:tbl>
          </a:graphicData>
        </a:graphic>
      </p:graphicFrame>
      <p:sp>
        <p:nvSpPr>
          <p:cNvPr id="7" name="Shape 3"/>
          <p:cNvSpPr/>
          <p:nvPr/>
        </p:nvSpPr>
        <p:spPr>
          <a:xfrm>
            <a:off x="548640" y="5166360"/>
            <a:ext cx="11094415" cy="777240"/>
          </a:xfrm>
          <a:prstGeom prst="roundRect">
            <a:avLst>
              <a:gd name="adj" fmla="val 11765"/>
            </a:avLst>
          </a:prstGeom>
          <a:solidFill>
            <a:srgbClr val="FDE3E0"/>
          </a:solidFill>
          <a:ln w="12700">
            <a:solidFill>
              <a:srgbClr val="FDE3E0"/>
            </a:solidFill>
            <a:prstDash val="solid"/>
          </a:ln>
        </p:spPr>
        <p:txBody>
          <a:bodyPr/>
          <a:lstStyle/>
          <a:p>
            <a:endParaRPr lang="en-GB"/>
          </a:p>
        </p:txBody>
      </p:sp>
      <p:pic>
        <p:nvPicPr>
          <p:cNvPr id="8" name="Image 0" descr="preencoded.png"/>
          <p:cNvPicPr>
            <a:picLocks noChangeAspect="1"/>
          </p:cNvPicPr>
          <p:nvPr/>
        </p:nvPicPr>
        <p:blipFill>
          <a:blip r:embed="rId4"/>
          <a:stretch>
            <a:fillRect/>
          </a:stretch>
        </p:blipFill>
        <p:spPr>
          <a:xfrm>
            <a:off x="731520" y="5390388"/>
            <a:ext cx="329184" cy="329184"/>
          </a:xfrm>
          <a:prstGeom prst="rect">
            <a:avLst/>
          </a:prstGeom>
        </p:spPr>
      </p:pic>
      <p:sp>
        <p:nvSpPr>
          <p:cNvPr id="9" name="Text 4"/>
          <p:cNvSpPr txBox="1"/>
          <p:nvPr/>
        </p:nvSpPr>
        <p:spPr>
          <a:xfrm>
            <a:off x="1188720" y="5166360"/>
            <a:ext cx="10271455" cy="777240"/>
          </a:xfrm>
          <a:prstGeom prst="rect">
            <a:avLst/>
          </a:prstGeom>
          <a:noFill/>
          <a:ln/>
        </p:spPr>
        <p:txBody>
          <a:bodyPr wrap="square" lIns="0" tIns="0" rIns="0" bIns="0" rtlCol="0" anchor="ctr"/>
          <a:lstStyle/>
          <a:p>
            <a:pPr marL="0" indent="0">
              <a:buNone/>
            </a:pPr>
            <a:r>
              <a:rPr lang="en-US" sz="1500" dirty="0">
                <a:solidFill>
                  <a:srgbClr val="1E2340"/>
                </a:solidFill>
                <a:latin typeface="Calibri" pitchFamily="34" charset="0"/>
                <a:ea typeface="Calibri" pitchFamily="34" charset="-122"/>
                <a:cs typeface="Calibri" pitchFamily="34" charset="-120"/>
              </a:rPr>
              <a:t>The “jagged frontier”: AI is superhuman at some tasks and surprisingly weak at similar-looking ones. Knowing which is which is a professional skill.</a:t>
            </a:r>
            <a:endParaRPr lang="en-US" sz="1500" dirty="0"/>
          </a:p>
        </p:txBody>
      </p:sp>
    </p:spTree>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Shape 0"/>
          <p:cNvSpPr/>
          <p:nvPr/>
        </p:nvSpPr>
        <p:spPr>
          <a:xfrm>
            <a:off x="548640" y="292608"/>
            <a:ext cx="873252" cy="292608"/>
          </a:xfrm>
          <a:prstGeom prst="roundRect">
            <a:avLst>
              <a:gd name="adj" fmla="val 50000"/>
            </a:avLst>
          </a:prstGeom>
          <a:solidFill>
            <a:srgbClr val="6D4AE0"/>
          </a:solidFill>
          <a:ln w="12700">
            <a:solidFill>
              <a:srgbClr val="6D4AE0"/>
            </a:solidFill>
            <a:prstDash val="solid"/>
          </a:ln>
        </p:spPr>
        <p:txBody>
          <a:bodyPr/>
          <a:lstStyle/>
          <a:p>
            <a:endParaRPr lang="en-GB"/>
          </a:p>
        </p:txBody>
      </p:sp>
      <p:sp>
        <p:nvSpPr>
          <p:cNvPr id="3" name="Text 1"/>
          <p:cNvSpPr txBox="1"/>
          <p:nvPr/>
        </p:nvSpPr>
        <p:spPr>
          <a:xfrm>
            <a:off x="548640" y="292608"/>
            <a:ext cx="873252" cy="292608"/>
          </a:xfrm>
          <a:prstGeom prst="rect">
            <a:avLst/>
          </a:prstGeom>
          <a:noFill/>
          <a:ln/>
        </p:spPr>
        <p:txBody>
          <a:bodyPr wrap="square" lIns="0" tIns="0" rIns="0" bIns="0" rtlCol="0" anchor="ctr"/>
          <a:lstStyle/>
          <a:p>
            <a:pPr marL="0" indent="0" algn="ctr">
              <a:buNone/>
            </a:pPr>
            <a:r>
              <a:rPr lang="en-US" sz="1050" b="1" kern="0" spc="100" dirty="0">
                <a:solidFill>
                  <a:srgbClr val="FFFFFF"/>
                </a:solidFill>
                <a:latin typeface="Arial" pitchFamily="34" charset="0"/>
                <a:ea typeface="Arial" pitchFamily="34" charset="-122"/>
                <a:cs typeface="Arial" pitchFamily="34" charset="-120"/>
              </a:rPr>
              <a:t>DISCUSS</a:t>
            </a:r>
            <a:endParaRPr lang="en-US" sz="1050" dirty="0"/>
          </a:p>
        </p:txBody>
      </p:sp>
      <p:sp>
        <p:nvSpPr>
          <p:cNvPr id="4" name="Text 2"/>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With Great Power… Responsible AI</a:t>
            </a:r>
            <a:endParaRPr lang="en-US" sz="3000" dirty="0"/>
          </a:p>
        </p:txBody>
      </p:sp>
      <p:sp>
        <p:nvSpPr>
          <p:cNvPr id="5" name="Text 3"/>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1 · Introduction to AI</a:t>
            </a:r>
            <a:endParaRPr lang="en-US" sz="1000" dirty="0"/>
          </a:p>
        </p:txBody>
      </p:sp>
      <p:sp>
        <p:nvSpPr>
          <p:cNvPr id="6" name="Text 4"/>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33</a:t>
            </a:r>
            <a:endParaRPr lang="en-US" sz="1000" dirty="0"/>
          </a:p>
        </p:txBody>
      </p:sp>
      <p:sp>
        <p:nvSpPr>
          <p:cNvPr id="8" name="Shape 5"/>
          <p:cNvSpPr/>
          <p:nvPr/>
        </p:nvSpPr>
        <p:spPr>
          <a:xfrm>
            <a:off x="548640" y="1645920"/>
            <a:ext cx="2377440" cy="1645920"/>
          </a:xfrm>
          <a:prstGeom prst="roundRect">
            <a:avLst>
              <a:gd name="adj" fmla="val 6667"/>
            </a:avLst>
          </a:prstGeom>
          <a:solidFill>
            <a:srgbClr val="F3F5FB"/>
          </a:solidFill>
          <a:ln w="12700">
            <a:solidFill>
              <a:srgbClr val="F3F5FB"/>
            </a:solidFill>
            <a:prstDash val="solid"/>
          </a:ln>
        </p:spPr>
        <p:txBody>
          <a:bodyPr/>
          <a:lstStyle/>
          <a:p>
            <a:endParaRPr lang="en-GB"/>
          </a:p>
        </p:txBody>
      </p:sp>
      <p:sp>
        <p:nvSpPr>
          <p:cNvPr id="9" name="Shape 6"/>
          <p:cNvSpPr/>
          <p:nvPr/>
        </p:nvSpPr>
        <p:spPr>
          <a:xfrm>
            <a:off x="749808" y="1847088"/>
            <a:ext cx="457200" cy="457200"/>
          </a:xfrm>
          <a:prstGeom prst="ellipse">
            <a:avLst/>
          </a:prstGeom>
          <a:solidFill>
            <a:srgbClr val="F2665A"/>
          </a:solidFill>
          <a:ln w="12700">
            <a:solidFill>
              <a:srgbClr val="F2665A"/>
            </a:solidFill>
            <a:prstDash val="solid"/>
          </a:ln>
        </p:spPr>
        <p:txBody>
          <a:bodyPr/>
          <a:lstStyle/>
          <a:p>
            <a:endParaRPr lang="en-GB"/>
          </a:p>
        </p:txBody>
      </p:sp>
      <p:pic>
        <p:nvPicPr>
          <p:cNvPr id="10" name="Image 0" descr="preencoded.png"/>
          <p:cNvPicPr>
            <a:picLocks noChangeAspect="1"/>
          </p:cNvPicPr>
          <p:nvPr/>
        </p:nvPicPr>
        <p:blipFill>
          <a:blip r:embed="rId4"/>
          <a:stretch>
            <a:fillRect/>
          </a:stretch>
        </p:blipFill>
        <p:spPr>
          <a:xfrm>
            <a:off x="850392" y="1947672"/>
            <a:ext cx="256032" cy="256032"/>
          </a:xfrm>
          <a:prstGeom prst="rect">
            <a:avLst/>
          </a:prstGeom>
        </p:spPr>
      </p:pic>
      <p:sp>
        <p:nvSpPr>
          <p:cNvPr id="11" name="Text 7"/>
          <p:cNvSpPr txBox="1"/>
          <p:nvPr/>
        </p:nvSpPr>
        <p:spPr>
          <a:xfrm>
            <a:off x="1344168" y="1847088"/>
            <a:ext cx="1371600" cy="457200"/>
          </a:xfrm>
          <a:prstGeom prst="rect">
            <a:avLst/>
          </a:prstGeom>
          <a:noFill/>
          <a:ln/>
        </p:spPr>
        <p:txBody>
          <a:bodyPr wrap="square" lIns="0" tIns="0" rIns="0" bIns="0" rtlCol="0" anchor="ctr"/>
          <a:lstStyle/>
          <a:p>
            <a:pPr marL="0" indent="0">
              <a:buNone/>
            </a:pPr>
            <a:r>
              <a:rPr lang="en-US" sz="1500" b="1" dirty="0">
                <a:solidFill>
                  <a:srgbClr val="14172E"/>
                </a:solidFill>
                <a:latin typeface="Arial" pitchFamily="34" charset="0"/>
                <a:ea typeface="Arial" pitchFamily="34" charset="-122"/>
                <a:cs typeface="Arial" pitchFamily="34" charset="-120"/>
              </a:rPr>
              <a:t>Hallucination</a:t>
            </a:r>
            <a:endParaRPr lang="en-US" sz="1500" dirty="0"/>
          </a:p>
        </p:txBody>
      </p:sp>
      <p:sp>
        <p:nvSpPr>
          <p:cNvPr id="12" name="Text 8"/>
          <p:cNvSpPr txBox="1"/>
          <p:nvPr/>
        </p:nvSpPr>
        <p:spPr>
          <a:xfrm>
            <a:off x="749808" y="2414016"/>
            <a:ext cx="1975104" cy="768096"/>
          </a:xfrm>
          <a:prstGeom prst="rect">
            <a:avLst/>
          </a:prstGeom>
          <a:noFill/>
          <a:ln/>
        </p:spPr>
        <p:txBody>
          <a:bodyPr wrap="square" lIns="0" tIns="0" rIns="0" bIns="0" rtlCol="0" anchor="t"/>
          <a:lstStyle/>
          <a:p>
            <a:pPr marL="0" indent="0">
              <a:buNone/>
            </a:pPr>
            <a:r>
              <a:rPr lang="en-US" sz="1300" dirty="0">
                <a:solidFill>
                  <a:srgbClr val="1E2340"/>
                </a:solidFill>
                <a:latin typeface="Calibri" pitchFamily="34" charset="0"/>
                <a:ea typeface="Calibri" pitchFamily="34" charset="-122"/>
                <a:cs typeface="Calibri" pitchFamily="34" charset="-120"/>
              </a:rPr>
              <a:t>Confident but false answers and fake citations</a:t>
            </a:r>
            <a:endParaRPr lang="en-US" sz="1300" dirty="0"/>
          </a:p>
        </p:txBody>
      </p:sp>
      <p:sp>
        <p:nvSpPr>
          <p:cNvPr id="13" name="Shape 9"/>
          <p:cNvSpPr/>
          <p:nvPr/>
        </p:nvSpPr>
        <p:spPr>
          <a:xfrm>
            <a:off x="3063240" y="1645920"/>
            <a:ext cx="2377440" cy="1645920"/>
          </a:xfrm>
          <a:prstGeom prst="roundRect">
            <a:avLst>
              <a:gd name="adj" fmla="val 6667"/>
            </a:avLst>
          </a:prstGeom>
          <a:solidFill>
            <a:srgbClr val="F3F5FB"/>
          </a:solidFill>
          <a:ln w="12700">
            <a:solidFill>
              <a:srgbClr val="F3F5FB"/>
            </a:solidFill>
            <a:prstDash val="solid"/>
          </a:ln>
        </p:spPr>
        <p:txBody>
          <a:bodyPr/>
          <a:lstStyle/>
          <a:p>
            <a:endParaRPr lang="en-GB"/>
          </a:p>
        </p:txBody>
      </p:sp>
      <p:sp>
        <p:nvSpPr>
          <p:cNvPr id="14" name="Shape 10"/>
          <p:cNvSpPr/>
          <p:nvPr/>
        </p:nvSpPr>
        <p:spPr>
          <a:xfrm>
            <a:off x="3264408" y="1847088"/>
            <a:ext cx="457200" cy="457200"/>
          </a:xfrm>
          <a:prstGeom prst="ellipse">
            <a:avLst/>
          </a:prstGeom>
          <a:solidFill>
            <a:srgbClr val="6D4AE0"/>
          </a:solidFill>
          <a:ln w="12700">
            <a:solidFill>
              <a:srgbClr val="6D4AE0"/>
            </a:solidFill>
            <a:prstDash val="solid"/>
          </a:ln>
        </p:spPr>
        <p:txBody>
          <a:bodyPr/>
          <a:lstStyle/>
          <a:p>
            <a:endParaRPr lang="en-GB"/>
          </a:p>
        </p:txBody>
      </p:sp>
      <p:pic>
        <p:nvPicPr>
          <p:cNvPr id="15" name="Image 1" descr="preencoded.png"/>
          <p:cNvPicPr>
            <a:picLocks noChangeAspect="1"/>
          </p:cNvPicPr>
          <p:nvPr/>
        </p:nvPicPr>
        <p:blipFill>
          <a:blip r:embed="rId5"/>
          <a:stretch>
            <a:fillRect/>
          </a:stretch>
        </p:blipFill>
        <p:spPr>
          <a:xfrm>
            <a:off x="3364992" y="1947672"/>
            <a:ext cx="256032" cy="256032"/>
          </a:xfrm>
          <a:prstGeom prst="rect">
            <a:avLst/>
          </a:prstGeom>
        </p:spPr>
      </p:pic>
      <p:sp>
        <p:nvSpPr>
          <p:cNvPr id="16" name="Text 11"/>
          <p:cNvSpPr txBox="1"/>
          <p:nvPr/>
        </p:nvSpPr>
        <p:spPr>
          <a:xfrm>
            <a:off x="3858768" y="1847088"/>
            <a:ext cx="1371600" cy="457200"/>
          </a:xfrm>
          <a:prstGeom prst="rect">
            <a:avLst/>
          </a:prstGeom>
          <a:noFill/>
          <a:ln/>
        </p:spPr>
        <p:txBody>
          <a:bodyPr wrap="square" lIns="0" tIns="0" rIns="0" bIns="0" rtlCol="0" anchor="ctr"/>
          <a:lstStyle/>
          <a:p>
            <a:pPr marL="0" indent="0">
              <a:buNone/>
            </a:pPr>
            <a:r>
              <a:rPr lang="en-US" sz="1500" b="1" dirty="0">
                <a:solidFill>
                  <a:srgbClr val="14172E"/>
                </a:solidFill>
                <a:latin typeface="Arial" pitchFamily="34" charset="0"/>
                <a:ea typeface="Arial" pitchFamily="34" charset="-122"/>
                <a:cs typeface="Arial" pitchFamily="34" charset="-120"/>
              </a:rPr>
              <a:t>Bias</a:t>
            </a:r>
            <a:endParaRPr lang="en-US" sz="1500" dirty="0"/>
          </a:p>
        </p:txBody>
      </p:sp>
      <p:sp>
        <p:nvSpPr>
          <p:cNvPr id="17" name="Text 12"/>
          <p:cNvSpPr txBox="1"/>
          <p:nvPr/>
        </p:nvSpPr>
        <p:spPr>
          <a:xfrm>
            <a:off x="3264408" y="2414016"/>
            <a:ext cx="1975104" cy="768096"/>
          </a:xfrm>
          <a:prstGeom prst="rect">
            <a:avLst/>
          </a:prstGeom>
          <a:noFill/>
          <a:ln/>
        </p:spPr>
        <p:txBody>
          <a:bodyPr wrap="square" lIns="0" tIns="0" rIns="0" bIns="0" rtlCol="0" anchor="t"/>
          <a:lstStyle/>
          <a:p>
            <a:pPr marL="0" indent="0">
              <a:buNone/>
            </a:pPr>
            <a:r>
              <a:rPr lang="en-US" sz="1300" dirty="0">
                <a:solidFill>
                  <a:srgbClr val="1E2340"/>
                </a:solidFill>
                <a:latin typeface="Calibri" pitchFamily="34" charset="0"/>
                <a:ea typeface="Calibri" pitchFamily="34" charset="-122"/>
                <a:cs typeface="Calibri" pitchFamily="34" charset="-120"/>
              </a:rPr>
              <a:t>Skewed data → unfair outcomes</a:t>
            </a:r>
            <a:endParaRPr lang="en-US" sz="1300" dirty="0"/>
          </a:p>
        </p:txBody>
      </p:sp>
      <p:sp>
        <p:nvSpPr>
          <p:cNvPr id="18" name="Shape 13"/>
          <p:cNvSpPr/>
          <p:nvPr/>
        </p:nvSpPr>
        <p:spPr>
          <a:xfrm>
            <a:off x="5577840" y="1645920"/>
            <a:ext cx="2377440" cy="1645920"/>
          </a:xfrm>
          <a:prstGeom prst="roundRect">
            <a:avLst>
              <a:gd name="adj" fmla="val 6667"/>
            </a:avLst>
          </a:prstGeom>
          <a:solidFill>
            <a:srgbClr val="F3F5FB"/>
          </a:solidFill>
          <a:ln w="12700">
            <a:solidFill>
              <a:srgbClr val="F3F5FB"/>
            </a:solidFill>
            <a:prstDash val="solid"/>
          </a:ln>
        </p:spPr>
        <p:txBody>
          <a:bodyPr/>
          <a:lstStyle/>
          <a:p>
            <a:endParaRPr lang="en-GB"/>
          </a:p>
        </p:txBody>
      </p:sp>
      <p:sp>
        <p:nvSpPr>
          <p:cNvPr id="19" name="Shape 14"/>
          <p:cNvSpPr/>
          <p:nvPr/>
        </p:nvSpPr>
        <p:spPr>
          <a:xfrm>
            <a:off x="5779008" y="1847088"/>
            <a:ext cx="457200" cy="457200"/>
          </a:xfrm>
          <a:prstGeom prst="ellipse">
            <a:avLst/>
          </a:prstGeom>
          <a:solidFill>
            <a:srgbClr val="D63384"/>
          </a:solidFill>
          <a:ln w="12700">
            <a:solidFill>
              <a:srgbClr val="D63384"/>
            </a:solidFill>
            <a:prstDash val="solid"/>
          </a:ln>
        </p:spPr>
        <p:txBody>
          <a:bodyPr/>
          <a:lstStyle/>
          <a:p>
            <a:endParaRPr lang="en-GB"/>
          </a:p>
        </p:txBody>
      </p:sp>
      <p:pic>
        <p:nvPicPr>
          <p:cNvPr id="20" name="Image 2" descr="preencoded.png"/>
          <p:cNvPicPr>
            <a:picLocks noChangeAspect="1"/>
          </p:cNvPicPr>
          <p:nvPr/>
        </p:nvPicPr>
        <p:blipFill>
          <a:blip r:embed="rId6"/>
          <a:stretch>
            <a:fillRect/>
          </a:stretch>
        </p:blipFill>
        <p:spPr>
          <a:xfrm>
            <a:off x="5879592" y="1947672"/>
            <a:ext cx="256032" cy="256032"/>
          </a:xfrm>
          <a:prstGeom prst="rect">
            <a:avLst/>
          </a:prstGeom>
        </p:spPr>
      </p:pic>
      <p:sp>
        <p:nvSpPr>
          <p:cNvPr id="21" name="Text 15"/>
          <p:cNvSpPr txBox="1"/>
          <p:nvPr/>
        </p:nvSpPr>
        <p:spPr>
          <a:xfrm>
            <a:off x="6373368" y="1847088"/>
            <a:ext cx="1371600" cy="457200"/>
          </a:xfrm>
          <a:prstGeom prst="rect">
            <a:avLst/>
          </a:prstGeom>
          <a:noFill/>
          <a:ln/>
        </p:spPr>
        <p:txBody>
          <a:bodyPr wrap="square" lIns="0" tIns="0" rIns="0" bIns="0" rtlCol="0" anchor="ctr"/>
          <a:lstStyle/>
          <a:p>
            <a:pPr marL="0" indent="0">
              <a:buNone/>
            </a:pPr>
            <a:r>
              <a:rPr lang="en-US" sz="1500" b="1" dirty="0">
                <a:solidFill>
                  <a:srgbClr val="14172E"/>
                </a:solidFill>
                <a:latin typeface="Arial" pitchFamily="34" charset="0"/>
                <a:ea typeface="Arial" pitchFamily="34" charset="-122"/>
                <a:cs typeface="Arial" pitchFamily="34" charset="-120"/>
              </a:rPr>
              <a:t>Deepfakes</a:t>
            </a:r>
            <a:endParaRPr lang="en-US" sz="1500" dirty="0"/>
          </a:p>
        </p:txBody>
      </p:sp>
      <p:sp>
        <p:nvSpPr>
          <p:cNvPr id="22" name="Text 16"/>
          <p:cNvSpPr txBox="1"/>
          <p:nvPr/>
        </p:nvSpPr>
        <p:spPr>
          <a:xfrm>
            <a:off x="5779008" y="2414016"/>
            <a:ext cx="1975104" cy="768096"/>
          </a:xfrm>
          <a:prstGeom prst="rect">
            <a:avLst/>
          </a:prstGeom>
          <a:noFill/>
          <a:ln/>
        </p:spPr>
        <p:txBody>
          <a:bodyPr wrap="square" lIns="0" tIns="0" rIns="0" bIns="0" rtlCol="0" anchor="t"/>
          <a:lstStyle/>
          <a:p>
            <a:pPr marL="0" indent="0">
              <a:buNone/>
            </a:pPr>
            <a:r>
              <a:rPr lang="en-US" sz="1300" dirty="0">
                <a:solidFill>
                  <a:srgbClr val="1E2340"/>
                </a:solidFill>
                <a:latin typeface="Calibri" pitchFamily="34" charset="0"/>
                <a:ea typeface="Calibri" pitchFamily="34" charset="-122"/>
                <a:cs typeface="Calibri" pitchFamily="34" charset="-120"/>
              </a:rPr>
              <a:t>Synthetic voices, faces and video</a:t>
            </a:r>
            <a:endParaRPr lang="en-US" sz="1300" dirty="0"/>
          </a:p>
        </p:txBody>
      </p:sp>
      <p:sp>
        <p:nvSpPr>
          <p:cNvPr id="23" name="Shape 17"/>
          <p:cNvSpPr/>
          <p:nvPr/>
        </p:nvSpPr>
        <p:spPr>
          <a:xfrm>
            <a:off x="548640" y="3429000"/>
            <a:ext cx="2377440" cy="1645920"/>
          </a:xfrm>
          <a:prstGeom prst="roundRect">
            <a:avLst>
              <a:gd name="adj" fmla="val 6667"/>
            </a:avLst>
          </a:prstGeom>
          <a:solidFill>
            <a:srgbClr val="F3F5FB"/>
          </a:solidFill>
          <a:ln w="12700">
            <a:solidFill>
              <a:srgbClr val="F3F5FB"/>
            </a:solidFill>
            <a:prstDash val="solid"/>
          </a:ln>
        </p:spPr>
        <p:txBody>
          <a:bodyPr/>
          <a:lstStyle/>
          <a:p>
            <a:endParaRPr lang="en-GB"/>
          </a:p>
        </p:txBody>
      </p:sp>
      <p:sp>
        <p:nvSpPr>
          <p:cNvPr id="24" name="Shape 18"/>
          <p:cNvSpPr/>
          <p:nvPr/>
        </p:nvSpPr>
        <p:spPr>
          <a:xfrm>
            <a:off x="749808" y="3630168"/>
            <a:ext cx="457200" cy="457200"/>
          </a:xfrm>
          <a:prstGeom prst="ellipse">
            <a:avLst/>
          </a:prstGeom>
          <a:solidFill>
            <a:srgbClr val="1F9D55"/>
          </a:solidFill>
          <a:ln w="12700">
            <a:solidFill>
              <a:srgbClr val="1F9D55"/>
            </a:solidFill>
            <a:prstDash val="solid"/>
          </a:ln>
        </p:spPr>
        <p:txBody>
          <a:bodyPr/>
          <a:lstStyle/>
          <a:p>
            <a:endParaRPr lang="en-GB"/>
          </a:p>
        </p:txBody>
      </p:sp>
      <p:pic>
        <p:nvPicPr>
          <p:cNvPr id="25" name="Image 3" descr="preencoded.png"/>
          <p:cNvPicPr>
            <a:picLocks noChangeAspect="1"/>
          </p:cNvPicPr>
          <p:nvPr/>
        </p:nvPicPr>
        <p:blipFill>
          <a:blip r:embed="rId7"/>
          <a:stretch>
            <a:fillRect/>
          </a:stretch>
        </p:blipFill>
        <p:spPr>
          <a:xfrm>
            <a:off x="850392" y="3730752"/>
            <a:ext cx="256032" cy="256032"/>
          </a:xfrm>
          <a:prstGeom prst="rect">
            <a:avLst/>
          </a:prstGeom>
        </p:spPr>
      </p:pic>
      <p:sp>
        <p:nvSpPr>
          <p:cNvPr id="26" name="Text 19"/>
          <p:cNvSpPr txBox="1"/>
          <p:nvPr/>
        </p:nvSpPr>
        <p:spPr>
          <a:xfrm>
            <a:off x="1344168" y="3630168"/>
            <a:ext cx="1371600" cy="457200"/>
          </a:xfrm>
          <a:prstGeom prst="rect">
            <a:avLst/>
          </a:prstGeom>
          <a:noFill/>
          <a:ln/>
        </p:spPr>
        <p:txBody>
          <a:bodyPr wrap="square" lIns="0" tIns="0" rIns="0" bIns="0" rtlCol="0" anchor="ctr"/>
          <a:lstStyle/>
          <a:p>
            <a:pPr marL="0" indent="0">
              <a:buNone/>
            </a:pPr>
            <a:r>
              <a:rPr lang="en-US" sz="1500" b="1" dirty="0">
                <a:solidFill>
                  <a:srgbClr val="14172E"/>
                </a:solidFill>
                <a:latin typeface="Arial" pitchFamily="34" charset="0"/>
                <a:ea typeface="Arial" pitchFamily="34" charset="-122"/>
                <a:cs typeface="Arial" pitchFamily="34" charset="-120"/>
              </a:rPr>
              <a:t>Energy</a:t>
            </a:r>
            <a:endParaRPr lang="en-US" sz="1500" dirty="0"/>
          </a:p>
        </p:txBody>
      </p:sp>
      <p:sp>
        <p:nvSpPr>
          <p:cNvPr id="27" name="Text 20"/>
          <p:cNvSpPr txBox="1"/>
          <p:nvPr/>
        </p:nvSpPr>
        <p:spPr>
          <a:xfrm>
            <a:off x="749808" y="4197096"/>
            <a:ext cx="1975104" cy="768096"/>
          </a:xfrm>
          <a:prstGeom prst="rect">
            <a:avLst/>
          </a:prstGeom>
          <a:noFill/>
          <a:ln/>
        </p:spPr>
        <p:txBody>
          <a:bodyPr wrap="square" lIns="0" tIns="0" rIns="0" bIns="0" rtlCol="0" anchor="t"/>
          <a:lstStyle/>
          <a:p>
            <a:pPr marL="0" indent="0">
              <a:buNone/>
            </a:pPr>
            <a:r>
              <a:rPr lang="en-US" sz="1300" dirty="0">
                <a:solidFill>
                  <a:srgbClr val="1E2340"/>
                </a:solidFill>
                <a:latin typeface="Calibri" pitchFamily="34" charset="0"/>
                <a:ea typeface="Calibri" pitchFamily="34" charset="-122"/>
                <a:cs typeface="Calibri" pitchFamily="34" charset="-120"/>
              </a:rPr>
              <a:t>Data centres use serious power and water</a:t>
            </a:r>
            <a:endParaRPr lang="en-US" sz="1300" dirty="0"/>
          </a:p>
        </p:txBody>
      </p:sp>
      <p:sp>
        <p:nvSpPr>
          <p:cNvPr id="28" name="Shape 21"/>
          <p:cNvSpPr/>
          <p:nvPr/>
        </p:nvSpPr>
        <p:spPr>
          <a:xfrm>
            <a:off x="3063240" y="3429000"/>
            <a:ext cx="2377440" cy="1645920"/>
          </a:xfrm>
          <a:prstGeom prst="roundRect">
            <a:avLst>
              <a:gd name="adj" fmla="val 6667"/>
            </a:avLst>
          </a:prstGeom>
          <a:solidFill>
            <a:srgbClr val="F3F5FB"/>
          </a:solidFill>
          <a:ln w="12700">
            <a:solidFill>
              <a:srgbClr val="F3F5FB"/>
            </a:solidFill>
            <a:prstDash val="solid"/>
          </a:ln>
        </p:spPr>
        <p:txBody>
          <a:bodyPr/>
          <a:lstStyle/>
          <a:p>
            <a:endParaRPr lang="en-GB"/>
          </a:p>
        </p:txBody>
      </p:sp>
      <p:sp>
        <p:nvSpPr>
          <p:cNvPr id="29" name="Shape 22"/>
          <p:cNvSpPr/>
          <p:nvPr/>
        </p:nvSpPr>
        <p:spPr>
          <a:xfrm>
            <a:off x="3264408" y="3630168"/>
            <a:ext cx="457200" cy="457200"/>
          </a:xfrm>
          <a:prstGeom prst="ellipse">
            <a:avLst/>
          </a:prstGeom>
          <a:solidFill>
            <a:srgbClr val="E9A400"/>
          </a:solidFill>
          <a:ln w="12700">
            <a:solidFill>
              <a:srgbClr val="E9A400"/>
            </a:solidFill>
            <a:prstDash val="solid"/>
          </a:ln>
        </p:spPr>
        <p:txBody>
          <a:bodyPr/>
          <a:lstStyle/>
          <a:p>
            <a:endParaRPr lang="en-GB"/>
          </a:p>
        </p:txBody>
      </p:sp>
      <p:pic>
        <p:nvPicPr>
          <p:cNvPr id="30" name="Image 4" descr="preencoded.png"/>
          <p:cNvPicPr>
            <a:picLocks noChangeAspect="1"/>
          </p:cNvPicPr>
          <p:nvPr/>
        </p:nvPicPr>
        <p:blipFill>
          <a:blip r:embed="rId8"/>
          <a:stretch>
            <a:fillRect/>
          </a:stretch>
        </p:blipFill>
        <p:spPr>
          <a:xfrm>
            <a:off x="3364992" y="3730752"/>
            <a:ext cx="256032" cy="256032"/>
          </a:xfrm>
          <a:prstGeom prst="rect">
            <a:avLst/>
          </a:prstGeom>
        </p:spPr>
      </p:pic>
      <p:sp>
        <p:nvSpPr>
          <p:cNvPr id="31" name="Text 23"/>
          <p:cNvSpPr txBox="1"/>
          <p:nvPr/>
        </p:nvSpPr>
        <p:spPr>
          <a:xfrm>
            <a:off x="3858768" y="3630168"/>
            <a:ext cx="1371600" cy="457200"/>
          </a:xfrm>
          <a:prstGeom prst="rect">
            <a:avLst/>
          </a:prstGeom>
          <a:noFill/>
          <a:ln/>
        </p:spPr>
        <p:txBody>
          <a:bodyPr wrap="square" lIns="0" tIns="0" rIns="0" bIns="0" rtlCol="0" anchor="ctr"/>
          <a:lstStyle/>
          <a:p>
            <a:pPr marL="0" indent="0">
              <a:buNone/>
            </a:pPr>
            <a:r>
              <a:rPr lang="en-US" sz="1500" b="1" dirty="0">
                <a:solidFill>
                  <a:srgbClr val="14172E"/>
                </a:solidFill>
                <a:latin typeface="Arial" pitchFamily="34" charset="0"/>
                <a:ea typeface="Arial" pitchFamily="34" charset="-122"/>
                <a:cs typeface="Arial" pitchFamily="34" charset="-120"/>
              </a:rPr>
              <a:t>Jobs</a:t>
            </a:r>
            <a:endParaRPr lang="en-US" sz="1500" dirty="0"/>
          </a:p>
        </p:txBody>
      </p:sp>
      <p:sp>
        <p:nvSpPr>
          <p:cNvPr id="32" name="Text 24"/>
          <p:cNvSpPr txBox="1"/>
          <p:nvPr/>
        </p:nvSpPr>
        <p:spPr>
          <a:xfrm>
            <a:off x="3264408" y="4197096"/>
            <a:ext cx="1975104" cy="768096"/>
          </a:xfrm>
          <a:prstGeom prst="rect">
            <a:avLst/>
          </a:prstGeom>
          <a:noFill/>
          <a:ln/>
        </p:spPr>
        <p:txBody>
          <a:bodyPr wrap="square" lIns="0" tIns="0" rIns="0" bIns="0" rtlCol="0" anchor="t"/>
          <a:lstStyle/>
          <a:p>
            <a:pPr marL="0" indent="0">
              <a:buNone/>
            </a:pPr>
            <a:r>
              <a:rPr lang="en-US" sz="1300" dirty="0">
                <a:solidFill>
                  <a:srgbClr val="1E2340"/>
                </a:solidFill>
                <a:latin typeface="Calibri" pitchFamily="34" charset="0"/>
                <a:ea typeface="Calibri" pitchFamily="34" charset="-122"/>
                <a:cs typeface="Calibri" pitchFamily="34" charset="-120"/>
              </a:rPr>
              <a:t>Entry-level coding jobs hit hardest so far</a:t>
            </a:r>
            <a:endParaRPr lang="en-US" sz="1300" dirty="0"/>
          </a:p>
        </p:txBody>
      </p:sp>
      <p:sp>
        <p:nvSpPr>
          <p:cNvPr id="33" name="Shape 25"/>
          <p:cNvSpPr/>
          <p:nvPr/>
        </p:nvSpPr>
        <p:spPr>
          <a:xfrm>
            <a:off x="5577840" y="3429000"/>
            <a:ext cx="2377440" cy="1645920"/>
          </a:xfrm>
          <a:prstGeom prst="roundRect">
            <a:avLst>
              <a:gd name="adj" fmla="val 6667"/>
            </a:avLst>
          </a:prstGeom>
          <a:solidFill>
            <a:srgbClr val="F3F5FB"/>
          </a:solidFill>
          <a:ln w="12700">
            <a:solidFill>
              <a:srgbClr val="F3F5FB"/>
            </a:solidFill>
            <a:prstDash val="solid"/>
          </a:ln>
        </p:spPr>
        <p:txBody>
          <a:bodyPr/>
          <a:lstStyle/>
          <a:p>
            <a:endParaRPr lang="en-GB"/>
          </a:p>
        </p:txBody>
      </p:sp>
      <p:sp>
        <p:nvSpPr>
          <p:cNvPr id="34" name="Shape 26"/>
          <p:cNvSpPr/>
          <p:nvPr/>
        </p:nvSpPr>
        <p:spPr>
          <a:xfrm>
            <a:off x="5779008" y="3630168"/>
            <a:ext cx="457200" cy="457200"/>
          </a:xfrm>
          <a:prstGeom prst="ellipse">
            <a:avLst/>
          </a:prstGeom>
          <a:solidFill>
            <a:srgbClr val="2F6FDE"/>
          </a:solidFill>
          <a:ln w="12700">
            <a:solidFill>
              <a:srgbClr val="2F6FDE"/>
            </a:solidFill>
            <a:prstDash val="solid"/>
          </a:ln>
        </p:spPr>
        <p:txBody>
          <a:bodyPr/>
          <a:lstStyle/>
          <a:p>
            <a:endParaRPr lang="en-GB"/>
          </a:p>
        </p:txBody>
      </p:sp>
      <p:pic>
        <p:nvPicPr>
          <p:cNvPr id="35" name="Image 5" descr="preencoded.png"/>
          <p:cNvPicPr>
            <a:picLocks noChangeAspect="1"/>
          </p:cNvPicPr>
          <p:nvPr/>
        </p:nvPicPr>
        <p:blipFill>
          <a:blip r:embed="rId9"/>
          <a:stretch>
            <a:fillRect/>
          </a:stretch>
        </p:blipFill>
        <p:spPr>
          <a:xfrm>
            <a:off x="5879592" y="3730752"/>
            <a:ext cx="256032" cy="256032"/>
          </a:xfrm>
          <a:prstGeom prst="rect">
            <a:avLst/>
          </a:prstGeom>
        </p:spPr>
      </p:pic>
      <p:sp>
        <p:nvSpPr>
          <p:cNvPr id="36" name="Text 27"/>
          <p:cNvSpPr txBox="1"/>
          <p:nvPr/>
        </p:nvSpPr>
        <p:spPr>
          <a:xfrm>
            <a:off x="6373368" y="3630168"/>
            <a:ext cx="1371600" cy="457200"/>
          </a:xfrm>
          <a:prstGeom prst="rect">
            <a:avLst/>
          </a:prstGeom>
          <a:noFill/>
          <a:ln/>
        </p:spPr>
        <p:txBody>
          <a:bodyPr wrap="square" lIns="0" tIns="0" rIns="0" bIns="0" rtlCol="0" anchor="ctr"/>
          <a:lstStyle/>
          <a:p>
            <a:pPr marL="0" indent="0">
              <a:buNone/>
            </a:pPr>
            <a:r>
              <a:rPr lang="en-US" sz="1500" b="1" dirty="0">
                <a:solidFill>
                  <a:srgbClr val="14172E"/>
                </a:solidFill>
                <a:latin typeface="Arial" pitchFamily="34" charset="0"/>
                <a:ea typeface="Arial" pitchFamily="34" charset="-122"/>
                <a:cs typeface="Arial" pitchFamily="34" charset="-120"/>
              </a:rPr>
              <a:t>Regulation</a:t>
            </a:r>
            <a:endParaRPr lang="en-US" sz="1500" dirty="0"/>
          </a:p>
        </p:txBody>
      </p:sp>
      <p:sp>
        <p:nvSpPr>
          <p:cNvPr id="37" name="Text 28"/>
          <p:cNvSpPr txBox="1"/>
          <p:nvPr/>
        </p:nvSpPr>
        <p:spPr>
          <a:xfrm>
            <a:off x="5779008" y="4197096"/>
            <a:ext cx="1975104" cy="768096"/>
          </a:xfrm>
          <a:prstGeom prst="rect">
            <a:avLst/>
          </a:prstGeom>
          <a:noFill/>
          <a:ln/>
        </p:spPr>
        <p:txBody>
          <a:bodyPr wrap="square" lIns="0" tIns="0" rIns="0" bIns="0" rtlCol="0" anchor="t"/>
          <a:lstStyle/>
          <a:p>
            <a:pPr marL="0" indent="0">
              <a:buNone/>
            </a:pPr>
            <a:r>
              <a:rPr lang="en-US" sz="1300" dirty="0">
                <a:solidFill>
                  <a:srgbClr val="1E2340"/>
                </a:solidFill>
                <a:latin typeface="Calibri" pitchFamily="34" charset="0"/>
                <a:ea typeface="Calibri" pitchFamily="34" charset="-122"/>
                <a:cs typeface="Calibri" pitchFamily="34" charset="-120"/>
              </a:rPr>
              <a:t>EU AI Act transparency rules from Aug 2026</a:t>
            </a:r>
            <a:endParaRPr lang="en-US" sz="1300" dirty="0"/>
          </a:p>
        </p:txBody>
      </p:sp>
      <p:sp>
        <p:nvSpPr>
          <p:cNvPr id="38" name="Shape 29"/>
          <p:cNvSpPr/>
          <p:nvPr/>
        </p:nvSpPr>
        <p:spPr>
          <a:xfrm>
            <a:off x="8183880" y="1645920"/>
            <a:ext cx="3474720" cy="3429000"/>
          </a:xfrm>
          <a:prstGeom prst="roundRect">
            <a:avLst>
              <a:gd name="adj" fmla="val 3200"/>
            </a:avLst>
          </a:prstGeom>
          <a:solidFill>
            <a:srgbClr val="E8E2FB"/>
          </a:solidFill>
          <a:ln w="12700">
            <a:solidFill>
              <a:srgbClr val="E8E2FB"/>
            </a:solidFill>
            <a:prstDash val="solid"/>
          </a:ln>
        </p:spPr>
        <p:txBody>
          <a:bodyPr/>
          <a:lstStyle/>
          <a:p>
            <a:endParaRPr lang="en-GB"/>
          </a:p>
        </p:txBody>
      </p:sp>
      <p:sp>
        <p:nvSpPr>
          <p:cNvPr id="39" name="Text 30"/>
          <p:cNvSpPr txBox="1"/>
          <p:nvPr/>
        </p:nvSpPr>
        <p:spPr>
          <a:xfrm>
            <a:off x="8412480" y="1783080"/>
            <a:ext cx="3017520" cy="3200400"/>
          </a:xfrm>
          <a:prstGeom prst="rect">
            <a:avLst/>
          </a:prstGeom>
          <a:noFill/>
          <a:ln/>
        </p:spPr>
        <p:txBody>
          <a:bodyPr wrap="square" lIns="0" tIns="0" rIns="0" bIns="0" rtlCol="0" anchor="t"/>
          <a:lstStyle/>
          <a:p>
            <a:pPr marL="0" indent="0">
              <a:buNone/>
            </a:pPr>
            <a:r>
              <a:rPr lang="en-US" sz="1500" b="1" dirty="0">
                <a:solidFill>
                  <a:srgbClr val="6D4AE0"/>
                </a:solidFill>
                <a:latin typeface="Arial" pitchFamily="34" charset="0"/>
                <a:ea typeface="Arial" pitchFamily="34" charset="-122"/>
                <a:cs typeface="Arial" pitchFamily="34" charset="-120"/>
              </a:rPr>
              <a:t>Scenario · pairs · 2 min</a:t>
            </a:r>
            <a:endParaRPr lang="en-US" sz="1500" dirty="0"/>
          </a:p>
          <a:p>
            <a:pPr marL="0" indent="0">
              <a:buNone/>
            </a:pPr>
            <a:r>
              <a:rPr lang="en-US" sz="800" dirty="0">
                <a:solidFill>
                  <a:srgbClr val="000000"/>
                </a:solidFill>
                <a:latin typeface="Calibri" pitchFamily="34" charset="0"/>
                <a:ea typeface="Calibri" pitchFamily="34" charset="-122"/>
                <a:cs typeface="Calibri" pitchFamily="34" charset="-120"/>
              </a:rPr>
              <a:t> </a:t>
            </a:r>
            <a:endParaRPr lang="en-US" sz="1500" dirty="0"/>
          </a:p>
          <a:p>
            <a:pPr marL="0" indent="0">
              <a:buNone/>
            </a:pPr>
            <a:r>
              <a:rPr lang="en-US" sz="1500" dirty="0">
                <a:solidFill>
                  <a:srgbClr val="1E2340"/>
                </a:solidFill>
                <a:latin typeface="Calibri" pitchFamily="34" charset="0"/>
                <a:ea typeface="Calibri" pitchFamily="34" charset="-122"/>
                <a:cs typeface="Calibri" pitchFamily="34" charset="-120"/>
              </a:rPr>
              <a:t>A game studio wants to replace its voice actors with AI clones of their own voices.</a:t>
            </a:r>
            <a:endParaRPr lang="en-US" sz="1500" dirty="0"/>
          </a:p>
          <a:p>
            <a:pPr marL="0" indent="0">
              <a:buNone/>
            </a:pPr>
            <a:endParaRPr lang="en-US" sz="1500" dirty="0"/>
          </a:p>
          <a:p>
            <a:pPr marL="0" indent="0">
              <a:buNone/>
            </a:pPr>
            <a:r>
              <a:rPr lang="en-US" sz="1500" dirty="0">
                <a:solidFill>
                  <a:srgbClr val="1E2340"/>
                </a:solidFill>
                <a:latin typeface="Calibri" pitchFamily="34" charset="0"/>
                <a:ea typeface="Calibri" pitchFamily="34" charset="-122"/>
                <a:cs typeface="Calibri" pitchFamily="34" charset="-120"/>
              </a:rPr>
              <a:t>What questions should the studio ask before it does this?</a:t>
            </a:r>
            <a:endParaRPr lang="en-US" sz="1500" dirty="0"/>
          </a:p>
        </p:txBody>
      </p:sp>
      <p:sp>
        <p:nvSpPr>
          <p:cNvPr id="40" name="Shape 31"/>
          <p:cNvSpPr/>
          <p:nvPr/>
        </p:nvSpPr>
        <p:spPr>
          <a:xfrm>
            <a:off x="548640" y="5349240"/>
            <a:ext cx="11094415" cy="502920"/>
          </a:xfrm>
          <a:prstGeom prst="roundRect">
            <a:avLst>
              <a:gd name="adj" fmla="val 18182"/>
            </a:avLst>
          </a:prstGeom>
          <a:solidFill>
            <a:srgbClr val="E8E2FB"/>
          </a:solidFill>
          <a:ln w="12700">
            <a:solidFill>
              <a:srgbClr val="E8E2FB"/>
            </a:solidFill>
            <a:prstDash val="solid"/>
          </a:ln>
        </p:spPr>
        <p:txBody>
          <a:bodyPr/>
          <a:lstStyle/>
          <a:p>
            <a:endParaRPr lang="en-GB"/>
          </a:p>
        </p:txBody>
      </p:sp>
      <p:pic>
        <p:nvPicPr>
          <p:cNvPr id="41" name="Image 6" descr="preencoded.png"/>
          <p:cNvPicPr>
            <a:picLocks noChangeAspect="1"/>
          </p:cNvPicPr>
          <p:nvPr/>
        </p:nvPicPr>
        <p:blipFill>
          <a:blip r:embed="rId10"/>
          <a:stretch>
            <a:fillRect/>
          </a:stretch>
        </p:blipFill>
        <p:spPr>
          <a:xfrm>
            <a:off x="731520" y="5436108"/>
            <a:ext cx="329184" cy="329184"/>
          </a:xfrm>
          <a:prstGeom prst="rect">
            <a:avLst/>
          </a:prstGeom>
        </p:spPr>
      </p:pic>
      <p:sp>
        <p:nvSpPr>
          <p:cNvPr id="42" name="Text 32"/>
          <p:cNvSpPr txBox="1"/>
          <p:nvPr/>
        </p:nvSpPr>
        <p:spPr>
          <a:xfrm>
            <a:off x="1188720" y="5349240"/>
            <a:ext cx="10271455" cy="502920"/>
          </a:xfrm>
          <a:prstGeom prst="rect">
            <a:avLst/>
          </a:prstGeom>
          <a:noFill/>
          <a:ln/>
        </p:spPr>
        <p:txBody>
          <a:bodyPr wrap="square" lIns="0" tIns="0" rIns="0" bIns="0" rtlCol="0" anchor="ctr"/>
          <a:lstStyle/>
          <a:p>
            <a:pPr marL="0" indent="0">
              <a:buNone/>
            </a:pPr>
            <a:r>
              <a:rPr lang="en-US" sz="1500" dirty="0">
                <a:solidFill>
                  <a:srgbClr val="1E2340"/>
                </a:solidFill>
                <a:latin typeface="Calibri" pitchFamily="34" charset="0"/>
                <a:ea typeface="Calibri" pitchFamily="34" charset="-122"/>
                <a:cs typeface="Calibri" pitchFamily="34" charset="-120"/>
              </a:rPr>
              <a:t>Adrees these more in Lecture 20 – Responsible AI.</a:t>
            </a:r>
            <a:endParaRPr lang="en-US" sz="1500" dirty="0"/>
          </a:p>
        </p:txBody>
      </p:sp>
    </p:spTree>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Shape 0"/>
          <p:cNvSpPr/>
          <p:nvPr/>
        </p:nvSpPr>
        <p:spPr>
          <a:xfrm>
            <a:off x="548640" y="292608"/>
            <a:ext cx="585216" cy="292608"/>
          </a:xfrm>
          <a:prstGeom prst="roundRect">
            <a:avLst>
              <a:gd name="adj" fmla="val 50000"/>
            </a:avLst>
          </a:prstGeom>
          <a:solidFill>
            <a:srgbClr val="E9A400"/>
          </a:solidFill>
          <a:ln w="12700">
            <a:solidFill>
              <a:srgbClr val="E9A400"/>
            </a:solidFill>
            <a:prstDash val="solid"/>
          </a:ln>
        </p:spPr>
        <p:txBody>
          <a:bodyPr/>
          <a:lstStyle/>
          <a:p>
            <a:endParaRPr lang="en-GB"/>
          </a:p>
        </p:txBody>
      </p:sp>
      <p:sp>
        <p:nvSpPr>
          <p:cNvPr id="3" name="Text 1"/>
          <p:cNvSpPr txBox="1"/>
          <p:nvPr/>
        </p:nvSpPr>
        <p:spPr>
          <a:xfrm>
            <a:off x="548640" y="292608"/>
            <a:ext cx="585216" cy="292608"/>
          </a:xfrm>
          <a:prstGeom prst="rect">
            <a:avLst/>
          </a:prstGeom>
          <a:noFill/>
          <a:ln/>
        </p:spPr>
        <p:txBody>
          <a:bodyPr wrap="square" lIns="0" tIns="0" rIns="0" bIns="0" rtlCol="0" anchor="ctr"/>
          <a:lstStyle/>
          <a:p>
            <a:pPr marL="0" indent="0" algn="ctr">
              <a:buNone/>
            </a:pPr>
            <a:r>
              <a:rPr lang="en-US" sz="1050" b="1" kern="0" spc="100" dirty="0">
                <a:solidFill>
                  <a:srgbClr val="FFFFFF"/>
                </a:solidFill>
                <a:latin typeface="Arial" pitchFamily="34" charset="0"/>
                <a:ea typeface="Arial" pitchFamily="34" charset="-122"/>
                <a:cs typeface="Arial" pitchFamily="34" charset="-120"/>
              </a:rPr>
              <a:t>QUIZ</a:t>
            </a:r>
            <a:endParaRPr lang="en-US" sz="1050" dirty="0"/>
          </a:p>
        </p:txBody>
      </p:sp>
      <p:sp>
        <p:nvSpPr>
          <p:cNvPr id="4" name="Text 2"/>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Quick-Fire Exit Quiz</a:t>
            </a:r>
            <a:endParaRPr lang="en-US" sz="3000" dirty="0"/>
          </a:p>
        </p:txBody>
      </p:sp>
      <p:sp>
        <p:nvSpPr>
          <p:cNvPr id="5" name="Text 3"/>
          <p:cNvSpPr txBox="1"/>
          <p:nvPr/>
        </p:nvSpPr>
        <p:spPr>
          <a:xfrm>
            <a:off x="548640" y="1325880"/>
            <a:ext cx="11094415" cy="365760"/>
          </a:xfrm>
          <a:prstGeom prst="rect">
            <a:avLst/>
          </a:prstGeom>
          <a:noFill/>
          <a:ln/>
        </p:spPr>
        <p:txBody>
          <a:bodyPr wrap="square" lIns="0" tIns="0" rIns="0" bIns="0" rtlCol="0" anchor="ctr"/>
          <a:lstStyle/>
          <a:p>
            <a:pPr marL="0" indent="0">
              <a:buNone/>
            </a:pPr>
            <a:r>
              <a:rPr lang="en-US" sz="1600" i="1" dirty="0">
                <a:solidFill>
                  <a:srgbClr val="5B6178"/>
                </a:solidFill>
                <a:latin typeface="Calibri" pitchFamily="34" charset="0"/>
                <a:ea typeface="Calibri" pitchFamily="34" charset="-122"/>
                <a:cs typeface="Calibri" pitchFamily="34" charset="-120"/>
              </a:rPr>
              <a:t>Run it on Mentimeter/Kahoot – fastest correct answer wins</a:t>
            </a:r>
            <a:endParaRPr lang="en-US" sz="1600" dirty="0"/>
          </a:p>
        </p:txBody>
      </p:sp>
      <p:sp>
        <p:nvSpPr>
          <p:cNvPr id="6" name="Text 4"/>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1 · Introduction to AI</a:t>
            </a:r>
            <a:endParaRPr lang="en-US" sz="1000" dirty="0"/>
          </a:p>
        </p:txBody>
      </p:sp>
      <p:sp>
        <p:nvSpPr>
          <p:cNvPr id="7" name="Text 5"/>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35</a:t>
            </a:r>
            <a:endParaRPr lang="en-US" sz="1000" dirty="0"/>
          </a:p>
        </p:txBody>
      </p:sp>
      <p:sp>
        <p:nvSpPr>
          <p:cNvPr id="9" name="Shape 6"/>
          <p:cNvSpPr/>
          <p:nvPr/>
        </p:nvSpPr>
        <p:spPr>
          <a:xfrm>
            <a:off x="548640" y="1947672"/>
            <a:ext cx="457200" cy="457200"/>
          </a:xfrm>
          <a:prstGeom prst="ellipse">
            <a:avLst/>
          </a:prstGeom>
          <a:solidFill>
            <a:srgbClr val="E9A400"/>
          </a:solidFill>
          <a:ln w="12700">
            <a:solidFill>
              <a:srgbClr val="E9A400"/>
            </a:solidFill>
            <a:prstDash val="solid"/>
          </a:ln>
        </p:spPr>
        <p:txBody>
          <a:bodyPr/>
          <a:lstStyle/>
          <a:p>
            <a:endParaRPr lang="en-GB"/>
          </a:p>
        </p:txBody>
      </p:sp>
      <p:sp>
        <p:nvSpPr>
          <p:cNvPr id="10" name="Text 7"/>
          <p:cNvSpPr txBox="1"/>
          <p:nvPr/>
        </p:nvSpPr>
        <p:spPr>
          <a:xfrm>
            <a:off x="548640" y="1947672"/>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1</a:t>
            </a:r>
            <a:endParaRPr lang="en-US" sz="1600" dirty="0"/>
          </a:p>
        </p:txBody>
      </p:sp>
      <p:sp>
        <p:nvSpPr>
          <p:cNvPr id="11" name="Text 8"/>
          <p:cNvSpPr txBox="1"/>
          <p:nvPr/>
        </p:nvSpPr>
        <p:spPr>
          <a:xfrm>
            <a:off x="1188720" y="1874520"/>
            <a:ext cx="6309360" cy="603504"/>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Who coined the term “artificial intelligence”?</a:t>
            </a:r>
            <a:endParaRPr lang="en-US" sz="1600" dirty="0"/>
          </a:p>
        </p:txBody>
      </p:sp>
      <p:sp>
        <p:nvSpPr>
          <p:cNvPr id="12" name="Text 9"/>
          <p:cNvSpPr txBox="1"/>
          <p:nvPr/>
        </p:nvSpPr>
        <p:spPr>
          <a:xfrm>
            <a:off x="7589520" y="1874520"/>
            <a:ext cx="4069080" cy="603504"/>
          </a:xfrm>
          <a:prstGeom prst="rect">
            <a:avLst/>
          </a:prstGeom>
          <a:noFill/>
          <a:ln/>
        </p:spPr>
        <p:txBody>
          <a:bodyPr wrap="square" lIns="0" tIns="0" rIns="0" bIns="0" rtlCol="0" anchor="ctr"/>
          <a:lstStyle/>
          <a:p>
            <a:pPr marL="0" indent="0">
              <a:buNone/>
            </a:pPr>
            <a:r>
              <a:rPr lang="en-US" sz="1500" dirty="0">
                <a:solidFill>
                  <a:srgbClr val="5B6178"/>
                </a:solidFill>
                <a:latin typeface="Calibri" pitchFamily="34" charset="0"/>
                <a:ea typeface="Calibri" pitchFamily="34" charset="-122"/>
                <a:cs typeface="Calibri" pitchFamily="34" charset="-120"/>
              </a:rPr>
              <a:t>A Turing  ·  B McCarthy  ·  C Hinton</a:t>
            </a:r>
            <a:endParaRPr lang="en-US" sz="1500" dirty="0"/>
          </a:p>
        </p:txBody>
      </p:sp>
      <p:sp>
        <p:nvSpPr>
          <p:cNvPr id="13" name="Shape 10"/>
          <p:cNvSpPr/>
          <p:nvPr/>
        </p:nvSpPr>
        <p:spPr>
          <a:xfrm>
            <a:off x="548640" y="2724912"/>
            <a:ext cx="457200" cy="457200"/>
          </a:xfrm>
          <a:prstGeom prst="ellipse">
            <a:avLst/>
          </a:prstGeom>
          <a:solidFill>
            <a:srgbClr val="E9A400"/>
          </a:solidFill>
          <a:ln w="12700">
            <a:solidFill>
              <a:srgbClr val="E9A400"/>
            </a:solidFill>
            <a:prstDash val="solid"/>
          </a:ln>
        </p:spPr>
        <p:txBody>
          <a:bodyPr/>
          <a:lstStyle/>
          <a:p>
            <a:endParaRPr lang="en-GB"/>
          </a:p>
        </p:txBody>
      </p:sp>
      <p:sp>
        <p:nvSpPr>
          <p:cNvPr id="14" name="Text 11"/>
          <p:cNvSpPr txBox="1"/>
          <p:nvPr/>
        </p:nvSpPr>
        <p:spPr>
          <a:xfrm>
            <a:off x="548640" y="2724912"/>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2</a:t>
            </a:r>
            <a:endParaRPr lang="en-US" sz="1600" dirty="0"/>
          </a:p>
        </p:txBody>
      </p:sp>
      <p:sp>
        <p:nvSpPr>
          <p:cNvPr id="15" name="Text 12"/>
          <p:cNvSpPr txBox="1"/>
          <p:nvPr/>
        </p:nvSpPr>
        <p:spPr>
          <a:xfrm>
            <a:off x="1188720" y="2651760"/>
            <a:ext cx="6309360" cy="603504"/>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Which 2017 invention powers today’s LLMs?</a:t>
            </a:r>
            <a:endParaRPr lang="en-US" sz="1600" dirty="0"/>
          </a:p>
        </p:txBody>
      </p:sp>
      <p:sp>
        <p:nvSpPr>
          <p:cNvPr id="16" name="Text 13"/>
          <p:cNvSpPr txBox="1"/>
          <p:nvPr/>
        </p:nvSpPr>
        <p:spPr>
          <a:xfrm>
            <a:off x="7589520" y="2651760"/>
            <a:ext cx="4069080" cy="603504"/>
          </a:xfrm>
          <a:prstGeom prst="rect">
            <a:avLst/>
          </a:prstGeom>
          <a:noFill/>
          <a:ln/>
        </p:spPr>
        <p:txBody>
          <a:bodyPr wrap="square" lIns="0" tIns="0" rIns="0" bIns="0" rtlCol="0" anchor="ctr"/>
          <a:lstStyle/>
          <a:p>
            <a:pPr marL="0" indent="0">
              <a:buNone/>
            </a:pPr>
            <a:r>
              <a:rPr lang="en-US" sz="1500" dirty="0">
                <a:solidFill>
                  <a:srgbClr val="5B6178"/>
                </a:solidFill>
                <a:latin typeface="Calibri" pitchFamily="34" charset="0"/>
                <a:ea typeface="Calibri" pitchFamily="34" charset="-122"/>
                <a:cs typeface="Calibri" pitchFamily="34" charset="-120"/>
              </a:rPr>
              <a:t>A AlexNet  ·  B Deep Blue  ·  C The Transformer</a:t>
            </a:r>
            <a:endParaRPr lang="en-US" sz="1500" dirty="0"/>
          </a:p>
        </p:txBody>
      </p:sp>
      <p:sp>
        <p:nvSpPr>
          <p:cNvPr id="17" name="Shape 14"/>
          <p:cNvSpPr/>
          <p:nvPr/>
        </p:nvSpPr>
        <p:spPr>
          <a:xfrm>
            <a:off x="548640" y="3502152"/>
            <a:ext cx="457200" cy="457200"/>
          </a:xfrm>
          <a:prstGeom prst="ellipse">
            <a:avLst/>
          </a:prstGeom>
          <a:solidFill>
            <a:srgbClr val="E9A400"/>
          </a:solidFill>
          <a:ln w="12700">
            <a:solidFill>
              <a:srgbClr val="E9A400"/>
            </a:solidFill>
            <a:prstDash val="solid"/>
          </a:ln>
        </p:spPr>
        <p:txBody>
          <a:bodyPr/>
          <a:lstStyle/>
          <a:p>
            <a:endParaRPr lang="en-GB"/>
          </a:p>
        </p:txBody>
      </p:sp>
      <p:sp>
        <p:nvSpPr>
          <p:cNvPr id="18" name="Text 15"/>
          <p:cNvSpPr txBox="1"/>
          <p:nvPr/>
        </p:nvSpPr>
        <p:spPr>
          <a:xfrm>
            <a:off x="548640" y="3502152"/>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3</a:t>
            </a:r>
            <a:endParaRPr lang="en-US" sz="1600" dirty="0"/>
          </a:p>
        </p:txBody>
      </p:sp>
      <p:sp>
        <p:nvSpPr>
          <p:cNvPr id="19" name="Text 16"/>
          <p:cNvSpPr txBox="1"/>
          <p:nvPr/>
        </p:nvSpPr>
        <p:spPr>
          <a:xfrm>
            <a:off x="1188720" y="3429000"/>
            <a:ext cx="6309360" cy="603504"/>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A bot learns a game by trial, error and rewards. This is…</a:t>
            </a:r>
            <a:endParaRPr lang="en-US" sz="1600" dirty="0"/>
          </a:p>
        </p:txBody>
      </p:sp>
      <p:sp>
        <p:nvSpPr>
          <p:cNvPr id="20" name="Text 17"/>
          <p:cNvSpPr txBox="1"/>
          <p:nvPr/>
        </p:nvSpPr>
        <p:spPr>
          <a:xfrm>
            <a:off x="7589520" y="3429000"/>
            <a:ext cx="4069080" cy="603504"/>
          </a:xfrm>
          <a:prstGeom prst="rect">
            <a:avLst/>
          </a:prstGeom>
          <a:noFill/>
          <a:ln/>
        </p:spPr>
        <p:txBody>
          <a:bodyPr wrap="square" lIns="0" tIns="0" rIns="0" bIns="0" rtlCol="0" anchor="ctr"/>
          <a:lstStyle/>
          <a:p>
            <a:pPr marL="0" indent="0">
              <a:buNone/>
            </a:pPr>
            <a:r>
              <a:rPr lang="en-US" sz="1500" dirty="0">
                <a:solidFill>
                  <a:srgbClr val="5B6178"/>
                </a:solidFill>
                <a:latin typeface="Calibri" pitchFamily="34" charset="0"/>
                <a:ea typeface="Calibri" pitchFamily="34" charset="-122"/>
                <a:cs typeface="Calibri" pitchFamily="34" charset="-120"/>
              </a:rPr>
              <a:t>A Reinforcement  ·  B Supervised  ·  C Unsupervised</a:t>
            </a:r>
            <a:endParaRPr lang="en-US" sz="1500" dirty="0"/>
          </a:p>
        </p:txBody>
      </p:sp>
      <p:sp>
        <p:nvSpPr>
          <p:cNvPr id="21" name="Shape 18"/>
          <p:cNvSpPr/>
          <p:nvPr/>
        </p:nvSpPr>
        <p:spPr>
          <a:xfrm>
            <a:off x="548640" y="4279392"/>
            <a:ext cx="457200" cy="457200"/>
          </a:xfrm>
          <a:prstGeom prst="ellipse">
            <a:avLst/>
          </a:prstGeom>
          <a:solidFill>
            <a:srgbClr val="E9A400"/>
          </a:solidFill>
          <a:ln w="12700">
            <a:solidFill>
              <a:srgbClr val="E9A400"/>
            </a:solidFill>
            <a:prstDash val="solid"/>
          </a:ln>
        </p:spPr>
        <p:txBody>
          <a:bodyPr/>
          <a:lstStyle/>
          <a:p>
            <a:endParaRPr lang="en-GB"/>
          </a:p>
        </p:txBody>
      </p:sp>
      <p:sp>
        <p:nvSpPr>
          <p:cNvPr id="22" name="Text 19"/>
          <p:cNvSpPr txBox="1"/>
          <p:nvPr/>
        </p:nvSpPr>
        <p:spPr>
          <a:xfrm>
            <a:off x="548640" y="4279392"/>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4</a:t>
            </a:r>
            <a:endParaRPr lang="en-US" sz="1600" dirty="0"/>
          </a:p>
        </p:txBody>
      </p:sp>
      <p:sp>
        <p:nvSpPr>
          <p:cNvPr id="23" name="Text 20"/>
          <p:cNvSpPr txBox="1"/>
          <p:nvPr/>
        </p:nvSpPr>
        <p:spPr>
          <a:xfrm>
            <a:off x="1188720" y="4206240"/>
            <a:ext cx="6309360" cy="603504"/>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What most separates an AI agent from a chatbot?</a:t>
            </a:r>
            <a:endParaRPr lang="en-US" sz="1600" dirty="0"/>
          </a:p>
        </p:txBody>
      </p:sp>
      <p:sp>
        <p:nvSpPr>
          <p:cNvPr id="24" name="Text 21"/>
          <p:cNvSpPr txBox="1"/>
          <p:nvPr/>
        </p:nvSpPr>
        <p:spPr>
          <a:xfrm>
            <a:off x="7589520" y="4206240"/>
            <a:ext cx="4069080" cy="603504"/>
          </a:xfrm>
          <a:prstGeom prst="rect">
            <a:avLst/>
          </a:prstGeom>
          <a:noFill/>
          <a:ln/>
        </p:spPr>
        <p:txBody>
          <a:bodyPr wrap="square" lIns="0" tIns="0" rIns="0" bIns="0" rtlCol="0" anchor="ctr"/>
          <a:lstStyle/>
          <a:p>
            <a:pPr marL="0" indent="0">
              <a:buNone/>
            </a:pPr>
            <a:r>
              <a:rPr lang="en-US" sz="1500" dirty="0">
                <a:solidFill>
                  <a:srgbClr val="5B6178"/>
                </a:solidFill>
                <a:latin typeface="Calibri" pitchFamily="34" charset="0"/>
                <a:ea typeface="Calibri" pitchFamily="34" charset="-122"/>
                <a:cs typeface="Calibri" pitchFamily="34" charset="-120"/>
              </a:rPr>
              <a:t>A It’s bigger  ·  B It plans and acts with tools  ·  C It’s multimodal</a:t>
            </a:r>
            <a:endParaRPr lang="en-US" sz="1500" dirty="0"/>
          </a:p>
        </p:txBody>
      </p:sp>
      <p:sp>
        <p:nvSpPr>
          <p:cNvPr id="25" name="Shape 22"/>
          <p:cNvSpPr/>
          <p:nvPr/>
        </p:nvSpPr>
        <p:spPr>
          <a:xfrm>
            <a:off x="548640" y="5056632"/>
            <a:ext cx="457200" cy="457200"/>
          </a:xfrm>
          <a:prstGeom prst="ellipse">
            <a:avLst/>
          </a:prstGeom>
          <a:solidFill>
            <a:srgbClr val="E9A400"/>
          </a:solidFill>
          <a:ln w="12700">
            <a:solidFill>
              <a:srgbClr val="E9A400"/>
            </a:solidFill>
            <a:prstDash val="solid"/>
          </a:ln>
        </p:spPr>
        <p:txBody>
          <a:bodyPr/>
          <a:lstStyle/>
          <a:p>
            <a:endParaRPr lang="en-GB"/>
          </a:p>
        </p:txBody>
      </p:sp>
      <p:sp>
        <p:nvSpPr>
          <p:cNvPr id="26" name="Text 23"/>
          <p:cNvSpPr txBox="1"/>
          <p:nvPr/>
        </p:nvSpPr>
        <p:spPr>
          <a:xfrm>
            <a:off x="548640" y="5056632"/>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itchFamily="34" charset="0"/>
                <a:ea typeface="Arial" pitchFamily="34" charset="-122"/>
                <a:cs typeface="Arial" pitchFamily="34" charset="-120"/>
              </a:rPr>
              <a:t>5</a:t>
            </a:r>
            <a:endParaRPr lang="en-US" sz="1600" dirty="0"/>
          </a:p>
        </p:txBody>
      </p:sp>
      <p:sp>
        <p:nvSpPr>
          <p:cNvPr id="27" name="Text 24"/>
          <p:cNvSpPr txBox="1"/>
          <p:nvPr/>
        </p:nvSpPr>
        <p:spPr>
          <a:xfrm>
            <a:off x="1188720" y="4983480"/>
            <a:ext cx="6309360" cy="603504"/>
          </a:xfrm>
          <a:prstGeom prst="rect">
            <a:avLst/>
          </a:prstGeom>
          <a:noFill/>
          <a:ln/>
        </p:spPr>
        <p:txBody>
          <a:bodyPr wrap="square" lIns="0" tIns="0" rIns="0" bIns="0" rtlCol="0" anchor="ctr"/>
          <a:lstStyle/>
          <a:p>
            <a:pPr marL="0" indent="0">
              <a:buNone/>
            </a:pPr>
            <a:r>
              <a:rPr lang="en-US" sz="1600" b="1" dirty="0">
                <a:solidFill>
                  <a:srgbClr val="14172E"/>
                </a:solidFill>
                <a:latin typeface="Arial" pitchFamily="34" charset="0"/>
                <a:ea typeface="Arial" pitchFamily="34" charset="-122"/>
                <a:cs typeface="Arial" pitchFamily="34" charset="-120"/>
              </a:rPr>
              <a:t>A face-unlock system is an example of…</a:t>
            </a:r>
            <a:endParaRPr lang="en-US" sz="1600" dirty="0"/>
          </a:p>
        </p:txBody>
      </p:sp>
      <p:sp>
        <p:nvSpPr>
          <p:cNvPr id="28" name="Text 25"/>
          <p:cNvSpPr txBox="1"/>
          <p:nvPr/>
        </p:nvSpPr>
        <p:spPr>
          <a:xfrm>
            <a:off x="7589520" y="4983480"/>
            <a:ext cx="4069080" cy="603504"/>
          </a:xfrm>
          <a:prstGeom prst="rect">
            <a:avLst/>
          </a:prstGeom>
          <a:noFill/>
          <a:ln/>
        </p:spPr>
        <p:txBody>
          <a:bodyPr wrap="square" lIns="0" tIns="0" rIns="0" bIns="0" rtlCol="0" anchor="ctr"/>
          <a:lstStyle/>
          <a:p>
            <a:pPr marL="0" indent="0">
              <a:buNone/>
            </a:pPr>
            <a:r>
              <a:rPr lang="en-US" sz="1500" dirty="0">
                <a:solidFill>
                  <a:srgbClr val="5B6178"/>
                </a:solidFill>
                <a:latin typeface="Calibri" pitchFamily="34" charset="0"/>
                <a:ea typeface="Calibri" pitchFamily="34" charset="-122"/>
                <a:cs typeface="Calibri" pitchFamily="34" charset="-120"/>
              </a:rPr>
              <a:t>A Narrow AI  ·  B AGI  ·  C ASI</a:t>
            </a:r>
            <a:endParaRPr lang="en-US" sz="1500" dirty="0"/>
          </a:p>
        </p:txBody>
      </p:sp>
    </p:spTree>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Shape 0"/>
          <p:cNvSpPr/>
          <p:nvPr/>
        </p:nvSpPr>
        <p:spPr>
          <a:xfrm>
            <a:off x="548640" y="292608"/>
            <a:ext cx="873252" cy="292608"/>
          </a:xfrm>
          <a:prstGeom prst="roundRect">
            <a:avLst>
              <a:gd name="adj" fmla="val 50000"/>
            </a:avLst>
          </a:prstGeom>
          <a:solidFill>
            <a:srgbClr val="1F9D55"/>
          </a:solidFill>
          <a:ln w="12700">
            <a:solidFill>
              <a:srgbClr val="1F9D55"/>
            </a:solidFill>
            <a:prstDash val="solid"/>
          </a:ln>
        </p:spPr>
        <p:txBody>
          <a:bodyPr/>
          <a:lstStyle/>
          <a:p>
            <a:endParaRPr lang="en-GB"/>
          </a:p>
        </p:txBody>
      </p:sp>
      <p:sp>
        <p:nvSpPr>
          <p:cNvPr id="3" name="Text 1"/>
          <p:cNvSpPr txBox="1"/>
          <p:nvPr/>
        </p:nvSpPr>
        <p:spPr>
          <a:xfrm>
            <a:off x="548640" y="292608"/>
            <a:ext cx="873252" cy="292608"/>
          </a:xfrm>
          <a:prstGeom prst="rect">
            <a:avLst/>
          </a:prstGeom>
          <a:noFill/>
          <a:ln/>
        </p:spPr>
        <p:txBody>
          <a:bodyPr wrap="square" lIns="0" tIns="0" rIns="0" bIns="0" rtlCol="0" anchor="ctr"/>
          <a:lstStyle/>
          <a:p>
            <a:pPr marL="0" indent="0" algn="ctr">
              <a:buNone/>
            </a:pPr>
            <a:r>
              <a:rPr lang="en-US" sz="1050" b="1" kern="0" spc="100" dirty="0">
                <a:solidFill>
                  <a:srgbClr val="FFFFFF"/>
                </a:solidFill>
                <a:latin typeface="Arial" pitchFamily="34" charset="0"/>
                <a:ea typeface="Arial" pitchFamily="34" charset="-122"/>
                <a:cs typeface="Arial" pitchFamily="34" charset="-120"/>
              </a:rPr>
              <a:t>REFLECT</a:t>
            </a:r>
            <a:endParaRPr lang="en-US" sz="1050" dirty="0"/>
          </a:p>
        </p:txBody>
      </p:sp>
      <p:sp>
        <p:nvSpPr>
          <p:cNvPr id="4" name="Text 2"/>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Before You Go: 3-2-1</a:t>
            </a:r>
            <a:endParaRPr lang="en-US" sz="3000" dirty="0"/>
          </a:p>
        </p:txBody>
      </p:sp>
      <p:sp>
        <p:nvSpPr>
          <p:cNvPr id="5" name="Text 3"/>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1 · Introduction to AI</a:t>
            </a:r>
            <a:endParaRPr lang="en-US" sz="1000" dirty="0"/>
          </a:p>
        </p:txBody>
      </p:sp>
      <p:sp>
        <p:nvSpPr>
          <p:cNvPr id="6" name="Text 4"/>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36</a:t>
            </a:r>
            <a:endParaRPr lang="en-US" sz="1000" dirty="0"/>
          </a:p>
        </p:txBody>
      </p:sp>
      <p:sp>
        <p:nvSpPr>
          <p:cNvPr id="8" name="Shape 5"/>
          <p:cNvSpPr/>
          <p:nvPr/>
        </p:nvSpPr>
        <p:spPr>
          <a:xfrm>
            <a:off x="548640" y="1737360"/>
            <a:ext cx="3520440" cy="3017520"/>
          </a:xfrm>
          <a:prstGeom prst="roundRect">
            <a:avLst>
              <a:gd name="adj" fmla="val 3636"/>
            </a:avLst>
          </a:prstGeom>
          <a:solidFill>
            <a:srgbClr val="F3F5FB"/>
          </a:solidFill>
          <a:ln w="12700">
            <a:solidFill>
              <a:srgbClr val="F3F5FB"/>
            </a:solidFill>
            <a:prstDash val="solid"/>
          </a:ln>
        </p:spPr>
        <p:txBody>
          <a:bodyPr/>
          <a:lstStyle/>
          <a:p>
            <a:endParaRPr lang="en-GB"/>
          </a:p>
        </p:txBody>
      </p:sp>
      <p:sp>
        <p:nvSpPr>
          <p:cNvPr id="9" name="Text 6"/>
          <p:cNvSpPr txBox="1"/>
          <p:nvPr/>
        </p:nvSpPr>
        <p:spPr>
          <a:xfrm>
            <a:off x="548640" y="1874520"/>
            <a:ext cx="3520440" cy="1463040"/>
          </a:xfrm>
          <a:prstGeom prst="rect">
            <a:avLst/>
          </a:prstGeom>
          <a:noFill/>
          <a:ln/>
        </p:spPr>
        <p:txBody>
          <a:bodyPr wrap="square" lIns="0" tIns="0" rIns="0" bIns="0" rtlCol="0" anchor="ctr"/>
          <a:lstStyle/>
          <a:p>
            <a:pPr marL="0" indent="0" algn="ctr">
              <a:buNone/>
            </a:pPr>
            <a:r>
              <a:rPr lang="en-US" sz="8800" b="1" dirty="0">
                <a:solidFill>
                  <a:srgbClr val="0EA5A4"/>
                </a:solidFill>
                <a:latin typeface="Arial" pitchFamily="34" charset="0"/>
                <a:ea typeface="Arial" pitchFamily="34" charset="-122"/>
                <a:cs typeface="Arial" pitchFamily="34" charset="-120"/>
              </a:rPr>
              <a:t>3</a:t>
            </a:r>
            <a:endParaRPr lang="en-US" sz="8800" dirty="0"/>
          </a:p>
        </p:txBody>
      </p:sp>
      <p:sp>
        <p:nvSpPr>
          <p:cNvPr id="10" name="Text 7"/>
          <p:cNvSpPr txBox="1"/>
          <p:nvPr/>
        </p:nvSpPr>
        <p:spPr>
          <a:xfrm>
            <a:off x="822960" y="3474720"/>
            <a:ext cx="2971800" cy="1005840"/>
          </a:xfrm>
          <a:prstGeom prst="rect">
            <a:avLst/>
          </a:prstGeom>
          <a:noFill/>
          <a:ln/>
        </p:spPr>
        <p:txBody>
          <a:bodyPr wrap="square" lIns="0" tIns="0" rIns="0" bIns="0" rtlCol="0" anchor="t"/>
          <a:lstStyle/>
          <a:p>
            <a:pPr marL="0" indent="0" algn="ctr">
              <a:buNone/>
            </a:pPr>
            <a:r>
              <a:rPr lang="en-US" sz="1900" b="1" dirty="0">
                <a:solidFill>
                  <a:srgbClr val="14172E"/>
                </a:solidFill>
                <a:latin typeface="Arial" pitchFamily="34" charset="0"/>
                <a:ea typeface="Arial" pitchFamily="34" charset="-122"/>
                <a:cs typeface="Arial" pitchFamily="34" charset="-120"/>
              </a:rPr>
              <a:t>things you learned today</a:t>
            </a:r>
            <a:endParaRPr lang="en-US" sz="1900" dirty="0"/>
          </a:p>
        </p:txBody>
      </p:sp>
      <p:sp>
        <p:nvSpPr>
          <p:cNvPr id="11" name="Shape 8"/>
          <p:cNvSpPr/>
          <p:nvPr/>
        </p:nvSpPr>
        <p:spPr>
          <a:xfrm>
            <a:off x="4297680" y="1737360"/>
            <a:ext cx="3520440" cy="3017520"/>
          </a:xfrm>
          <a:prstGeom prst="roundRect">
            <a:avLst>
              <a:gd name="adj" fmla="val 3636"/>
            </a:avLst>
          </a:prstGeom>
          <a:solidFill>
            <a:srgbClr val="F3F5FB"/>
          </a:solidFill>
          <a:ln w="12700">
            <a:solidFill>
              <a:srgbClr val="F3F5FB"/>
            </a:solidFill>
            <a:prstDash val="solid"/>
          </a:ln>
        </p:spPr>
        <p:txBody>
          <a:bodyPr/>
          <a:lstStyle/>
          <a:p>
            <a:endParaRPr lang="en-GB"/>
          </a:p>
        </p:txBody>
      </p:sp>
      <p:sp>
        <p:nvSpPr>
          <p:cNvPr id="12" name="Text 9"/>
          <p:cNvSpPr txBox="1"/>
          <p:nvPr/>
        </p:nvSpPr>
        <p:spPr>
          <a:xfrm>
            <a:off x="4297680" y="1874520"/>
            <a:ext cx="3520440" cy="1463040"/>
          </a:xfrm>
          <a:prstGeom prst="rect">
            <a:avLst/>
          </a:prstGeom>
          <a:noFill/>
          <a:ln/>
        </p:spPr>
        <p:txBody>
          <a:bodyPr wrap="square" lIns="0" tIns="0" rIns="0" bIns="0" rtlCol="0" anchor="ctr"/>
          <a:lstStyle/>
          <a:p>
            <a:pPr marL="0" indent="0" algn="ctr">
              <a:buNone/>
            </a:pPr>
            <a:r>
              <a:rPr lang="en-US" sz="8800" b="1" dirty="0">
                <a:solidFill>
                  <a:srgbClr val="F2665A"/>
                </a:solidFill>
                <a:latin typeface="Arial" pitchFamily="34" charset="0"/>
                <a:ea typeface="Arial" pitchFamily="34" charset="-122"/>
                <a:cs typeface="Arial" pitchFamily="34" charset="-120"/>
              </a:rPr>
              <a:t>2</a:t>
            </a:r>
            <a:endParaRPr lang="en-US" sz="8800" dirty="0"/>
          </a:p>
        </p:txBody>
      </p:sp>
      <p:sp>
        <p:nvSpPr>
          <p:cNvPr id="13" name="Text 10"/>
          <p:cNvSpPr txBox="1"/>
          <p:nvPr/>
        </p:nvSpPr>
        <p:spPr>
          <a:xfrm>
            <a:off x="4572000" y="3474720"/>
            <a:ext cx="2971800" cy="1005840"/>
          </a:xfrm>
          <a:prstGeom prst="rect">
            <a:avLst/>
          </a:prstGeom>
          <a:noFill/>
          <a:ln/>
        </p:spPr>
        <p:txBody>
          <a:bodyPr wrap="square" lIns="0" tIns="0" rIns="0" bIns="0" rtlCol="0" anchor="t"/>
          <a:lstStyle/>
          <a:p>
            <a:pPr marL="0" indent="0" algn="ctr">
              <a:buNone/>
            </a:pPr>
            <a:r>
              <a:rPr lang="en-US" sz="1900" b="1" dirty="0">
                <a:solidFill>
                  <a:srgbClr val="14172E"/>
                </a:solidFill>
                <a:latin typeface="Arial" pitchFamily="34" charset="0"/>
                <a:ea typeface="Arial" pitchFamily="34" charset="-122"/>
                <a:cs typeface="Arial" pitchFamily="34" charset="-120"/>
              </a:rPr>
              <a:t>AI technologies you want to try</a:t>
            </a:r>
            <a:endParaRPr lang="en-US" sz="1900" dirty="0"/>
          </a:p>
        </p:txBody>
      </p:sp>
      <p:sp>
        <p:nvSpPr>
          <p:cNvPr id="14" name="Shape 11"/>
          <p:cNvSpPr/>
          <p:nvPr/>
        </p:nvSpPr>
        <p:spPr>
          <a:xfrm>
            <a:off x="8046720" y="1737360"/>
            <a:ext cx="3520440" cy="3017520"/>
          </a:xfrm>
          <a:prstGeom prst="roundRect">
            <a:avLst>
              <a:gd name="adj" fmla="val 3636"/>
            </a:avLst>
          </a:prstGeom>
          <a:solidFill>
            <a:srgbClr val="F3F5FB"/>
          </a:solidFill>
          <a:ln w="12700">
            <a:solidFill>
              <a:srgbClr val="F3F5FB"/>
            </a:solidFill>
            <a:prstDash val="solid"/>
          </a:ln>
        </p:spPr>
        <p:txBody>
          <a:bodyPr/>
          <a:lstStyle/>
          <a:p>
            <a:endParaRPr lang="en-GB"/>
          </a:p>
        </p:txBody>
      </p:sp>
      <p:sp>
        <p:nvSpPr>
          <p:cNvPr id="15" name="Text 12"/>
          <p:cNvSpPr txBox="1"/>
          <p:nvPr/>
        </p:nvSpPr>
        <p:spPr>
          <a:xfrm>
            <a:off x="8046720" y="1874520"/>
            <a:ext cx="3520440" cy="1463040"/>
          </a:xfrm>
          <a:prstGeom prst="rect">
            <a:avLst/>
          </a:prstGeom>
          <a:noFill/>
          <a:ln/>
        </p:spPr>
        <p:txBody>
          <a:bodyPr wrap="square" lIns="0" tIns="0" rIns="0" bIns="0" rtlCol="0" anchor="ctr"/>
          <a:lstStyle/>
          <a:p>
            <a:pPr marL="0" indent="0" algn="ctr">
              <a:buNone/>
            </a:pPr>
            <a:r>
              <a:rPr lang="en-US" sz="8800" b="1" dirty="0">
                <a:solidFill>
                  <a:srgbClr val="6D4AE0"/>
                </a:solidFill>
                <a:latin typeface="Arial" pitchFamily="34" charset="0"/>
                <a:ea typeface="Arial" pitchFamily="34" charset="-122"/>
                <a:cs typeface="Arial" pitchFamily="34" charset="-120"/>
              </a:rPr>
              <a:t>1</a:t>
            </a:r>
            <a:endParaRPr lang="en-US" sz="8800" dirty="0"/>
          </a:p>
        </p:txBody>
      </p:sp>
      <p:sp>
        <p:nvSpPr>
          <p:cNvPr id="16" name="Text 13"/>
          <p:cNvSpPr txBox="1"/>
          <p:nvPr/>
        </p:nvSpPr>
        <p:spPr>
          <a:xfrm>
            <a:off x="8321040" y="3474720"/>
            <a:ext cx="2971800" cy="1005840"/>
          </a:xfrm>
          <a:prstGeom prst="rect">
            <a:avLst/>
          </a:prstGeom>
          <a:noFill/>
          <a:ln/>
        </p:spPr>
        <p:txBody>
          <a:bodyPr wrap="square" lIns="0" tIns="0" rIns="0" bIns="0" rtlCol="0" anchor="t"/>
          <a:lstStyle/>
          <a:p>
            <a:pPr marL="0" indent="0" algn="ctr">
              <a:buNone/>
            </a:pPr>
            <a:r>
              <a:rPr lang="en-US" sz="1900" b="1" dirty="0">
                <a:solidFill>
                  <a:srgbClr val="14172E"/>
                </a:solidFill>
                <a:latin typeface="Arial" pitchFamily="34" charset="0"/>
                <a:ea typeface="Arial" pitchFamily="34" charset="-122"/>
                <a:cs typeface="Arial" pitchFamily="34" charset="-120"/>
              </a:rPr>
              <a:t>question you still have</a:t>
            </a:r>
            <a:endParaRPr lang="en-US" sz="1900" dirty="0"/>
          </a:p>
        </p:txBody>
      </p:sp>
      <p:sp>
        <p:nvSpPr>
          <p:cNvPr id="17" name="Shape 14"/>
          <p:cNvSpPr/>
          <p:nvPr/>
        </p:nvSpPr>
        <p:spPr>
          <a:xfrm>
            <a:off x="548640" y="5074920"/>
            <a:ext cx="11094415" cy="548640"/>
          </a:xfrm>
          <a:prstGeom prst="roundRect">
            <a:avLst>
              <a:gd name="adj" fmla="val 16667"/>
            </a:avLst>
          </a:prstGeom>
          <a:solidFill>
            <a:srgbClr val="DAF2E4"/>
          </a:solidFill>
          <a:ln w="12700">
            <a:solidFill>
              <a:srgbClr val="DAF2E4"/>
            </a:solidFill>
            <a:prstDash val="solid"/>
          </a:ln>
        </p:spPr>
        <p:txBody>
          <a:bodyPr/>
          <a:lstStyle/>
          <a:p>
            <a:endParaRPr lang="en-GB"/>
          </a:p>
        </p:txBody>
      </p:sp>
      <p:pic>
        <p:nvPicPr>
          <p:cNvPr id="18" name="Image 0" descr="preencoded.png"/>
          <p:cNvPicPr>
            <a:picLocks noChangeAspect="1"/>
          </p:cNvPicPr>
          <p:nvPr/>
        </p:nvPicPr>
        <p:blipFill>
          <a:blip r:embed="rId4"/>
          <a:stretch>
            <a:fillRect/>
          </a:stretch>
        </p:blipFill>
        <p:spPr>
          <a:xfrm>
            <a:off x="731520" y="5184648"/>
            <a:ext cx="329184" cy="329184"/>
          </a:xfrm>
          <a:prstGeom prst="rect">
            <a:avLst/>
          </a:prstGeom>
        </p:spPr>
      </p:pic>
      <p:sp>
        <p:nvSpPr>
          <p:cNvPr id="19" name="Text 15"/>
          <p:cNvSpPr txBox="1"/>
          <p:nvPr/>
        </p:nvSpPr>
        <p:spPr>
          <a:xfrm>
            <a:off x="1188720" y="5074920"/>
            <a:ext cx="10271455" cy="548640"/>
          </a:xfrm>
          <a:prstGeom prst="rect">
            <a:avLst/>
          </a:prstGeom>
          <a:noFill/>
          <a:ln/>
        </p:spPr>
        <p:txBody>
          <a:bodyPr wrap="square" lIns="0" tIns="0" rIns="0" bIns="0" rtlCol="0" anchor="ctr"/>
          <a:lstStyle/>
          <a:p>
            <a:pPr marL="0" indent="0">
              <a:buNone/>
            </a:pPr>
            <a:r>
              <a:rPr lang="en-US" sz="1500" dirty="0">
                <a:solidFill>
                  <a:srgbClr val="1E2340"/>
                </a:solidFill>
                <a:latin typeface="Calibri" pitchFamily="34" charset="0"/>
                <a:ea typeface="Calibri" pitchFamily="34" charset="-122"/>
                <a:cs typeface="Calibri" pitchFamily="34" charset="-120"/>
              </a:rPr>
              <a:t>Look back at the warm-up word cloud: would you change your word now?</a:t>
            </a:r>
            <a:endParaRPr lang="en-US" sz="1500" dirty="0"/>
          </a:p>
        </p:txBody>
      </p:sp>
    </p:spTree>
  </p:cSld>
  <p:clrMapOvr>
    <a:overrideClrMapping bg1="lt1" tx1="dk1" bg2="lt2" tx2="dk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 0"/>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To Explore This Week</a:t>
            </a:r>
            <a:endParaRPr lang="en-US" sz="3000" dirty="0"/>
          </a:p>
        </p:txBody>
      </p:sp>
      <p:sp>
        <p:nvSpPr>
          <p:cNvPr id="3" name="Text 1"/>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1 · Introduction to AI</a:t>
            </a:r>
            <a:endParaRPr lang="en-US" sz="1000" dirty="0"/>
          </a:p>
        </p:txBody>
      </p:sp>
      <p:sp>
        <p:nvSpPr>
          <p:cNvPr id="4" name="Text 2"/>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37</a:t>
            </a:r>
            <a:endParaRPr lang="en-US" sz="1000" dirty="0"/>
          </a:p>
        </p:txBody>
      </p:sp>
      <p:sp>
        <p:nvSpPr>
          <p:cNvPr id="6" name="Shape 3"/>
          <p:cNvSpPr/>
          <p:nvPr/>
        </p:nvSpPr>
        <p:spPr>
          <a:xfrm>
            <a:off x="548640" y="1691640"/>
            <a:ext cx="640080" cy="640080"/>
          </a:xfrm>
          <a:prstGeom prst="ellipse">
            <a:avLst/>
          </a:prstGeom>
          <a:solidFill>
            <a:srgbClr val="0EA5A4"/>
          </a:solidFill>
          <a:ln w="12700">
            <a:solidFill>
              <a:srgbClr val="0EA5A4"/>
            </a:solidFill>
            <a:prstDash val="solid"/>
          </a:ln>
        </p:spPr>
        <p:txBody>
          <a:bodyPr/>
          <a:lstStyle/>
          <a:p>
            <a:endParaRPr lang="en-GB"/>
          </a:p>
        </p:txBody>
      </p:sp>
      <p:pic>
        <p:nvPicPr>
          <p:cNvPr id="7" name="Image 0" descr="preencoded.png"/>
          <p:cNvPicPr>
            <a:picLocks noChangeAspect="1"/>
          </p:cNvPicPr>
          <p:nvPr/>
        </p:nvPicPr>
        <p:blipFill>
          <a:blip r:embed="rId4"/>
          <a:stretch>
            <a:fillRect/>
          </a:stretch>
        </p:blipFill>
        <p:spPr>
          <a:xfrm>
            <a:off x="689458" y="1832458"/>
            <a:ext cx="358445" cy="358445"/>
          </a:xfrm>
          <a:prstGeom prst="rect">
            <a:avLst/>
          </a:prstGeom>
        </p:spPr>
      </p:pic>
      <p:sp>
        <p:nvSpPr>
          <p:cNvPr id="8" name="Text 4"/>
          <p:cNvSpPr txBox="1"/>
          <p:nvPr/>
        </p:nvSpPr>
        <p:spPr>
          <a:xfrm>
            <a:off x="1371600" y="1600200"/>
            <a:ext cx="4663440" cy="1234440"/>
          </a:xfrm>
          <a:prstGeom prst="rect">
            <a:avLst/>
          </a:prstGeom>
          <a:noFill/>
          <a:ln/>
        </p:spPr>
        <p:txBody>
          <a:bodyPr wrap="square" lIns="0" tIns="0" rIns="0" bIns="0" rtlCol="0" anchor="t"/>
          <a:lstStyle/>
          <a:p>
            <a:pPr marL="0" indent="0">
              <a:buNone/>
            </a:pPr>
            <a:r>
              <a:rPr lang="en-US" sz="1600" b="1" dirty="0">
                <a:solidFill>
                  <a:srgbClr val="14172E"/>
                </a:solidFill>
                <a:latin typeface="Arial" pitchFamily="34" charset="0"/>
                <a:ea typeface="Arial" pitchFamily="34" charset="-122"/>
                <a:cs typeface="Arial" pitchFamily="34" charset="-120"/>
              </a:rPr>
              <a:t>Stanford AI Index 2026</a:t>
            </a:r>
            <a:endParaRPr lang="en-US" sz="1600" dirty="0"/>
          </a:p>
          <a:p>
            <a:pPr marL="0" indent="0">
              <a:buNone/>
            </a:pPr>
            <a:r>
              <a:rPr lang="en-US" sz="1400" dirty="0">
                <a:solidFill>
                  <a:srgbClr val="1E2340"/>
                </a:solidFill>
                <a:latin typeface="Calibri" pitchFamily="34" charset="0"/>
                <a:ea typeface="Calibri" pitchFamily="34" charset="-122"/>
                <a:cs typeface="Calibri" pitchFamily="34" charset="-120"/>
              </a:rPr>
              <a:t>The annual state-of-AI report: data on capability, adoption, investment and policy</a:t>
            </a:r>
          </a:p>
          <a:p>
            <a:pPr marL="0" indent="0">
              <a:buNone/>
            </a:pPr>
            <a:r>
              <a:rPr lang="en-US" sz="1300" i="1" dirty="0">
                <a:solidFill>
                  <a:srgbClr val="0EA5A4"/>
                </a:solidFill>
                <a:latin typeface="Calibri" pitchFamily="34" charset="0"/>
                <a:ea typeface="Calibri" pitchFamily="34" charset="-122"/>
                <a:cs typeface="Calibri" pitchFamily="34" charset="-120"/>
              </a:rPr>
              <a:t>hai.stanford.edu/ai-index</a:t>
            </a:r>
            <a:endParaRPr lang="en-US" sz="1600" dirty="0"/>
          </a:p>
        </p:txBody>
      </p:sp>
      <p:sp>
        <p:nvSpPr>
          <p:cNvPr id="9" name="Shape 5"/>
          <p:cNvSpPr/>
          <p:nvPr/>
        </p:nvSpPr>
        <p:spPr>
          <a:xfrm>
            <a:off x="6172200" y="1691640"/>
            <a:ext cx="640080" cy="640080"/>
          </a:xfrm>
          <a:prstGeom prst="ellipse">
            <a:avLst/>
          </a:prstGeom>
          <a:solidFill>
            <a:srgbClr val="F2665A"/>
          </a:solidFill>
          <a:ln w="12700">
            <a:solidFill>
              <a:srgbClr val="F2665A"/>
            </a:solidFill>
            <a:prstDash val="solid"/>
          </a:ln>
        </p:spPr>
        <p:txBody>
          <a:bodyPr/>
          <a:lstStyle/>
          <a:p>
            <a:endParaRPr lang="en-GB"/>
          </a:p>
        </p:txBody>
      </p:sp>
      <p:pic>
        <p:nvPicPr>
          <p:cNvPr id="10" name="Image 1" descr="preencoded.png"/>
          <p:cNvPicPr>
            <a:picLocks noChangeAspect="1"/>
          </p:cNvPicPr>
          <p:nvPr/>
        </p:nvPicPr>
        <p:blipFill>
          <a:blip r:embed="rId5"/>
          <a:stretch>
            <a:fillRect/>
          </a:stretch>
        </p:blipFill>
        <p:spPr>
          <a:xfrm>
            <a:off x="6313018" y="1832458"/>
            <a:ext cx="358445" cy="358445"/>
          </a:xfrm>
          <a:prstGeom prst="rect">
            <a:avLst/>
          </a:prstGeom>
        </p:spPr>
      </p:pic>
      <p:sp>
        <p:nvSpPr>
          <p:cNvPr id="11" name="Text 6"/>
          <p:cNvSpPr txBox="1"/>
          <p:nvPr/>
        </p:nvSpPr>
        <p:spPr>
          <a:xfrm>
            <a:off x="6995160" y="1600200"/>
            <a:ext cx="4663440" cy="1234440"/>
          </a:xfrm>
          <a:prstGeom prst="rect">
            <a:avLst/>
          </a:prstGeom>
          <a:noFill/>
          <a:ln/>
        </p:spPr>
        <p:txBody>
          <a:bodyPr wrap="square" lIns="0" tIns="0" rIns="0" bIns="0" rtlCol="0" anchor="t"/>
          <a:lstStyle/>
          <a:p>
            <a:pPr marL="0" indent="0">
              <a:buNone/>
            </a:pPr>
            <a:r>
              <a:rPr lang="en-US" sz="1600" b="1" dirty="0">
                <a:solidFill>
                  <a:srgbClr val="14172E"/>
                </a:solidFill>
                <a:latin typeface="Arial" pitchFamily="34" charset="0"/>
                <a:ea typeface="Arial" pitchFamily="34" charset="-122"/>
                <a:cs typeface="Arial" pitchFamily="34" charset="-120"/>
              </a:rPr>
              <a:t>Our World in Data – AI</a:t>
            </a:r>
            <a:endParaRPr lang="en-US" sz="1600" dirty="0"/>
          </a:p>
          <a:p>
            <a:pPr marL="0" indent="0">
              <a:buNone/>
            </a:pPr>
            <a:r>
              <a:rPr lang="en-US" sz="1400" dirty="0">
                <a:solidFill>
                  <a:srgbClr val="1E2340"/>
                </a:solidFill>
                <a:latin typeface="Calibri" pitchFamily="34" charset="0"/>
                <a:ea typeface="Calibri" pitchFamily="34" charset="-122"/>
                <a:cs typeface="Calibri" pitchFamily="34" charset="-120"/>
              </a:rPr>
              <a:t>Interactive charts on AI history, training compute and capabilities</a:t>
            </a:r>
            <a:endParaRPr lang="en-US" sz="1600" dirty="0"/>
          </a:p>
          <a:p>
            <a:pPr marL="0" indent="0">
              <a:buNone/>
            </a:pPr>
            <a:r>
              <a:rPr lang="en-US" sz="1300" i="1" dirty="0">
                <a:solidFill>
                  <a:srgbClr val="F2665A"/>
                </a:solidFill>
                <a:latin typeface="Calibri" pitchFamily="34" charset="0"/>
                <a:ea typeface="Calibri" pitchFamily="34" charset="-122"/>
                <a:cs typeface="Calibri" pitchFamily="34" charset="-120"/>
              </a:rPr>
              <a:t>ourworldindata.org/artificial-intelligence</a:t>
            </a:r>
            <a:endParaRPr lang="en-US" sz="1600" dirty="0"/>
          </a:p>
        </p:txBody>
      </p:sp>
      <p:sp>
        <p:nvSpPr>
          <p:cNvPr id="12" name="Shape 7"/>
          <p:cNvSpPr/>
          <p:nvPr/>
        </p:nvSpPr>
        <p:spPr>
          <a:xfrm>
            <a:off x="548640" y="3108960"/>
            <a:ext cx="640080" cy="640080"/>
          </a:xfrm>
          <a:prstGeom prst="ellipse">
            <a:avLst/>
          </a:prstGeom>
          <a:solidFill>
            <a:srgbClr val="6D4AE0"/>
          </a:solidFill>
          <a:ln w="12700">
            <a:solidFill>
              <a:srgbClr val="6D4AE0"/>
            </a:solidFill>
            <a:prstDash val="solid"/>
          </a:ln>
        </p:spPr>
        <p:txBody>
          <a:bodyPr/>
          <a:lstStyle/>
          <a:p>
            <a:endParaRPr lang="en-GB"/>
          </a:p>
        </p:txBody>
      </p:sp>
      <p:pic>
        <p:nvPicPr>
          <p:cNvPr id="13" name="Image 2" descr="preencoded.png"/>
          <p:cNvPicPr>
            <a:picLocks noChangeAspect="1"/>
          </p:cNvPicPr>
          <p:nvPr/>
        </p:nvPicPr>
        <p:blipFill>
          <a:blip r:embed="rId6"/>
          <a:stretch>
            <a:fillRect/>
          </a:stretch>
        </p:blipFill>
        <p:spPr>
          <a:xfrm>
            <a:off x="689458" y="3249778"/>
            <a:ext cx="358445" cy="358445"/>
          </a:xfrm>
          <a:prstGeom prst="rect">
            <a:avLst/>
          </a:prstGeom>
        </p:spPr>
      </p:pic>
      <p:sp>
        <p:nvSpPr>
          <p:cNvPr id="14" name="Text 8"/>
          <p:cNvSpPr txBox="1"/>
          <p:nvPr/>
        </p:nvSpPr>
        <p:spPr>
          <a:xfrm>
            <a:off x="1371600" y="3017520"/>
            <a:ext cx="4663440" cy="1234440"/>
          </a:xfrm>
          <a:prstGeom prst="rect">
            <a:avLst/>
          </a:prstGeom>
          <a:noFill/>
          <a:ln/>
        </p:spPr>
        <p:txBody>
          <a:bodyPr wrap="square" lIns="0" tIns="0" rIns="0" bIns="0" rtlCol="0" anchor="t"/>
          <a:lstStyle/>
          <a:p>
            <a:pPr marL="0" indent="0">
              <a:buNone/>
            </a:pPr>
            <a:r>
              <a:rPr lang="en-US" sz="1600" b="1" dirty="0">
                <a:solidFill>
                  <a:srgbClr val="14172E"/>
                </a:solidFill>
                <a:latin typeface="Arial" pitchFamily="34" charset="0"/>
                <a:ea typeface="Arial" pitchFamily="34" charset="-122"/>
                <a:cs typeface="Arial" pitchFamily="34" charset="-120"/>
              </a:rPr>
              <a:t>Teachable Machine</a:t>
            </a:r>
            <a:endParaRPr lang="en-US" sz="1600" dirty="0"/>
          </a:p>
          <a:p>
            <a:pPr marL="0" indent="0">
              <a:buNone/>
            </a:pPr>
            <a:r>
              <a:rPr lang="en-US" sz="1400" dirty="0">
                <a:solidFill>
                  <a:srgbClr val="1E2340"/>
                </a:solidFill>
                <a:latin typeface="Calibri" pitchFamily="34" charset="0"/>
                <a:ea typeface="Calibri" pitchFamily="34" charset="-122"/>
                <a:cs typeface="Calibri" pitchFamily="34" charset="-120"/>
              </a:rPr>
              <a:t>Keep experimenting: image, audio and pose models in your browser</a:t>
            </a:r>
            <a:endParaRPr lang="en-US" sz="1600" dirty="0"/>
          </a:p>
          <a:p>
            <a:pPr marL="0" indent="0">
              <a:buNone/>
            </a:pPr>
            <a:r>
              <a:rPr lang="en-US" sz="1300" i="1" dirty="0">
                <a:solidFill>
                  <a:srgbClr val="6D4AE0"/>
                </a:solidFill>
                <a:latin typeface="Calibri" pitchFamily="34" charset="0"/>
                <a:ea typeface="Calibri" pitchFamily="34" charset="-122"/>
                <a:cs typeface="Calibri" pitchFamily="34" charset="-120"/>
              </a:rPr>
              <a:t>teachablemachine.withgoogle.com</a:t>
            </a:r>
            <a:endParaRPr lang="en-US" sz="1600" dirty="0"/>
          </a:p>
        </p:txBody>
      </p:sp>
      <p:sp>
        <p:nvSpPr>
          <p:cNvPr id="15" name="Shape 9"/>
          <p:cNvSpPr/>
          <p:nvPr/>
        </p:nvSpPr>
        <p:spPr>
          <a:xfrm>
            <a:off x="6172200" y="3108960"/>
            <a:ext cx="640080" cy="640080"/>
          </a:xfrm>
          <a:prstGeom prst="ellipse">
            <a:avLst/>
          </a:prstGeom>
          <a:solidFill>
            <a:srgbClr val="E9A400"/>
          </a:solidFill>
          <a:ln w="12700">
            <a:solidFill>
              <a:srgbClr val="E9A400"/>
            </a:solidFill>
            <a:prstDash val="solid"/>
          </a:ln>
        </p:spPr>
        <p:txBody>
          <a:bodyPr/>
          <a:lstStyle/>
          <a:p>
            <a:endParaRPr lang="en-GB"/>
          </a:p>
        </p:txBody>
      </p:sp>
      <p:pic>
        <p:nvPicPr>
          <p:cNvPr id="16" name="Image 3" descr="preencoded.png"/>
          <p:cNvPicPr>
            <a:picLocks noChangeAspect="1"/>
          </p:cNvPicPr>
          <p:nvPr/>
        </p:nvPicPr>
        <p:blipFill>
          <a:blip r:embed="rId7"/>
          <a:stretch>
            <a:fillRect/>
          </a:stretch>
        </p:blipFill>
        <p:spPr>
          <a:xfrm>
            <a:off x="6313018" y="3249778"/>
            <a:ext cx="358445" cy="358445"/>
          </a:xfrm>
          <a:prstGeom prst="rect">
            <a:avLst/>
          </a:prstGeom>
        </p:spPr>
      </p:pic>
      <p:sp>
        <p:nvSpPr>
          <p:cNvPr id="17" name="Text 10"/>
          <p:cNvSpPr txBox="1"/>
          <p:nvPr/>
        </p:nvSpPr>
        <p:spPr>
          <a:xfrm>
            <a:off x="6995160" y="3017520"/>
            <a:ext cx="4663440" cy="1234440"/>
          </a:xfrm>
          <a:prstGeom prst="rect">
            <a:avLst/>
          </a:prstGeom>
          <a:noFill/>
          <a:ln/>
        </p:spPr>
        <p:txBody>
          <a:bodyPr wrap="square" lIns="0" tIns="0" rIns="0" bIns="0" rtlCol="0" anchor="t"/>
          <a:lstStyle/>
          <a:p>
            <a:pPr marL="0" indent="0">
              <a:buNone/>
            </a:pPr>
            <a:r>
              <a:rPr lang="en-US" sz="1600" b="1" dirty="0">
                <a:solidFill>
                  <a:srgbClr val="14172E"/>
                </a:solidFill>
                <a:latin typeface="Arial" pitchFamily="34" charset="0"/>
                <a:ea typeface="Arial" pitchFamily="34" charset="-122"/>
                <a:cs typeface="Arial" pitchFamily="34" charset="-120"/>
              </a:rPr>
              <a:t>Elements of AI</a:t>
            </a:r>
            <a:endParaRPr lang="en-US" sz="1600" dirty="0"/>
          </a:p>
          <a:p>
            <a:pPr marL="0" indent="0">
              <a:buNone/>
            </a:pPr>
            <a:r>
              <a:rPr lang="en-US" sz="1400" dirty="0">
                <a:solidFill>
                  <a:srgbClr val="1E2340"/>
                </a:solidFill>
                <a:latin typeface="Calibri" pitchFamily="34" charset="0"/>
                <a:ea typeface="Calibri" pitchFamily="34" charset="-122"/>
                <a:cs typeface="Calibri" pitchFamily="34" charset="-120"/>
              </a:rPr>
              <a:t>Free online intro course from the University of Helsinki</a:t>
            </a:r>
            <a:endParaRPr lang="en-US" sz="1600" dirty="0"/>
          </a:p>
          <a:p>
            <a:pPr marL="0" indent="0">
              <a:buNone/>
            </a:pPr>
            <a:r>
              <a:rPr lang="en-US" sz="1300" i="1" dirty="0">
                <a:solidFill>
                  <a:srgbClr val="E9A400"/>
                </a:solidFill>
                <a:latin typeface="Calibri" pitchFamily="34" charset="0"/>
                <a:ea typeface="Calibri" pitchFamily="34" charset="-122"/>
                <a:cs typeface="Calibri" pitchFamily="34" charset="-120"/>
              </a:rPr>
              <a:t>elementsofai.com</a:t>
            </a:r>
            <a:endParaRPr lang="en-US" sz="1600" dirty="0"/>
          </a:p>
        </p:txBody>
      </p:sp>
      <p:sp>
        <p:nvSpPr>
          <p:cNvPr id="18" name="Shape 11"/>
          <p:cNvSpPr/>
          <p:nvPr/>
        </p:nvSpPr>
        <p:spPr>
          <a:xfrm>
            <a:off x="548640" y="4526280"/>
            <a:ext cx="640080" cy="640080"/>
          </a:xfrm>
          <a:prstGeom prst="ellipse">
            <a:avLst/>
          </a:prstGeom>
          <a:solidFill>
            <a:srgbClr val="2F6FDE"/>
          </a:solidFill>
          <a:ln w="12700">
            <a:solidFill>
              <a:srgbClr val="2F6FDE"/>
            </a:solidFill>
            <a:prstDash val="solid"/>
          </a:ln>
        </p:spPr>
        <p:txBody>
          <a:bodyPr/>
          <a:lstStyle/>
          <a:p>
            <a:endParaRPr lang="en-GB"/>
          </a:p>
        </p:txBody>
      </p:sp>
      <p:pic>
        <p:nvPicPr>
          <p:cNvPr id="19" name="Image 4" descr="preencoded.png"/>
          <p:cNvPicPr>
            <a:picLocks noChangeAspect="1"/>
          </p:cNvPicPr>
          <p:nvPr/>
        </p:nvPicPr>
        <p:blipFill>
          <a:blip r:embed="rId8"/>
          <a:stretch>
            <a:fillRect/>
          </a:stretch>
        </p:blipFill>
        <p:spPr>
          <a:xfrm>
            <a:off x="689458" y="4667098"/>
            <a:ext cx="358445" cy="358445"/>
          </a:xfrm>
          <a:prstGeom prst="rect">
            <a:avLst/>
          </a:prstGeom>
        </p:spPr>
      </p:pic>
      <p:sp>
        <p:nvSpPr>
          <p:cNvPr id="20" name="Text 12"/>
          <p:cNvSpPr txBox="1"/>
          <p:nvPr/>
        </p:nvSpPr>
        <p:spPr>
          <a:xfrm>
            <a:off x="1371600" y="4434840"/>
            <a:ext cx="4663440" cy="1234440"/>
          </a:xfrm>
          <a:prstGeom prst="rect">
            <a:avLst/>
          </a:prstGeom>
          <a:noFill/>
          <a:ln/>
        </p:spPr>
        <p:txBody>
          <a:bodyPr wrap="square" lIns="0" tIns="0" rIns="0" bIns="0" rtlCol="0" anchor="t"/>
          <a:lstStyle/>
          <a:p>
            <a:pPr marL="0" indent="0">
              <a:buNone/>
            </a:pPr>
            <a:r>
              <a:rPr lang="en-US" sz="1600" b="1" dirty="0">
                <a:solidFill>
                  <a:srgbClr val="14172E"/>
                </a:solidFill>
                <a:latin typeface="Arial" pitchFamily="34" charset="0"/>
                <a:ea typeface="Arial" pitchFamily="34" charset="-122"/>
                <a:cs typeface="Arial" pitchFamily="34" charset="-120"/>
              </a:rPr>
              <a:t>Russell &amp; Norvig, Ch. 1–2</a:t>
            </a:r>
            <a:endParaRPr lang="en-US" sz="1600" dirty="0"/>
          </a:p>
          <a:p>
            <a:pPr marL="0" indent="0">
              <a:buNone/>
            </a:pPr>
            <a:r>
              <a:rPr lang="en-US" sz="1400" dirty="0">
                <a:solidFill>
                  <a:srgbClr val="1E2340"/>
                </a:solidFill>
                <a:latin typeface="Calibri" pitchFamily="34" charset="0"/>
                <a:ea typeface="Calibri" pitchFamily="34" charset="-122"/>
                <a:cs typeface="Calibri" pitchFamily="34" charset="-120"/>
              </a:rPr>
              <a:t>Essential reading: intelligent agents and the foundations of AI</a:t>
            </a:r>
            <a:endParaRPr lang="en-US" sz="1600" dirty="0"/>
          </a:p>
          <a:p>
            <a:pPr marL="0" indent="0">
              <a:buNone/>
            </a:pPr>
            <a:r>
              <a:rPr lang="en-US" sz="1300" i="1" dirty="0">
                <a:solidFill>
                  <a:srgbClr val="2F6FDE"/>
                </a:solidFill>
                <a:latin typeface="Calibri" pitchFamily="34" charset="0"/>
                <a:ea typeface="Calibri" pitchFamily="34" charset="-122"/>
                <a:cs typeface="Calibri" pitchFamily="34" charset="-120"/>
              </a:rPr>
              <a:t>Artificial Intelligence: A Modern Approach</a:t>
            </a:r>
            <a:endParaRPr lang="en-US" sz="1600" dirty="0"/>
          </a:p>
        </p:txBody>
      </p:sp>
      <p:sp>
        <p:nvSpPr>
          <p:cNvPr id="21" name="Shape 13"/>
          <p:cNvSpPr/>
          <p:nvPr/>
        </p:nvSpPr>
        <p:spPr>
          <a:xfrm>
            <a:off x="6172200" y="4526280"/>
            <a:ext cx="640080" cy="640080"/>
          </a:xfrm>
          <a:prstGeom prst="ellipse">
            <a:avLst/>
          </a:prstGeom>
          <a:solidFill>
            <a:srgbClr val="D63384"/>
          </a:solidFill>
          <a:ln w="12700">
            <a:solidFill>
              <a:srgbClr val="D63384"/>
            </a:solidFill>
            <a:prstDash val="solid"/>
          </a:ln>
        </p:spPr>
        <p:txBody>
          <a:bodyPr/>
          <a:lstStyle/>
          <a:p>
            <a:endParaRPr lang="en-GB"/>
          </a:p>
        </p:txBody>
      </p:sp>
      <p:pic>
        <p:nvPicPr>
          <p:cNvPr id="22" name="Image 5" descr="preencoded.png"/>
          <p:cNvPicPr>
            <a:picLocks noChangeAspect="1"/>
          </p:cNvPicPr>
          <p:nvPr/>
        </p:nvPicPr>
        <p:blipFill>
          <a:blip r:embed="rId9"/>
          <a:stretch>
            <a:fillRect/>
          </a:stretch>
        </p:blipFill>
        <p:spPr>
          <a:xfrm>
            <a:off x="6313018" y="4667098"/>
            <a:ext cx="358445" cy="358445"/>
          </a:xfrm>
          <a:prstGeom prst="rect">
            <a:avLst/>
          </a:prstGeom>
        </p:spPr>
      </p:pic>
      <p:sp>
        <p:nvSpPr>
          <p:cNvPr id="23" name="Text 14"/>
          <p:cNvSpPr txBox="1"/>
          <p:nvPr/>
        </p:nvSpPr>
        <p:spPr>
          <a:xfrm>
            <a:off x="6979615" y="4408323"/>
            <a:ext cx="4663440" cy="1234440"/>
          </a:xfrm>
          <a:prstGeom prst="rect">
            <a:avLst/>
          </a:prstGeom>
          <a:noFill/>
          <a:ln/>
        </p:spPr>
        <p:txBody>
          <a:bodyPr wrap="square" lIns="0" tIns="0" rIns="0" bIns="0" rtlCol="0" anchor="t"/>
          <a:lstStyle/>
          <a:p>
            <a:pPr marL="0" indent="0">
              <a:buNone/>
            </a:pPr>
            <a:r>
              <a:rPr lang="en-US" sz="1600" b="1" dirty="0">
                <a:solidFill>
                  <a:srgbClr val="14172E"/>
                </a:solidFill>
                <a:latin typeface="Arial" pitchFamily="34" charset="0"/>
                <a:ea typeface="Arial" pitchFamily="34" charset="-122"/>
                <a:cs typeface="Arial" pitchFamily="34" charset="-120"/>
              </a:rPr>
              <a:t>Millington, Ch. 1</a:t>
            </a:r>
            <a:endParaRPr lang="en-US" sz="1600" dirty="0"/>
          </a:p>
          <a:p>
            <a:pPr marL="0" indent="0">
              <a:buNone/>
            </a:pPr>
            <a:r>
              <a:rPr lang="en-US" sz="1400" dirty="0">
                <a:solidFill>
                  <a:srgbClr val="1E2340"/>
                </a:solidFill>
                <a:latin typeface="Calibri" pitchFamily="34" charset="0"/>
                <a:ea typeface="Calibri" pitchFamily="34" charset="-122"/>
                <a:cs typeface="Calibri" pitchFamily="34" charset="-120"/>
              </a:rPr>
              <a:t>Essential reading: what game AI is and how it differs</a:t>
            </a:r>
            <a:endParaRPr lang="en-US" sz="1600" dirty="0"/>
          </a:p>
          <a:p>
            <a:pPr marL="0" indent="0">
              <a:buNone/>
            </a:pPr>
            <a:r>
              <a:rPr lang="en-US" sz="1300" i="1" dirty="0">
                <a:solidFill>
                  <a:srgbClr val="D63384"/>
                </a:solidFill>
                <a:latin typeface="Calibri" pitchFamily="34" charset="0"/>
                <a:ea typeface="Calibri" pitchFamily="34" charset="-122"/>
                <a:cs typeface="Calibri" pitchFamily="34" charset="-120"/>
              </a:rPr>
              <a:t>Artificial Intelligence for Games (3rd ed.)</a:t>
            </a:r>
            <a:endParaRPr lang="en-US" sz="1600" dirty="0"/>
          </a:p>
        </p:txBody>
      </p:sp>
      <p:sp>
        <p:nvSpPr>
          <p:cNvPr id="24" name="TextBox 23">
            <a:extLst>
              <a:ext uri="{FF2B5EF4-FFF2-40B4-BE49-F238E27FC236}">
                <a16:creationId xmlns:a16="http://schemas.microsoft.com/office/drawing/2014/main" id="{83832F44-A393-725E-3DE7-5281D82E863E}"/>
              </a:ext>
            </a:extLst>
          </p:cNvPr>
          <p:cNvSpPr txBox="1"/>
          <p:nvPr/>
        </p:nvSpPr>
        <p:spPr>
          <a:xfrm>
            <a:off x="1047903" y="5368968"/>
            <a:ext cx="10137952" cy="338554"/>
          </a:xfrm>
          <a:prstGeom prst="rect">
            <a:avLst/>
          </a:prstGeom>
          <a:noFill/>
        </p:spPr>
        <p:txBody>
          <a:bodyPr wrap="square">
            <a:spAutoFit/>
          </a:bodyPr>
          <a:lstStyle/>
          <a:p>
            <a:pPr marL="0" indent="0">
              <a:buNone/>
            </a:pPr>
            <a:r>
              <a:rPr lang="en-GB" sz="1600" dirty="0">
                <a:hlinkClick r:id="rId10"/>
              </a:rPr>
              <a:t>Genie 3: Creating dynamic worlds that you can navigate in real-time</a:t>
            </a:r>
            <a:endParaRPr lang="en-GB" sz="1600" dirty="0"/>
          </a:p>
        </p:txBody>
      </p:sp>
      <p:sp>
        <p:nvSpPr>
          <p:cNvPr id="28" name="TextBox 27">
            <a:extLst>
              <a:ext uri="{FF2B5EF4-FFF2-40B4-BE49-F238E27FC236}">
                <a16:creationId xmlns:a16="http://schemas.microsoft.com/office/drawing/2014/main" id="{EE36F878-C2F3-39BB-D963-07E4680C0E07}"/>
              </a:ext>
            </a:extLst>
          </p:cNvPr>
          <p:cNvSpPr txBox="1"/>
          <p:nvPr/>
        </p:nvSpPr>
        <p:spPr>
          <a:xfrm>
            <a:off x="1069469" y="5686816"/>
            <a:ext cx="6094562" cy="369332"/>
          </a:xfrm>
          <a:prstGeom prst="rect">
            <a:avLst/>
          </a:prstGeom>
          <a:noFill/>
        </p:spPr>
        <p:txBody>
          <a:bodyPr wrap="square">
            <a:spAutoFit/>
          </a:bodyPr>
          <a:lstStyle>
            <a:defPPr>
              <a:defRPr lang="en-US"/>
            </a:defPPr>
            <a:lvl1pPr indent="0">
              <a:buNone/>
              <a:defRPr sz="1600"/>
            </a:lvl1pPr>
          </a:lstStyle>
          <a:p>
            <a:r>
              <a:rPr lang="en-GB" dirty="0">
                <a:hlinkClick r:id="rId11"/>
              </a:rPr>
              <a:t>File:AI-History-Timeline-300dpi.jpg - Wikimedia Commons</a:t>
            </a:r>
            <a:endParaRPr lang="en-GB" dirty="0"/>
          </a:p>
        </p:txBody>
      </p:sp>
      <p:sp>
        <p:nvSpPr>
          <p:cNvPr id="30" name="TextBox 29">
            <a:extLst>
              <a:ext uri="{FF2B5EF4-FFF2-40B4-BE49-F238E27FC236}">
                <a16:creationId xmlns:a16="http://schemas.microsoft.com/office/drawing/2014/main" id="{4176666A-D286-112F-9677-CC3BA9DC9622}"/>
              </a:ext>
            </a:extLst>
          </p:cNvPr>
          <p:cNvSpPr txBox="1"/>
          <p:nvPr/>
        </p:nvSpPr>
        <p:spPr>
          <a:xfrm>
            <a:off x="1069469" y="6048643"/>
            <a:ext cx="7837306" cy="338554"/>
          </a:xfrm>
          <a:prstGeom prst="rect">
            <a:avLst/>
          </a:prstGeom>
          <a:noFill/>
        </p:spPr>
        <p:txBody>
          <a:bodyPr wrap="square">
            <a:spAutoFit/>
          </a:bodyPr>
          <a:lstStyle>
            <a:defPPr>
              <a:defRPr lang="en-US"/>
            </a:defPPr>
            <a:lvl1pPr indent="0">
              <a:buNone/>
              <a:defRPr sz="1600"/>
            </a:lvl1pPr>
          </a:lstStyle>
          <a:p>
            <a:r>
              <a:rPr lang="en-GB" dirty="0">
                <a:hlinkClick r:id="rId12"/>
              </a:rPr>
              <a:t>5 Ways Self-Driving Cars Could Make Our World (And Our Lives) Better</a:t>
            </a:r>
            <a:endParaRPr lang="en-GB" dirty="0"/>
          </a:p>
        </p:txBody>
      </p:sp>
    </p:spTree>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Shape 0"/>
          <p:cNvSpPr/>
          <p:nvPr/>
        </p:nvSpPr>
        <p:spPr>
          <a:xfrm>
            <a:off x="548640" y="292608"/>
            <a:ext cx="777240" cy="292608"/>
          </a:xfrm>
          <a:prstGeom prst="roundRect">
            <a:avLst>
              <a:gd name="adj" fmla="val 50000"/>
            </a:avLst>
          </a:prstGeom>
          <a:solidFill>
            <a:srgbClr val="F2665A"/>
          </a:solidFill>
          <a:ln w="12700">
            <a:solidFill>
              <a:srgbClr val="F2665A"/>
            </a:solidFill>
            <a:prstDash val="solid"/>
          </a:ln>
        </p:spPr>
        <p:txBody>
          <a:bodyPr/>
          <a:lstStyle/>
          <a:p>
            <a:endParaRPr lang="en-GB"/>
          </a:p>
        </p:txBody>
      </p:sp>
      <p:sp>
        <p:nvSpPr>
          <p:cNvPr id="3" name="Text 1"/>
          <p:cNvSpPr txBox="1"/>
          <p:nvPr/>
        </p:nvSpPr>
        <p:spPr>
          <a:xfrm>
            <a:off x="548640" y="292608"/>
            <a:ext cx="777240" cy="292608"/>
          </a:xfrm>
          <a:prstGeom prst="rect">
            <a:avLst/>
          </a:prstGeom>
          <a:noFill/>
          <a:ln/>
        </p:spPr>
        <p:txBody>
          <a:bodyPr wrap="square" lIns="0" tIns="0" rIns="0" bIns="0" rtlCol="0" anchor="ctr"/>
          <a:lstStyle/>
          <a:p>
            <a:pPr marL="0" indent="0" algn="ctr">
              <a:buNone/>
            </a:pPr>
            <a:r>
              <a:rPr lang="en-US" sz="1050" b="1" kern="0" spc="100" dirty="0">
                <a:solidFill>
                  <a:srgbClr val="FFFFFF"/>
                </a:solidFill>
                <a:latin typeface="Arial" pitchFamily="34" charset="0"/>
                <a:ea typeface="Arial" pitchFamily="34" charset="-122"/>
                <a:cs typeface="Arial" pitchFamily="34" charset="-120"/>
              </a:rPr>
              <a:t>TRY IT</a:t>
            </a:r>
            <a:endParaRPr lang="en-US" sz="1050" dirty="0"/>
          </a:p>
        </p:txBody>
      </p:sp>
      <p:sp>
        <p:nvSpPr>
          <p:cNvPr id="4" name="Text 2"/>
          <p:cNvSpPr txBox="1"/>
          <p:nvPr/>
        </p:nvSpPr>
        <p:spPr>
          <a:xfrm>
            <a:off x="548640" y="640080"/>
            <a:ext cx="11094415" cy="685800"/>
          </a:xfrm>
          <a:prstGeom prst="rect">
            <a:avLst/>
          </a:prstGeom>
          <a:noFill/>
          <a:ln/>
        </p:spPr>
        <p:txBody>
          <a:bodyPr wrap="square" lIns="0" tIns="0" rIns="0" bIns="0" rtlCol="0" anchor="ctr"/>
          <a:lstStyle/>
          <a:p>
            <a:pPr marL="0" indent="0">
              <a:buNone/>
            </a:pPr>
            <a:r>
              <a:rPr lang="en-US" sz="3000" b="1" dirty="0">
                <a:solidFill>
                  <a:srgbClr val="14172E"/>
                </a:solidFill>
                <a:latin typeface="Arial" pitchFamily="34" charset="0"/>
                <a:ea typeface="Arial" pitchFamily="34" charset="-122"/>
                <a:cs typeface="Arial" pitchFamily="34" charset="-120"/>
              </a:rPr>
              <a:t>Build Your Own AI in 10 Minutes</a:t>
            </a:r>
            <a:endParaRPr lang="en-US" sz="3000" dirty="0"/>
          </a:p>
        </p:txBody>
      </p:sp>
      <p:sp>
        <p:nvSpPr>
          <p:cNvPr id="5" name="Text 3"/>
          <p:cNvSpPr txBox="1"/>
          <p:nvPr/>
        </p:nvSpPr>
        <p:spPr>
          <a:xfrm>
            <a:off x="548640" y="6473952"/>
            <a:ext cx="5486400" cy="274320"/>
          </a:xfrm>
          <a:prstGeom prst="rect">
            <a:avLst/>
          </a:prstGeom>
          <a:noFill/>
          <a:ln/>
        </p:spPr>
        <p:txBody>
          <a:bodyPr wrap="square" lIns="0" tIns="0" rIns="0" bIns="0" rtlCol="0" anchor="ctr"/>
          <a:lstStyle/>
          <a:p>
            <a:pPr marL="0" indent="0">
              <a:buNone/>
            </a:pPr>
            <a:r>
              <a:rPr lang="en-US" sz="1000" dirty="0">
                <a:solidFill>
                  <a:srgbClr val="8A90A6"/>
                </a:solidFill>
                <a:latin typeface="Calibri" pitchFamily="34" charset="0"/>
                <a:ea typeface="Calibri" pitchFamily="34" charset="-122"/>
                <a:cs typeface="Calibri" pitchFamily="34" charset="-120"/>
              </a:rPr>
              <a:t>ACCA6011 · Lecture 1 · Introduction to AI</a:t>
            </a:r>
            <a:endParaRPr lang="en-US" sz="1000" dirty="0"/>
          </a:p>
        </p:txBody>
      </p:sp>
      <p:sp>
        <p:nvSpPr>
          <p:cNvPr id="6" name="Text 4"/>
          <p:cNvSpPr txBox="1"/>
          <p:nvPr/>
        </p:nvSpPr>
        <p:spPr>
          <a:xfrm>
            <a:off x="11185855" y="6473952"/>
            <a:ext cx="457200" cy="274320"/>
          </a:xfrm>
          <a:prstGeom prst="rect">
            <a:avLst/>
          </a:prstGeom>
          <a:noFill/>
          <a:ln/>
        </p:spPr>
        <p:txBody>
          <a:bodyPr wrap="square" lIns="0" tIns="0" rIns="0" bIns="0" rtlCol="0" anchor="ctr"/>
          <a:lstStyle/>
          <a:p>
            <a:pPr marL="0" indent="0" algn="r">
              <a:buNone/>
            </a:pPr>
            <a:r>
              <a:rPr lang="en-US" sz="1000" dirty="0">
                <a:solidFill>
                  <a:srgbClr val="8A90A6"/>
                </a:solidFill>
                <a:latin typeface="Calibri" pitchFamily="34" charset="0"/>
                <a:ea typeface="Calibri" pitchFamily="34" charset="-122"/>
                <a:cs typeface="Calibri" pitchFamily="34" charset="-120"/>
              </a:rPr>
              <a:t>27</a:t>
            </a:r>
            <a:endParaRPr lang="en-US" sz="1000" dirty="0"/>
          </a:p>
        </p:txBody>
      </p:sp>
      <p:sp>
        <p:nvSpPr>
          <p:cNvPr id="8" name="Shape 5"/>
          <p:cNvSpPr/>
          <p:nvPr/>
        </p:nvSpPr>
        <p:spPr>
          <a:xfrm>
            <a:off x="548640" y="1645920"/>
            <a:ext cx="2606040" cy="2926080"/>
          </a:xfrm>
          <a:prstGeom prst="roundRect">
            <a:avLst>
              <a:gd name="adj" fmla="val 4211"/>
            </a:avLst>
          </a:prstGeom>
          <a:solidFill>
            <a:srgbClr val="F3F5FB"/>
          </a:solidFill>
          <a:ln w="12700">
            <a:solidFill>
              <a:srgbClr val="F3F5FB"/>
            </a:solidFill>
            <a:prstDash val="solid"/>
          </a:ln>
        </p:spPr>
        <p:txBody>
          <a:bodyPr/>
          <a:lstStyle/>
          <a:p>
            <a:endParaRPr lang="en-GB"/>
          </a:p>
        </p:txBody>
      </p:sp>
      <p:sp>
        <p:nvSpPr>
          <p:cNvPr id="9" name="Shape 6"/>
          <p:cNvSpPr/>
          <p:nvPr/>
        </p:nvSpPr>
        <p:spPr>
          <a:xfrm>
            <a:off x="777240" y="1828800"/>
            <a:ext cx="548640" cy="548640"/>
          </a:xfrm>
          <a:prstGeom prst="ellipse">
            <a:avLst/>
          </a:prstGeom>
          <a:solidFill>
            <a:srgbClr val="0EA5A4"/>
          </a:solidFill>
          <a:ln w="12700">
            <a:solidFill>
              <a:srgbClr val="0EA5A4"/>
            </a:solidFill>
            <a:prstDash val="solid"/>
          </a:ln>
        </p:spPr>
        <p:txBody>
          <a:bodyPr/>
          <a:lstStyle/>
          <a:p>
            <a:endParaRPr lang="en-GB"/>
          </a:p>
        </p:txBody>
      </p:sp>
      <p:sp>
        <p:nvSpPr>
          <p:cNvPr id="10" name="Text 7"/>
          <p:cNvSpPr txBox="1"/>
          <p:nvPr/>
        </p:nvSpPr>
        <p:spPr>
          <a:xfrm>
            <a:off x="777240" y="1828800"/>
            <a:ext cx="548640" cy="54864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1</a:t>
            </a:r>
            <a:endParaRPr lang="en-US" sz="2000" dirty="0"/>
          </a:p>
        </p:txBody>
      </p:sp>
      <p:pic>
        <p:nvPicPr>
          <p:cNvPr id="11" name="Image 0" descr="preencoded.png"/>
          <p:cNvPicPr>
            <a:picLocks noChangeAspect="1"/>
          </p:cNvPicPr>
          <p:nvPr/>
        </p:nvPicPr>
        <p:blipFill>
          <a:blip r:embed="rId4"/>
          <a:stretch>
            <a:fillRect/>
          </a:stretch>
        </p:blipFill>
        <p:spPr>
          <a:xfrm>
            <a:off x="2377440" y="1874520"/>
            <a:ext cx="457200" cy="457200"/>
          </a:xfrm>
          <a:prstGeom prst="rect">
            <a:avLst/>
          </a:prstGeom>
        </p:spPr>
      </p:pic>
      <p:sp>
        <p:nvSpPr>
          <p:cNvPr id="12" name="Text 8"/>
          <p:cNvSpPr txBox="1"/>
          <p:nvPr/>
        </p:nvSpPr>
        <p:spPr>
          <a:xfrm>
            <a:off x="777240" y="2514600"/>
            <a:ext cx="2194560" cy="457200"/>
          </a:xfrm>
          <a:prstGeom prst="rect">
            <a:avLst/>
          </a:prstGeom>
          <a:noFill/>
          <a:ln/>
        </p:spPr>
        <p:txBody>
          <a:bodyPr wrap="square" lIns="0" tIns="0" rIns="0" bIns="0" rtlCol="0" anchor="ctr"/>
          <a:lstStyle/>
          <a:p>
            <a:pPr marL="0" indent="0">
              <a:buNone/>
            </a:pPr>
            <a:r>
              <a:rPr lang="en-US" sz="2000" b="1" dirty="0">
                <a:solidFill>
                  <a:srgbClr val="14172E"/>
                </a:solidFill>
                <a:latin typeface="Arial" pitchFamily="34" charset="0"/>
                <a:ea typeface="Arial" pitchFamily="34" charset="-122"/>
                <a:cs typeface="Arial" pitchFamily="34" charset="-120"/>
              </a:rPr>
              <a:t>Open</a:t>
            </a:r>
            <a:endParaRPr lang="en-US" sz="2000" dirty="0"/>
          </a:p>
        </p:txBody>
      </p:sp>
      <p:sp>
        <p:nvSpPr>
          <p:cNvPr id="13" name="Text 9"/>
          <p:cNvSpPr txBox="1"/>
          <p:nvPr/>
        </p:nvSpPr>
        <p:spPr>
          <a:xfrm>
            <a:off x="777240" y="3017520"/>
            <a:ext cx="2194560" cy="1463040"/>
          </a:xfrm>
          <a:prstGeom prst="rect">
            <a:avLst/>
          </a:prstGeom>
          <a:noFill/>
          <a:ln/>
        </p:spPr>
        <p:txBody>
          <a:bodyPr wrap="square" lIns="0" tIns="0" rIns="0" bIns="0" rtlCol="0" anchor="t"/>
          <a:lstStyle/>
          <a:p>
            <a:pPr marL="0" indent="0">
              <a:buNone/>
            </a:pPr>
            <a:r>
              <a:rPr lang="en-US" sz="1500" dirty="0">
                <a:solidFill>
                  <a:srgbClr val="1E2340"/>
                </a:solidFill>
                <a:latin typeface="Calibri" pitchFamily="34" charset="0"/>
                <a:ea typeface="Calibri" pitchFamily="34" charset="-122"/>
                <a:cs typeface="Calibri" pitchFamily="34" charset="-120"/>
              </a:rPr>
              <a:t>Search “Teachable Machine” → Get Started → Image Project</a:t>
            </a:r>
            <a:endParaRPr lang="en-US" sz="1500" dirty="0"/>
          </a:p>
        </p:txBody>
      </p:sp>
      <p:sp>
        <p:nvSpPr>
          <p:cNvPr id="14" name="Shape 10"/>
          <p:cNvSpPr/>
          <p:nvPr/>
        </p:nvSpPr>
        <p:spPr>
          <a:xfrm>
            <a:off x="3383280" y="1645920"/>
            <a:ext cx="2606040" cy="2926080"/>
          </a:xfrm>
          <a:prstGeom prst="roundRect">
            <a:avLst>
              <a:gd name="adj" fmla="val 4211"/>
            </a:avLst>
          </a:prstGeom>
          <a:solidFill>
            <a:srgbClr val="F3F5FB"/>
          </a:solidFill>
          <a:ln w="12700">
            <a:solidFill>
              <a:srgbClr val="F3F5FB"/>
            </a:solidFill>
            <a:prstDash val="solid"/>
          </a:ln>
        </p:spPr>
        <p:txBody>
          <a:bodyPr/>
          <a:lstStyle/>
          <a:p>
            <a:endParaRPr lang="en-GB"/>
          </a:p>
        </p:txBody>
      </p:sp>
      <p:sp>
        <p:nvSpPr>
          <p:cNvPr id="15" name="Shape 11"/>
          <p:cNvSpPr/>
          <p:nvPr/>
        </p:nvSpPr>
        <p:spPr>
          <a:xfrm>
            <a:off x="3611880" y="1828800"/>
            <a:ext cx="548640" cy="548640"/>
          </a:xfrm>
          <a:prstGeom prst="ellipse">
            <a:avLst/>
          </a:prstGeom>
          <a:solidFill>
            <a:srgbClr val="6D4AE0"/>
          </a:solidFill>
          <a:ln w="12700">
            <a:solidFill>
              <a:srgbClr val="6D4AE0"/>
            </a:solidFill>
            <a:prstDash val="solid"/>
          </a:ln>
        </p:spPr>
        <p:txBody>
          <a:bodyPr/>
          <a:lstStyle/>
          <a:p>
            <a:endParaRPr lang="en-GB"/>
          </a:p>
        </p:txBody>
      </p:sp>
      <p:sp>
        <p:nvSpPr>
          <p:cNvPr id="16" name="Text 12"/>
          <p:cNvSpPr txBox="1"/>
          <p:nvPr/>
        </p:nvSpPr>
        <p:spPr>
          <a:xfrm>
            <a:off x="3611880" y="1828800"/>
            <a:ext cx="548640" cy="54864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2</a:t>
            </a:r>
            <a:endParaRPr lang="en-US" sz="2000" dirty="0"/>
          </a:p>
        </p:txBody>
      </p:sp>
      <p:pic>
        <p:nvPicPr>
          <p:cNvPr id="17" name="Image 1" descr="preencoded.png"/>
          <p:cNvPicPr>
            <a:picLocks noChangeAspect="1"/>
          </p:cNvPicPr>
          <p:nvPr/>
        </p:nvPicPr>
        <p:blipFill>
          <a:blip r:embed="rId5"/>
          <a:stretch>
            <a:fillRect/>
          </a:stretch>
        </p:blipFill>
        <p:spPr>
          <a:xfrm>
            <a:off x="5212080" y="1874520"/>
            <a:ext cx="457200" cy="457200"/>
          </a:xfrm>
          <a:prstGeom prst="rect">
            <a:avLst/>
          </a:prstGeom>
        </p:spPr>
      </p:pic>
      <p:sp>
        <p:nvSpPr>
          <p:cNvPr id="18" name="Text 13"/>
          <p:cNvSpPr txBox="1"/>
          <p:nvPr/>
        </p:nvSpPr>
        <p:spPr>
          <a:xfrm>
            <a:off x="3611880" y="2514600"/>
            <a:ext cx="2194560" cy="457200"/>
          </a:xfrm>
          <a:prstGeom prst="rect">
            <a:avLst/>
          </a:prstGeom>
          <a:noFill/>
          <a:ln/>
        </p:spPr>
        <p:txBody>
          <a:bodyPr wrap="square" lIns="0" tIns="0" rIns="0" bIns="0" rtlCol="0" anchor="ctr"/>
          <a:lstStyle/>
          <a:p>
            <a:pPr marL="0" indent="0">
              <a:buNone/>
            </a:pPr>
            <a:r>
              <a:rPr lang="en-US" sz="2000" b="1" dirty="0">
                <a:solidFill>
                  <a:srgbClr val="14172E"/>
                </a:solidFill>
                <a:latin typeface="Arial" pitchFamily="34" charset="0"/>
                <a:ea typeface="Arial" pitchFamily="34" charset="-122"/>
                <a:cs typeface="Arial" pitchFamily="34" charset="-120"/>
              </a:rPr>
              <a:t>Collect</a:t>
            </a:r>
            <a:endParaRPr lang="en-US" sz="2000" dirty="0"/>
          </a:p>
        </p:txBody>
      </p:sp>
      <p:sp>
        <p:nvSpPr>
          <p:cNvPr id="19" name="Text 14"/>
          <p:cNvSpPr txBox="1"/>
          <p:nvPr/>
        </p:nvSpPr>
        <p:spPr>
          <a:xfrm>
            <a:off x="3611880" y="3017520"/>
            <a:ext cx="2194560" cy="1463040"/>
          </a:xfrm>
          <a:prstGeom prst="rect">
            <a:avLst/>
          </a:prstGeom>
          <a:noFill/>
          <a:ln/>
        </p:spPr>
        <p:txBody>
          <a:bodyPr wrap="square" lIns="0" tIns="0" rIns="0" bIns="0" rtlCol="0" anchor="t"/>
          <a:lstStyle/>
          <a:p>
            <a:pPr marL="0" indent="0">
              <a:buNone/>
            </a:pPr>
            <a:r>
              <a:rPr lang="en-US" sz="1500" dirty="0">
                <a:solidFill>
                  <a:srgbClr val="1E2340"/>
                </a:solidFill>
                <a:latin typeface="Calibri" pitchFamily="34" charset="0"/>
                <a:ea typeface="Calibri" pitchFamily="34" charset="-122"/>
                <a:cs typeface="Calibri" pitchFamily="34" charset="-120"/>
              </a:rPr>
              <a:t>Three classes: Jump · Duck · Idle. ~50 webcam images each</a:t>
            </a:r>
            <a:endParaRPr lang="en-US" sz="1500" dirty="0"/>
          </a:p>
        </p:txBody>
      </p:sp>
      <p:sp>
        <p:nvSpPr>
          <p:cNvPr id="20" name="Shape 15"/>
          <p:cNvSpPr/>
          <p:nvPr/>
        </p:nvSpPr>
        <p:spPr>
          <a:xfrm>
            <a:off x="6217920" y="1645920"/>
            <a:ext cx="2606040" cy="2926080"/>
          </a:xfrm>
          <a:prstGeom prst="roundRect">
            <a:avLst>
              <a:gd name="adj" fmla="val 4211"/>
            </a:avLst>
          </a:prstGeom>
          <a:solidFill>
            <a:srgbClr val="F3F5FB"/>
          </a:solidFill>
          <a:ln w="12700">
            <a:solidFill>
              <a:srgbClr val="F3F5FB"/>
            </a:solidFill>
            <a:prstDash val="solid"/>
          </a:ln>
        </p:spPr>
        <p:txBody>
          <a:bodyPr/>
          <a:lstStyle/>
          <a:p>
            <a:endParaRPr lang="en-GB"/>
          </a:p>
        </p:txBody>
      </p:sp>
      <p:sp>
        <p:nvSpPr>
          <p:cNvPr id="21" name="Shape 16"/>
          <p:cNvSpPr/>
          <p:nvPr/>
        </p:nvSpPr>
        <p:spPr>
          <a:xfrm>
            <a:off x="6446520" y="1828800"/>
            <a:ext cx="548640" cy="548640"/>
          </a:xfrm>
          <a:prstGeom prst="ellipse">
            <a:avLst/>
          </a:prstGeom>
          <a:solidFill>
            <a:srgbClr val="E9A400"/>
          </a:solidFill>
          <a:ln w="12700">
            <a:solidFill>
              <a:srgbClr val="E9A400"/>
            </a:solidFill>
            <a:prstDash val="solid"/>
          </a:ln>
        </p:spPr>
        <p:txBody>
          <a:bodyPr/>
          <a:lstStyle/>
          <a:p>
            <a:endParaRPr lang="en-GB"/>
          </a:p>
        </p:txBody>
      </p:sp>
      <p:sp>
        <p:nvSpPr>
          <p:cNvPr id="22" name="Text 17"/>
          <p:cNvSpPr txBox="1"/>
          <p:nvPr/>
        </p:nvSpPr>
        <p:spPr>
          <a:xfrm>
            <a:off x="6446520" y="1828800"/>
            <a:ext cx="548640" cy="54864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3</a:t>
            </a:r>
            <a:endParaRPr lang="en-US" sz="2000" dirty="0"/>
          </a:p>
        </p:txBody>
      </p:sp>
      <p:pic>
        <p:nvPicPr>
          <p:cNvPr id="23" name="Image 2" descr="preencoded.png"/>
          <p:cNvPicPr>
            <a:picLocks noChangeAspect="1"/>
          </p:cNvPicPr>
          <p:nvPr/>
        </p:nvPicPr>
        <p:blipFill>
          <a:blip r:embed="rId6"/>
          <a:stretch>
            <a:fillRect/>
          </a:stretch>
        </p:blipFill>
        <p:spPr>
          <a:xfrm>
            <a:off x="8046720" y="1874520"/>
            <a:ext cx="457200" cy="457200"/>
          </a:xfrm>
          <a:prstGeom prst="rect">
            <a:avLst/>
          </a:prstGeom>
        </p:spPr>
      </p:pic>
      <p:sp>
        <p:nvSpPr>
          <p:cNvPr id="24" name="Text 18"/>
          <p:cNvSpPr txBox="1"/>
          <p:nvPr/>
        </p:nvSpPr>
        <p:spPr>
          <a:xfrm>
            <a:off x="6446520" y="2514600"/>
            <a:ext cx="2194560" cy="457200"/>
          </a:xfrm>
          <a:prstGeom prst="rect">
            <a:avLst/>
          </a:prstGeom>
          <a:noFill/>
          <a:ln/>
        </p:spPr>
        <p:txBody>
          <a:bodyPr wrap="square" lIns="0" tIns="0" rIns="0" bIns="0" rtlCol="0" anchor="ctr"/>
          <a:lstStyle/>
          <a:p>
            <a:pPr marL="0" indent="0">
              <a:buNone/>
            </a:pPr>
            <a:r>
              <a:rPr lang="en-US" sz="2000" b="1" dirty="0">
                <a:solidFill>
                  <a:srgbClr val="14172E"/>
                </a:solidFill>
                <a:latin typeface="Arial" pitchFamily="34" charset="0"/>
                <a:ea typeface="Arial" pitchFamily="34" charset="-122"/>
                <a:cs typeface="Arial" pitchFamily="34" charset="-120"/>
              </a:rPr>
              <a:t>Train</a:t>
            </a:r>
            <a:endParaRPr lang="en-US" sz="2000" dirty="0"/>
          </a:p>
        </p:txBody>
      </p:sp>
      <p:sp>
        <p:nvSpPr>
          <p:cNvPr id="25" name="Text 19"/>
          <p:cNvSpPr txBox="1"/>
          <p:nvPr/>
        </p:nvSpPr>
        <p:spPr>
          <a:xfrm>
            <a:off x="6446520" y="3017520"/>
            <a:ext cx="2194560" cy="1463040"/>
          </a:xfrm>
          <a:prstGeom prst="rect">
            <a:avLst/>
          </a:prstGeom>
          <a:noFill/>
          <a:ln/>
        </p:spPr>
        <p:txBody>
          <a:bodyPr wrap="square" lIns="0" tIns="0" rIns="0" bIns="0" rtlCol="0" anchor="t"/>
          <a:lstStyle/>
          <a:p>
            <a:pPr marL="0" indent="0">
              <a:buNone/>
            </a:pPr>
            <a:r>
              <a:rPr lang="en-US" sz="1500" dirty="0">
                <a:solidFill>
                  <a:srgbClr val="1E2340"/>
                </a:solidFill>
                <a:latin typeface="Calibri" pitchFamily="34" charset="0"/>
                <a:ea typeface="Calibri" pitchFamily="34" charset="-122"/>
                <a:cs typeface="Calibri" pitchFamily="34" charset="-120"/>
              </a:rPr>
              <a:t>Click Train Model – watch it learn in seconds</a:t>
            </a:r>
            <a:endParaRPr lang="en-US" sz="1500" dirty="0"/>
          </a:p>
        </p:txBody>
      </p:sp>
      <p:sp>
        <p:nvSpPr>
          <p:cNvPr id="26" name="Shape 20"/>
          <p:cNvSpPr/>
          <p:nvPr/>
        </p:nvSpPr>
        <p:spPr>
          <a:xfrm>
            <a:off x="9052560" y="1645920"/>
            <a:ext cx="2606040" cy="2926080"/>
          </a:xfrm>
          <a:prstGeom prst="roundRect">
            <a:avLst>
              <a:gd name="adj" fmla="val 4211"/>
            </a:avLst>
          </a:prstGeom>
          <a:solidFill>
            <a:srgbClr val="F3F5FB"/>
          </a:solidFill>
          <a:ln w="12700">
            <a:solidFill>
              <a:srgbClr val="F3F5FB"/>
            </a:solidFill>
            <a:prstDash val="solid"/>
          </a:ln>
        </p:spPr>
        <p:txBody>
          <a:bodyPr/>
          <a:lstStyle/>
          <a:p>
            <a:endParaRPr lang="en-GB"/>
          </a:p>
        </p:txBody>
      </p:sp>
      <p:sp>
        <p:nvSpPr>
          <p:cNvPr id="27" name="Shape 21"/>
          <p:cNvSpPr/>
          <p:nvPr/>
        </p:nvSpPr>
        <p:spPr>
          <a:xfrm>
            <a:off x="9281160" y="1828800"/>
            <a:ext cx="548640" cy="548640"/>
          </a:xfrm>
          <a:prstGeom prst="ellipse">
            <a:avLst/>
          </a:prstGeom>
          <a:solidFill>
            <a:srgbClr val="F2665A"/>
          </a:solidFill>
          <a:ln w="12700">
            <a:solidFill>
              <a:srgbClr val="F2665A"/>
            </a:solidFill>
            <a:prstDash val="solid"/>
          </a:ln>
        </p:spPr>
        <p:txBody>
          <a:bodyPr/>
          <a:lstStyle/>
          <a:p>
            <a:endParaRPr lang="en-GB"/>
          </a:p>
        </p:txBody>
      </p:sp>
      <p:sp>
        <p:nvSpPr>
          <p:cNvPr id="28" name="Text 22"/>
          <p:cNvSpPr txBox="1"/>
          <p:nvPr/>
        </p:nvSpPr>
        <p:spPr>
          <a:xfrm>
            <a:off x="9281160" y="1828800"/>
            <a:ext cx="548640" cy="54864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4</a:t>
            </a:r>
            <a:endParaRPr lang="en-US" sz="2000" dirty="0"/>
          </a:p>
        </p:txBody>
      </p:sp>
      <p:pic>
        <p:nvPicPr>
          <p:cNvPr id="29" name="Image 3" descr="preencoded.png"/>
          <p:cNvPicPr>
            <a:picLocks noChangeAspect="1"/>
          </p:cNvPicPr>
          <p:nvPr/>
        </p:nvPicPr>
        <p:blipFill>
          <a:blip r:embed="rId7"/>
          <a:stretch>
            <a:fillRect/>
          </a:stretch>
        </p:blipFill>
        <p:spPr>
          <a:xfrm>
            <a:off x="10881360" y="1874520"/>
            <a:ext cx="457200" cy="457200"/>
          </a:xfrm>
          <a:prstGeom prst="rect">
            <a:avLst/>
          </a:prstGeom>
        </p:spPr>
      </p:pic>
      <p:sp>
        <p:nvSpPr>
          <p:cNvPr id="30" name="Text 23"/>
          <p:cNvSpPr txBox="1"/>
          <p:nvPr/>
        </p:nvSpPr>
        <p:spPr>
          <a:xfrm>
            <a:off x="9281160" y="2514600"/>
            <a:ext cx="2194560" cy="457200"/>
          </a:xfrm>
          <a:prstGeom prst="rect">
            <a:avLst/>
          </a:prstGeom>
          <a:noFill/>
          <a:ln/>
        </p:spPr>
        <p:txBody>
          <a:bodyPr wrap="square" lIns="0" tIns="0" rIns="0" bIns="0" rtlCol="0" anchor="ctr"/>
          <a:lstStyle/>
          <a:p>
            <a:pPr marL="0" indent="0">
              <a:buNone/>
            </a:pPr>
            <a:r>
              <a:rPr lang="en-US" sz="2000" b="1" dirty="0">
                <a:solidFill>
                  <a:srgbClr val="14172E"/>
                </a:solidFill>
                <a:latin typeface="Arial" pitchFamily="34" charset="0"/>
                <a:ea typeface="Arial" pitchFamily="34" charset="-122"/>
                <a:cs typeface="Arial" pitchFamily="34" charset="-120"/>
              </a:rPr>
              <a:t>Break it!</a:t>
            </a:r>
            <a:endParaRPr lang="en-US" sz="2000" dirty="0"/>
          </a:p>
        </p:txBody>
      </p:sp>
      <p:sp>
        <p:nvSpPr>
          <p:cNvPr id="31" name="Text 24"/>
          <p:cNvSpPr txBox="1"/>
          <p:nvPr/>
        </p:nvSpPr>
        <p:spPr>
          <a:xfrm>
            <a:off x="9281160" y="3017520"/>
            <a:ext cx="2194560" cy="1463040"/>
          </a:xfrm>
          <a:prstGeom prst="rect">
            <a:avLst/>
          </a:prstGeom>
          <a:noFill/>
          <a:ln/>
        </p:spPr>
        <p:txBody>
          <a:bodyPr wrap="square" lIns="0" tIns="0" rIns="0" bIns="0" rtlCol="0" anchor="t"/>
          <a:lstStyle/>
          <a:p>
            <a:pPr marL="0" indent="0">
              <a:buNone/>
            </a:pPr>
            <a:r>
              <a:rPr lang="en-US" sz="1500" dirty="0">
                <a:solidFill>
                  <a:srgbClr val="1E2340"/>
                </a:solidFill>
                <a:latin typeface="Calibri" pitchFamily="34" charset="0"/>
                <a:ea typeface="Calibri" pitchFamily="34" charset="-122"/>
                <a:cs typeface="Calibri" pitchFamily="34" charset="-120"/>
              </a:rPr>
              <a:t>New lighting, new background, a friend’s hand. What fails?</a:t>
            </a:r>
            <a:endParaRPr lang="en-US" sz="1500" dirty="0"/>
          </a:p>
        </p:txBody>
      </p:sp>
      <p:sp>
        <p:nvSpPr>
          <p:cNvPr id="32" name="Shape 25"/>
          <p:cNvSpPr/>
          <p:nvPr/>
        </p:nvSpPr>
        <p:spPr>
          <a:xfrm>
            <a:off x="548640" y="4892040"/>
            <a:ext cx="11094415" cy="822960"/>
          </a:xfrm>
          <a:prstGeom prst="roundRect">
            <a:avLst>
              <a:gd name="adj" fmla="val 11111"/>
            </a:avLst>
          </a:prstGeom>
          <a:solidFill>
            <a:srgbClr val="FDE3E0"/>
          </a:solidFill>
          <a:ln w="12700">
            <a:solidFill>
              <a:srgbClr val="FDE3E0"/>
            </a:solidFill>
            <a:prstDash val="solid"/>
          </a:ln>
        </p:spPr>
        <p:txBody>
          <a:bodyPr/>
          <a:lstStyle/>
          <a:p>
            <a:endParaRPr lang="en-GB"/>
          </a:p>
        </p:txBody>
      </p:sp>
      <p:pic>
        <p:nvPicPr>
          <p:cNvPr id="33" name="Image 4" descr="preencoded.png"/>
          <p:cNvPicPr>
            <a:picLocks noChangeAspect="1"/>
          </p:cNvPicPr>
          <p:nvPr/>
        </p:nvPicPr>
        <p:blipFill>
          <a:blip r:embed="rId8"/>
          <a:stretch>
            <a:fillRect/>
          </a:stretch>
        </p:blipFill>
        <p:spPr>
          <a:xfrm>
            <a:off x="731520" y="5138928"/>
            <a:ext cx="329184" cy="329184"/>
          </a:xfrm>
          <a:prstGeom prst="rect">
            <a:avLst/>
          </a:prstGeom>
        </p:spPr>
      </p:pic>
      <p:sp>
        <p:nvSpPr>
          <p:cNvPr id="34" name="Text 26"/>
          <p:cNvSpPr txBox="1"/>
          <p:nvPr/>
        </p:nvSpPr>
        <p:spPr>
          <a:xfrm>
            <a:off x="1188720" y="4892040"/>
            <a:ext cx="10271455" cy="822960"/>
          </a:xfrm>
          <a:prstGeom prst="rect">
            <a:avLst/>
          </a:prstGeom>
          <a:noFill/>
          <a:ln/>
        </p:spPr>
        <p:txBody>
          <a:bodyPr wrap="square" lIns="0" tIns="0" rIns="0" bIns="0" rtlCol="0" anchor="ctr"/>
          <a:lstStyle/>
          <a:p>
            <a:pPr marL="0" indent="0">
              <a:buNone/>
            </a:pPr>
            <a:r>
              <a:rPr lang="en-US" sz="1600" dirty="0">
                <a:solidFill>
                  <a:srgbClr val="1E2340"/>
                </a:solidFill>
                <a:latin typeface="Calibri" pitchFamily="34" charset="0"/>
                <a:ea typeface="Calibri" pitchFamily="34" charset="-122"/>
                <a:cs typeface="Calibri" pitchFamily="34" charset="-120"/>
              </a:rPr>
              <a:t>You just did supervised learning: labelled examples → model → predictions. What made your model fail – and what does that tell you about data?</a:t>
            </a:r>
            <a:endParaRPr lang="en-US" sz="1600" dirty="0"/>
          </a:p>
        </p:txBody>
      </p:sp>
      <p:sp>
        <p:nvSpPr>
          <p:cNvPr id="35" name="TextBox 34">
            <a:extLst>
              <a:ext uri="{FF2B5EF4-FFF2-40B4-BE49-F238E27FC236}">
                <a16:creationId xmlns:a16="http://schemas.microsoft.com/office/drawing/2014/main" id="{DB04FFB0-F7BF-6A3E-B684-CD7EA9C042BA}"/>
              </a:ext>
            </a:extLst>
          </p:cNvPr>
          <p:cNvSpPr txBox="1"/>
          <p:nvPr/>
        </p:nvSpPr>
        <p:spPr>
          <a:xfrm>
            <a:off x="107185" y="3948083"/>
            <a:ext cx="6094990" cy="461665"/>
          </a:xfrm>
          <a:prstGeom prst="rect">
            <a:avLst/>
          </a:prstGeom>
          <a:noFill/>
        </p:spPr>
        <p:txBody>
          <a:bodyPr wrap="square">
            <a:spAutoFit/>
          </a:bodyPr>
          <a:lstStyle/>
          <a:p>
            <a:pPr lvl="1"/>
            <a:r>
              <a:rPr lang="en-GB" sz="2400" dirty="0">
                <a:hlinkClick r:id="rId9"/>
              </a:rPr>
              <a:t>Teachable Machine</a:t>
            </a:r>
            <a:endParaRPr lang="en-US" sz="2400" dirty="0"/>
          </a:p>
        </p:txBody>
      </p:sp>
    </p:spTree>
  </p:cSld>
  <p:clrMapOvr>
    <a:overrideClrMapping bg1="lt1" tx1="dk1" bg2="lt2" tx2="dk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CE00E432-3444-4981-EC2B-27DC6DEE60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D576E8-D153-75E1-5A3F-042FB5A2B5AD}"/>
              </a:ext>
            </a:extLst>
          </p:cNvPr>
          <p:cNvSpPr>
            <a:spLocks noGrp="1"/>
          </p:cNvSpPr>
          <p:nvPr>
            <p:ph type="title"/>
          </p:nvPr>
        </p:nvSpPr>
        <p:spPr/>
        <p:txBody>
          <a:bodyPr>
            <a:normAutofit/>
          </a:bodyPr>
          <a:lstStyle/>
          <a:p>
            <a:r>
              <a:rPr lang="en-ZA" sz="3600" b="1" dirty="0"/>
              <a:t>Hands on AI Tool	</a:t>
            </a:r>
          </a:p>
        </p:txBody>
      </p:sp>
      <p:sp>
        <p:nvSpPr>
          <p:cNvPr id="3" name="Content Placeholder 2">
            <a:extLst>
              <a:ext uri="{FF2B5EF4-FFF2-40B4-BE49-F238E27FC236}">
                <a16:creationId xmlns:a16="http://schemas.microsoft.com/office/drawing/2014/main" id="{360EFE07-9DB2-A1E0-0FC4-36F709BE43CB}"/>
              </a:ext>
            </a:extLst>
          </p:cNvPr>
          <p:cNvSpPr>
            <a:spLocks noGrp="1"/>
          </p:cNvSpPr>
          <p:nvPr>
            <p:ph idx="1"/>
          </p:nvPr>
        </p:nvSpPr>
        <p:spPr/>
        <p:txBody>
          <a:bodyPr>
            <a:normAutofit/>
          </a:bodyPr>
          <a:lstStyle/>
          <a:p>
            <a:pPr marL="0" indent="0">
              <a:buNone/>
            </a:pPr>
            <a:r>
              <a:rPr lang="en-ZA" dirty="0"/>
              <a:t>Class Activity</a:t>
            </a:r>
          </a:p>
          <a:p>
            <a:r>
              <a:rPr lang="en-GB" dirty="0">
                <a:hlinkClick r:id="rId2"/>
              </a:rPr>
              <a:t>Image Model - Teachable Machines</a:t>
            </a:r>
            <a:endParaRPr lang="en-GB" dirty="0"/>
          </a:p>
          <a:p>
            <a:r>
              <a:rPr lang="en-GB" dirty="0"/>
              <a:t>How do you think AI could be used in your field of study or future career?</a:t>
            </a:r>
          </a:p>
          <a:p>
            <a:pPr lvl="1"/>
            <a:r>
              <a:rPr lang="en-GB" dirty="0"/>
              <a:t>Have you seen or heard of AI being used in your field?</a:t>
            </a:r>
          </a:p>
          <a:p>
            <a:pPr lvl="1"/>
            <a:r>
              <a:rPr lang="en-GB" dirty="0"/>
              <a:t>What kind of tasks do you think AI could help with?</a:t>
            </a:r>
          </a:p>
          <a:p>
            <a:pPr lvl="1"/>
            <a:r>
              <a:rPr lang="en-GB" dirty="0"/>
              <a:t>Are there any risks or concerns you can think of?</a:t>
            </a:r>
            <a:endParaRPr lang="en-ZA" dirty="0"/>
          </a:p>
          <a:p>
            <a:endParaRPr lang="en-US" dirty="0"/>
          </a:p>
          <a:p>
            <a:pPr lvl="1"/>
            <a:endParaRPr lang="en-US" dirty="0"/>
          </a:p>
          <a:p>
            <a:pPr marL="0" indent="0">
              <a:buNone/>
            </a:pPr>
            <a:endParaRPr lang="en-US" dirty="0"/>
          </a:p>
          <a:p>
            <a:pPr marL="457200" lvl="1" indent="0">
              <a:buNone/>
            </a:pPr>
            <a:endParaRPr lang="en-ZA" dirty="0"/>
          </a:p>
        </p:txBody>
      </p:sp>
    </p:spTree>
    <p:extLst>
      <p:ext uri="{BB962C8B-B14F-4D97-AF65-F5344CB8AC3E}">
        <p14:creationId xmlns:p14="http://schemas.microsoft.com/office/powerpoint/2010/main" val="2134351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p:txBody>
          <a:bodyPr>
            <a:normAutofit/>
          </a:bodyPr>
          <a:lstStyle/>
          <a:p>
            <a:r>
              <a:rPr lang="en-ZA" sz="3600" b="1" dirty="0"/>
              <a:t>Artificial Intelligence Applications	</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a:xfrm>
            <a:off x="838200" y="1297022"/>
            <a:ext cx="10776626" cy="5479914"/>
          </a:xfrm>
        </p:spPr>
        <p:txBody>
          <a:bodyPr/>
          <a:lstStyle/>
          <a:p>
            <a:pPr marL="457200" lvl="1" indent="0">
              <a:buNone/>
            </a:pPr>
            <a:endParaRPr lang="en-US" dirty="0"/>
          </a:p>
          <a:p>
            <a:pPr lvl="1"/>
            <a:r>
              <a:rPr lang="en-US" dirty="0"/>
              <a:t>Voice Assistant </a:t>
            </a:r>
          </a:p>
          <a:p>
            <a:pPr lvl="1"/>
            <a:r>
              <a:rPr lang="en-US" dirty="0"/>
              <a:t>Recommendation system</a:t>
            </a:r>
          </a:p>
          <a:p>
            <a:pPr lvl="1"/>
            <a:r>
              <a:rPr lang="en-US" dirty="0">
                <a:hlinkClick r:id="rId2"/>
              </a:rPr>
              <a:t> Basics of Recommendation Systems - </a:t>
            </a:r>
            <a:r>
              <a:rPr lang="en-US" dirty="0" err="1">
                <a:hlinkClick r:id="rId2"/>
              </a:rPr>
              <a:t>Cankat</a:t>
            </a:r>
            <a:r>
              <a:rPr lang="en-US" dirty="0">
                <a:hlinkClick r:id="rId2"/>
              </a:rPr>
              <a:t> </a:t>
            </a:r>
            <a:r>
              <a:rPr lang="en-US" dirty="0" err="1">
                <a:hlinkClick r:id="rId2"/>
              </a:rPr>
              <a:t>Saraç</a:t>
            </a:r>
            <a:r>
              <a:rPr lang="en-US" dirty="0">
                <a:hlinkClick r:id="rId2"/>
              </a:rPr>
              <a:t>  (cankatsarac.com)</a:t>
            </a:r>
            <a:endParaRPr lang="en-US" dirty="0"/>
          </a:p>
          <a:p>
            <a:pPr lvl="1"/>
            <a:r>
              <a:rPr lang="en-US" dirty="0"/>
              <a:t>Chatbots</a:t>
            </a:r>
          </a:p>
          <a:p>
            <a:pPr lvl="1"/>
            <a:r>
              <a:rPr lang="en-US" dirty="0"/>
              <a:t>Self-driving car</a:t>
            </a:r>
          </a:p>
          <a:p>
            <a:pPr lvl="1"/>
            <a:r>
              <a:rPr lang="en-US" dirty="0">
                <a:hlinkClick r:id="rId3"/>
              </a:rPr>
              <a:t>5 Ways Self-Driving Cars Could Make Our World (And Our Lives) Better (forbes.com)</a:t>
            </a:r>
            <a:endParaRPr lang="en-US" dirty="0"/>
          </a:p>
          <a:p>
            <a:pPr lvl="1"/>
            <a:r>
              <a:rPr lang="en-US" dirty="0"/>
              <a:t>Facial recognition</a:t>
            </a:r>
          </a:p>
          <a:p>
            <a:pPr lvl="1"/>
            <a:r>
              <a:rPr lang="en-US" dirty="0"/>
              <a:t>Smart home devices</a:t>
            </a:r>
          </a:p>
          <a:p>
            <a:pPr marL="457200" lvl="1" indent="0">
              <a:buNone/>
            </a:pPr>
            <a:endParaRPr lang="en-US" dirty="0"/>
          </a:p>
          <a:p>
            <a:pPr marL="457200" lvl="1" indent="0">
              <a:buNone/>
            </a:pPr>
            <a:endParaRPr lang="en-US" dirty="0"/>
          </a:p>
          <a:p>
            <a:pPr marL="457200" lvl="1" indent="0">
              <a:buNone/>
            </a:pPr>
            <a:endParaRPr lang="en-US" dirty="0"/>
          </a:p>
          <a:p>
            <a:pPr lvl="1"/>
            <a:endParaRPr lang="en-US" dirty="0"/>
          </a:p>
          <a:p>
            <a:pPr marL="0" indent="0">
              <a:buNone/>
            </a:pPr>
            <a:endParaRPr lang="en-US" dirty="0"/>
          </a:p>
          <a:p>
            <a:pPr marL="457200" lvl="1" indent="0">
              <a:buNone/>
            </a:pPr>
            <a:endParaRPr lang="en-ZA" dirty="0"/>
          </a:p>
          <a:p>
            <a:endParaRPr lang="en-ZA" dirty="0"/>
          </a:p>
        </p:txBody>
      </p:sp>
    </p:spTree>
    <p:extLst>
      <p:ext uri="{BB962C8B-B14F-4D97-AF65-F5344CB8AC3E}">
        <p14:creationId xmlns:p14="http://schemas.microsoft.com/office/powerpoint/2010/main" val="28379588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DE7DD6A1-94A7-5E46-D99A-B4BDE04C02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0DC96F-0F63-6959-EDD7-1D9AC456FF06}"/>
              </a:ext>
            </a:extLst>
          </p:cNvPr>
          <p:cNvSpPr>
            <a:spLocks noGrp="1"/>
          </p:cNvSpPr>
          <p:nvPr>
            <p:ph type="title"/>
          </p:nvPr>
        </p:nvSpPr>
        <p:spPr>
          <a:xfrm>
            <a:off x="768626" y="130213"/>
            <a:ext cx="10515600" cy="688423"/>
          </a:xfrm>
        </p:spPr>
        <p:txBody>
          <a:bodyPr>
            <a:normAutofit/>
          </a:bodyPr>
          <a:lstStyle/>
          <a:p>
            <a:r>
              <a:rPr lang="en-ZA" sz="3600" b="1" dirty="0"/>
              <a:t>Artificial Intelligence V Human Intelligence</a:t>
            </a:r>
          </a:p>
        </p:txBody>
      </p:sp>
      <p:pic>
        <p:nvPicPr>
          <p:cNvPr id="6" name="Content Placeholder 5">
            <a:extLst>
              <a:ext uri="{FF2B5EF4-FFF2-40B4-BE49-F238E27FC236}">
                <a16:creationId xmlns:a16="http://schemas.microsoft.com/office/drawing/2014/main" id="{99884D18-57D1-CAA7-2DD6-3B792585BA7C}"/>
              </a:ext>
            </a:extLst>
          </p:cNvPr>
          <p:cNvPicPr>
            <a:picLocks noGrp="1" noChangeAspect="1"/>
          </p:cNvPicPr>
          <p:nvPr>
            <p:ph idx="1"/>
          </p:nvPr>
        </p:nvPicPr>
        <p:blipFill>
          <a:blip r:embed="rId2"/>
          <a:stretch>
            <a:fillRect/>
          </a:stretch>
        </p:blipFill>
        <p:spPr>
          <a:xfrm>
            <a:off x="894714" y="1122777"/>
            <a:ext cx="7663858" cy="3642406"/>
          </a:xfrm>
          <a:prstGeom prst="rect">
            <a:avLst/>
          </a:prstGeom>
        </p:spPr>
      </p:pic>
    </p:spTree>
    <p:extLst>
      <p:ext uri="{BB962C8B-B14F-4D97-AF65-F5344CB8AC3E}">
        <p14:creationId xmlns:p14="http://schemas.microsoft.com/office/powerpoint/2010/main" val="115763620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gradFill>
          <a:gsLst>
            <a:gs pos="0">
              <a:srgbClr val="A7FFDB"/>
            </a:gs>
            <a:gs pos="100000">
              <a:schemeClr val="accent1">
                <a:lumMod val="45000"/>
                <a:lumOff val="55000"/>
              </a:schemeClr>
            </a:gs>
            <a:gs pos="100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5A6-CDD9-46DD-B270-785544535C8F}"/>
              </a:ext>
            </a:extLst>
          </p:cNvPr>
          <p:cNvSpPr>
            <a:spLocks noGrp="1"/>
          </p:cNvSpPr>
          <p:nvPr>
            <p:ph type="title"/>
          </p:nvPr>
        </p:nvSpPr>
        <p:spPr/>
        <p:txBody>
          <a:bodyPr>
            <a:normAutofit/>
          </a:bodyPr>
          <a:lstStyle/>
          <a:p>
            <a:r>
              <a:rPr lang="en-ZA" sz="3600" b="1" dirty="0"/>
              <a:t>Reference</a:t>
            </a:r>
          </a:p>
        </p:txBody>
      </p:sp>
      <p:sp>
        <p:nvSpPr>
          <p:cNvPr id="3" name="Content Placeholder 2">
            <a:extLst>
              <a:ext uri="{FF2B5EF4-FFF2-40B4-BE49-F238E27FC236}">
                <a16:creationId xmlns:a16="http://schemas.microsoft.com/office/drawing/2014/main" id="{7F402D94-A25C-4805-84CF-EF61C8E9EC37}"/>
              </a:ext>
            </a:extLst>
          </p:cNvPr>
          <p:cNvSpPr>
            <a:spLocks noGrp="1"/>
          </p:cNvSpPr>
          <p:nvPr>
            <p:ph idx="1"/>
          </p:nvPr>
        </p:nvSpPr>
        <p:spPr>
          <a:xfrm>
            <a:off x="838200" y="1351722"/>
            <a:ext cx="10515600" cy="4825241"/>
          </a:xfrm>
        </p:spPr>
        <p:txBody>
          <a:bodyPr>
            <a:normAutofit/>
          </a:bodyPr>
          <a:lstStyle/>
          <a:p>
            <a:pPr marL="0" indent="0">
              <a:spcAft>
                <a:spcPts val="400"/>
              </a:spcAft>
              <a:buNone/>
            </a:pPr>
            <a:r>
              <a:rPr lang="en-GB" sz="1800" dirty="0">
                <a:solidFill>
                  <a:srgbClr val="000000"/>
                </a:solidFill>
                <a:effectLst/>
                <a:latin typeface="Aptos" panose="020B0004020202020204" pitchFamily="34" charset="0"/>
                <a:ea typeface="DengXian" panose="02010600030101010101" pitchFamily="2" charset="-122"/>
              </a:rPr>
              <a:t>[1] </a:t>
            </a:r>
            <a:r>
              <a:rPr lang="en-US" sz="1800" dirty="0">
                <a:solidFill>
                  <a:srgbClr val="1E2340"/>
                </a:solidFill>
                <a:latin typeface="Calibri" pitchFamily="34" charset="0"/>
                <a:ea typeface="Calibri" pitchFamily="34" charset="-122"/>
                <a:cs typeface="Calibri" pitchFamily="34" charset="-120"/>
              </a:rPr>
              <a:t>A. Kaplan and M. Haenlein, “Siri, Siri, in my hand: Who’s the fairest in the land? On the interpretations, illustrations, and implications of artificial intelligence,” Business Horizons, vol. 62, no. 1, pp. 15–25, 2019.</a:t>
            </a:r>
            <a:endParaRPr lang="en-US" sz="1800" dirty="0"/>
          </a:p>
          <a:p>
            <a:pPr marL="0" indent="0">
              <a:buNone/>
            </a:pPr>
            <a:r>
              <a:rPr lang="en-GB" sz="1800" i="1" dirty="0">
                <a:solidFill>
                  <a:srgbClr val="000000"/>
                </a:solidFill>
                <a:effectLst/>
                <a:latin typeface="Aptos" panose="020B0004020202020204" pitchFamily="34" charset="0"/>
                <a:ea typeface="DengXian" panose="02010600030101010101" pitchFamily="2" charset="-122"/>
                <a:cs typeface="Times New Roman" panose="02020603050405020304" pitchFamily="18" charset="0"/>
              </a:rPr>
              <a:t>[2] The brief history of artificial intelligence: the world has changed fast — what might be next?</a:t>
            </a:r>
            <a:r>
              <a:rPr lang="en-GB" sz="1800" dirty="0">
                <a:solidFill>
                  <a:srgbClr val="000000"/>
                </a:solidFill>
                <a:effectLst/>
                <a:latin typeface="Aptos" panose="020B0004020202020204" pitchFamily="34" charset="0"/>
                <a:ea typeface="DengXian" panose="02010600030101010101" pitchFamily="2" charset="-122"/>
                <a:cs typeface="Times New Roman" panose="02020603050405020304" pitchFamily="18" charset="0"/>
              </a:rPr>
              <a:t>. Available: </a:t>
            </a:r>
            <a:r>
              <a:rPr lang="en-GB" sz="1800" u="sng" dirty="0">
                <a:solidFill>
                  <a:srgbClr val="000000"/>
                </a:solidFill>
                <a:effectLst/>
                <a:latin typeface="Aptos" panose="020B0004020202020204" pitchFamily="34" charset="0"/>
                <a:ea typeface="DengXian" panose="02010600030101010101" pitchFamily="2" charset="-122"/>
                <a:cs typeface="Times New Roman" panose="02020603050405020304" pitchFamily="18" charset="0"/>
                <a:hlinkClick r:id="rId2"/>
              </a:rPr>
              <a:t>https://ourworldindata.org/brief-history-of-ai.</a:t>
            </a:r>
            <a:endParaRPr lang="en-GB" sz="1800" u="sng" dirty="0">
              <a:solidFill>
                <a:srgbClr val="000000"/>
              </a:solidFill>
              <a:effectLst/>
              <a:latin typeface="Aptos" panose="020B0004020202020204" pitchFamily="34" charset="0"/>
              <a:ea typeface="DengXian" panose="02010600030101010101" pitchFamily="2" charset="-122"/>
              <a:cs typeface="Times New Roman" panose="02020603050405020304" pitchFamily="18" charset="0"/>
            </a:endParaRPr>
          </a:p>
          <a:p>
            <a:pPr marL="0" indent="0">
              <a:buNone/>
            </a:pPr>
            <a:r>
              <a:rPr lang="en-GB" sz="1800" u="sng" dirty="0">
                <a:solidFill>
                  <a:srgbClr val="000000"/>
                </a:solidFill>
                <a:latin typeface="Aptos" panose="020B0004020202020204" pitchFamily="34" charset="0"/>
                <a:ea typeface="DengXian" panose="02010600030101010101" pitchFamily="2" charset="-122"/>
                <a:cs typeface="Times New Roman" panose="02020603050405020304" pitchFamily="18" charset="0"/>
              </a:rPr>
              <a:t>[3] </a:t>
            </a:r>
            <a:r>
              <a:rPr lang="en-GB" sz="1800" dirty="0">
                <a:solidFill>
                  <a:srgbClr val="000000"/>
                </a:solidFill>
                <a:effectLst/>
                <a:latin typeface="Aptos" panose="020B0004020202020204" pitchFamily="34" charset="0"/>
                <a:ea typeface="DengXian" panose="02010600030101010101" pitchFamily="2" charset="-122"/>
              </a:rPr>
              <a:t>Alan Turing, "A Turing Computing  Machinery and </a:t>
            </a:r>
            <a:r>
              <a:rPr lang="en-GB" sz="1800" dirty="0" err="1">
                <a:solidFill>
                  <a:srgbClr val="000000"/>
                </a:solidFill>
                <a:effectLst/>
                <a:latin typeface="Aptos" panose="020B0004020202020204" pitchFamily="34" charset="0"/>
                <a:ea typeface="DengXian" panose="02010600030101010101" pitchFamily="2" charset="-122"/>
              </a:rPr>
              <a:t>and</a:t>
            </a:r>
            <a:r>
              <a:rPr lang="en-GB" sz="1800" dirty="0">
                <a:solidFill>
                  <a:srgbClr val="000000"/>
                </a:solidFill>
                <a:effectLst/>
                <a:latin typeface="Aptos" panose="020B0004020202020204" pitchFamily="34" charset="0"/>
                <a:ea typeface="DengXian" panose="02010600030101010101" pitchFamily="2" charset="-122"/>
              </a:rPr>
              <a:t> Intelligence ," </a:t>
            </a:r>
            <a:r>
              <a:rPr lang="en-GB" sz="1800" i="1" dirty="0">
                <a:solidFill>
                  <a:srgbClr val="000000"/>
                </a:solidFill>
                <a:effectLst/>
                <a:latin typeface="Aptos" panose="020B0004020202020204" pitchFamily="34" charset="0"/>
                <a:ea typeface="DengXian" panose="02010600030101010101" pitchFamily="2" charset="-122"/>
              </a:rPr>
              <a:t>A QUARTERLY REVIEW OF PSYCHOLOGY AND PHILOSOPHY.</a:t>
            </a:r>
          </a:p>
          <a:p>
            <a:pPr marL="0" indent="0">
              <a:buNone/>
            </a:pPr>
            <a:r>
              <a:rPr lang="en-GB" sz="1800" i="1" dirty="0">
                <a:solidFill>
                  <a:srgbClr val="000000"/>
                </a:solidFill>
                <a:latin typeface="Aptos" panose="020B0004020202020204" pitchFamily="34" charset="0"/>
                <a:ea typeface="DengXian" panose="02010600030101010101" pitchFamily="2" charset="-122"/>
              </a:rPr>
              <a:t>[4] </a:t>
            </a:r>
            <a:r>
              <a:rPr lang="en-US" sz="1800" i="1" dirty="0">
                <a:solidFill>
                  <a:srgbClr val="000000"/>
                </a:solidFill>
                <a:latin typeface="Aptos" panose="020B0004020202020204" pitchFamily="34" charset="0"/>
                <a:ea typeface="DengXian" panose="02010600030101010101" pitchFamily="2" charset="-122"/>
              </a:rPr>
              <a:t>B. Huang, Y. Huan, L. Xu, L. Zheng, Z. Zou, Automated trading systems statistical and machine </a:t>
            </a:r>
            <a:r>
              <a:rPr lang="en-US" sz="1800" i="1" dirty="0" err="1">
                <a:solidFill>
                  <a:srgbClr val="000000"/>
                </a:solidFill>
                <a:latin typeface="Aptos" panose="020B0004020202020204" pitchFamily="34" charset="0"/>
                <a:ea typeface="DengXian" panose="02010600030101010101" pitchFamily="2" charset="-122"/>
              </a:rPr>
              <a:t>learningmethods</a:t>
            </a:r>
            <a:r>
              <a:rPr lang="en-US" sz="1800" i="1" dirty="0">
                <a:solidFill>
                  <a:srgbClr val="000000"/>
                </a:solidFill>
                <a:latin typeface="Aptos" panose="020B0004020202020204" pitchFamily="34" charset="0"/>
                <a:ea typeface="DengXian" panose="02010600030101010101" pitchFamily="2" charset="-122"/>
              </a:rPr>
              <a:t> and hardware implementation: a survey, Enterprise Inf. Syst. 13 (1) (2019) 132–144.</a:t>
            </a:r>
          </a:p>
          <a:p>
            <a:pPr marL="0" indent="0">
              <a:buNone/>
            </a:pPr>
            <a:r>
              <a:rPr lang="en-US" sz="1800" i="1" dirty="0">
                <a:solidFill>
                  <a:srgbClr val="000000"/>
                </a:solidFill>
                <a:effectLst/>
                <a:latin typeface="Aptos" panose="020B0004020202020204" pitchFamily="34" charset="0"/>
                <a:ea typeface="DengXian" panose="02010600030101010101" pitchFamily="2" charset="-122"/>
              </a:rPr>
              <a:t>[5] </a:t>
            </a:r>
            <a:r>
              <a:rPr lang="en-GB" sz="1800" dirty="0">
                <a:solidFill>
                  <a:srgbClr val="000000"/>
                </a:solidFill>
                <a:effectLst/>
                <a:latin typeface="Aptos" panose="020B0004020202020204" pitchFamily="34" charset="0"/>
                <a:ea typeface="DengXian" panose="02010600030101010101" pitchFamily="2" charset="-122"/>
                <a:cs typeface="Times New Roman" panose="02020603050405020304" pitchFamily="18" charset="0"/>
              </a:rPr>
              <a:t>Y. Lu, "Artificial intelligence: a survey on evolution, models, applications and future trends," </a:t>
            </a:r>
            <a:r>
              <a:rPr lang="en-GB" sz="1800" i="1" dirty="0">
                <a:solidFill>
                  <a:srgbClr val="000000"/>
                </a:solidFill>
                <a:effectLst/>
                <a:latin typeface="Aptos" panose="020B0004020202020204" pitchFamily="34" charset="0"/>
                <a:ea typeface="DengXian" panose="02010600030101010101" pitchFamily="2" charset="-122"/>
                <a:cs typeface="Times New Roman" panose="02020603050405020304" pitchFamily="18" charset="0"/>
              </a:rPr>
              <a:t>Journal of Management Analytics, </a:t>
            </a:r>
            <a:r>
              <a:rPr lang="en-GB" sz="1800" dirty="0">
                <a:solidFill>
                  <a:srgbClr val="000000"/>
                </a:solidFill>
                <a:effectLst/>
                <a:latin typeface="Aptos" panose="020B0004020202020204" pitchFamily="34" charset="0"/>
                <a:ea typeface="DengXian" panose="02010600030101010101" pitchFamily="2" charset="-122"/>
                <a:cs typeface="Times New Roman" panose="02020603050405020304" pitchFamily="18" charset="0"/>
              </a:rPr>
              <a:t>vol. 6, no. 1, pp.1, -02-06 2019. </a:t>
            </a:r>
            <a:r>
              <a:rPr lang="en-GB" sz="1800" dirty="0" err="1">
                <a:solidFill>
                  <a:srgbClr val="000000"/>
                </a:solidFill>
                <a:effectLst/>
                <a:latin typeface="Aptos" panose="020B0004020202020204" pitchFamily="34" charset="0"/>
                <a:ea typeface="DengXian" panose="02010600030101010101" pitchFamily="2" charset="-122"/>
                <a:cs typeface="Times New Roman" panose="02020603050405020304" pitchFamily="18" charset="0"/>
              </a:rPr>
              <a:t>doi</a:t>
            </a:r>
            <a:r>
              <a:rPr lang="en-GB" sz="1800" dirty="0">
                <a:solidFill>
                  <a:srgbClr val="000000"/>
                </a:solidFill>
                <a:effectLst/>
                <a:latin typeface="Aptos" panose="020B0004020202020204" pitchFamily="34" charset="0"/>
                <a:ea typeface="DengXian" panose="02010600030101010101" pitchFamily="2" charset="-122"/>
                <a:cs typeface="Times New Roman" panose="02020603050405020304" pitchFamily="18" charset="0"/>
              </a:rPr>
              <a:t>: 10.1080/23270012.2019.1570365</a:t>
            </a:r>
          </a:p>
          <a:p>
            <a:pPr marL="0" indent="0">
              <a:buNone/>
            </a:pPr>
            <a:r>
              <a:rPr lang="en-GB" sz="1800" dirty="0">
                <a:solidFill>
                  <a:srgbClr val="000000"/>
                </a:solidFill>
                <a:effectLst/>
                <a:latin typeface="Aptos" panose="020B0004020202020204" pitchFamily="34" charset="0"/>
                <a:ea typeface="DengXian" panose="02010600030101010101" pitchFamily="2" charset="-122"/>
                <a:cs typeface="Times New Roman" panose="02020603050405020304" pitchFamily="18" charset="0"/>
              </a:rPr>
              <a:t>[6] C. Zhang and Y. Lu, "Study on artificial intelligence: The state of the art and future prospects," </a:t>
            </a:r>
            <a:r>
              <a:rPr lang="en-GB" sz="1800" i="1" dirty="0">
                <a:solidFill>
                  <a:srgbClr val="000000"/>
                </a:solidFill>
                <a:effectLst/>
                <a:latin typeface="Aptos" panose="020B0004020202020204" pitchFamily="34" charset="0"/>
                <a:ea typeface="DengXian" panose="02010600030101010101" pitchFamily="2" charset="-122"/>
                <a:cs typeface="Times New Roman" panose="02020603050405020304" pitchFamily="18" charset="0"/>
              </a:rPr>
              <a:t>Journal of Industrial Information Integration, </a:t>
            </a:r>
            <a:r>
              <a:rPr lang="en-GB" sz="1800" dirty="0">
                <a:solidFill>
                  <a:srgbClr val="000000"/>
                </a:solidFill>
                <a:effectLst/>
                <a:latin typeface="Aptos" panose="020B0004020202020204" pitchFamily="34" charset="0"/>
                <a:ea typeface="DengXian" panose="02010600030101010101" pitchFamily="2" charset="-122"/>
                <a:cs typeface="Times New Roman" panose="02020603050405020304" pitchFamily="18" charset="0"/>
              </a:rPr>
              <a:t>vol. 23, -05-08 2021. </a:t>
            </a:r>
            <a:r>
              <a:rPr lang="en-GB" sz="1800" dirty="0" err="1">
                <a:solidFill>
                  <a:srgbClr val="000000"/>
                </a:solidFill>
                <a:effectLst/>
                <a:latin typeface="Aptos" panose="020B0004020202020204" pitchFamily="34" charset="0"/>
                <a:ea typeface="DengXian" panose="02010600030101010101" pitchFamily="2" charset="-122"/>
                <a:cs typeface="Times New Roman" panose="02020603050405020304" pitchFamily="18" charset="0"/>
              </a:rPr>
              <a:t>doi</a:t>
            </a:r>
            <a:r>
              <a:rPr lang="en-GB" sz="1800" dirty="0">
                <a:solidFill>
                  <a:srgbClr val="000000"/>
                </a:solidFill>
                <a:effectLst/>
                <a:latin typeface="Aptos" panose="020B0004020202020204" pitchFamily="34" charset="0"/>
                <a:ea typeface="DengXian" panose="02010600030101010101" pitchFamily="2" charset="-122"/>
                <a:cs typeface="Times New Roman" panose="02020603050405020304" pitchFamily="18" charset="0"/>
              </a:rPr>
              <a:t>: 10.1016/j.jii.2021.100224.</a:t>
            </a:r>
          </a:p>
          <a:p>
            <a:pPr marL="0" indent="0">
              <a:buNone/>
            </a:pPr>
            <a:r>
              <a:rPr lang="en-GB" sz="1800" dirty="0">
                <a:solidFill>
                  <a:srgbClr val="000000"/>
                </a:solidFill>
                <a:latin typeface="Aptos" panose="020B0004020202020204" pitchFamily="34" charset="0"/>
                <a:ea typeface="DengXian" panose="02010600030101010101" pitchFamily="2" charset="-122"/>
                <a:cs typeface="Times New Roman" panose="02020603050405020304" pitchFamily="18" charset="0"/>
              </a:rPr>
              <a:t>[6]  J. Peng et al, "Machine Learning Techniques for Personalised Medicine Approaches in Immune-Mediated Chronic Inflammatory Diseases: Applications and Challenges," Front. </a:t>
            </a:r>
            <a:r>
              <a:rPr lang="en-GB" sz="1800" dirty="0" err="1">
                <a:solidFill>
                  <a:srgbClr val="000000"/>
                </a:solidFill>
                <a:latin typeface="Aptos" panose="020B0004020202020204" pitchFamily="34" charset="0"/>
                <a:ea typeface="DengXian" panose="02010600030101010101" pitchFamily="2" charset="-122"/>
                <a:cs typeface="Times New Roman" panose="02020603050405020304" pitchFamily="18" charset="0"/>
              </a:rPr>
              <a:t>Pharmacol</a:t>
            </a:r>
            <a:r>
              <a:rPr lang="en-GB" sz="1800" dirty="0">
                <a:solidFill>
                  <a:srgbClr val="000000"/>
                </a:solidFill>
                <a:latin typeface="Aptos" panose="020B0004020202020204" pitchFamily="34" charset="0"/>
                <a:ea typeface="DengXian" panose="02010600030101010101" pitchFamily="2" charset="-122"/>
                <a:cs typeface="Times New Roman" panose="02020603050405020304" pitchFamily="18" charset="0"/>
              </a:rPr>
              <a:t>., vol. 12, 2021. . DOI: 10.3389/fphar.2021.720694</a:t>
            </a:r>
          </a:p>
          <a:p>
            <a:pPr marL="0" indent="0">
              <a:buNone/>
            </a:pPr>
            <a:endParaRPr lang="en-GB" sz="1800" dirty="0">
              <a:solidFill>
                <a:srgbClr val="000000"/>
              </a:solidFill>
              <a:latin typeface="Aptos" panose="020B0004020202020204" pitchFamily="34" charset="0"/>
              <a:ea typeface="DengXian" panose="02010600030101010101" pitchFamily="2" charset="-122"/>
              <a:cs typeface="Times New Roman" panose="02020603050405020304" pitchFamily="18" charset="0"/>
            </a:endParaRPr>
          </a:p>
          <a:p>
            <a:pPr lvl="2"/>
            <a:endParaRPr lang="en-US" dirty="0"/>
          </a:p>
          <a:p>
            <a:endParaRPr lang="en-US" dirty="0"/>
          </a:p>
          <a:p>
            <a:pPr lvl="1"/>
            <a:endParaRPr lang="en-US" dirty="0"/>
          </a:p>
          <a:p>
            <a:pPr lvl="2"/>
            <a:endParaRPr lang="en-US" dirty="0"/>
          </a:p>
          <a:p>
            <a:endParaRPr lang="en-US" dirty="0"/>
          </a:p>
          <a:p>
            <a:pPr lvl="1"/>
            <a:endParaRPr lang="en-US" dirty="0"/>
          </a:p>
          <a:p>
            <a:pPr lvl="1"/>
            <a:endParaRPr lang="en-US" dirty="0"/>
          </a:p>
          <a:p>
            <a:endParaRPr lang="en-US" dirty="0"/>
          </a:p>
          <a:p>
            <a:pPr marL="0" indent="0">
              <a:buNone/>
            </a:pPr>
            <a:endParaRPr lang="en-US" dirty="0"/>
          </a:p>
          <a:p>
            <a:pPr marL="457200" lvl="1" indent="0">
              <a:buNone/>
            </a:pPr>
            <a:endParaRPr lang="en-ZA" dirty="0"/>
          </a:p>
          <a:p>
            <a:endParaRPr lang="en-ZA" dirty="0"/>
          </a:p>
        </p:txBody>
      </p:sp>
    </p:spTree>
    <p:extLst>
      <p:ext uri="{BB962C8B-B14F-4D97-AF65-F5344CB8AC3E}">
        <p14:creationId xmlns:p14="http://schemas.microsoft.com/office/powerpoint/2010/main" val="192288992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ENTIMETER_SERIES_ID_KEY" val="alhme11zwur8pogi3ek2sfqpa9un87he"/>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
  <TotalTime>0</TotalTime>
  <Words>7640</Words>
  <Application>Microsoft Office PowerPoint</Application>
  <PresentationFormat>Widescreen</PresentationFormat>
  <Paragraphs>699</Paragraphs>
  <Slides>42</Slides>
  <Notes>24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Aptos</vt:lpstr>
      <vt:lpstr>Arial</vt:lpstr>
      <vt:lpstr>Calibri</vt:lpstr>
      <vt:lpstr>Calibri Light</vt:lpstr>
      <vt:lpstr>Times New Roman</vt:lpstr>
      <vt:lpstr>Office Theme</vt:lpstr>
      <vt:lpstr>Artificial Intelligence and Machine Learning (ACCA6011)  Introduction to Artificial Intelligence</vt:lpstr>
      <vt:lpstr>PowerPoint Presentation</vt:lpstr>
      <vt:lpstr>PowerPoint Presentation</vt:lpstr>
      <vt:lpstr>Artificial Intelligence </vt:lpstr>
      <vt:lpstr>Artificial Intelligence </vt:lpstr>
      <vt:lpstr>Artificial Intelligence  </vt:lpstr>
      <vt:lpstr>PowerPoint Presentation</vt:lpstr>
      <vt:lpstr>PowerPoint Presentation</vt:lpstr>
      <vt:lpstr>PowerPoint Presentation</vt:lpstr>
      <vt:lpstr>PowerPoint Presentation</vt:lpstr>
      <vt:lpstr>PowerPoint Presentation</vt:lpstr>
      <vt:lpstr>Artificial Intelligence Development Timeline  </vt:lpstr>
      <vt:lpstr>Artificial Intelligence Development Timeline  </vt:lpstr>
      <vt:lpstr>Artificial Intelligence Development Timeline </vt:lpstr>
      <vt:lpstr>PowerPoint Presentation</vt:lpstr>
      <vt:lpstr>PowerPoint Presentation</vt:lpstr>
      <vt:lpstr>Artificial Intelligence Development Timeline </vt:lpstr>
      <vt:lpstr>PowerPoint Presentation</vt:lpstr>
      <vt:lpstr> Natural Language processing </vt:lpstr>
      <vt:lpstr>PowerPoint Presentation</vt:lpstr>
      <vt:lpstr>Drivers and technologies of AI </vt:lpstr>
      <vt:lpstr>Supervised, Unsupervised and Reinforcement Learning  </vt:lpstr>
      <vt:lpstr>PowerPoint Presentation</vt:lpstr>
      <vt:lpstr>PowerPoint Presentation</vt:lpstr>
      <vt:lpstr>PowerPoint Presentation</vt:lpstr>
      <vt:lpstr>PowerPoint Presentation</vt:lpstr>
      <vt:lpstr>PowerPoint Presentation</vt:lpstr>
      <vt:lpstr>Artificial Intelligence </vt:lpstr>
      <vt:lpstr>Artificial Intelligence </vt:lpstr>
      <vt:lpstr>Artificial Intelligence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Hands on AI Tool </vt:lpstr>
      <vt:lpstr>Artificial Intelligence Applications </vt:lpstr>
      <vt:lpstr>Artificial Intelligence V Human Intelligence</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Building an Artificial Neural Network  in Python</dc:title>
  <dc:creator>Seena Joseph</dc:creator>
  <cp:lastModifiedBy>Seena Joseph</cp:lastModifiedBy>
  <cp:revision>98</cp:revision>
  <dcterms:created xsi:type="dcterms:W3CDTF">2023-06-28T20:41:52Z</dcterms:created>
  <dcterms:modified xsi:type="dcterms:W3CDTF">2026-09-28T09:28:19Z</dcterms:modified>
</cp:coreProperties>
</file>