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44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6" r:id="rId12"/>
    <p:sldId id="267" r:id="rId13"/>
    <p:sldId id="268" r:id="rId14"/>
    <p:sldId id="307" r:id="rId15"/>
    <p:sldId id="270" r:id="rId16"/>
    <p:sldId id="272" r:id="rId17"/>
    <p:sldId id="271" r:id="rId18"/>
    <p:sldId id="273" r:id="rId19"/>
    <p:sldId id="290" r:id="rId20"/>
    <p:sldId id="291" r:id="rId21"/>
    <p:sldId id="292" r:id="rId22"/>
    <p:sldId id="293" r:id="rId23"/>
    <p:sldId id="294" r:id="rId24"/>
    <p:sldId id="274" r:id="rId25"/>
    <p:sldId id="275" r:id="rId26"/>
    <p:sldId id="276" r:id="rId27"/>
    <p:sldId id="277" r:id="rId28"/>
    <p:sldId id="278" r:id="rId29"/>
    <p:sldId id="303" r:id="rId30"/>
    <p:sldId id="304" r:id="rId31"/>
    <p:sldId id="310" r:id="rId32"/>
    <p:sldId id="311" r:id="rId33"/>
    <p:sldId id="280" r:id="rId34"/>
    <p:sldId id="297" r:id="rId35"/>
    <p:sldId id="300" r:id="rId36"/>
    <p:sldId id="301" r:id="rId37"/>
    <p:sldId id="299" r:id="rId38"/>
    <p:sldId id="308" r:id="rId39"/>
    <p:sldId id="302" r:id="rId40"/>
    <p:sldId id="286" r:id="rId41"/>
    <p:sldId id="287" r:id="rId42"/>
    <p:sldId id="305" r:id="rId43"/>
    <p:sldId id="306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aggie" initials="authorId_411094163" lastIdx="0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1" autoAdjust="0"/>
    <p:restoredTop sz="94660"/>
  </p:normalViewPr>
  <p:slideViewPr>
    <p:cSldViewPr snapToGrid="0" showGuides="1">
      <p:cViewPr varScale="1">
        <p:scale>
          <a:sx n="53" d="100"/>
          <a:sy n="53" d="100"/>
        </p:scale>
        <p:origin x="180" y="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9" Type="http://schemas.openxmlformats.org/officeDocument/2006/relationships/commentAuthors" Target="commentAuthors.xml"/><Relationship Id="rId48" Type="http://schemas.openxmlformats.org/officeDocument/2006/relationships/tableStyles" Target="tableStyles.xml"/><Relationship Id="rId47" Type="http://schemas.openxmlformats.org/officeDocument/2006/relationships/viewProps" Target="viewProps.xml"/><Relationship Id="rId46" Type="http://schemas.openxmlformats.org/officeDocument/2006/relationships/presProps" Target="presProps.xml"/><Relationship Id="rId45" Type="http://schemas.openxmlformats.org/officeDocument/2006/relationships/slide" Target="slides/slide42.xml"/><Relationship Id="rId44" Type="http://schemas.openxmlformats.org/officeDocument/2006/relationships/notesMaster" Target="notesMasters/notesMaster1.xml"/><Relationship Id="rId43" Type="http://schemas.openxmlformats.org/officeDocument/2006/relationships/slide" Target="slides/slide41.xml"/><Relationship Id="rId42" Type="http://schemas.openxmlformats.org/officeDocument/2006/relationships/slide" Target="slides/slide40.xml"/><Relationship Id="rId41" Type="http://schemas.openxmlformats.org/officeDocument/2006/relationships/slide" Target="slides/slide39.xml"/><Relationship Id="rId40" Type="http://schemas.openxmlformats.org/officeDocument/2006/relationships/slide" Target="slides/slide38.xml"/><Relationship Id="rId4" Type="http://schemas.openxmlformats.org/officeDocument/2006/relationships/slide" Target="slides/slide2.xml"/><Relationship Id="rId39" Type="http://schemas.openxmlformats.org/officeDocument/2006/relationships/slide" Target="slides/slide37.xml"/><Relationship Id="rId38" Type="http://schemas.openxmlformats.org/officeDocument/2006/relationships/slide" Target="slides/slide36.xml"/><Relationship Id="rId37" Type="http://schemas.openxmlformats.org/officeDocument/2006/relationships/slide" Target="slides/slide35.xml"/><Relationship Id="rId36" Type="http://schemas.openxmlformats.org/officeDocument/2006/relationships/slide" Target="slides/slide34.xml"/><Relationship Id="rId35" Type="http://schemas.openxmlformats.org/officeDocument/2006/relationships/slide" Target="slides/slide33.xml"/><Relationship Id="rId34" Type="http://schemas.openxmlformats.org/officeDocument/2006/relationships/slide" Target="slides/slide32.xml"/><Relationship Id="rId33" Type="http://schemas.openxmlformats.org/officeDocument/2006/relationships/slide" Target="slides/slide31.xml"/><Relationship Id="rId32" Type="http://schemas.openxmlformats.org/officeDocument/2006/relationships/slide" Target="slides/slide30.xml"/><Relationship Id="rId31" Type="http://schemas.openxmlformats.org/officeDocument/2006/relationships/slide" Target="slides/slide29.xml"/><Relationship Id="rId30" Type="http://schemas.openxmlformats.org/officeDocument/2006/relationships/slide" Target="slides/slide28.xml"/><Relationship Id="rId3" Type="http://schemas.openxmlformats.org/officeDocument/2006/relationships/slide" Target="slides/slide1.xml"/><Relationship Id="rId29" Type="http://schemas.openxmlformats.org/officeDocument/2006/relationships/slide" Target="slides/slide27.xml"/><Relationship Id="rId28" Type="http://schemas.openxmlformats.org/officeDocument/2006/relationships/slide" Target="slides/slide26.xml"/><Relationship Id="rId27" Type="http://schemas.openxmlformats.org/officeDocument/2006/relationships/slide" Target="slides/slide25.xml"/><Relationship Id="rId26" Type="http://schemas.openxmlformats.org/officeDocument/2006/relationships/slide" Target="slides/slide24.xml"/><Relationship Id="rId25" Type="http://schemas.openxmlformats.org/officeDocument/2006/relationships/slide" Target="slides/slide23.xml"/><Relationship Id="rId24" Type="http://schemas.openxmlformats.org/officeDocument/2006/relationships/slide" Target="slides/slide22.xml"/><Relationship Id="rId23" Type="http://schemas.openxmlformats.org/officeDocument/2006/relationships/slide" Target="slides/slide21.xml"/><Relationship Id="rId22" Type="http://schemas.openxmlformats.org/officeDocument/2006/relationships/slide" Target="slides/slide20.xml"/><Relationship Id="rId21" Type="http://schemas.openxmlformats.org/officeDocument/2006/relationships/slide" Target="slides/slide19.xml"/><Relationship Id="rId20" Type="http://schemas.openxmlformats.org/officeDocument/2006/relationships/slide" Target="slides/slide18.xml"/><Relationship Id="rId2" Type="http://schemas.openxmlformats.org/officeDocument/2006/relationships/theme" Target="theme/theme1.xml"/><Relationship Id="rId19" Type="http://schemas.openxmlformats.org/officeDocument/2006/relationships/slide" Target="slides/slide17.xml"/><Relationship Id="rId18" Type="http://schemas.openxmlformats.org/officeDocument/2006/relationships/slide" Target="slides/slide16.xml"/><Relationship Id="rId17" Type="http://schemas.openxmlformats.org/officeDocument/2006/relationships/slide" Target="slides/slide15.xml"/><Relationship Id="rId16" Type="http://schemas.openxmlformats.org/officeDocument/2006/relationships/slide" Target="slides/slide14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EFD42F7-718C-4B98-AAEC-167E6DDD60A7}" type="datetimeFigureOut">
              <a:rPr lang="en-US" smtClean="0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B2AA4F-B828-4D7C-AFD3-893933DAFCB4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2EC847A-7DAE-4150-8492-BD754CE2926B}" type="slidenum">
              <a:rPr lang="en-GB" smtClean="0"/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618960-8005-486C-9A75-10CB2AAC16F9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4.xml"/><Relationship Id="rId1" Type="http://schemas.openxmlformats.org/officeDocument/2006/relationships/hyperlink" Target="mailto:H.evans1@uwtsd.ac.u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 descr="ChatGPT Image May 14, 2026, 03_49_47 AM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2500" y="501650"/>
            <a:ext cx="10287000" cy="592264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Contents of Week 3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endParaRPr lang="en-US" altLang="en-US"/>
          </a:p>
          <a:p>
            <a:r>
              <a:rPr lang="en-US" altLang="en-US"/>
              <a:t>Recap of Week 2</a:t>
            </a:r>
            <a:endParaRPr lang="en-US" altLang="en-US"/>
          </a:p>
          <a:p>
            <a:r>
              <a:rPr lang="en-US" altLang="en-US"/>
              <a:t>What is a stakeholder?</a:t>
            </a:r>
            <a:endParaRPr lang="en-US" altLang="en-US"/>
          </a:p>
          <a:p>
            <a:r>
              <a:rPr lang="en-US" altLang="en-US"/>
              <a:t>Types of stakeholders</a:t>
            </a:r>
            <a:endParaRPr lang="en-US" altLang="en-US"/>
          </a:p>
          <a:p>
            <a:r>
              <a:rPr lang="en-US" altLang="en-US"/>
              <a:t>How to identify stakeholders</a:t>
            </a:r>
            <a:endParaRPr lang="en-US" altLang="en-US"/>
          </a:p>
          <a:p>
            <a:r>
              <a:rPr lang="en-US" altLang="en-US"/>
              <a:t>Power-interest grid</a:t>
            </a:r>
            <a:endParaRPr lang="en-US" altLang="en-US"/>
          </a:p>
          <a:p>
            <a:r>
              <a:rPr lang="en-US" altLang="en-US"/>
              <a:t>Communication planning</a:t>
            </a:r>
            <a:endParaRPr lang="en-US" altLang="en-US"/>
          </a:p>
          <a:p>
            <a:r>
              <a:rPr lang="en-US" altLang="en-US"/>
              <a:t>Group task</a:t>
            </a:r>
            <a:endParaRPr lang="en-US" altLang="en-US"/>
          </a:p>
          <a:p>
            <a:r>
              <a:rPr lang="en-US" altLang="en-US"/>
              <a:t>Blog 3 guidance</a:t>
            </a:r>
            <a:endParaRPr lang="en-US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Recap of Week 2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p>
            <a:endParaRPr lang="en-US" altLang="en-US"/>
          </a:p>
          <a:p>
            <a:r>
              <a:rPr lang="en-US" altLang="en-US"/>
              <a:t>project initiation</a:t>
            </a:r>
            <a:endParaRPr lang="en-US" altLang="en-US"/>
          </a:p>
          <a:p>
            <a:r>
              <a:rPr lang="en-US" altLang="en-US"/>
              <a:t>project aim and objectives</a:t>
            </a:r>
            <a:endParaRPr lang="en-US" altLang="en-US"/>
          </a:p>
          <a:p>
            <a:r>
              <a:rPr lang="en-US" altLang="en-US"/>
              <a:t>deliverables</a:t>
            </a:r>
            <a:endParaRPr lang="en-US" altLang="en-US"/>
          </a:p>
          <a:p>
            <a:r>
              <a:rPr lang="en-US" altLang="en-US"/>
              <a:t>scope</a:t>
            </a:r>
            <a:endParaRPr lang="en-US" altLang="en-US"/>
          </a:p>
          <a:p>
            <a:r>
              <a:rPr lang="en-US" altLang="en-US"/>
              <a:t>the Iron Triangle</a:t>
            </a:r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p>
            <a:r>
              <a:rPr lang="en-US" altLang="en-US"/>
              <a:t>By now, each group should have: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one shared project aim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2–4 objectives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2–4 deliverables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a scope statement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an in-scope / out-of-scope table.</a:t>
            </a:r>
            <a:endParaRPr lang="en-US" altLang="en-US" i="1">
              <a:solidFill>
                <a:srgbClr val="FF0000"/>
              </a:solidFill>
            </a:endParaRPr>
          </a:p>
          <a:p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What is a stakeholder?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r>
              <a:rPr lang="en-US" altLang="en-US">
                <a:solidFill>
                  <a:srgbClr val="FF0000"/>
                </a:solidFill>
              </a:rPr>
              <a:t>A stakeholder is any person, group or organisation </a:t>
            </a:r>
            <a:r>
              <a:rPr lang="en-US" altLang="en-US"/>
              <a:t>that: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is affected by the project</a:t>
            </a:r>
            <a:endParaRPr lang="en-US" altLang="en-US"/>
          </a:p>
          <a:p>
            <a:r>
              <a:rPr lang="en-US" altLang="en-US"/>
              <a:t>can influence the project</a:t>
            </a:r>
            <a:endParaRPr lang="en-US" altLang="en-US"/>
          </a:p>
          <a:p>
            <a:r>
              <a:rPr lang="en-US" altLang="en-US"/>
              <a:t>has an interest in the project</a:t>
            </a:r>
            <a:endParaRPr lang="en-US" altLang="en-US"/>
          </a:p>
          <a:p>
            <a:r>
              <a:rPr lang="en-US" altLang="en-US"/>
              <a:t>may benefit from the project</a:t>
            </a:r>
            <a:endParaRPr lang="en-US" altLang="en-US"/>
          </a:p>
          <a:p>
            <a:r>
              <a:rPr lang="en-US" altLang="en-US"/>
              <a:t>may be negatively affected by the project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r>
              <a:rPr lang="en-US" altLang="en-US" b="1"/>
              <a:t>Stakeholder = Anyone who matters to the project</a:t>
            </a:r>
            <a:endParaRPr lang="en-US" altLang="en-US" b="1"/>
          </a:p>
          <a:p>
            <a:endParaRPr lang="en-US" altLang="en-US"/>
          </a:p>
          <a:p>
            <a:r>
              <a:rPr lang="en-US" altLang="en-US"/>
              <a:t>This may include:</a:t>
            </a:r>
            <a:endParaRPr lang="en-US" altLang="en-US"/>
          </a:p>
          <a:p>
            <a:r>
              <a:rPr lang="en-US" altLang="en-US" i="1"/>
              <a:t>people the project is for</a:t>
            </a:r>
            <a:endParaRPr lang="en-US" altLang="en-US" i="1"/>
          </a:p>
          <a:p>
            <a:r>
              <a:rPr lang="en-US" altLang="en-US" i="1"/>
              <a:t>people who support the project</a:t>
            </a:r>
            <a:endParaRPr lang="en-US" altLang="en-US" i="1"/>
          </a:p>
          <a:p>
            <a:r>
              <a:rPr lang="en-US" altLang="en-US" i="1"/>
              <a:t>people who approve it</a:t>
            </a:r>
            <a:endParaRPr lang="en-US" altLang="en-US" i="1"/>
          </a:p>
          <a:p>
            <a:r>
              <a:rPr lang="en-US" altLang="en-US" i="1"/>
              <a:t>people affected by the outcome</a:t>
            </a:r>
            <a:endParaRPr lang="en-US" altLang="en-US" i="1"/>
          </a:p>
          <a:p>
            <a:r>
              <a:rPr lang="en-US" altLang="en-US" i="1"/>
              <a:t>people who may resist or challenge it</a:t>
            </a:r>
            <a:endParaRPr lang="en-US" altLang="en-US" i="1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Why do </a:t>
            </a:r>
            <a:r>
              <a:rPr lang="en-US" altLang="en-US">
                <a:solidFill>
                  <a:srgbClr val="FF0000"/>
                </a:solidFill>
              </a:rPr>
              <a:t>stakeholder analysis?</a:t>
            </a:r>
            <a:br>
              <a:rPr lang="en-US" altLang="en-US">
                <a:solidFill>
                  <a:srgbClr val="FF0000"/>
                </a:solidFill>
              </a:rPr>
            </a:br>
            <a:endParaRPr lang="en-US" altLang="en-US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Stakeholder analysis </a:t>
            </a:r>
            <a:r>
              <a:rPr lang="en-US" altLang="en-US"/>
              <a:t>helps a project team to:</a:t>
            </a:r>
            <a:endParaRPr lang="en-US" altLang="en-US"/>
          </a:p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understand who matters most</a:t>
            </a:r>
            <a:endParaRPr lang="en-US" altLang="en-US"/>
          </a:p>
          <a:p>
            <a:r>
              <a:rPr lang="en-US" altLang="en-US"/>
              <a:t>identify who has power or influence</a:t>
            </a:r>
            <a:endParaRPr lang="en-US" altLang="en-US"/>
          </a:p>
          <a:p>
            <a:r>
              <a:rPr lang="en-US" altLang="en-US"/>
              <a:t>understand stakeholder interests and expectations</a:t>
            </a:r>
            <a:endParaRPr lang="en-US" altLang="en-US"/>
          </a:p>
          <a:p>
            <a:r>
              <a:rPr lang="en-US" altLang="en-US"/>
              <a:t>improve communication</a:t>
            </a:r>
            <a:endParaRPr lang="en-US" altLang="en-US"/>
          </a:p>
          <a:p>
            <a:r>
              <a:rPr lang="en-US" altLang="en-US"/>
              <a:t>reduce conflict and confusion</a:t>
            </a:r>
            <a:endParaRPr lang="en-US" altLang="en-US"/>
          </a:p>
          <a:p>
            <a:r>
              <a:rPr lang="en-US" altLang="en-US"/>
              <a:t>build support for the project</a:t>
            </a:r>
            <a:endParaRPr lang="en-US" alt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Types of stakeholders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p>
            <a:r>
              <a:rPr lang="en-US" altLang="en-US" b="1"/>
              <a:t>Internal stakeholders:</a:t>
            </a:r>
            <a:r>
              <a:rPr lang="en-US" altLang="en-US"/>
              <a:t> people inside the organisation or project team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For example:</a:t>
            </a:r>
            <a:endParaRPr lang="en-US" altLang="en-US" i="1"/>
          </a:p>
          <a:p>
            <a:r>
              <a:rPr lang="en-US" altLang="en-US" i="1"/>
              <a:t>project team members</a:t>
            </a:r>
            <a:endParaRPr lang="en-US" altLang="en-US" i="1"/>
          </a:p>
          <a:p>
            <a:r>
              <a:rPr lang="en-US" altLang="en-US" i="1"/>
              <a:t>managers</a:t>
            </a:r>
            <a:endParaRPr lang="en-US" altLang="en-US" i="1"/>
          </a:p>
          <a:p>
            <a:r>
              <a:rPr lang="en-US" altLang="en-US" i="1"/>
              <a:t>staff</a:t>
            </a:r>
            <a:endParaRPr lang="en-US" altLang="en-US" i="1"/>
          </a:p>
          <a:p>
            <a:r>
              <a:rPr lang="en-US" altLang="en-US" i="1"/>
              <a:t>finance team</a:t>
            </a:r>
            <a:endParaRPr lang="en-US" altLang="en-US" i="1"/>
          </a:p>
          <a:p>
            <a:endParaRPr lang="en-US" altLang="en-US" i="1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rmAutofit fontScale="80000"/>
          </a:bodyPr>
          <a:p>
            <a:r>
              <a:rPr lang="en-US" altLang="en-US" b="1"/>
              <a:t>External stakeholders:</a:t>
            </a:r>
            <a:r>
              <a:rPr lang="en-US" altLang="en-US"/>
              <a:t> People outside the organisation or team</a:t>
            </a:r>
            <a:endParaRPr lang="en-US" altLang="en-US"/>
          </a:p>
          <a:p>
            <a:r>
              <a:rPr lang="en-US" altLang="en-US"/>
              <a:t>For example: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customers</a:t>
            </a:r>
            <a:endParaRPr lang="en-US" altLang="en-US"/>
          </a:p>
          <a:p>
            <a:r>
              <a:rPr lang="en-US" altLang="en-US"/>
              <a:t>users</a:t>
            </a:r>
            <a:endParaRPr lang="en-US" altLang="en-US"/>
          </a:p>
          <a:p>
            <a:r>
              <a:rPr lang="en-US" altLang="en-US"/>
              <a:t>suppliers</a:t>
            </a:r>
            <a:endParaRPr lang="en-US" altLang="en-US"/>
          </a:p>
          <a:p>
            <a:r>
              <a:rPr lang="en-US" altLang="en-US"/>
              <a:t>sponsors</a:t>
            </a:r>
            <a:endParaRPr lang="en-US" altLang="en-US"/>
          </a:p>
          <a:p>
            <a:r>
              <a:rPr lang="en-US" altLang="en-US"/>
              <a:t>community members</a:t>
            </a:r>
            <a:endParaRPr lang="en-US" altLang="en-US"/>
          </a:p>
          <a:p>
            <a:r>
              <a:rPr lang="en-US" altLang="en-US"/>
              <a:t>external partners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Another useful way to think about stakeholders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Some materials also classify stakeholders as: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Drivers – those who shape the project outcome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Supporters – those who help the project move forward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Observers – those who are interested but not directly involved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ym typeface="+mn-ea"/>
              </a:rPr>
              <a:t>Example: Student networking event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endParaRPr lang="en-US" altLang="en-US"/>
          </a:p>
          <a:p>
            <a:r>
              <a:rPr lang="en-US" altLang="en-US"/>
              <a:t>Possible stakeholders: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students</a:t>
            </a:r>
            <a:endParaRPr lang="en-US" altLang="en-US"/>
          </a:p>
          <a:p>
            <a:r>
              <a:rPr lang="en-US" altLang="en-US"/>
              <a:t>local employers</a:t>
            </a:r>
            <a:endParaRPr lang="en-US" altLang="en-US"/>
          </a:p>
          <a:p>
            <a:r>
              <a:rPr lang="en-US" altLang="en-US"/>
              <a:t>academic staff</a:t>
            </a:r>
            <a:endParaRPr lang="en-US" altLang="en-US"/>
          </a:p>
          <a:p>
            <a:r>
              <a:rPr lang="en-US" altLang="en-US"/>
              <a:t>project sponsor</a:t>
            </a:r>
            <a:endParaRPr lang="en-US" altLang="en-US"/>
          </a:p>
          <a:p>
            <a:r>
              <a:rPr lang="en-US" altLang="en-US"/>
              <a:t>event venue staff</a:t>
            </a:r>
            <a:endParaRPr lang="en-US" altLang="en-US"/>
          </a:p>
          <a:p>
            <a:r>
              <a:rPr lang="en-US" altLang="en-US"/>
              <a:t>student organisers</a:t>
            </a:r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How do we identify stakeholders?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/>
          </a:bodyPr>
          <a:p>
            <a:pPr marL="0" indent="0">
              <a:buNone/>
            </a:pPr>
            <a:endParaRPr lang="en-US" altLang="en-US" b="1"/>
          </a:p>
          <a:p>
            <a:r>
              <a:rPr lang="en-US" altLang="en-US" b="1"/>
              <a:t>Step 1: Look at the project aim</a:t>
            </a:r>
            <a:endParaRPr lang="en-US" altLang="en-US" b="1"/>
          </a:p>
          <a:p>
            <a:endParaRPr lang="en-US" altLang="en-US" b="1"/>
          </a:p>
          <a:p>
            <a:r>
              <a:rPr lang="en-US" altLang="en-US" b="1"/>
              <a:t>Step 2: Ask:</a:t>
            </a:r>
            <a:endParaRPr lang="en-US" altLang="en-US" b="1"/>
          </a:p>
          <a:p>
            <a:r>
              <a:rPr lang="en-US" altLang="en-US" b="1"/>
              <a:t>Who is this project for?</a:t>
            </a:r>
            <a:endParaRPr lang="en-US" altLang="en-US" b="1"/>
          </a:p>
          <a:p>
            <a:r>
              <a:rPr lang="en-US" altLang="en-US" b="1"/>
              <a:t>Who will benefit?</a:t>
            </a:r>
            <a:endParaRPr lang="en-US" altLang="en-US" b="1"/>
          </a:p>
          <a:p>
            <a:r>
              <a:rPr lang="en-US" altLang="en-US" b="1"/>
              <a:t>Who will be affected?</a:t>
            </a:r>
            <a:endParaRPr lang="en-US" altLang="en-US" b="1"/>
          </a:p>
          <a:p>
            <a:r>
              <a:rPr lang="en-US" altLang="en-US" b="1"/>
              <a:t>Who can influence the project?</a:t>
            </a:r>
            <a:endParaRPr lang="en-US" altLang="en-US" b="1"/>
          </a:p>
          <a:p>
            <a:r>
              <a:rPr lang="en-US" altLang="en-US" b="1"/>
              <a:t>Who needs to be informed?</a:t>
            </a:r>
            <a:endParaRPr lang="en-US" altLang="en-US" b="1"/>
          </a:p>
          <a:p>
            <a:endParaRPr lang="en-US" altLang="en-US" b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p>
            <a:r>
              <a:rPr lang="en-US" altLang="en-US" sz="2400" b="1"/>
              <a:t>Step 3: Make a list of all possible stakeholders</a:t>
            </a:r>
            <a:endParaRPr lang="en-US" altLang="en-US" sz="2400" b="1"/>
          </a:p>
          <a:p>
            <a:endParaRPr lang="en-US" altLang="en-US" sz="2400" b="1"/>
          </a:p>
          <a:p>
            <a:r>
              <a:rPr lang="en-US" altLang="en-US" sz="2400" b="1"/>
              <a:t>Step 4: Group them into categories</a:t>
            </a:r>
            <a:endParaRPr lang="en-US" altLang="en-US" sz="2400" b="1"/>
          </a:p>
          <a:p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Tools: 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 b="1"/>
              <a:t>Tool 1: Stakeholder list </a:t>
            </a:r>
            <a:r>
              <a:rPr lang="en-US" altLang="en-US"/>
              <a:t>- </a:t>
            </a:r>
            <a:r>
              <a:rPr lang="en-US" altLang="en-US">
                <a:sym typeface="+mn-ea"/>
              </a:rPr>
              <a:t> the first step before any analysis.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Example:</a:t>
            </a:r>
            <a:endParaRPr lang="en-US" altLang="en-US"/>
          </a:p>
          <a:p>
            <a:r>
              <a:rPr lang="en-US" altLang="en-US" i="1"/>
              <a:t>Project sponsor</a:t>
            </a:r>
            <a:endParaRPr lang="en-US" altLang="en-US" i="1"/>
          </a:p>
          <a:p>
            <a:r>
              <a:rPr lang="en-US" altLang="en-US" i="1"/>
              <a:t>Students</a:t>
            </a:r>
            <a:endParaRPr lang="en-US" altLang="en-US" i="1"/>
          </a:p>
          <a:p>
            <a:r>
              <a:rPr lang="en-US" altLang="en-US" i="1"/>
              <a:t>Employers</a:t>
            </a:r>
            <a:endParaRPr lang="en-US" altLang="en-US" i="1"/>
          </a:p>
          <a:p>
            <a:r>
              <a:rPr lang="en-US" altLang="en-US" i="1"/>
              <a:t>Academic staff</a:t>
            </a:r>
            <a:endParaRPr lang="en-US" altLang="en-US" i="1"/>
          </a:p>
          <a:p>
            <a:r>
              <a:rPr lang="en-US" altLang="en-US" i="1"/>
              <a:t>Venue manager</a:t>
            </a:r>
            <a:endParaRPr lang="en-US" altLang="en-US" i="1"/>
          </a:p>
          <a:p>
            <a:r>
              <a:rPr lang="en-US" altLang="en-US" i="1"/>
              <a:t>Project team members</a:t>
            </a:r>
            <a:endParaRPr lang="en-US" altLang="en-US" i="1"/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 b="1"/>
              <a:t>Tool 2: Stakeholder table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endParaRPr lang="en-US" altLang="en-US"/>
          </a:p>
          <a:p>
            <a:r>
              <a:rPr lang="en-US" altLang="en-US"/>
              <a:t>A stakeholder table is a structured list that helps a project team understand who their stakeholders are and how important they are to the project.</a:t>
            </a:r>
            <a:endParaRPr lang="en-US" altLang="en-US"/>
          </a:p>
          <a:p>
            <a:endParaRPr lang="en-US" altLang="en-US"/>
          </a:p>
          <a:p>
            <a:r>
              <a:rPr lang="en-US" altLang="en-US">
                <a:sym typeface="+mn-ea"/>
              </a:rPr>
              <a:t>A stakeholder table helps teams organise their thinking.</a:t>
            </a:r>
            <a:endParaRPr lang="en-US" altLang="en-US">
              <a:sym typeface="+mn-ea"/>
            </a:endParaRPr>
          </a:p>
          <a:p>
            <a:endParaRPr lang="en-US" altLang="en-US">
              <a:sym typeface="+mn-ea"/>
            </a:endParaRPr>
          </a:p>
          <a:p>
            <a:r>
              <a:rPr lang="en-US" altLang="en-US"/>
              <a:t>A stakeholder table might include:</a:t>
            </a:r>
            <a:endParaRPr lang="en-US" altLang="en-US"/>
          </a:p>
          <a:p>
            <a:pPr marL="0" indent="0">
              <a:buNone/>
            </a:pPr>
            <a:r>
              <a:rPr lang="en-US" altLang="en-US" i="1"/>
              <a:t>Stakeholder	Internal / External	Interest	Influence	Notes</a:t>
            </a:r>
            <a:endParaRPr lang="en-US" altLang="en-US" i="1"/>
          </a:p>
          <a:p>
            <a:pPr marL="0" indent="0">
              <a:buNone/>
            </a:pPr>
            <a:endParaRPr lang="en-US" altLang="en-US" i="1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430530"/>
          <a:ext cx="10515600" cy="56718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/>
                <a:gridCol w="2103120"/>
                <a:gridCol w="2103120"/>
                <a:gridCol w="2103120"/>
                <a:gridCol w="2103120"/>
              </a:tblGrid>
              <a:tr h="515620">
                <a:tc>
                  <a:txBody>
                    <a:bodyPr/>
                    <a:p>
                      <a:r>
                        <a:rPr sz="1600" b="1"/>
                        <a:t>Stakeholder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 / 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Interest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Influence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Notes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Students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Main target audience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Sponsor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Needs updates and approval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Employers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Important participants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Project team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Responsible for delivery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Senior manager / Dean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High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May not need detailed updates, but may still influence decisions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Venue staff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Helpful for event logistics, but not central to project decisions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General public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May be aware of the project, but not directly involved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Other university staff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Limited involvement unless directly connected to the event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Finance office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Internal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Medium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Relevant if budget approval or payment is needed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515620">
                <a:tc>
                  <a:txBody>
                    <a:bodyPr/>
                    <a:p>
                      <a:r>
                        <a:rPr sz="1600" b="1"/>
                        <a:t>Local community members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External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Low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May have some interest, but limited direct influence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Tool 3: Power-Interest Grid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A power-interest grid helps us prioritise stakeholders.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It asks two questions:</a:t>
            </a:r>
            <a:endParaRPr lang="en-US" altLang="en-US"/>
          </a:p>
          <a:p>
            <a:endParaRPr lang="en-US" altLang="en-US"/>
          </a:p>
          <a:p>
            <a:r>
              <a:rPr lang="en-US" altLang="en-US" i="1"/>
              <a:t>How much </a:t>
            </a:r>
            <a:r>
              <a:rPr lang="en-US" altLang="en-US" i="1">
                <a:solidFill>
                  <a:srgbClr val="FF0000"/>
                </a:solidFill>
              </a:rPr>
              <a:t>power</a:t>
            </a:r>
            <a:r>
              <a:rPr lang="en-US" altLang="en-US" i="1"/>
              <a:t> does this stakeholder have?</a:t>
            </a:r>
            <a:endParaRPr lang="en-US" altLang="en-US" i="1"/>
          </a:p>
          <a:p>
            <a:r>
              <a:rPr lang="en-US" altLang="en-US" i="1"/>
              <a:t>How much </a:t>
            </a:r>
            <a:r>
              <a:rPr lang="en-US" altLang="en-US" i="1">
                <a:solidFill>
                  <a:srgbClr val="FF0000"/>
                </a:solidFill>
              </a:rPr>
              <a:t>interest</a:t>
            </a:r>
            <a:r>
              <a:rPr lang="en-US" altLang="en-US" i="1"/>
              <a:t> do they have in the project?</a:t>
            </a:r>
            <a:endParaRPr lang="en-US" altLang="en-US" i="1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pic>
        <p:nvPicPr>
          <p:cNvPr id="4" name="Content Placeholder 3"/>
          <p:cNvPicPr>
            <a:picLocks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1664970" y="522605"/>
            <a:ext cx="7665720" cy="6054090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Power-Interest Grid</a:t>
            </a:r>
            <a:endParaRPr lang="en-US" alt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1825625"/>
          <a:ext cx="10515600" cy="2647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05200"/>
                <a:gridCol w="3505200"/>
                <a:gridCol w="3505200"/>
              </a:tblGrid>
              <a:tr h="882650">
                <a:tc>
                  <a:txBody>
                    <a:bodyPr/>
                    <a:p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High Interest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Low Interest</a:t>
                      </a:r>
                      <a:endParaRPr sz="2800" b="1"/>
                    </a:p>
                  </a:txBody>
                  <a:tcPr marL="0" marR="0" marT="0" marB="0" anchor="ctr" anchorCtr="0"/>
                </a:tc>
              </a:tr>
              <a:tr h="882650">
                <a:tc>
                  <a:txBody>
                    <a:bodyPr/>
                    <a:p>
                      <a:r>
                        <a:rPr sz="2800" b="1"/>
                        <a:t>High Power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Manage closely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Keep satisfied</a:t>
                      </a:r>
                      <a:endParaRPr sz="2800" b="1"/>
                    </a:p>
                  </a:txBody>
                  <a:tcPr marL="0" marR="0" marT="0" marB="0" anchor="ctr" anchorCtr="0"/>
                </a:tc>
              </a:tr>
              <a:tr h="882650">
                <a:tc>
                  <a:txBody>
                    <a:bodyPr/>
                    <a:p>
                      <a:r>
                        <a:rPr sz="2800" b="1"/>
                        <a:t>Low Power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Keep informed</a:t>
                      </a:r>
                      <a:endParaRPr sz="2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800" b="1"/>
                        <a:t>Monitor</a:t>
                      </a:r>
                      <a:endParaRPr sz="28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Example: Networking event power-interest grid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p>
            <a:endParaRPr lang="en-US" altLang="en-US"/>
          </a:p>
          <a:p>
            <a:r>
              <a:rPr lang="en-US" altLang="en-US"/>
              <a:t>sponsor</a:t>
            </a:r>
            <a:endParaRPr lang="en-US" altLang="en-US"/>
          </a:p>
          <a:p>
            <a:r>
              <a:rPr lang="en-US" altLang="en-US"/>
              <a:t>project team leadsenior staff member</a:t>
            </a:r>
            <a:endParaRPr lang="en-US" altLang="en-US"/>
          </a:p>
          <a:p>
            <a:r>
              <a:rPr lang="en-US" altLang="en-US"/>
              <a:t>department manager</a:t>
            </a:r>
            <a:endParaRPr lang="en-US" altLang="en-US"/>
          </a:p>
          <a:p>
            <a:r>
              <a:rPr lang="en-US" altLang="en-US"/>
              <a:t>students</a:t>
            </a:r>
            <a:endParaRPr lang="en-US" altLang="en-US"/>
          </a:p>
          <a:p>
            <a:r>
              <a:rPr lang="en-US" altLang="en-US"/>
              <a:t>employers attending the event</a:t>
            </a:r>
            <a:endParaRPr lang="en-US" altLang="en-US"/>
          </a:p>
          <a:p>
            <a:r>
              <a:rPr lang="en-US" altLang="en-US"/>
              <a:t>people not directly involved in the event.</a:t>
            </a:r>
            <a:endParaRPr lang="en-US" altLang="en-US"/>
          </a:p>
        </p:txBody>
      </p:sp>
      <p:graphicFrame>
        <p:nvGraphicFramePr>
          <p:cNvPr id="9" name="Content Placeholder 8"/>
          <p:cNvGraphicFramePr/>
          <p:nvPr>
            <p:ph sz="half" idx="2"/>
          </p:nvPr>
        </p:nvGraphicFramePr>
        <p:xfrm>
          <a:off x="4850130" y="1826260"/>
          <a:ext cx="6995795" cy="35369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67890"/>
                <a:gridCol w="2167890"/>
                <a:gridCol w="2660015"/>
              </a:tblGrid>
              <a:tr h="971550">
                <a:tc>
                  <a:txBody>
                    <a:bodyPr/>
                    <a:p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High Interest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Low Interest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1282700">
                <a:tc>
                  <a:txBody>
                    <a:bodyPr/>
                    <a:p>
                      <a:r>
                        <a:rPr sz="1800" b="1"/>
                        <a:t>High Power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Manage closely  Sponsor • Project team leader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Keep satisfied </a:t>
                      </a:r>
                      <a:endParaRPr sz="1800" b="1"/>
                    </a:p>
                    <a:p>
                      <a:r>
                        <a:rPr sz="1800" b="1"/>
                        <a:t>• Senior staff member • Department manager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  <a:tr h="1282700">
                <a:tc>
                  <a:txBody>
                    <a:bodyPr/>
                    <a:p>
                      <a:r>
                        <a:rPr sz="1800" b="1"/>
                        <a:t>Low Power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Keep informed </a:t>
                      </a:r>
                      <a:endParaRPr sz="1800" b="1"/>
                    </a:p>
                    <a:p>
                      <a:r>
                        <a:rPr sz="1800" b="1"/>
                        <a:t>• Students • Employers attending the event</a:t>
                      </a:r>
                      <a:endParaRPr sz="18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800" b="1"/>
                        <a:t>Monitor </a:t>
                      </a:r>
                      <a:endParaRPr sz="1800" b="1"/>
                    </a:p>
                    <a:p>
                      <a:r>
                        <a:rPr sz="1800" b="1"/>
                        <a:t>• People not directly involved in the event</a:t>
                      </a:r>
                      <a:endParaRPr sz="18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Quiz</a:t>
            </a:r>
            <a:endParaRPr lang="zh-CN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r>
              <a:rPr lang="en-US" altLang="en-US"/>
              <a:t>Question 1</a:t>
            </a:r>
            <a:r>
              <a:rPr lang="zh-CN" altLang="en-US"/>
              <a:t>：</a:t>
            </a:r>
            <a:r>
              <a:rPr lang="en-US" altLang="zh-CN"/>
              <a:t>a</a:t>
            </a:r>
            <a:r>
              <a:rPr lang="en-US" altLang="en-US"/>
              <a:t> student group is organising a networking event. Which of the following stakeholders is most likely to be high power and high interest?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A student who may or may not attend the event</a:t>
            </a:r>
            <a:endParaRPr lang="en-US" altLang="en-US"/>
          </a:p>
          <a:p>
            <a:r>
              <a:rPr lang="en-US" altLang="en-US"/>
              <a:t>B. The project sponsor who approves the event and expects updates</a:t>
            </a:r>
            <a:endParaRPr lang="en-US" altLang="en-US"/>
          </a:p>
          <a:p>
            <a:r>
              <a:rPr lang="en-US" altLang="en-US"/>
              <a:t>C. A member of the public who sees a poster</a:t>
            </a:r>
            <a:endParaRPr lang="en-US" altLang="en-US"/>
          </a:p>
          <a:p>
            <a:r>
              <a:rPr lang="en-US" altLang="en-US"/>
              <a:t>D. A student’s friend who hears about the event informally</a:t>
            </a:r>
            <a:endParaRPr lang="en-US" alt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r>
              <a:rPr lang="en-US" altLang="en-US"/>
              <a:t>Question 2: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project team places students attending an event in the low power / high interest category.</a:t>
            </a:r>
            <a:endParaRPr lang="en-US" altLang="en-US"/>
          </a:p>
          <a:p>
            <a:r>
              <a:rPr lang="en-US" altLang="en-US"/>
              <a:t>What is the best communication strategy for this group?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Ignore them until the end of the project</a:t>
            </a:r>
            <a:endParaRPr lang="en-US" altLang="en-US"/>
          </a:p>
          <a:p>
            <a:r>
              <a:rPr lang="en-US" altLang="en-US"/>
              <a:t>B. Keep them informed with clear and timely updates</a:t>
            </a:r>
            <a:endParaRPr lang="en-US" altLang="en-US"/>
          </a:p>
          <a:p>
            <a:r>
              <a:rPr lang="en-US" altLang="en-US"/>
              <a:t>C. Only contact them if a problem occurs</a:t>
            </a:r>
            <a:endParaRPr lang="en-US" altLang="en-US"/>
          </a:p>
          <a:p>
            <a:r>
              <a:rPr lang="en-US" altLang="en-US"/>
              <a:t>D. Ask them to approve all project decisions</a:t>
            </a:r>
            <a:endParaRPr lang="en-US" alt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0000"/>
          </a:bodyPr>
          <a:p>
            <a:r>
              <a:rPr lang="en-US" altLang="en-US"/>
              <a:t>Question 3: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 group says: “All stakeholders are equally important, so we should communicate with all of them in exactly the same way.” What is the best judgement?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Correct, because fairness means equal treatment</a:t>
            </a:r>
            <a:endParaRPr lang="en-US" altLang="en-US"/>
          </a:p>
          <a:p>
            <a:r>
              <a:rPr lang="en-US" altLang="en-US"/>
              <a:t>B. Correct, because communication should always be identical</a:t>
            </a:r>
            <a:endParaRPr lang="en-US" altLang="en-US"/>
          </a:p>
          <a:p>
            <a:r>
              <a:rPr lang="en-US" altLang="en-US"/>
              <a:t>C. Incorrect, because stakeholders differ in power, interest and communication needs</a:t>
            </a:r>
            <a:endParaRPr lang="en-US" altLang="en-US"/>
          </a:p>
          <a:p>
            <a:r>
              <a:rPr lang="en-US" altLang="en-US"/>
              <a:t>D. Incorrect, because only internal stakeholders matter</a:t>
            </a:r>
            <a:endParaRPr lang="en-US" alt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 i="1"/>
              <a:t>Stakeholder analysis helps teams understand that stakeholders do not all have the same:</a:t>
            </a:r>
            <a:endParaRPr lang="en-US" altLang="en-US" i="1"/>
          </a:p>
          <a:p>
            <a:r>
              <a:rPr lang="en-US" altLang="en-US" i="1"/>
              <a:t>level of influence</a:t>
            </a:r>
            <a:endParaRPr lang="en-US" altLang="en-US" i="1"/>
          </a:p>
          <a:p>
            <a:r>
              <a:rPr lang="en-US" altLang="en-US" i="1"/>
              <a:t>level of interest</a:t>
            </a:r>
            <a:endParaRPr lang="en-US" altLang="en-US" i="1"/>
          </a:p>
          <a:p>
            <a:r>
              <a:rPr lang="en-US" altLang="en-US" i="1"/>
              <a:t>communication needs</a:t>
            </a:r>
            <a:endParaRPr lang="en-US" altLang="en-US" i="1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Discussion: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973455"/>
            <a:ext cx="10515600" cy="5203825"/>
          </a:xfrm>
        </p:spPr>
        <p:txBody>
          <a:bodyPr>
            <a:normAutofit fontScale="25000"/>
          </a:bodyPr>
          <a:p>
            <a:r>
              <a:rPr lang="en-US" altLang="en-US" sz="6400"/>
              <a:t>A group is planning a student wellbeing campaign. They list the following stakeholders:</a:t>
            </a:r>
            <a:endParaRPr lang="en-US" altLang="en-US" sz="6400"/>
          </a:p>
          <a:p>
            <a:r>
              <a:rPr lang="en-US" altLang="en-US" sz="6400" i="1"/>
              <a:t>students</a:t>
            </a:r>
            <a:endParaRPr lang="en-US" altLang="en-US" sz="6400" i="1"/>
          </a:p>
          <a:p>
            <a:r>
              <a:rPr lang="en-US" altLang="en-US" sz="6400" i="1"/>
              <a:t>the project team</a:t>
            </a:r>
            <a:endParaRPr lang="en-US" altLang="en-US" sz="6400" i="1"/>
          </a:p>
          <a:p>
            <a:r>
              <a:rPr lang="en-US" altLang="en-US" sz="6400" i="1"/>
              <a:t>university support staff</a:t>
            </a:r>
            <a:endParaRPr lang="en-US" altLang="en-US" sz="6400" i="1"/>
          </a:p>
          <a:p>
            <a:r>
              <a:rPr lang="en-US" altLang="en-US" sz="6400" i="1"/>
              <a:t>the Dean</a:t>
            </a:r>
            <a:endParaRPr lang="en-US" altLang="en-US" sz="6400" i="1"/>
          </a:p>
          <a:p>
            <a:r>
              <a:rPr lang="en-US" altLang="en-US" sz="6400" i="1"/>
              <a:t>local media</a:t>
            </a:r>
            <a:endParaRPr lang="en-US" altLang="en-US" sz="6400" i="1"/>
          </a:p>
          <a:p>
            <a:r>
              <a:rPr lang="en-US" altLang="en-US" sz="6400" i="1"/>
              <a:t>parents</a:t>
            </a:r>
            <a:endParaRPr lang="en-US" altLang="en-US" sz="6400" i="1"/>
          </a:p>
          <a:p>
            <a:pPr marL="0" indent="0">
              <a:buNone/>
            </a:pPr>
            <a:endParaRPr lang="en-US" altLang="en-US" sz="6400"/>
          </a:p>
          <a:p>
            <a:r>
              <a:rPr lang="en-US" altLang="en-US" sz="6400" b="1"/>
              <a:t>Choose two stakeholders that you think are the most important, and explain:</a:t>
            </a:r>
            <a:endParaRPr lang="en-US" altLang="en-US" sz="6400" b="1"/>
          </a:p>
          <a:p>
            <a:endParaRPr lang="en-US" altLang="en-US" sz="6400"/>
          </a:p>
          <a:p>
            <a:r>
              <a:rPr lang="en-US" altLang="en-US" sz="6400"/>
              <a:t>why they matter most</a:t>
            </a:r>
            <a:endParaRPr lang="en-US" altLang="en-US" sz="6400"/>
          </a:p>
          <a:p>
            <a:r>
              <a:rPr lang="en-US" altLang="en-US" sz="6400"/>
              <a:t>whether they have high or low power</a:t>
            </a:r>
            <a:endParaRPr lang="en-US" altLang="en-US" sz="6400"/>
          </a:p>
          <a:p>
            <a:r>
              <a:rPr lang="en-US" altLang="en-US" sz="6400"/>
              <a:t>whether they have high or low interest</a:t>
            </a:r>
            <a:endParaRPr lang="en-US" altLang="en-US" sz="6400"/>
          </a:p>
          <a:p>
            <a:r>
              <a:rPr lang="en-US" altLang="en-US" sz="6400"/>
              <a:t>how the group should communicate with them</a:t>
            </a:r>
            <a:endParaRPr lang="en-US" altLang="en-US" sz="640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/>
              <a:t>Stakeholders and communication</a:t>
            </a: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60000"/>
          </a:bodyPr>
          <a:p>
            <a:r>
              <a:rPr lang="en-US" altLang="en-US"/>
              <a:t>Stakeholder analysis is closely linked to communication.</a:t>
            </a:r>
            <a:endParaRPr lang="en-US" altLang="en-US"/>
          </a:p>
          <a:p>
            <a:r>
              <a:rPr lang="en-US" altLang="en-US"/>
              <a:t>Once a group knows:</a:t>
            </a:r>
            <a:endParaRPr lang="en-US" altLang="en-US"/>
          </a:p>
          <a:p>
            <a:r>
              <a:rPr lang="en-US" altLang="en-US" i="1"/>
              <a:t>who the stakeholders are</a:t>
            </a:r>
            <a:endParaRPr lang="en-US" altLang="en-US" i="1"/>
          </a:p>
          <a:p>
            <a:r>
              <a:rPr lang="en-US" altLang="en-US" i="1"/>
              <a:t>how important they are</a:t>
            </a:r>
            <a:endParaRPr lang="en-US" altLang="en-US" i="1"/>
          </a:p>
          <a:p>
            <a:r>
              <a:rPr lang="en-US" altLang="en-US" i="1"/>
              <a:t>how much influence they have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they can then decide: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who needs to be contacted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what information they need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when they need it</a:t>
            </a:r>
            <a:endParaRPr lang="en-US" altLang="en-US">
              <a:solidFill>
                <a:srgbClr val="FF0000"/>
              </a:solidFill>
            </a:endParaRPr>
          </a:p>
          <a:p>
            <a:r>
              <a:rPr lang="en-US" altLang="en-US">
                <a:solidFill>
                  <a:srgbClr val="FF0000"/>
                </a:solidFill>
              </a:rPr>
              <a:t>how to communicate with them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ym typeface="+mn-ea"/>
              </a:rPr>
              <a:t>What is communication planning?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endParaRPr lang="en-US" altLang="en-US"/>
          </a:p>
          <a:p>
            <a:r>
              <a:rPr lang="en-US" altLang="en-US"/>
              <a:t>Communication planning means deciding:</a:t>
            </a:r>
            <a:endParaRPr lang="en-US" altLang="en-US"/>
          </a:p>
          <a:p>
            <a:r>
              <a:rPr lang="en-US" altLang="en-US" i="1"/>
              <a:t>who needs information</a:t>
            </a:r>
            <a:endParaRPr lang="en-US" altLang="en-US" i="1"/>
          </a:p>
          <a:p>
            <a:r>
              <a:rPr lang="en-US" altLang="en-US" i="1"/>
              <a:t>what information they need</a:t>
            </a:r>
            <a:endParaRPr lang="en-US" altLang="en-US" i="1"/>
          </a:p>
          <a:p>
            <a:r>
              <a:rPr lang="en-US" altLang="en-US" i="1"/>
              <a:t>when they need it</a:t>
            </a:r>
            <a:endParaRPr lang="en-US" altLang="en-US" i="1"/>
          </a:p>
          <a:p>
            <a:r>
              <a:rPr lang="en-US" altLang="en-US" i="1"/>
              <a:t>how that information will be shared</a:t>
            </a:r>
            <a:endParaRPr lang="en-US" altLang="en-US" i="1"/>
          </a:p>
          <a:p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Good communication helps prevent misunderstanding, delay and confusion.</a:t>
            </a:r>
            <a:endParaRPr lang="en-US" altLang="en-US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Communication methods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27150"/>
            <a:ext cx="10515600" cy="5126990"/>
          </a:xfrm>
        </p:spPr>
        <p:txBody>
          <a:bodyPr>
            <a:normAutofit fontScale="60000"/>
          </a:bodyPr>
          <a:p>
            <a:endParaRPr lang="en-US" altLang="en-US"/>
          </a:p>
          <a:p>
            <a:r>
              <a:rPr lang="en-US" altLang="en-US"/>
              <a:t>Possible communication methods include: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email</a:t>
            </a:r>
            <a:endParaRPr lang="en-US" altLang="en-US"/>
          </a:p>
          <a:p>
            <a:r>
              <a:rPr lang="en-US" altLang="en-US"/>
              <a:t>Microsoft Teams</a:t>
            </a:r>
            <a:endParaRPr lang="en-US" altLang="en-US"/>
          </a:p>
          <a:p>
            <a:r>
              <a:rPr lang="en-US" altLang="en-US"/>
              <a:t>WhatsApp</a:t>
            </a:r>
            <a:endParaRPr lang="en-US" altLang="en-US"/>
          </a:p>
          <a:p>
            <a:r>
              <a:rPr lang="en-US" altLang="en-US"/>
              <a:t>meetings</a:t>
            </a:r>
            <a:endParaRPr lang="en-US" altLang="en-US"/>
          </a:p>
          <a:p>
            <a:r>
              <a:rPr lang="en-US" altLang="en-US"/>
              <a:t>posters</a:t>
            </a:r>
            <a:endParaRPr lang="en-US" altLang="en-US"/>
          </a:p>
          <a:p>
            <a:r>
              <a:rPr lang="en-US" altLang="en-US"/>
              <a:t>social media</a:t>
            </a:r>
            <a:endParaRPr lang="en-US" altLang="en-US"/>
          </a:p>
          <a:p>
            <a:r>
              <a:rPr lang="en-US" altLang="en-US"/>
              <a:t>phone calls</a:t>
            </a:r>
            <a:endParaRPr lang="en-US" altLang="en-US"/>
          </a:p>
          <a:p>
            <a:r>
              <a:rPr lang="en-US" altLang="en-US"/>
              <a:t>shared documents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The best method depends on the stakeholder and the project.</a:t>
            </a:r>
            <a:endParaRPr lang="en-US" altLang="en-US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>
                <a:sym typeface="+mn-ea"/>
              </a:rPr>
              <a:t>How to choose the right communication method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p>
            <a:endParaRPr lang="en-US" altLang="en-US"/>
          </a:p>
          <a:p>
            <a:r>
              <a:rPr lang="en-US" altLang="en-US"/>
              <a:t>Ask: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Who</a:t>
            </a:r>
            <a:r>
              <a:rPr lang="en-US" altLang="en-US"/>
              <a:t> is the stakeholder?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What information</a:t>
            </a:r>
            <a:r>
              <a:rPr lang="en-US" altLang="en-US"/>
              <a:t> do they need?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How formal </a:t>
            </a:r>
            <a:r>
              <a:rPr lang="en-US" altLang="en-US"/>
              <a:t>should the communication be?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How often</a:t>
            </a:r>
            <a:r>
              <a:rPr lang="en-US" altLang="en-US"/>
              <a:t> do they need updates?</a:t>
            </a:r>
            <a:endParaRPr lang="en-US" altLang="en-US"/>
          </a:p>
          <a:p>
            <a:r>
              <a:rPr lang="en-US" altLang="en-US">
                <a:solidFill>
                  <a:srgbClr val="FF0000"/>
                </a:solidFill>
              </a:rPr>
              <a:t>Which method </a:t>
            </a:r>
            <a:r>
              <a:rPr lang="en-US" altLang="en-US"/>
              <a:t>is realistic and effective?</a:t>
            </a:r>
            <a:endParaRPr lang="en-US" altLang="en-US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ym typeface="+mn-ea"/>
              </a:rPr>
              <a:t>Example: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r>
              <a:rPr lang="en-US" altLang="en-US"/>
              <a:t>A project sponsor may need:</a:t>
            </a:r>
            <a:endParaRPr lang="en-US" altLang="en-US"/>
          </a:p>
          <a:p>
            <a:r>
              <a:rPr lang="en-US" altLang="en-US" i="1"/>
              <a:t>formal updates</a:t>
            </a:r>
            <a:endParaRPr lang="en-US" altLang="en-US" i="1"/>
          </a:p>
          <a:p>
            <a:r>
              <a:rPr lang="en-US" altLang="en-US" i="1"/>
              <a:t>email</a:t>
            </a:r>
            <a:endParaRPr lang="en-US" altLang="en-US" i="1"/>
          </a:p>
          <a:p>
            <a:r>
              <a:rPr lang="en-US" altLang="en-US" i="1"/>
              <a:t>brief progress reports</a:t>
            </a:r>
            <a:endParaRPr lang="en-US" altLang="en-US" i="1"/>
          </a:p>
          <a:p>
            <a:endParaRPr lang="en-US" altLang="en-US"/>
          </a:p>
          <a:p>
            <a:r>
              <a:rPr lang="en-US" altLang="en-US"/>
              <a:t>Students attending an event may need:</a:t>
            </a:r>
            <a:endParaRPr lang="en-US" altLang="en-US"/>
          </a:p>
          <a:p>
            <a:r>
              <a:rPr lang="en-US" altLang="en-US" i="1"/>
              <a:t>posters</a:t>
            </a:r>
            <a:endParaRPr lang="en-US" altLang="en-US" i="1"/>
          </a:p>
          <a:p>
            <a:r>
              <a:rPr lang="en-US" altLang="en-US" i="1"/>
              <a:t>social media</a:t>
            </a:r>
            <a:endParaRPr lang="en-US" altLang="en-US" i="1"/>
          </a:p>
          <a:p>
            <a:r>
              <a:rPr lang="en-US" altLang="en-US" i="1"/>
              <a:t>simple reminders</a:t>
            </a:r>
            <a:endParaRPr lang="en-US" altLang="en-US" i="1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905510" y="919480"/>
          <a:ext cx="10515600" cy="536130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03120"/>
                <a:gridCol w="2103120"/>
                <a:gridCol w="2103120"/>
                <a:gridCol w="2103120"/>
                <a:gridCol w="2103120"/>
              </a:tblGrid>
              <a:tr h="728345">
                <a:tc>
                  <a:txBody>
                    <a:bodyPr/>
                    <a:p>
                      <a:r>
                        <a:rPr sz="1600" b="1"/>
                        <a:t>Step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Tool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What students do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What this tells them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How it leads to the communication plan</a:t>
                      </a:r>
                      <a:endParaRPr sz="1600" b="1"/>
                    </a:p>
                  </a:txBody>
                  <a:tcPr marL="0" marR="0" marT="0" marB="0" anchor="ctr" anchorCtr="0"/>
                </a:tc>
              </a:tr>
              <a:tr h="1129665">
                <a:tc>
                  <a:txBody>
                    <a:bodyPr/>
                    <a:p>
                      <a:r>
                        <a:rPr sz="1600" b="1"/>
                        <a:t>1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Stakeholder Table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List the main stakeholders and note whether they are internal or external, their role, and their level of interest / influence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Helps students identify who is involved, </a:t>
                      </a:r>
                      <a:r>
                        <a:rPr sz="1600" b="1"/>
                        <a:t>who is affected, and who matters to the project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>
                          <a:solidFill>
                            <a:srgbClr val="FF0000"/>
                          </a:solidFill>
                        </a:rPr>
                        <a:t>Student</a:t>
                      </a:r>
                      <a:r>
                        <a:rPr lang="en-US" sz="1600" b="1">
                          <a:solidFill>
                            <a:srgbClr val="FF0000"/>
                          </a:solidFill>
                        </a:rPr>
                        <a:t>s</a:t>
                      </a:r>
                      <a:r>
                        <a:rPr sz="1600" b="1">
                          <a:solidFill>
                            <a:srgbClr val="FF0000"/>
                          </a:solidFill>
                        </a:rPr>
                        <a:t> begin to see who needs communication</a:t>
                      </a:r>
                      <a:endParaRPr sz="16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</a:tr>
              <a:tr h="1412240">
                <a:tc>
                  <a:txBody>
                    <a:bodyPr/>
                    <a:p>
                      <a:r>
                        <a:rPr sz="1600" b="1"/>
                        <a:t>2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Power-Interest Grid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Place each key stakeholder into the correct category: high power / high interest, high power / low interest, low power / high interest, low power / low interest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Helps students decide which stakeholders should be prioritised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>
                          <a:solidFill>
                            <a:srgbClr val="FF0000"/>
                          </a:solidFill>
                        </a:rPr>
                        <a:t>Students can decide who needs more communication, who needs less, and who should be managed closely</a:t>
                      </a:r>
                      <a:endParaRPr sz="16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</a:tr>
              <a:tr h="847725">
                <a:tc>
                  <a:txBody>
                    <a:bodyPr/>
                    <a:p>
                      <a:r>
                        <a:rPr sz="1600" b="1"/>
                        <a:t>3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Communication Plan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Decide what each stakeholder needs to know, how they should be contacted, and how often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/>
                        <a:t>Helps students match communication to stakeholder needs</a:t>
                      </a:r>
                      <a:endParaRPr sz="16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600" b="1">
                          <a:solidFill>
                            <a:srgbClr val="FF0000"/>
                          </a:solidFill>
                        </a:rPr>
                        <a:t>Finalises who to contact, what to say, how to say it, and when</a:t>
                      </a:r>
                      <a:endParaRPr sz="1600" b="1">
                        <a:solidFill>
                          <a:srgbClr val="FF0000"/>
                        </a:solidFill>
                      </a:endParaRPr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ym typeface="+mn-ea"/>
              </a:rPr>
              <a:t>Tool 4: Communication planning table</a:t>
            </a:r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1825625"/>
          <a:ext cx="10515600" cy="7651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/>
                <a:gridCol w="2628900"/>
                <a:gridCol w="2628900"/>
                <a:gridCol w="2628900"/>
              </a:tblGrid>
              <a:tr h="765175">
                <a:tc>
                  <a:txBody>
                    <a:bodyPr/>
                    <a:p>
                      <a:r>
                        <a:rPr sz="2000" b="1"/>
                        <a:t>Stakeholder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What do they need to know?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Communication method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When / how often?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365125"/>
          <a:ext cx="10515600" cy="7568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28900"/>
                <a:gridCol w="2628900"/>
                <a:gridCol w="2628900"/>
                <a:gridCol w="2628900"/>
              </a:tblGrid>
              <a:tr h="777875">
                <a:tc>
                  <a:txBody>
                    <a:bodyPr/>
                    <a:p>
                      <a:r>
                        <a:rPr sz="1400"/>
                        <a:t>Stakeholder</a:t>
                      </a:r>
                      <a:endParaRPr sz="14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/>
                        <a:t>What do they need to know?</a:t>
                      </a:r>
                      <a:endParaRPr sz="14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/>
                        <a:t>Communication method</a:t>
                      </a:r>
                      <a:endParaRPr sz="1400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/>
                        <a:t>When / how often?</a:t>
                      </a:r>
                      <a:endParaRPr sz="1400"/>
                    </a:p>
                  </a:txBody>
                  <a:tcPr marL="0" marR="0" marT="0" marB="0" anchor="ctr" anchorCtr="0"/>
                </a:tc>
              </a:tr>
              <a:tr h="1939925">
                <a:tc>
                  <a:txBody>
                    <a:bodyPr/>
                    <a:p>
                      <a:r>
                        <a:rPr sz="1400" b="1"/>
                        <a:t>Sponsor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Overall project progress, key milestones, current challenges, risks, budget or resource issues, and any decisions or support needed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Email / short meeting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Weekly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1293495">
                <a:tc>
                  <a:txBody>
                    <a:bodyPr/>
                    <a:p>
                      <a:r>
                        <a:rPr sz="1400" b="1"/>
                        <a:t>Students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What the event is, why it is useful, the date, time and location, how to join, and what they should do next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Poster / Teams / social media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Before the event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1940560">
                <a:tc>
                  <a:txBody>
                    <a:bodyPr/>
                    <a:p>
                      <a:r>
                        <a:rPr sz="1400" b="1"/>
                        <a:t>Employers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Purpose of the event, why they are invited, the schedule, their expected role, location details, and who to contact for further information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Email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In advance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1616710">
                <a:tc>
                  <a:txBody>
                    <a:bodyPr/>
                    <a:p>
                      <a:r>
                        <a:rPr sz="1400" b="1"/>
                        <a:t>Project team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Tasks, deadlines, responsibilities, progress updates, any changes to the plan, and problems that need immediate attention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Group chat / shared file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Regularly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205105"/>
          <a:ext cx="10515600" cy="66109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52600"/>
                <a:gridCol w="1752600"/>
                <a:gridCol w="1752600"/>
                <a:gridCol w="1752600"/>
                <a:gridCol w="1752600"/>
                <a:gridCol w="1752600"/>
              </a:tblGrid>
              <a:tr h="654685">
                <a:tc>
                  <a:txBody>
                    <a:bodyPr/>
                    <a:p>
                      <a:r>
                        <a:rPr sz="1400" b="1"/>
                        <a:t>Stakeholder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Internal / External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Power / Interest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What do they need to know?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Communication method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When / how often?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1601470">
                <a:tc>
                  <a:txBody>
                    <a:bodyPr/>
                    <a:p>
                      <a:r>
                        <a:rPr sz="1400" b="1"/>
                        <a:t>Sponsor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Internal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High power / High interest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Overall project progress, key milestones, current challenges, risks, budget or resource issues, and any support or approval needed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Email / short meeting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Weekly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1152525">
                <a:tc>
                  <a:txBody>
                    <a:bodyPr/>
                    <a:p>
                      <a:r>
                        <a:rPr sz="1400" b="1"/>
                        <a:t>Students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External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Low power / High interest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What the event is, why it is useful, the date, time and location, how to join, and what they should do next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Poster / Teams / social media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Before the event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1601470">
                <a:tc>
                  <a:txBody>
                    <a:bodyPr/>
                    <a:p>
                      <a:r>
                        <a:rPr sz="1400" b="1"/>
                        <a:t>Employers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External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Low power / High interest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Purpose of the event, why they are invited, the schedule, their expected role, location details, and who to contact for further information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Email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In advance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  <a:tr h="1600835">
                <a:tc>
                  <a:txBody>
                    <a:bodyPr/>
                    <a:p>
                      <a:r>
                        <a:rPr sz="1400" b="1"/>
                        <a:t>Project team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Internal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High power / High interest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Tasks, deadlines, responsibilities, progress updates, any changes to the plan, and problems that need immediate attention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Group chat / shared file</a:t>
                      </a:r>
                      <a:endParaRPr sz="14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1400" b="1"/>
                        <a:t>Regularly</a:t>
                      </a:r>
                      <a:endParaRPr sz="1400" b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A practical warning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/>
          </a:bodyPr>
          <a:p>
            <a:endParaRPr lang="en-US" altLang="en-US"/>
          </a:p>
          <a:p>
            <a:r>
              <a:rPr lang="en-US" altLang="en-US"/>
              <a:t>Not all stakeholders need the same level of communication.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One common mistake is: treating all stakeholders in exactly the same way</a:t>
            </a:r>
            <a:endParaRPr lang="en-US" altLang="en-US"/>
          </a:p>
          <a:p>
            <a:endParaRPr lang="en-US" altLang="en-US"/>
          </a:p>
          <a:p>
            <a:r>
              <a:rPr lang="en-US" altLang="en-US" i="1">
                <a:solidFill>
                  <a:srgbClr val="FF0000"/>
                </a:solidFill>
              </a:rPr>
              <a:t>Instead, communication should match: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stakeholder importance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stakeholder influence</a:t>
            </a:r>
            <a:endParaRPr lang="en-US" altLang="en-US" i="1">
              <a:solidFill>
                <a:srgbClr val="FF0000"/>
              </a:solidFill>
            </a:endParaRPr>
          </a:p>
          <a:p>
            <a:r>
              <a:rPr lang="en-US" altLang="en-US" i="1">
                <a:solidFill>
                  <a:srgbClr val="FF0000"/>
                </a:solidFill>
              </a:rPr>
              <a:t>stakeholder needs</a:t>
            </a:r>
            <a:endParaRPr lang="en-US" altLang="en-US" i="1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Quiz: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66520"/>
            <a:ext cx="10515600" cy="4810760"/>
          </a:xfrm>
        </p:spPr>
        <p:txBody>
          <a:bodyPr>
            <a:normAutofit fontScale="65000"/>
          </a:bodyPr>
          <a:p>
            <a:r>
              <a:rPr lang="en-US" altLang="en-US" b="1"/>
              <a:t>1. Who should get what kind of communication? Your group is organising a student networking event. Match each stakeholder to the most suitable communication method.</a:t>
            </a:r>
            <a:endParaRPr lang="en-US" altLang="en-US" b="1"/>
          </a:p>
          <a:p>
            <a:r>
              <a:rPr lang="en-US" altLang="en-US" b="1"/>
              <a:t>Stakeholders</a:t>
            </a:r>
            <a:endParaRPr lang="en-US" altLang="en-US" b="1"/>
          </a:p>
          <a:p>
            <a:r>
              <a:rPr lang="en-US" altLang="en-US" b="1" i="1"/>
              <a:t>Project sponsor</a:t>
            </a:r>
            <a:endParaRPr lang="en-US" altLang="en-US" b="1" i="1"/>
          </a:p>
          <a:p>
            <a:r>
              <a:rPr lang="en-US" altLang="en-US" b="1" i="1"/>
              <a:t>Students attending the event</a:t>
            </a:r>
            <a:endParaRPr lang="en-US" altLang="en-US" b="1" i="1"/>
          </a:p>
          <a:p>
            <a:r>
              <a:rPr lang="en-US" altLang="en-US" b="1" i="1"/>
              <a:t>Local employers invited to the event</a:t>
            </a:r>
            <a:endParaRPr lang="en-US" altLang="en-US" b="1" i="1"/>
          </a:p>
          <a:p>
            <a:r>
              <a:rPr lang="en-US" altLang="en-US" b="1" i="1"/>
              <a:t>Your own project team</a:t>
            </a:r>
            <a:endParaRPr lang="en-US" altLang="en-US" b="1" i="1"/>
          </a:p>
          <a:p>
            <a:pPr marL="0" indent="0">
              <a:buNone/>
            </a:pPr>
            <a:endParaRPr lang="en-US" altLang="en-US" b="1"/>
          </a:p>
          <a:p>
            <a:r>
              <a:rPr lang="en-US" altLang="en-US" b="1"/>
              <a:t>A. Weekly email update or short formal meeting</a:t>
            </a:r>
            <a:endParaRPr lang="en-US" altLang="en-US" b="1"/>
          </a:p>
          <a:p>
            <a:r>
              <a:rPr lang="en-US" altLang="en-US" b="1"/>
              <a:t>B. Posters, social media posts and reminder messages</a:t>
            </a:r>
            <a:endParaRPr lang="en-US" altLang="en-US" b="1"/>
          </a:p>
          <a:p>
            <a:r>
              <a:rPr lang="en-US" altLang="en-US" b="1"/>
              <a:t>C. Group chat / shared document / quick meetings</a:t>
            </a:r>
            <a:endParaRPr lang="en-US" altLang="en-US" b="1"/>
          </a:p>
          <a:p>
            <a:r>
              <a:rPr lang="en-US" altLang="en-US" b="1"/>
              <a:t>D. Formal invitation email with event details</a:t>
            </a:r>
            <a:endParaRPr lang="en-US" altLang="en-US" b="1"/>
          </a:p>
          <a:p>
            <a:endParaRPr lang="en-US" altLang="en-US"/>
          </a:p>
          <a:p>
            <a:pPr marL="0" indent="0"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rPr lang="en-US" altLang="en-US"/>
              <a:t>2. A project team has identified that students are a low power / high interest stakeholder group. What is the best communication approach?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Ignore them until the project is finished</a:t>
            </a:r>
            <a:endParaRPr lang="en-US" altLang="en-US"/>
          </a:p>
          <a:p>
            <a:r>
              <a:rPr lang="en-US" altLang="en-US"/>
              <a:t>B. Keep them informed with clear and timely updates</a:t>
            </a:r>
            <a:endParaRPr lang="en-US" altLang="en-US"/>
          </a:p>
          <a:p>
            <a:r>
              <a:rPr lang="en-US" altLang="en-US"/>
              <a:t>C. Ask them to approve all major project decisions</a:t>
            </a:r>
            <a:endParaRPr lang="en-US" altLang="en-US"/>
          </a:p>
          <a:p>
            <a:r>
              <a:rPr lang="en-US" altLang="en-US"/>
              <a:t>D. Only contact them if a serious problem happens</a:t>
            </a:r>
            <a:endParaRPr lang="en-US" altLang="en-US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20000"/>
          </a:bodyPr>
          <a:p>
            <a:r>
              <a:rPr lang="en-US" altLang="en-US"/>
              <a:t>3. A group is organising a networking event. They place the project sponsor in the high power / high interest category, but they only plan to contact the sponsor after the event has already taken place.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What is the main risk of this communication decision?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A. The sponsor may become too involved in the project</a:t>
            </a:r>
            <a:endParaRPr lang="en-US" altLang="en-US"/>
          </a:p>
          <a:p>
            <a:r>
              <a:rPr lang="en-US" altLang="en-US"/>
              <a:t>B. The sponsor may lose interest because the communication is too frequent</a:t>
            </a:r>
            <a:endParaRPr lang="en-US" altLang="en-US"/>
          </a:p>
          <a:p>
            <a:r>
              <a:rPr lang="en-US" altLang="en-US"/>
              <a:t>C. The project may lose support, guidance or approval because the sponsor is not being managed closely</a:t>
            </a:r>
            <a:endParaRPr lang="en-US" altLang="en-US"/>
          </a:p>
          <a:p>
            <a:r>
              <a:rPr lang="en-US" altLang="en-US"/>
              <a:t>D. There is no real risk because the sponsor only needs final results</a:t>
            </a:r>
            <a:endParaRPr lang="en-US" altLang="en-US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altLang="en-US">
                <a:sym typeface="+mn-ea"/>
              </a:rPr>
              <a:t>Scenario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356360"/>
            <a:ext cx="10515600" cy="4820920"/>
          </a:xfrm>
        </p:spPr>
        <p:txBody>
          <a:bodyPr>
            <a:normAutofit fontScale="90000"/>
          </a:bodyPr>
          <a:p>
            <a:r>
              <a:rPr lang="en-US" altLang="en-US"/>
              <a:t>A group is running a charity fundraising event. They decide to communicate like this: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The sponsor gets updates only through Instagram stories</a:t>
            </a:r>
            <a:endParaRPr lang="en-US" altLang="en-US"/>
          </a:p>
          <a:p>
            <a:r>
              <a:rPr lang="en-US" altLang="en-US"/>
              <a:t>Employers are informed through a WhatsApp group they were never added to</a:t>
            </a:r>
            <a:endParaRPr lang="en-US" altLang="en-US"/>
          </a:p>
          <a:p>
            <a:r>
              <a:rPr lang="en-US" altLang="en-US"/>
              <a:t>Students receive a 3-page formal email with too much detail</a:t>
            </a:r>
            <a:endParaRPr lang="en-US" altLang="en-US"/>
          </a:p>
          <a:p>
            <a:r>
              <a:rPr lang="en-US" altLang="en-US"/>
              <a:t>The project team only talks once, two days before the event</a:t>
            </a:r>
            <a:endParaRPr lang="en-US" altLang="en-US"/>
          </a:p>
          <a:p>
            <a:r>
              <a:rPr lang="en-US" altLang="en-US" i="1"/>
              <a:t>Discuss:</a:t>
            </a:r>
            <a:endParaRPr lang="en-US" altLang="en-US" i="1"/>
          </a:p>
          <a:p>
            <a:r>
              <a:rPr lang="en-US" altLang="en-US" i="1"/>
              <a:t>What are the main communication problems here?</a:t>
            </a:r>
            <a:endParaRPr lang="en-US" altLang="en-US" i="1"/>
          </a:p>
          <a:p>
            <a:r>
              <a:rPr lang="en-US" altLang="en-US" i="1"/>
              <a:t>How would you improve this communication plan?</a:t>
            </a:r>
            <a:endParaRPr lang="en-US" altLang="en-US" i="1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589915"/>
            <a:ext cx="10515600" cy="6152515"/>
          </a:xfrm>
        </p:spPr>
        <p:txBody>
          <a:bodyPr>
            <a:normAutofit fontScale="80000"/>
          </a:bodyPr>
          <a:p>
            <a:r>
              <a:rPr lang="en-US" altLang="en-US"/>
              <a:t>There are several major problems:</a:t>
            </a:r>
            <a:endParaRPr lang="en-US" altLang="en-US"/>
          </a:p>
          <a:p>
            <a:endParaRPr lang="en-US" altLang="en-US"/>
          </a:p>
          <a:p>
            <a:r>
              <a:rPr lang="en-US" altLang="en-US" b="1"/>
              <a:t>The sponsor is receiving updates through the wrong channel</a:t>
            </a:r>
            <a:endParaRPr lang="en-US" altLang="en-US" b="1"/>
          </a:p>
          <a:p>
            <a:pPr marL="0" indent="0">
              <a:buNone/>
            </a:pPr>
            <a:r>
              <a:rPr lang="en-US" altLang="en-US"/>
              <a:t>Instagram stories are too informal and unreliable for a project sponsor.</a:t>
            </a:r>
            <a:endParaRPr lang="en-US" altLang="en-US"/>
          </a:p>
          <a:p>
            <a:pPr marL="0" indent="0">
              <a:buNone/>
            </a:pPr>
            <a:r>
              <a:rPr lang="en-US" altLang="en-US"/>
              <a:t>A sponsor usually needs direct, clear and professional updates.</a:t>
            </a:r>
            <a:endParaRPr lang="en-US" altLang="en-US"/>
          </a:p>
          <a:p>
            <a:r>
              <a:rPr lang="en-US" altLang="en-US" b="1"/>
              <a:t>The employers are not actually being communicated with properly</a:t>
            </a:r>
            <a:endParaRPr lang="en-US" altLang="en-US" b="1"/>
          </a:p>
          <a:p>
            <a:pPr marL="0" indent="0">
              <a:buNone/>
            </a:pPr>
            <a:r>
              <a:rPr lang="en-US" altLang="en-US"/>
              <a:t>A WhatsApp group they were never added to is not communication at all.</a:t>
            </a:r>
            <a:endParaRPr lang="en-US" altLang="en-US"/>
          </a:p>
          <a:p>
            <a:pPr marL="0" indent="0">
              <a:buNone/>
            </a:pPr>
            <a:r>
              <a:rPr lang="en-US" altLang="en-US"/>
              <a:t>Important external stakeholders need direct and confirmed contact.</a:t>
            </a:r>
            <a:endParaRPr lang="en-US" altLang="en-US"/>
          </a:p>
          <a:p>
            <a:r>
              <a:rPr lang="en-US" altLang="en-US" b="1"/>
              <a:t>The students are getting the wrong type of message</a:t>
            </a:r>
            <a:endParaRPr lang="en-US" altLang="en-US" b="1"/>
          </a:p>
          <a:p>
            <a:pPr marL="0" indent="0">
              <a:buNone/>
            </a:pPr>
            <a:r>
              <a:rPr lang="en-US" altLang="en-US"/>
              <a:t>A 3-page formal email is too long and too detailed for students.</a:t>
            </a:r>
            <a:endParaRPr lang="en-US" altLang="en-US"/>
          </a:p>
          <a:p>
            <a:pPr marL="0" indent="0">
              <a:buNone/>
            </a:pPr>
            <a:r>
              <a:rPr lang="en-US" altLang="en-US"/>
              <a:t>They need short, clear and accessible information.</a:t>
            </a:r>
            <a:endParaRPr lang="en-US" altLang="en-US"/>
          </a:p>
          <a:p>
            <a:r>
              <a:rPr lang="en-US" altLang="en-US" b="1"/>
              <a:t>The project team is not communicating enough internally</a:t>
            </a:r>
            <a:endParaRPr lang="en-US" altLang="en-US" b="1"/>
          </a:p>
          <a:p>
            <a:pPr marL="0" indent="0">
              <a:buNone/>
            </a:pPr>
            <a:r>
              <a:rPr lang="en-US" altLang="en-US"/>
              <a:t>Talking only once, two days before the event is far too late.</a:t>
            </a:r>
            <a:endParaRPr lang="en-US" altLang="en-US"/>
          </a:p>
          <a:p>
            <a:pPr marL="0" indent="0">
              <a:buNone/>
            </a:pPr>
            <a:r>
              <a:rPr lang="en-US" altLang="en-US"/>
              <a:t>Internal communication should happen regularly throughout the project.</a:t>
            </a:r>
            <a:endParaRPr lang="en-US" altLang="en-US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/>
              <a:t>Output of Week 3</a:t>
            </a:r>
            <a:endParaRPr lang="en-US"/>
          </a:p>
        </p:txBody>
      </p:sp>
      <p:graphicFrame>
        <p:nvGraphicFramePr>
          <p:cNvPr id="4" name="Content Placeholder 3"/>
          <p:cNvGraphicFramePr/>
          <p:nvPr>
            <p:ph idx="1"/>
          </p:nvPr>
        </p:nvGraphicFramePr>
        <p:xfrm>
          <a:off x="838200" y="1478280"/>
          <a:ext cx="10515600" cy="46132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/>
                <a:gridCol w="5257800"/>
              </a:tblGrid>
              <a:tr h="657860">
                <a:tc>
                  <a:txBody>
                    <a:bodyPr/>
                    <a:p>
                      <a:r>
                        <a:rPr sz="2000" b="1"/>
                        <a:t>Output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/>
                        <a:t>What your group needs to produce today</a:t>
                      </a:r>
                      <a:endParaRPr sz="2000" b="1"/>
                    </a:p>
                  </a:txBody>
                  <a:tcPr marL="0" marR="0" marT="0" marB="0" anchor="ctr" anchorCtr="0"/>
                </a:tc>
              </a:tr>
              <a:tr h="659130">
                <a:tc>
                  <a:txBody>
                    <a:bodyPr/>
                    <a:p>
                      <a:r>
                        <a:rPr sz="2000" b="1"/>
                        <a:t>1. Stakeholder List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 i="1"/>
                        <a:t>Identify the main stakeholders involved in your project</a:t>
                      </a:r>
                      <a:endParaRPr sz="2000" b="1" i="1"/>
                    </a:p>
                  </a:txBody>
                  <a:tcPr marL="0" marR="0" marT="0" marB="0" anchor="ctr" anchorCtr="0"/>
                </a:tc>
              </a:tr>
              <a:tr h="659130">
                <a:tc>
                  <a:txBody>
                    <a:bodyPr/>
                    <a:p>
                      <a:r>
                        <a:rPr sz="2000" b="1"/>
                        <a:t>2. Stakeholder Table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 i="1"/>
                        <a:t>Classify stakeholders and note their interest, influence and role in the project</a:t>
                      </a:r>
                      <a:endParaRPr sz="2000" b="1" i="1"/>
                    </a:p>
                  </a:txBody>
                  <a:tcPr marL="0" marR="0" marT="0" marB="0" anchor="ctr" anchorCtr="0"/>
                </a:tc>
              </a:tr>
              <a:tr h="659765">
                <a:tc>
                  <a:txBody>
                    <a:bodyPr/>
                    <a:p>
                      <a:r>
                        <a:rPr sz="2000" b="1"/>
                        <a:t>3. Internal / External Stakeholders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 i="1"/>
                        <a:t>Decide which stakeholders are internal and which are external</a:t>
                      </a:r>
                      <a:endParaRPr sz="2000" b="1" i="1"/>
                    </a:p>
                  </a:txBody>
                  <a:tcPr marL="0" marR="0" marT="0" marB="0" anchor="ctr" anchorCtr="0"/>
                </a:tc>
              </a:tr>
              <a:tr h="659130">
                <a:tc>
                  <a:txBody>
                    <a:bodyPr/>
                    <a:p>
                      <a:r>
                        <a:rPr sz="2000" b="1"/>
                        <a:t>4. Power-Interest Grid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 i="1"/>
                        <a:t>Place the main stakeholders in the correct part of the grid</a:t>
                      </a:r>
                      <a:endParaRPr sz="2000" b="1" i="1"/>
                    </a:p>
                  </a:txBody>
                  <a:tcPr marL="0" marR="0" marT="0" marB="0" anchor="ctr" anchorCtr="0"/>
                </a:tc>
              </a:tr>
              <a:tr h="659130">
                <a:tc>
                  <a:txBody>
                    <a:bodyPr/>
                    <a:p>
                      <a:r>
                        <a:rPr sz="2000" b="1"/>
                        <a:t>5. Communication Plan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 i="1"/>
                        <a:t>Decide how your group will communicate with key stakeholders</a:t>
                      </a:r>
                      <a:endParaRPr sz="2000" b="1" i="1"/>
                    </a:p>
                  </a:txBody>
                  <a:tcPr marL="0" marR="0" marT="0" marB="0" anchor="ctr" anchorCtr="0"/>
                </a:tc>
              </a:tr>
              <a:tr h="659130">
                <a:tc>
                  <a:txBody>
                    <a:bodyPr/>
                    <a:p>
                      <a:r>
                        <a:rPr sz="2000" b="1"/>
                        <a:t>6. Blog 3 Preparation</a:t>
                      </a:r>
                      <a:endParaRPr sz="2000" b="1"/>
                    </a:p>
                  </a:txBody>
                  <a:tcPr marL="0" marR="0" marT="0" marB="0" anchor="ctr" anchorCtr="0"/>
                </a:tc>
                <a:tc>
                  <a:txBody>
                    <a:bodyPr/>
                    <a:p>
                      <a:r>
                        <a:rPr sz="2000" b="1" i="1"/>
                        <a:t>Prepare notes on stakeholders, influence and communication for Blog 3</a:t>
                      </a:r>
                      <a:endParaRPr sz="2000" b="1" i="1"/>
                    </a:p>
                  </a:txBody>
                  <a:tcPr marL="0" marR="0" marT="0" marB="0" anchor="ctr" anchorCtr="0"/>
                </a:tc>
              </a:tr>
            </a:tbl>
          </a:graphicData>
        </a:graphic>
      </p:graphicFrame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Blog 3 guidance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p>
            <a:endParaRPr lang="en-US" altLang="en-US"/>
          </a:p>
          <a:p>
            <a:r>
              <a:rPr lang="en-US" altLang="en-US"/>
              <a:t>In Blog 3, you should:</a:t>
            </a:r>
            <a:endParaRPr lang="en-US" altLang="en-US"/>
          </a:p>
          <a:p>
            <a:endParaRPr lang="en-US" altLang="en-US"/>
          </a:p>
          <a:p>
            <a:r>
              <a:rPr lang="en-US" altLang="en-US"/>
              <a:t>identify the main stakeholders in your project</a:t>
            </a:r>
            <a:endParaRPr lang="en-US" altLang="en-US"/>
          </a:p>
          <a:p>
            <a:r>
              <a:rPr lang="en-US" altLang="en-US"/>
              <a:t>explain their interests and influence</a:t>
            </a:r>
            <a:endParaRPr lang="en-US" altLang="en-US"/>
          </a:p>
          <a:p>
            <a:r>
              <a:rPr lang="en-US" altLang="en-US"/>
              <a:t>discuss which stakeholders matter most</a:t>
            </a:r>
            <a:endParaRPr lang="en-US" altLang="en-US"/>
          </a:p>
          <a:p>
            <a:r>
              <a:rPr lang="en-US" altLang="en-US"/>
              <a:t>explain how your group plans to communicate with them</a:t>
            </a:r>
            <a:endParaRPr lang="en-US" altLang="en-US"/>
          </a:p>
          <a:p>
            <a:r>
              <a:rPr lang="en-US" altLang="en-US"/>
              <a:t>reflect briefly on any challenges in stakeholder management</a:t>
            </a:r>
            <a:endParaRPr lang="en-US" altLang="en-US"/>
          </a:p>
          <a:p>
            <a:endParaRPr lang="en-US" altLang="en-US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rPr lang="en-US" altLang="en-US"/>
              <a:t>Recap of Week 3</a:t>
            </a:r>
            <a:br>
              <a:rPr lang="en-US" altLang="en-US"/>
            </a:br>
            <a:endParaRPr lang="en-US" alt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20000"/>
          </a:bodyPr>
          <a:p>
            <a:pPr marL="0" indent="0">
              <a:buNone/>
            </a:pPr>
            <a:endParaRPr lang="en-US" altLang="en-US"/>
          </a:p>
          <a:p>
            <a:r>
              <a:rPr lang="en-US" altLang="en-US"/>
              <a:t>stakeholders</a:t>
            </a:r>
            <a:endParaRPr lang="en-US" altLang="en-US"/>
          </a:p>
          <a:p>
            <a:r>
              <a:rPr lang="en-US" altLang="en-US"/>
              <a:t>stakeholder analysis</a:t>
            </a:r>
            <a:endParaRPr lang="en-US" altLang="en-US"/>
          </a:p>
          <a:p>
            <a:r>
              <a:rPr lang="en-US" altLang="en-US"/>
              <a:t>internal and external stakeholders</a:t>
            </a:r>
            <a:endParaRPr lang="en-US" altLang="en-US"/>
          </a:p>
          <a:p>
            <a:r>
              <a:rPr lang="en-US" altLang="en-US"/>
              <a:t>power-interest grid</a:t>
            </a:r>
            <a:endParaRPr lang="en-US" altLang="en-US"/>
          </a:p>
          <a:p>
            <a:r>
              <a:rPr lang="en-US" altLang="en-US"/>
              <a:t>communication planning</a:t>
            </a:r>
            <a:endParaRPr lang="en-US" altLang="en-US"/>
          </a:p>
          <a:p>
            <a:r>
              <a:rPr lang="en-US" altLang="en-US"/>
              <a:t>Blog 3 guidance</a:t>
            </a:r>
            <a:endParaRPr lang="en-US" altLang="en-US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rgbClr val="002060"/>
          </a:solidFill>
        </p:spPr>
        <p:txBody>
          <a:bodyPr/>
          <a:lstStyle/>
          <a:p>
            <a:r>
              <a:rPr lang="en-GB" b="1" dirty="0" err="1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Cwestyniau</a:t>
            </a:r>
            <a:r>
              <a:rPr lang="en-GB" b="1" dirty="0">
                <a:solidFill>
                  <a:schemeClr val="bg1"/>
                </a:solidFill>
                <a:latin typeface="Calibri Light" panose="020F0302020204030204" charset="0"/>
                <a:cs typeface="Calibri Light" panose="020F0302020204030204" charset="0"/>
              </a:rPr>
              <a:t>/Questions?</a:t>
            </a:r>
            <a:endParaRPr lang="en-GB" b="1" dirty="0">
              <a:solidFill>
                <a:schemeClr val="bg1"/>
              </a:solidFill>
              <a:latin typeface="Calibri Light" panose="020F0302020204030204" charset="0"/>
              <a:cs typeface="Calibri Light" panose="020F030202020403020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1"/>
          <a:stretch>
            <a:fillRect/>
          </a:stretch>
        </p:blipFill>
        <p:spPr>
          <a:xfrm>
            <a:off x="4262308" y="2157231"/>
            <a:ext cx="3667385" cy="2336163"/>
          </a:xfrm>
          <a:prstGeom prst="rect">
            <a:avLst/>
          </a:prstGeom>
        </p:spPr>
      </p:pic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13890" y="1914208"/>
            <a:ext cx="8229600" cy="1143000"/>
          </a:xfrm>
        </p:spPr>
        <p:txBody>
          <a:bodyPr/>
          <a:p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Many Thanks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8890" y="1339850"/>
            <a:ext cx="8931910" cy="3989070"/>
          </a:xfrm>
        </p:spPr>
        <p:txBody>
          <a:bodyPr/>
          <a:p>
            <a:pPr marL="0" indent="0">
              <a:buNone/>
            </a:pPr>
            <a:endParaRPr lang="en-US" alt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/>
              <a:t>                                                  </a:t>
            </a:r>
            <a:endParaRPr lang="en-US"/>
          </a:p>
          <a:p>
            <a:pPr marL="0" indent="0">
              <a:buNone/>
            </a:pPr>
            <a:r>
              <a:rPr lang="en-US"/>
              <a:t>             </a:t>
            </a:r>
            <a:endParaRPr lang="en-US">
              <a:latin typeface="Calibri Light" panose="020F0302020204030204" charset="0"/>
              <a:cs typeface="Calibri Light" panose="020F0302020204030204" charset="0"/>
            </a:endParaRPr>
          </a:p>
          <a:p>
            <a:pPr marL="0" indent="0">
              <a:buNone/>
            </a:pPr>
            <a:r>
              <a:rPr lang="en-US">
                <a:latin typeface="Calibri Light" panose="020F0302020204030204" charset="0"/>
                <a:cs typeface="Calibri Light" panose="020F0302020204030204" charset="0"/>
              </a:rPr>
              <a:t>                 Maggie: </a:t>
            </a:r>
            <a:r>
              <a:rPr lang="en-US"/>
              <a:t> </a:t>
            </a:r>
            <a:r>
              <a:rPr lang="en-US" alt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l.zhang</a:t>
            </a:r>
            <a:r>
              <a:rPr lang="en-GB" dirty="0">
                <a:latin typeface="Calibri Light" panose="020F0302020204030204" charset="0"/>
                <a:cs typeface="Calibri Light" panose="020F0302020204030204" charset="0"/>
                <a:sym typeface="+mn-ea"/>
                <a:hlinkClick r:id="rId1"/>
              </a:rPr>
              <a:t>@uwtsd.ac.uk</a:t>
            </a:r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13403</Words>
  <Application>WPS Presentation</Application>
  <PresentationFormat>Widescreen</PresentationFormat>
  <Paragraphs>698</Paragraphs>
  <Slides>42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7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42</vt:i4>
      </vt:variant>
    </vt:vector>
  </HeadingPairs>
  <TitlesOfParts>
    <vt:vector size="50" baseType="lpstr">
      <vt:lpstr>Arial</vt:lpstr>
      <vt:lpstr>SimSun</vt:lpstr>
      <vt:lpstr>Wingdings</vt:lpstr>
      <vt:lpstr>Calibri Light</vt:lpstr>
      <vt:lpstr>Calibri</vt:lpstr>
      <vt:lpstr>Microsoft YaHei</vt:lpstr>
      <vt:lpstr>Arial Unicode MS</vt:lpstr>
      <vt:lpstr>Office Theme</vt:lpstr>
      <vt:lpstr>PowerPoint 演示文稿</vt:lpstr>
      <vt:lpstr>Contents of Week 3 </vt:lpstr>
      <vt:lpstr>Recap of Week 2 </vt:lpstr>
      <vt:lpstr>What is a stakeholder?</vt:lpstr>
      <vt:lpstr>PowerPoint 演示文稿</vt:lpstr>
      <vt:lpstr>Why do stakeholder analysis? </vt:lpstr>
      <vt:lpstr>Types of stakeholders </vt:lpstr>
      <vt:lpstr>PowerPoint 演示文稿</vt:lpstr>
      <vt:lpstr>PowerPoint 演示文稿</vt:lpstr>
      <vt:lpstr>How do we identify stakeholders? </vt:lpstr>
      <vt:lpstr>Tools: </vt:lpstr>
      <vt:lpstr>Tool 2: Stakeholder table</vt:lpstr>
      <vt:lpstr>PowerPoint 演示文稿</vt:lpstr>
      <vt:lpstr>Tool 3: Power-Interest Grid</vt:lpstr>
      <vt:lpstr>PowerPoint 演示文稿</vt:lpstr>
      <vt:lpstr>Power-Interest Grid</vt:lpstr>
      <vt:lpstr>Example: Networking event power-interest grid </vt:lpstr>
      <vt:lpstr>Quiz</vt:lpstr>
      <vt:lpstr>PowerPoint 演示文稿</vt:lpstr>
      <vt:lpstr>PowerPoint 演示文稿</vt:lpstr>
      <vt:lpstr>PowerPoint 演示文稿</vt:lpstr>
      <vt:lpstr>Discussion Question 1 </vt:lpstr>
      <vt:lpstr>Stakeholders and communication</vt:lpstr>
      <vt:lpstr>PowerPoint 演示文稿</vt:lpstr>
      <vt:lpstr>Communication methods </vt:lpstr>
      <vt:lpstr>PowerPoint 演示文稿</vt:lpstr>
      <vt:lpstr>PowerPoint 演示文稿</vt:lpstr>
      <vt:lpstr>PowerPoint 演示文稿</vt:lpstr>
      <vt:lpstr>Tool 4: Communication planning table</vt:lpstr>
      <vt:lpstr>PowerPoint 演示文稿</vt:lpstr>
      <vt:lpstr>PowerPoint 演示文稿</vt:lpstr>
      <vt:lpstr>A practical warning </vt:lpstr>
      <vt:lpstr>Quiz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Blog 3 guidance </vt:lpstr>
      <vt:lpstr>Recap of Week 3 </vt:lpstr>
      <vt:lpstr>Cwestyniau/Questions?</vt:lpstr>
      <vt:lpstr>Many Thanks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lan80</dc:creator>
  <cp:lastModifiedBy>Maggie</cp:lastModifiedBy>
  <cp:revision>26</cp:revision>
  <dcterms:created xsi:type="dcterms:W3CDTF">2025-07-23T00:59:00Z</dcterms:created>
  <dcterms:modified xsi:type="dcterms:W3CDTF">2026-05-14T08:30:20Z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9F53E63EF3574E90A36347961F5C330E_11</vt:lpwstr>
  </property>
  <property fmtid="{D5CDD505-2E9C-101B-9397-08002B2CF9AE}" pid="3" name="KSOProductBuildVer">
    <vt:lpwstr>1033-12.1.0.26372</vt:lpwstr>
  </property>
</Properties>
</file>