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56" r:id="rId5"/>
    <p:sldId id="258" r:id="rId6"/>
    <p:sldId id="260" r:id="rId7"/>
    <p:sldId id="261" r:id="rId8"/>
    <p:sldId id="262" r:id="rId9"/>
    <p:sldId id="263" r:id="rId10"/>
    <p:sldId id="264" r:id="rId11"/>
    <p:sldId id="265" r:id="rId12"/>
    <p:sldId id="266" r:id="rId13"/>
    <p:sldId id="25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3350C-E43A-AAD0-0EDC-F401FF5D67AD}" v="30" dt="2019-09-24T13:01:21.8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09"/>
    <p:restoredTop sz="81671"/>
  </p:normalViewPr>
  <p:slideViewPr>
    <p:cSldViewPr snapToGrid="0" snapToObjects="1">
      <p:cViewPr varScale="1">
        <p:scale>
          <a:sx n="74" d="100"/>
          <a:sy n="74" d="100"/>
        </p:scale>
        <p:origin x="1272"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10/2/2019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Poll to gather views </a:t>
            </a:r>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036944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592557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8D3C0B24-771E-4BA8-8747-36C2E6B6B53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C471FD18-77CD-49CB-BF06-D3FDBF274F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anose="020B0600070205080204" pitchFamily="34" charset="-128"/>
              </a:rPr>
              <a:t>Nerys</a:t>
            </a:r>
          </a:p>
        </p:txBody>
      </p:sp>
      <p:sp>
        <p:nvSpPr>
          <p:cNvPr id="31747" name="Slide Number Placeholder 3">
            <a:extLst>
              <a:ext uri="{FF2B5EF4-FFF2-40B4-BE49-F238E27FC236}">
                <a16:creationId xmlns:a16="http://schemas.microsoft.com/office/drawing/2014/main" id="{8D2D2CFD-F9CD-4963-A388-83638BCA322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398B4DE-5A56-451A-811E-1FA721944F83}" type="slidenum">
              <a:rPr lang="en-GB" altLang="en-US" smtClean="0">
                <a:latin typeface="Calibri" panose="020F0502020204030204" pitchFamily="34" charset="0"/>
              </a:rPr>
              <a:pPr/>
              <a:t>6</a:t>
            </a:fld>
            <a:endParaRPr lang="en-GB" altLang="en-US">
              <a:latin typeface="Calibri" panose="020F0502020204030204" pitchFamily="34" charset="0"/>
            </a:endParaRPr>
          </a:p>
        </p:txBody>
      </p:sp>
    </p:spTree>
    <p:extLst>
      <p:ext uri="{BB962C8B-B14F-4D97-AF65-F5344CB8AC3E}">
        <p14:creationId xmlns:p14="http://schemas.microsoft.com/office/powerpoint/2010/main" val="3322321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42687970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3025150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7843677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10/2/2019</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C03FBFB5-AE67-415B-BB32-3635CE2F8667}"/>
              </a:ext>
            </a:extLst>
          </p:cNvPr>
          <p:cNvSpPr>
            <a:spLocks noGrp="1"/>
          </p:cNvSpPr>
          <p:nvPr>
            <p:ph type="sldNum" sz="quarter" idx="10"/>
          </p:nvPr>
        </p:nvSpPr>
        <p:spPr>
          <a:ln/>
        </p:spPr>
        <p:txBody>
          <a:bodyPr/>
          <a:lstStyle>
            <a:lvl1pPr>
              <a:defRPr/>
            </a:lvl1pPr>
          </a:lstStyle>
          <a:p>
            <a:pPr>
              <a:defRPr/>
            </a:pPr>
            <a:fld id="{838822DC-D28F-4416-8117-27729742550B}" type="slidenum">
              <a:rPr lang="en-GB" altLang="en-US"/>
              <a:pPr>
                <a:defRPr/>
              </a:pPr>
              <a:t>‹#›</a:t>
            </a:fld>
            <a:endParaRPr lang="en-GB" altLang="en-US"/>
          </a:p>
        </p:txBody>
      </p:sp>
      <p:sp>
        <p:nvSpPr>
          <p:cNvPr id="5" name="Footer Placeholder 4">
            <a:extLst>
              <a:ext uri="{FF2B5EF4-FFF2-40B4-BE49-F238E27FC236}">
                <a16:creationId xmlns:a16="http://schemas.microsoft.com/office/drawing/2014/main" id="{9F1A3495-5137-4827-86D7-23580F409CB6}"/>
              </a:ext>
            </a:extLst>
          </p:cNvPr>
          <p:cNvSpPr>
            <a:spLocks noGrp="1"/>
          </p:cNvSpPr>
          <p:nvPr>
            <p:ph type="ftr" sz="quarter" idx="11"/>
          </p:nvPr>
        </p:nvSpPr>
        <p:spPr/>
        <p:txBody>
          <a:bodyPr/>
          <a:lstStyle>
            <a:lvl1pPr>
              <a:defRPr/>
            </a:lvl1pPr>
          </a:lstStyle>
          <a:p>
            <a:pPr>
              <a:defRPr/>
            </a:pPr>
            <a:endParaRPr lang="en-GB"/>
          </a:p>
        </p:txBody>
      </p:sp>
      <p:sp>
        <p:nvSpPr>
          <p:cNvPr id="6" name="Date Placeholder 3">
            <a:extLst>
              <a:ext uri="{FF2B5EF4-FFF2-40B4-BE49-F238E27FC236}">
                <a16:creationId xmlns:a16="http://schemas.microsoft.com/office/drawing/2014/main" id="{99688284-12F6-46E3-8B28-E36A71F92F5E}"/>
              </a:ext>
            </a:extLst>
          </p:cNvPr>
          <p:cNvSpPr>
            <a:spLocks noGrp="1"/>
          </p:cNvSpPr>
          <p:nvPr>
            <p:ph type="dt" sz="half" idx="12"/>
          </p:nvPr>
        </p:nvSpPr>
        <p:spPr/>
        <p:txBody>
          <a:bodyPr/>
          <a:lstStyle>
            <a:lvl1pPr>
              <a:defRPr/>
            </a:lvl1pPr>
          </a:lstStyle>
          <a:p>
            <a:pPr>
              <a:defRPr/>
            </a:pPr>
            <a:fld id="{E368088A-8C26-4C63-B711-0C1F339A6C4A}" type="datetime1">
              <a:rPr lang="en-GB" altLang="en-US"/>
              <a:pPr>
                <a:defRPr/>
              </a:pPr>
              <a:t>02/10/2019</a:t>
            </a:fld>
            <a:endParaRPr lang="en-GB" altLang="en-US"/>
          </a:p>
        </p:txBody>
      </p:sp>
    </p:spTree>
    <p:extLst>
      <p:ext uri="{BB962C8B-B14F-4D97-AF65-F5344CB8AC3E}">
        <p14:creationId xmlns:p14="http://schemas.microsoft.com/office/powerpoint/2010/main" val="2410558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10/2/2019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hyperlink" Target="https://hwb.gov.wales/curriculum-for-wales-2008/national-literacy-and-numeracy-framework-curriculum-for-wales-2008-version/" TargetMode="Externa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5367" y="404647"/>
            <a:ext cx="7509641" cy="1323439"/>
          </a:xfrm>
          <a:prstGeom prst="rect">
            <a:avLst/>
          </a:prstGeom>
          <a:noFill/>
        </p:spPr>
        <p:txBody>
          <a:bodyPr wrap="square" rtlCol="0" anchor="t">
            <a:spAutoFit/>
          </a:bodyPr>
          <a:lstStyle/>
          <a:p>
            <a:r>
              <a:rPr lang="en-GB" sz="4000" dirty="0">
                <a:solidFill>
                  <a:schemeClr val="bg1"/>
                </a:solidFill>
              </a:rPr>
              <a:t>ECAD6012  Numeracy</a:t>
            </a:r>
          </a:p>
          <a:p>
            <a:r>
              <a:rPr lang="en-GB" sz="4000">
                <a:solidFill>
                  <a:schemeClr val="bg1"/>
                </a:solidFill>
              </a:rPr>
              <a:t>2– Numeracy </a:t>
            </a:r>
            <a:endParaRPr lang="en-GB" sz="4000">
              <a:solidFill>
                <a:schemeClr val="bg1"/>
              </a:solidFill>
              <a:cs typeface="Calibri"/>
            </a:endParaRPr>
          </a:p>
        </p:txBody>
      </p:sp>
      <p:pic>
        <p:nvPicPr>
          <p:cNvPr id="3" name="Picture 2"/>
          <p:cNvPicPr>
            <a:picLocks noChangeAspect="1"/>
          </p:cNvPicPr>
          <p:nvPr/>
        </p:nvPicPr>
        <p:blipFill>
          <a:blip r:embed="rId3"/>
          <a:stretch>
            <a:fillRect/>
          </a:stretch>
        </p:blipFill>
        <p:spPr>
          <a:xfrm>
            <a:off x="4529930" y="4320041"/>
            <a:ext cx="2969009" cy="1158340"/>
          </a:xfrm>
          <a:prstGeom prst="rect">
            <a:avLst/>
          </a:prstGeom>
        </p:spPr>
      </p:pic>
      <p:pic>
        <p:nvPicPr>
          <p:cNvPr id="4" name="Picture 3"/>
          <p:cNvPicPr>
            <a:picLocks noChangeAspect="1"/>
          </p:cNvPicPr>
          <p:nvPr/>
        </p:nvPicPr>
        <p:blipFill>
          <a:blip r:embed="rId4"/>
          <a:stretch>
            <a:fillRect/>
          </a:stretch>
        </p:blipFill>
        <p:spPr>
          <a:xfrm>
            <a:off x="1145185" y="4277365"/>
            <a:ext cx="3054361" cy="1201016"/>
          </a:xfrm>
          <a:prstGeom prst="rect">
            <a:avLst/>
          </a:prstGeom>
        </p:spPr>
      </p:pic>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objectives </a:t>
            </a:r>
          </a:p>
        </p:txBody>
      </p:sp>
      <p:sp>
        <p:nvSpPr>
          <p:cNvPr id="3" name="TextBox 2"/>
          <p:cNvSpPr txBox="1"/>
          <p:nvPr/>
        </p:nvSpPr>
        <p:spPr>
          <a:xfrm>
            <a:off x="788276" y="1690689"/>
            <a:ext cx="6810703"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to analyse numeracy as a cross-curricular responsibility in the primary school curriculum</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to analyse cross-curricular models and critically consider them in relation to numeracy </a:t>
            </a:r>
          </a:p>
        </p:txBody>
      </p:sp>
    </p:spTree>
    <p:extLst>
      <p:ext uri="{BB962C8B-B14F-4D97-AF65-F5344CB8AC3E}">
        <p14:creationId xmlns:p14="http://schemas.microsoft.com/office/powerpoint/2010/main" val="2861721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64066-6F8F-49E3-8B5F-E810EF0381A1}"/>
              </a:ext>
            </a:extLst>
          </p:cNvPr>
          <p:cNvSpPr>
            <a:spLocks noGrp="1"/>
          </p:cNvSpPr>
          <p:nvPr>
            <p:ph type="title"/>
          </p:nvPr>
        </p:nvSpPr>
        <p:spPr>
          <a:xfrm>
            <a:off x="457200" y="115888"/>
            <a:ext cx="7620000" cy="1143000"/>
          </a:xfrm>
        </p:spPr>
        <p:txBody>
          <a:bodyPr/>
          <a:lstStyle/>
          <a:p>
            <a:pPr>
              <a:defRPr/>
            </a:pPr>
            <a:r>
              <a:rPr lang="en-GB"/>
              <a:t>Maths or Numeracy?</a:t>
            </a:r>
          </a:p>
        </p:txBody>
      </p:sp>
      <p:sp>
        <p:nvSpPr>
          <p:cNvPr id="3" name="Content Placeholder 2">
            <a:extLst>
              <a:ext uri="{FF2B5EF4-FFF2-40B4-BE49-F238E27FC236}">
                <a16:creationId xmlns:a16="http://schemas.microsoft.com/office/drawing/2014/main" id="{897DB57B-72B6-47F8-BB70-5A949218C226}"/>
              </a:ext>
            </a:extLst>
          </p:cNvPr>
          <p:cNvSpPr>
            <a:spLocks noGrp="1"/>
          </p:cNvSpPr>
          <p:nvPr>
            <p:ph idx="1"/>
          </p:nvPr>
        </p:nvSpPr>
        <p:spPr>
          <a:xfrm>
            <a:off x="436563" y="1258888"/>
            <a:ext cx="7620000" cy="4800600"/>
          </a:xfrm>
        </p:spPr>
        <p:txBody>
          <a:bodyPr/>
          <a:lstStyle/>
          <a:p>
            <a:pPr marL="114300" indent="0">
              <a:buFont typeface="Arial" panose="020B0604020202020204" pitchFamily="34" charset="0"/>
              <a:buNone/>
            </a:pPr>
            <a:r>
              <a:rPr lang="en-GB" altLang="en-US" sz="2000">
                <a:ea typeface="ＭＳ Ｐゴシック" panose="020B0600070205080204" pitchFamily="34" charset="-128"/>
              </a:rPr>
              <a:t>Numeracy refers to the …………………….in daily activities at school, at home, at work, and in the community. There is more to numeracy than teaching …………………... However, it is imperative that the ……………………….are taught to a standard that allows learners to be numerate. </a:t>
            </a:r>
          </a:p>
          <a:p>
            <a:pPr marL="114300" indent="0">
              <a:buFont typeface="Arial" panose="020B0604020202020204" pitchFamily="34" charset="0"/>
              <a:buNone/>
            </a:pPr>
            <a:r>
              <a:rPr lang="en-GB" altLang="en-US" sz="2000">
                <a:ea typeface="ＭＳ Ｐゴシック" panose="020B0600070205080204" pitchFamily="34" charset="-128"/>
              </a:rPr>
              <a:t>Numeracy describes the set of ………….needed to tackle …………………..in a variety of situations by applying numerical …………………in order to plan how to solve the problem, and then carrying out the …………………..  to find the solution. Numeracy is different to the mathematics subject in that it is the ……………………………learned in mathematics in a    …………………………….. real-world way, and not purely about the skills themselves. </a:t>
            </a:r>
          </a:p>
        </p:txBody>
      </p:sp>
      <p:sp>
        <p:nvSpPr>
          <p:cNvPr id="4" name="TextBox 3">
            <a:extLst>
              <a:ext uri="{FF2B5EF4-FFF2-40B4-BE49-F238E27FC236}">
                <a16:creationId xmlns:a16="http://schemas.microsoft.com/office/drawing/2014/main" id="{8E359FCA-3EBB-4ADA-BC34-9ECFF1778CE2}"/>
              </a:ext>
            </a:extLst>
          </p:cNvPr>
          <p:cNvSpPr txBox="1">
            <a:spLocks noChangeArrowheads="1"/>
          </p:cNvSpPr>
          <p:nvPr/>
        </p:nvSpPr>
        <p:spPr bwMode="auto">
          <a:xfrm>
            <a:off x="559672" y="4822111"/>
            <a:ext cx="770572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dirty="0"/>
              <a:t>(WG, 2013, p.20) National Literacy and Numeracy Framework </a:t>
            </a:r>
          </a:p>
          <a:p>
            <a:r>
              <a:rPr lang="en-GB" altLang="en-US" dirty="0"/>
              <a:t>Document available at </a:t>
            </a:r>
            <a:r>
              <a:rPr lang="en-GB" dirty="0">
                <a:hlinkClick r:id="rId2"/>
              </a:rPr>
              <a:t>https://hwb.gov.wales/curriculum-for-wales-2008/national-literacy-and-numeracy-framework-curriculum-for-wales-2008-version/</a:t>
            </a:r>
            <a:endParaRPr lang="en-GB" altLang="en-US" dirty="0"/>
          </a:p>
        </p:txBody>
      </p:sp>
    </p:spTree>
    <p:extLst>
      <p:ext uri="{BB962C8B-B14F-4D97-AF65-F5344CB8AC3E}">
        <p14:creationId xmlns:p14="http://schemas.microsoft.com/office/powerpoint/2010/main" val="21853061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numeracy described in the new curriculum? </a:t>
            </a:r>
          </a:p>
        </p:txBody>
      </p:sp>
      <p:pic>
        <p:nvPicPr>
          <p:cNvPr id="3" name="Picture 2"/>
          <p:cNvPicPr>
            <a:picLocks noChangeAspect="1"/>
          </p:cNvPicPr>
          <p:nvPr/>
        </p:nvPicPr>
        <p:blipFill>
          <a:blip r:embed="rId3"/>
          <a:stretch>
            <a:fillRect/>
          </a:stretch>
        </p:blipFill>
        <p:spPr>
          <a:xfrm>
            <a:off x="4516296" y="1923393"/>
            <a:ext cx="3813362" cy="2451060"/>
          </a:xfrm>
          <a:prstGeom prst="rect">
            <a:avLst/>
          </a:prstGeom>
        </p:spPr>
      </p:pic>
      <p:pic>
        <p:nvPicPr>
          <p:cNvPr id="4" name="Picture 3"/>
          <p:cNvPicPr>
            <a:picLocks noChangeAspect="1"/>
          </p:cNvPicPr>
          <p:nvPr/>
        </p:nvPicPr>
        <p:blipFill>
          <a:blip r:embed="rId4"/>
          <a:stretch>
            <a:fillRect/>
          </a:stretch>
        </p:blipFill>
        <p:spPr>
          <a:xfrm>
            <a:off x="628651" y="1923393"/>
            <a:ext cx="3474702" cy="2410512"/>
          </a:xfrm>
          <a:prstGeom prst="rect">
            <a:avLst/>
          </a:prstGeom>
        </p:spPr>
      </p:pic>
    </p:spTree>
    <p:extLst>
      <p:ext uri="{BB962C8B-B14F-4D97-AF65-F5344CB8AC3E}">
        <p14:creationId xmlns:p14="http://schemas.microsoft.com/office/powerpoint/2010/main" val="2846722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D9698-D209-4BEC-8A53-70709E176AB1}"/>
              </a:ext>
            </a:extLst>
          </p:cNvPr>
          <p:cNvSpPr>
            <a:spLocks noGrp="1"/>
          </p:cNvSpPr>
          <p:nvPr>
            <p:ph type="title"/>
          </p:nvPr>
        </p:nvSpPr>
        <p:spPr>
          <a:xfrm>
            <a:off x="457200" y="36715"/>
            <a:ext cx="7886700" cy="1325563"/>
          </a:xfrm>
        </p:spPr>
        <p:txBody>
          <a:bodyPr/>
          <a:lstStyle/>
          <a:p>
            <a:pPr>
              <a:defRPr/>
            </a:pPr>
            <a:r>
              <a:rPr lang="en-GB" dirty="0"/>
              <a:t>Cross-curricular mathematics</a:t>
            </a:r>
          </a:p>
        </p:txBody>
      </p:sp>
      <p:sp>
        <p:nvSpPr>
          <p:cNvPr id="3" name="Content Placeholder 2">
            <a:extLst>
              <a:ext uri="{FF2B5EF4-FFF2-40B4-BE49-F238E27FC236}">
                <a16:creationId xmlns:a16="http://schemas.microsoft.com/office/drawing/2014/main" id="{7E123373-6DC3-4BCE-8887-87E2E51B022C}"/>
              </a:ext>
            </a:extLst>
          </p:cNvPr>
          <p:cNvSpPr>
            <a:spLocks noGrp="1"/>
          </p:cNvSpPr>
          <p:nvPr>
            <p:ph idx="1"/>
          </p:nvPr>
        </p:nvSpPr>
        <p:spPr>
          <a:xfrm>
            <a:off x="457200" y="1196975"/>
            <a:ext cx="7620000" cy="4800600"/>
          </a:xfrm>
        </p:spPr>
        <p:txBody>
          <a:bodyPr>
            <a:normAutofit/>
          </a:bodyPr>
          <a:lstStyle/>
          <a:p>
            <a:pPr marL="114300" indent="0">
              <a:buFont typeface="Arial" panose="020B0604020202020204" pitchFamily="34" charset="0"/>
              <a:buNone/>
              <a:defRPr/>
            </a:pPr>
            <a:r>
              <a:rPr lang="en-GB" dirty="0" err="1"/>
              <a:t>Haylock</a:t>
            </a:r>
            <a:r>
              <a:rPr lang="en-GB" dirty="0"/>
              <a:t> and </a:t>
            </a:r>
            <a:r>
              <a:rPr lang="en-GB" dirty="0" err="1"/>
              <a:t>Thangta</a:t>
            </a:r>
            <a:r>
              <a:rPr lang="en-GB" dirty="0"/>
              <a:t> (2007) recognise three different ways of considering cross-curricular mathematics:</a:t>
            </a:r>
          </a:p>
          <a:p>
            <a:pPr>
              <a:defRPr/>
            </a:pPr>
            <a:r>
              <a:rPr lang="en-GB" sz="2400" dirty="0"/>
              <a:t>other areas of the curriculum can provide a context for learning a mathematics skill in a purposeful way</a:t>
            </a:r>
          </a:p>
          <a:p>
            <a:pPr>
              <a:defRPr/>
            </a:pPr>
            <a:r>
              <a:rPr lang="en-GB" sz="2400" dirty="0"/>
              <a:t>other curriculum areas can provide meaningful contexts for mathematics skills to be applied</a:t>
            </a:r>
          </a:p>
          <a:p>
            <a:pPr>
              <a:defRPr/>
            </a:pPr>
            <a:r>
              <a:rPr lang="en-GB" sz="2400" dirty="0"/>
              <a:t>mathematics can be seen as one of a number of curriculum areas that can come together in an extended project of some kind (not located in a particular subject)</a:t>
            </a:r>
          </a:p>
          <a:p>
            <a:pPr>
              <a:defRPr/>
            </a:pPr>
            <a:r>
              <a:rPr lang="en-GB" sz="1800" dirty="0" err="1"/>
              <a:t>Haylock</a:t>
            </a:r>
            <a:r>
              <a:rPr lang="en-GB" sz="1800" dirty="0"/>
              <a:t> and </a:t>
            </a:r>
            <a:r>
              <a:rPr lang="en-GB" sz="1800" dirty="0" err="1"/>
              <a:t>Thangta</a:t>
            </a:r>
            <a:r>
              <a:rPr lang="en-GB" sz="1800" dirty="0"/>
              <a:t> (2007) </a:t>
            </a:r>
            <a:r>
              <a:rPr lang="en-GB" sz="1800" i="1" dirty="0"/>
              <a:t>Key Concepts in Primary Mathematics </a:t>
            </a:r>
            <a:r>
              <a:rPr lang="en-GB" sz="1800" dirty="0"/>
              <a:t>London: SAGE (on Moodle)</a:t>
            </a:r>
            <a:endParaRPr lang="en-GB" sz="1800" i="1" dirty="0"/>
          </a:p>
        </p:txBody>
      </p:sp>
      <p:sp>
        <p:nvSpPr>
          <p:cNvPr id="5" name="TextBox 4">
            <a:extLst>
              <a:ext uri="{FF2B5EF4-FFF2-40B4-BE49-F238E27FC236}">
                <a16:creationId xmlns:a16="http://schemas.microsoft.com/office/drawing/2014/main" id="{083EE2DD-B8DB-4DAC-9AFE-B9748A4C14C3}"/>
              </a:ext>
            </a:extLst>
          </p:cNvPr>
          <p:cNvSpPr txBox="1"/>
          <p:nvPr/>
        </p:nvSpPr>
        <p:spPr>
          <a:xfrm>
            <a:off x="276896" y="5736431"/>
            <a:ext cx="8390585" cy="954107"/>
          </a:xfrm>
          <a:prstGeom prst="rect">
            <a:avLst/>
          </a:prstGeom>
          <a:solidFill>
            <a:schemeClr val="tx2">
              <a:lumMod val="40000"/>
              <a:lumOff val="60000"/>
            </a:schemeClr>
          </a:solidFill>
        </p:spPr>
        <p:txBody>
          <a:bodyPr wrap="square">
            <a:spAutoFit/>
          </a:bodyPr>
          <a:lstStyle/>
          <a:p>
            <a:pPr algn="ctr">
              <a:defRPr/>
            </a:pPr>
            <a:r>
              <a:rPr lang="en-US" sz="2800" dirty="0">
                <a:latin typeface="Arial" charset="0"/>
                <a:ea typeface="ＭＳ Ｐゴシック" charset="-128"/>
              </a:rPr>
              <a:t>How does this view relate to what is said in the new curriculum?</a:t>
            </a:r>
          </a:p>
        </p:txBody>
      </p:sp>
    </p:spTree>
    <p:extLst>
      <p:ext uri="{BB962C8B-B14F-4D97-AF65-F5344CB8AC3E}">
        <p14:creationId xmlns:p14="http://schemas.microsoft.com/office/powerpoint/2010/main" val="37239950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17E64-4508-4CC9-9718-08F8D86EFFE3}"/>
              </a:ext>
            </a:extLst>
          </p:cNvPr>
          <p:cNvSpPr>
            <a:spLocks noGrp="1"/>
          </p:cNvSpPr>
          <p:nvPr>
            <p:ph type="title"/>
          </p:nvPr>
        </p:nvSpPr>
        <p:spPr>
          <a:xfrm>
            <a:off x="390391" y="50799"/>
            <a:ext cx="7886700" cy="1325563"/>
          </a:xfrm>
        </p:spPr>
        <p:txBody>
          <a:bodyPr/>
          <a:lstStyle/>
          <a:p>
            <a:pPr>
              <a:defRPr/>
            </a:pPr>
            <a:r>
              <a:rPr lang="en-US" dirty="0"/>
              <a:t>Barnes’ Taxonomy</a:t>
            </a:r>
          </a:p>
        </p:txBody>
      </p:sp>
      <p:sp>
        <p:nvSpPr>
          <p:cNvPr id="3" name="Oval Callout 2">
            <a:extLst>
              <a:ext uri="{FF2B5EF4-FFF2-40B4-BE49-F238E27FC236}">
                <a16:creationId xmlns:a16="http://schemas.microsoft.com/office/drawing/2014/main" id="{A0232D9E-E4C7-49CB-9521-7D939C30C4A0}"/>
              </a:ext>
            </a:extLst>
          </p:cNvPr>
          <p:cNvSpPr/>
          <p:nvPr/>
        </p:nvSpPr>
        <p:spPr>
          <a:xfrm>
            <a:off x="167425" y="1906073"/>
            <a:ext cx="7909775" cy="3681927"/>
          </a:xfrm>
          <a:prstGeom prst="wedgeEllipseCallout">
            <a:avLst>
              <a:gd name="adj1" fmla="val -25392"/>
              <a:gd name="adj2" fmla="val 50607"/>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580" name="TextBox 3">
            <a:extLst>
              <a:ext uri="{FF2B5EF4-FFF2-40B4-BE49-F238E27FC236}">
                <a16:creationId xmlns:a16="http://schemas.microsoft.com/office/drawing/2014/main" id="{A14D0AA8-CE3E-4C93-ADC2-9BB93B01E33A}"/>
              </a:ext>
            </a:extLst>
          </p:cNvPr>
          <p:cNvSpPr txBox="1">
            <a:spLocks noChangeArrowheads="1"/>
          </p:cNvSpPr>
          <p:nvPr/>
        </p:nvSpPr>
        <p:spPr bwMode="auto">
          <a:xfrm>
            <a:off x="781766" y="1711386"/>
            <a:ext cx="6769100"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endParaRPr lang="en-US" altLang="en-US" sz="2800" dirty="0"/>
          </a:p>
          <a:p>
            <a:pPr algn="ctr"/>
            <a:r>
              <a:rPr lang="en-US" altLang="en-US" sz="2800" dirty="0"/>
              <a:t>DISCUSS</a:t>
            </a:r>
          </a:p>
          <a:p>
            <a:pPr algn="ctr"/>
            <a:r>
              <a:rPr lang="en-US" altLang="en-US" sz="2800" dirty="0"/>
              <a:t>Read and discuss the 5 key questions at the end of your reading from Barnes (2015). </a:t>
            </a:r>
          </a:p>
          <a:p>
            <a:pPr algn="ctr"/>
            <a:r>
              <a:rPr lang="en-US" altLang="en-US" sz="2800" dirty="0"/>
              <a:t>It is also an opportunity for you to ask for clarification on any points you have  found difficult.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8822" y="153869"/>
            <a:ext cx="1589310" cy="2215267"/>
          </a:xfrm>
          <a:prstGeom prst="rect">
            <a:avLst/>
          </a:prstGeom>
          <a:ln>
            <a:solidFill>
              <a:schemeClr val="tx1"/>
            </a:solidFill>
          </a:ln>
        </p:spPr>
      </p:pic>
    </p:spTree>
    <p:extLst>
      <p:ext uri="{BB962C8B-B14F-4D97-AF65-F5344CB8AC3E}">
        <p14:creationId xmlns:p14="http://schemas.microsoft.com/office/powerpoint/2010/main" val="1951933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25FC6-0C5A-4A30-9431-015E62D7BBF4}"/>
              </a:ext>
            </a:extLst>
          </p:cNvPr>
          <p:cNvSpPr>
            <a:spLocks noGrp="1"/>
          </p:cNvSpPr>
          <p:nvPr>
            <p:ph type="title"/>
          </p:nvPr>
        </p:nvSpPr>
        <p:spPr>
          <a:xfrm>
            <a:off x="457200" y="358775"/>
            <a:ext cx="7620000" cy="1143000"/>
          </a:xfrm>
        </p:spPr>
        <p:txBody>
          <a:bodyPr/>
          <a:lstStyle/>
          <a:p>
            <a:pPr>
              <a:defRPr/>
            </a:pPr>
            <a:r>
              <a:rPr lang="en-GB"/>
              <a:t>Task…</a:t>
            </a:r>
          </a:p>
        </p:txBody>
      </p:sp>
      <p:sp>
        <p:nvSpPr>
          <p:cNvPr id="8195" name="Content Placeholder 2">
            <a:extLst>
              <a:ext uri="{FF2B5EF4-FFF2-40B4-BE49-F238E27FC236}">
                <a16:creationId xmlns:a16="http://schemas.microsoft.com/office/drawing/2014/main" id="{1A173CF1-C64D-446E-A9A8-386EC26C3CAF}"/>
              </a:ext>
            </a:extLst>
          </p:cNvPr>
          <p:cNvSpPr>
            <a:spLocks noGrp="1"/>
          </p:cNvSpPr>
          <p:nvPr>
            <p:ph idx="1"/>
          </p:nvPr>
        </p:nvSpPr>
        <p:spPr>
          <a:xfrm>
            <a:off x="457200" y="2195513"/>
            <a:ext cx="7620000" cy="4800600"/>
          </a:xfrm>
        </p:spPr>
        <p:txBody>
          <a:bodyPr/>
          <a:lstStyle/>
          <a:p>
            <a:pPr marL="114300" indent="0">
              <a:buFont typeface="Arial" panose="020B0604020202020204" pitchFamily="34" charset="0"/>
              <a:buNone/>
            </a:pPr>
            <a:r>
              <a:rPr lang="en-GB" altLang="en-US" sz="3200">
                <a:ea typeface="ＭＳ Ｐゴシック" panose="020B0600070205080204" pitchFamily="34" charset="-128"/>
              </a:rPr>
              <a:t>You will need to use your reading.</a:t>
            </a:r>
          </a:p>
          <a:p>
            <a:pPr marL="114300" indent="0">
              <a:buFont typeface="Arial" panose="020B0604020202020204" pitchFamily="34" charset="0"/>
              <a:buNone/>
            </a:pPr>
            <a:endParaRPr lang="en-GB" altLang="en-US" sz="3200">
              <a:ea typeface="ＭＳ Ｐゴシック" panose="020B0600070205080204" pitchFamily="34" charset="-128"/>
            </a:endParaRPr>
          </a:p>
          <a:p>
            <a:pPr marL="114300" indent="0">
              <a:buFont typeface="Arial" panose="020B0604020202020204" pitchFamily="34" charset="0"/>
              <a:buNone/>
            </a:pPr>
            <a:r>
              <a:rPr lang="en-GB" altLang="en-US" sz="3200">
                <a:ea typeface="ＭＳ Ｐゴシック" panose="020B0600070205080204" pitchFamily="34" charset="-128"/>
              </a:rPr>
              <a:t>Consider the statements on the sheet and decide whether you ‘agree’ or ‘disagree’ – you must choose either ‘agree’ or ‘disagree’ and give a reason for your choice.</a:t>
            </a:r>
          </a:p>
          <a:p>
            <a:pPr marL="114300" indent="0">
              <a:buFont typeface="Arial" panose="020B0604020202020204" pitchFamily="34" charset="0"/>
              <a:buNone/>
            </a:pPr>
            <a:endParaRPr lang="en-GB" altLang="en-US" sz="3200">
              <a:ea typeface="ＭＳ Ｐゴシック" panose="020B0600070205080204" pitchFamily="34" charset="-128"/>
            </a:endParaRPr>
          </a:p>
        </p:txBody>
      </p:sp>
      <p:pic>
        <p:nvPicPr>
          <p:cNvPr id="8196" name="Picture 2">
            <a:extLst>
              <a:ext uri="{FF2B5EF4-FFF2-40B4-BE49-F238E27FC236}">
                <a16:creationId xmlns:a16="http://schemas.microsoft.com/office/drawing/2014/main" id="{83097FBF-2D29-4622-80C1-3FF727F23D9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00563" y="188913"/>
            <a:ext cx="2735262" cy="2049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60943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Box 4">
            <a:extLst>
              <a:ext uri="{FF2B5EF4-FFF2-40B4-BE49-F238E27FC236}">
                <a16:creationId xmlns:a16="http://schemas.microsoft.com/office/drawing/2014/main" id="{D95EDD06-7334-4FB1-8A44-25E80239B869}"/>
              </a:ext>
            </a:extLst>
          </p:cNvPr>
          <p:cNvSpPr txBox="1">
            <a:spLocks noChangeArrowheads="1"/>
          </p:cNvSpPr>
          <p:nvPr/>
        </p:nvSpPr>
        <p:spPr bwMode="auto">
          <a:xfrm>
            <a:off x="755650" y="404813"/>
            <a:ext cx="69119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b="1"/>
              <a:t>Considering the development of numeracy skills in particular, diamond rank the eight modes of cross-curricular learning suggested by Barnes (2015). </a:t>
            </a:r>
          </a:p>
        </p:txBody>
      </p:sp>
      <p:pic>
        <p:nvPicPr>
          <p:cNvPr id="10243" name="Picture 5">
            <a:extLst>
              <a:ext uri="{FF2B5EF4-FFF2-40B4-BE49-F238E27FC236}">
                <a16:creationId xmlns:a16="http://schemas.microsoft.com/office/drawing/2014/main" id="{E1964B8D-4136-4452-897C-EE37CABA54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3965" y="1518209"/>
            <a:ext cx="5283580" cy="395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19435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A03EC-BBD4-4661-B8B4-2901010D0F0B}"/>
              </a:ext>
            </a:extLst>
          </p:cNvPr>
          <p:cNvSpPr>
            <a:spLocks noGrp="1"/>
          </p:cNvSpPr>
          <p:nvPr>
            <p:ph type="title"/>
          </p:nvPr>
        </p:nvSpPr>
        <p:spPr>
          <a:xfrm>
            <a:off x="628650" y="204140"/>
            <a:ext cx="7886700" cy="1325563"/>
          </a:xfrm>
        </p:spPr>
        <p:txBody>
          <a:bodyPr/>
          <a:lstStyle/>
          <a:p>
            <a:pPr>
              <a:defRPr/>
            </a:pPr>
            <a:r>
              <a:rPr lang="en-GB" dirty="0"/>
              <a:t>Evaluate the examples</a:t>
            </a:r>
          </a:p>
        </p:txBody>
      </p:sp>
      <p:sp>
        <p:nvSpPr>
          <p:cNvPr id="3" name="Content Placeholder 2">
            <a:extLst>
              <a:ext uri="{FF2B5EF4-FFF2-40B4-BE49-F238E27FC236}">
                <a16:creationId xmlns:a16="http://schemas.microsoft.com/office/drawing/2014/main" id="{D25D498A-675B-42AD-A445-E02358012B2E}"/>
              </a:ext>
            </a:extLst>
          </p:cNvPr>
          <p:cNvSpPr>
            <a:spLocks noGrp="1"/>
          </p:cNvSpPr>
          <p:nvPr>
            <p:ph idx="1"/>
          </p:nvPr>
        </p:nvSpPr>
        <p:spPr>
          <a:xfrm>
            <a:off x="570695" y="1461485"/>
            <a:ext cx="7886700" cy="4351338"/>
          </a:xfrm>
        </p:spPr>
        <p:txBody>
          <a:bodyPr>
            <a:normAutofit/>
          </a:bodyPr>
          <a:lstStyle/>
          <a:p>
            <a:pPr marL="114300" indent="0">
              <a:buFont typeface="Arial" panose="020B0604020202020204" pitchFamily="34" charset="0"/>
              <a:buNone/>
              <a:defRPr/>
            </a:pPr>
            <a:r>
              <a:rPr lang="en-GB" dirty="0"/>
              <a:t>Consider the ‘case studies’ or examples of cross-curricular mathematics/numeracy.</a:t>
            </a:r>
          </a:p>
          <a:p>
            <a:pPr marL="114300" indent="0">
              <a:buFont typeface="Arial" panose="020B0604020202020204" pitchFamily="34" charset="0"/>
              <a:buNone/>
              <a:defRPr/>
            </a:pPr>
            <a:r>
              <a:rPr lang="en-GB" b="1" dirty="0"/>
              <a:t>Link each case study to a model of Barnes’ (2015) Taxonomy,</a:t>
            </a:r>
            <a:r>
              <a:rPr lang="en-GB" dirty="0"/>
              <a:t> justifying your choice. </a:t>
            </a:r>
          </a:p>
          <a:p>
            <a:pPr marL="114300" indent="0">
              <a:buFont typeface="Arial" panose="020B0604020202020204" pitchFamily="34" charset="0"/>
              <a:buNone/>
              <a:defRPr/>
            </a:pPr>
            <a:r>
              <a:rPr lang="en-GB" dirty="0"/>
              <a:t>Also consider </a:t>
            </a:r>
            <a:r>
              <a:rPr lang="en-GB" b="1" dirty="0"/>
              <a:t>the extent to which it meaningfully develops mathematics skills or understanding in a cross-curricular way</a:t>
            </a:r>
          </a:p>
          <a:p>
            <a:pPr marL="114300" indent="0">
              <a:buFont typeface="Arial" panose="020B0604020202020204" pitchFamily="34" charset="0"/>
              <a:buNone/>
              <a:defRPr/>
            </a:pPr>
            <a:r>
              <a:rPr lang="en-GB" dirty="0"/>
              <a:t>Consider areas for improvement or further development of numeracy where possible </a:t>
            </a:r>
          </a:p>
          <a:p>
            <a:pPr marL="114300" indent="0">
              <a:buFont typeface="Arial" panose="020B0604020202020204" pitchFamily="34" charset="0"/>
              <a:buNone/>
              <a:defRPr/>
            </a:pPr>
            <a:endParaRPr lang="en-GB" dirty="0"/>
          </a:p>
          <a:p>
            <a:pPr marL="114300" indent="0">
              <a:buFont typeface="Arial" panose="020B0604020202020204" pitchFamily="34" charset="0"/>
              <a:buNone/>
              <a:defRPr/>
            </a:pPr>
            <a:endParaRPr lang="en-GB" dirty="0"/>
          </a:p>
        </p:txBody>
      </p:sp>
    </p:spTree>
    <p:extLst>
      <p:ext uri="{BB962C8B-B14F-4D97-AF65-F5344CB8AC3E}">
        <p14:creationId xmlns:p14="http://schemas.microsoft.com/office/powerpoint/2010/main" val="1632596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62885" y="146185"/>
            <a:ext cx="7886700" cy="1325563"/>
          </a:xfrm>
        </p:spPr>
        <p:txBody>
          <a:bodyPr/>
          <a:lstStyle/>
          <a:p>
            <a:r>
              <a:rPr lang="en-GB" dirty="0"/>
              <a:t>Over your break…</a:t>
            </a:r>
          </a:p>
        </p:txBody>
      </p:sp>
      <p:sp>
        <p:nvSpPr>
          <p:cNvPr id="5" name="TextBox 4"/>
          <p:cNvSpPr txBox="1"/>
          <p:nvPr/>
        </p:nvSpPr>
        <p:spPr>
          <a:xfrm>
            <a:off x="862885" y="1229024"/>
            <a:ext cx="6935273" cy="646331"/>
          </a:xfrm>
          <a:prstGeom prst="rect">
            <a:avLst/>
          </a:prstGeom>
          <a:noFill/>
        </p:spPr>
        <p:txBody>
          <a:bodyPr wrap="square" rtlCol="0">
            <a:spAutoFit/>
          </a:bodyPr>
          <a:lstStyle/>
          <a:p>
            <a:r>
              <a:rPr lang="en-GB" dirty="0"/>
              <a:t>Familiarise yourself with the draft version of the Science and Technology area of learning and experience…</a:t>
            </a:r>
          </a:p>
        </p:txBody>
      </p:sp>
      <p:pic>
        <p:nvPicPr>
          <p:cNvPr id="6" name="Picture 5"/>
          <p:cNvPicPr>
            <a:picLocks noChangeAspect="1"/>
          </p:cNvPicPr>
          <p:nvPr/>
        </p:nvPicPr>
        <p:blipFill>
          <a:blip r:embed="rId3"/>
          <a:stretch>
            <a:fillRect/>
          </a:stretch>
        </p:blipFill>
        <p:spPr>
          <a:xfrm>
            <a:off x="2231767" y="2010686"/>
            <a:ext cx="3685169" cy="3091142"/>
          </a:xfrm>
          <a:prstGeom prst="rect">
            <a:avLst/>
          </a:prstGeom>
        </p:spPr>
      </p:pic>
      <p:sp>
        <p:nvSpPr>
          <p:cNvPr id="2" name="AutoShape 2" descr="data:image/jpg;base64,%20/9j/4AAQSkZJRgABAQEAYABgAAD/2wBDAAUDBAQEAwUEBAQFBQUGBwwIBwcHBw8LCwkMEQ8SEhEPERETFhwXExQaFRERGCEYGh0dHx8fExciJCIeJBweHx7/2wBDAQUFBQcGBw4ICA4eFBEUHh4eHh4eHh4eHh4eHh4eHh4eHh4eHh4eHh4eHh4eHh4eHh4eHh4eHh4eHh4eHh4eHh7/wAARCAIDAmY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y40o6UhpR0r90R6bCiiul07wD401LToNQsPDWoXNrOm+GWNAQ6+o55qKlWnSV5yS9XYhtI5qitbS/DPiDVNXn0ew0e8n1CBWaa2EeJIwpAO4HGMZFWNd8G+K9Csvt2r+H7+ztdwUzSR/ICegJHA/GpeIpKSjzK76XRLfQwaKvW2kapdaRd6vb2E8thZsq3Fwq5SIt90E+9XPDvhTxH4ihmm0PR7q/jgYJK0SghGIyAc1Uq1OKblJJLfXYlsxaUV0//CvPG/2z7H/wjV/9o8vzfL2jOzOM9emeKh1zwR4u0Kwe/wBY8P3tlaoQrSyqAAT071KxdBtRU1d+aJujnT1pRWt4d8Na94ieYaLpk94IQDK64VI89NzEgDP1qzD4L8WSa1NoqaBenUIYhM8GzDBCcBueCORyKqWIpRbjKSuvNENmAaBXSaz4D8Y6Pp8uoap4dvrS1hAMksigBQTgZ59SKzpfD+twyabHNpdzG2qKr2IZMfaFJwCvrkkUQxFKavGSfzQrmbRXXH4ZeP8AG7/hE9Sx67Bj+dc5qGm6hp8dtJfWktul1GZIGcYEihipI9sgj8KKeJo1NITT9GmSVKK3tN8G+KtSkSOx0K8nd7dLpQqjmJiQrjnoSD+VP1zwR4t0Owa+1fw/e2VsjKrSSqAAScAde9H1mjzcnOr9rq4jnqK6WfwD4zh0w6jL4bv1t1j81vk+dU/vFM7gPfFVfD3hHxN4htJLvRNFu7+CJ/LeSJQVVsZxyeuDR9ao8rlzqy80QYlArfufBfiy21KPTbjw9qEV5LE80ULRYaRFGWK/3sD0rL0jTdQ1a6NrptnLdTCNpGSMZKooyzH0AHerjWpyTkpK3qSypQKktoJrq5jt7aGSaaVgsccalmdj0AA6mt/VvAvi7SNOk1DUdAvILaLHmvgN5Wf74BJX8cUTrU4SUZSSb21JOcNAq1e6ffWdtaXN1ayQw3kZltnYYEqAlSw9sgirUfh/W3khjTS7lnms2vogF+/bqCTIP9kbT+VU6kErtolmZQK6TTPAfjLU9Og1HT/Dd/c2k674ZY0BEg6ZHPNYN3a3VleS2d5by29zE2ySKRCrq3oQeQaUK1OcnGMk2vMl7ENFXtZ0jVNGv/sGrWE9ldbVfypl2ttYZB/GjVdI1TStUOl6lYXFpejb+4lXDfN93j3yKpVIO1nuSyjRWtZ+G9evNdm0O10m7m1KBmWa3VMtGV67uwA9TUmseFPEekXtrZ6jo9zBNeMFtgQGWYk4wrAkE5OODU+3pXUeZXeu/QloxaUV1cvw18eRK7SeFtRUICWyo4A6965QU6VelVv7OSfo7ktNCUopKUVqSwNAoNApkMD0oFB6UChksWiiimSwooooJYUUUUEhSikpRTJYhpRSGlFBLA9KBQelAoJYUUUU0QwooopiYUUUUEMKUUlKKCWBoFBoFMlinpQOlB6UDpQSwooopkMKKKKBMKKKKESwooopkMU0Cg0CgTA0DpQaB0oIYtFFFUSVDSjpSGlHSvOR+oMK7f4msU0TwIysVYeH0IIOCP30lcRXWWfxB8QW2nWNj5Oi3EdhEIbZ7nSoJpI0BJADupPUk1zYinUlKEoJOze7t0a7Mzd73PT7X7PdXguNbuJorq6+HrPqcyx75fvgI5UkbmKBep54rmFt9D8PfCrXNT8N6hqWvQ6wF06582BYI7Ahg4aRNxJY4+VunXnPFcOfFniBtS1TUptQae71S2e1u5ZVDF4mxlR/d+6AMdMcVB4f8QapoUd7DYSxeRfw+TdQzRLJHKucjKtxkEZB6ivPhltWK+LrF26Ozvba+nT01Rmotf15I9n8KaVDpOk+H/Ct/rGiWlnqVlM2t21xeqlwZLpR5WEI6ooiI9ya5bR9K0/S/hl4q0jxXLqFotn4it4ZDZwrJJ5ixyjoxAweTnPpXnevavqGua1caxqU/m3tw4eR1ULyAAMAcAAAYA9K0td8Za/rdte2+o3MMiX08Vxc7YFUySRIURiQOu0nPr1NEcvrr7XxNN+TUr6d92teyEotGbr0ejR3+3Qri+ntNg+e8iWOTd3GFJGPxrqfjp/yVHVf+udt/wCk8dcPWh4g1i/17V5tV1OVZbuYIHZUCg7VCjgcdAK9L2MvbQne6Sa89XH/ACDqdZ4Yv9Mh8AtpPi3StVGhXepGe11DT3QOtwkYVkZW4cBSDg4I7VX+JNi8Gi+Hruz159a0GS3li0ySa38qaAI/zxOOejNwckc8VleHPFmraFZ3Gn262V3p9w4kls762SeEuBgOFYcNjjIwar+JfEOpeIpoX1BoFito/Ktre3hWGGBM5IRFGBk8nua544arHEc/2bt7+VtmtH6O1vUhHdeONEk8SfFzQtEjO0XWm6csj9kjFupdj7BQT+Fb/wAQLX/hKPCfiFodU0S9bR7sX2lQWN4JpIrHasToVA4AVY2+ua8wbxl4g/tWTVPtUQvJNP8A7OMohXKwbBHgccHaMbhz1qh4b1rUfD+om/0uVI5jDJAwdA6vG6lWUqeCCDXP9Qr2g1JXglb16+idkvS5KW3yOm1L/khmi/8AYwXf/omOj4kf8ih4Bk/gOiuu7tkXEmRXMS6xfyeH7fQXkU2FvcvdRx7BkSOoVjnr0UcVs+HfHmu6LpKaTHHpl/YRyGSGDULGO4WFz1Kbhlc/lXS8PVhaUUm1Ju17aO67eYtv68zQ+LgKjwhGww6+GrTcp6jJcj9DXX3sNpP+1Lbx3iRunnwFEf7rSC2Uxg/8DC15R4h1rUvEGrzarq10bm7lxucgKAAMBQBwABwAKdreuanrOuvrd9cZv3KMZY1CYKABSMdCAoqFgajhGLdvdkn6yaenpZktaW8jT8Pal4g/4WZZ38c90+tvqahiSTI7mTDKfUdQR6V6L4msfCo8LeKbW71C50/S4/Gkgt3s7UT8+Sfl27lwvX8q4Z/iV4nYvcL/AGXHqToUfU49PiW8YEYJ80DO7H8XX3rnv7Z1D/hH20EzA2D3f2xkKDcZdu3du69O1TUwdatOMnaNrLR9nft06adWLrf+uv8Ameh+Or0+DdC8KaZ4avLy8gguH1ix1mUAJKWAXZGoJ2quMMp5yTkU74h6ppem+GIL7w7YPYXXjSD7ZqByNsMSsVaCLHRGkVmPtgV56+vam/hlPDkkySadHcG5iR4wWicjB2t1UHuBwaZqWsX+pWOnWd5Krw6bAbe1AQAqhYsQSOvJPJp08vacObWzd3/MtWr+d7O229uxB1fwa3R6h4hvLT/kK2ug3UunbfvLLgAsv+0ELEUvwo09tR1B003xemm6xexXEBtZbN5hPEYyW3N905GevQjNcbpOo32k6lBqWm3UtrdwPuiljOGU/wCe1dLL8RfEJim+xw6PptxcKUnu7HTYoJ5Aeo3qMjPfbitMThq0pT9nb3kt+lr9GnddRIsfEL/kR/h/IPuf2TMue2RcPkfqK7nTQV1vQI2GHX4eXBKnqMxzEfoa838O+Otc0PSV0mOPTb+wSQyxW+oWUdwsLnqybh8ufbioJPGfiKbxDd69NfCS/urZ7WR2iXaInTYUVcYUbeBjpWNXA16kXT0sudp335r20tpa+pKdmn6fmv8AI1viM23wx4BYNtI0LIIOCP38ldpHpMeveMfA19rjxiS38Px6lrEtw20GOJm8oyMem4CMZPY1wFj4+1600ux04Q6NcQ2EXk2rXWlQTSRpknAd1J6kmqF14u8QXf8AbBur8zvrCol7I6Au6IcqgP8ACuQOBgcCnLB4iUeVWVnLW+vvN+XRO/qkTp19PyO++I9jd634MsfEt3qmlanqmm372969hdCcCCaQvCWIHG1i6j2Irf8AiDHH418banpCov8AwkPh+8WSywMNeWY2s8Xu6Elh6gkV4xo2ualpNrqFrZSosGowCC6jeMMHUMGHXoQQCCORU83ifW5PFv8Awlf2zZq/nicTxoFw44zgcYwOneoWW1Ytcsl7vNy+V+V2t23XoxSd0z0r4ju9voPxAmsWKTTeLVgv2Q4b7PsYop/2S+fqQK5DwBL4hkGkwJ5r+H4fEFoz5AKR3DMAME8glc5A/Gs6z8a+ILXX9S1pbiCSfVGY38U1ujwXGTkhoyNpGenp2pdU8ba5fSafg2Vlb6dOLi1tbO1SGBJQQd5RRhm46nNaUcHWp0vZWTvbX0iltby0fb7nE3e/z/E3/iJB4D/4S7xCzap4iF/9tuCUFnD5Xmb243b87c98ZxXnq12F18RdcuppZ7jTfDMs0rFpJH0K2LMx6knZkn3rkM5JPrXZgaVWlTUanRLrf9EKo022htKKSlFdpmwNAoNApkMD0oFB6UChksWiiimSwooooJYUUUUEhSikpRTJYhpRSGlFBLA9KBQelAoJYUUUU0QwooopiYUUUUEMKUUlKKCWBoFBoFMlinpQOlB6UDpQSwooopkMKKKKBMKKKKESwooopkMU0Cg0CgTA0DpQaB0oIYtFFFUSVDSjpSGlHSvOR+oMK9I+HHhHRNV8Ns2sqy6jrdxJY6E3mFQk0cZcuR/ECxSPnua83r0jWPiI2kPpGl+E4tKudO0e1iW3uLvTEkkaf78simRdy5cnGMdAa4ceq84qnR3fXa1vP1tp1VzKd+hU+HmjWEvhnxTqWoeGn1u+0x7VIbTzJUILyMr5EZBOMfpWjeeHNHv/AAnb65L4VufDFwus29kIHnlaO9jk+/tEvzArjkg45qfXPGmhw23jG78N6pdWN5rwsLqNIFkiaKYMzXCbhjABJOc4IPFZkviyw8RaBpc/ibULgeINEu4vIuHDyfbLXeCyuRnDp1DHqOOtcH+0zn7WzSbXV6e6rq21r3TfTV9DOV9Wv60Nnxho1rpHiLVbCy+Dtzc2VpcSRxXXm3xDopOHyDjpz6Vg/CvQfDt9Ffax4sRxpImh0+DZIUxcTtgPkdQigsR9K1fGF5oeteJ9V1O1+K0lta3tzJLHAbO9+RGJO3AGOlZs3jW30Hwjo3h3w7HpmoIgkutQkvdNSYG5dsAKJV42oFGR1yaVJV5YdU483M7Xb51bS71lf007g77I47XdKu9H1680W6TF1aXDQOPVgcZH16/jXa+JE8KeCdV/4Rq48Lxa7eWyINSu7i7ljJlZQzJCEIChc4yckkVl/EzXtP8AE17pfiK3kVNXns0XVYkiKKtxGdodeMEMoU8dMVp+I5PCfjXVP+EkufE6aDe3KIdStLizll/eqoVnhKAhg2M7TggmuyU6k403WTSs72v8WnbW29um3kJmxpHgjQ4/EeozW+l3Gu6bN4bOtaTZvI4lYllAjYx4LFTuXjr1rkPGirDZwRP8PpPDEjyblmke5zKAOVAlOO4PHNdIPHekDUNZWylurKxg8MHRtHZlPmuwZSGYr90sdx64HTNec3moX98F+2311dbM7fOmZ9ueuMniowdLESqc1Vuytu3+V7X76bkq9tf60Rv3OkWCfCiz15YSNQl1uW1eTecGJYUYDHTqTz1rW+Gmi2N94U8R6rL4Xk8RXtjJarb2qPMDiRnDnERyegpmj3PhzUvhhB4d1LxJHo95BrEt5+8s5pg8bRIgwYwcHINXPC154d0rQPE3h5PGwtWvXs5LXUYrK5CtsLl12qu8feA560q1So6U4LmvzLpLbmWzXl2exHRGD4zhZY7SEeAZfDMskh2M7XBM/QbQJeOCR09a3/iH4Q0XS/DAfR1c6noc0Vnrx8wsHlljDBwP4Qr74+PQUzRpvDWmeJtM1jVfHTeIYLGR7hbY2lyCZFUtGuZBjBcKD+tT6D8Rzql5qmm+LodLt9L1m2ljvLi00xElWU5aOQmNdz4fB79c1MpYhcrpJ2jq/i1u9rS1dlfTu0HUm1DStJ0nQvDT23w6k16TUNKjuri5E90MyMzAqBGdo4A/OtS18DeDYfG+rWOrx3djpqeHo9QeJ5i0umTyFAVYjG7Zuzg9jzXO6r8Q9S00eE28L65eR/2VpcUNzCGdYWmV2LBkOAwII5xU13r3hGK88T3+l3U0Sa9oTJ9kkjkY2920iM8W4jlflJDZxjisHSxVt5K99nJv4uz0Wm1l/wAGEtvl+lzOj8Hf2Xb+OLPWrfdfaNYxzWsiOQpLTIokXHDKyNkfWur0vwX4MbxFe2urJLaafH4VtL4zrIxMFxL5YMvXkAvkjpjtWLp3jfS7r4U6zoms+YNeWxSx0+4ClvPtxKriNyOhQqcE9jipdW8XaDcf215V27favCVppkWYWG64jMW5enAG089Kqp9cm5Rd072uv+3NV+L8tfMW7/ruv+CZMXg/+zbHxxa61bZ1HRbaB7Z1c7cvOq7xjhlZGyPrVvX4PDXgu+h8PTeF4vEGqRwRvqM9zcyoqyOgcxxLGRgKCBuOSTU9n440u8+FGr6Nq/mDxCtpDZWVwFLfaLdZlkCOR0KYOCexxS3esaP4h1u38XWvjA+Fte8lEvVltpXBkVAhkieMHhlHKkAg5rRSxDnL2ydk3tfV2jZ+7ryv3vR76knGeMI9Ej1ot4eF2lhLEkghuVO+ByPmjyfvBTkBu4rsdE8G6RdfD4RzRyf8JTf2k+q6fiQgfZoWAKbehLgSsD1+UVlfEvX9N8T+JNK8rUbq4t7SyhsbjUbmHa85VmLzbBk/xdOvFb9/8V5rLxtDcaHYaS+jac8dtZNLpsZuDaoAuPMI3ruXd343VpVeKnRpxpJqW+r7bJu3XdrTRO4n3K3gjwXo/iX4Z3M6sYfEk2pPBpjFyEnKRCQwkZwCw3YPrgU3wR4V0fUNP8IvqFm5m1DxLLp94DIylolSM7MZ+UgseRzVfxXrnh+18OT6Z4W1GYmLxK+o2TCJ42jhMQ2nJAwVbj8M10z/ABD8MXsvgvU5Q1lf22ttqGtxpCxQOVRWlTA53bN20c5JrCpLGNOUVK0m2t7r3Xb5P8GvMl7W9f1MHRovBvibxWfCf/CLDRp7qd7W0vrW/mkKSgkJvSQkMpIAOMHmud+HmjW2o/EnSNB1aHzLebUFt7mMMVyMkEZHI6V0OjXHgzw14qPixfE51q4tp5LmzsbfT5Yt8pJKb3kAAUEgnGScVzvw91m2034kaRr2rTGO3hv1uLmQIWwMkk4HJ611Q9pyVPZ81uXS/Nfm125te3l26kz2djoNfs1tba/H/CoLiziiEii8aS9xEBkCT5jt4688Unh3wfpXjLQLK90eeHSrjTTs8QCaUlUh5Iu1BPTAIKj+LGOtQawmlXC3jj4qPcJIXYW7Wl7h85ITkY9ueKn0nxrZeDNO0zT/AAuI7/zcT67LNCVW8yCDagMM+Wqk892Oe1Zfv/ZWo3579ea22t+b8POwStfyLGk2vhG60jxZr1j4UfULXTprSGwtpbmYMUcsrSOUOdxxux0HSrmleF/D2txeF9Uk8Oz6EL7X002eya4lZLqEgEyIX+cY+6cHHNUl8S6H4b0bxXbeDNev7ZtSls5tPMayRSxIGYyRM4x93OM5wwrA8LeKbtviDoOueJtYvryGyvYpJJriV5mRFYE4ByfwFJUcRNTnBySW13K/wLS22/Xe9yJNJG94isY7I6lGvwfuLeCAyqt40l7hFBIEmSdvvzxU97pWk6V4f8MyW3w8k16TUNKjuri5E90MyF3UgCM7Rwo/OqGuf2TeXF/MvxVeSKd5JFt2s73BDEkIcjHfHpTtS+IWpafF4Rbwxrd7CdL0qKG5gDOsRmEjllZD8rgqQCeaUYV5xgoXvfW7qLo929d+2gStd/11Rp3/AIK0C38W6vZiznhiTws+qrZTTFpLG42BvLZhgnaex9RmkfQbOx8LeGrqx+G0/iGS/wBNFzc3SSXRAk8xl24jO0cAcVXXxB4RtvEmt6zp91NDDrWgXEb2rxyM1tdyAZi3EfMpIJDZwAcGlu9U0XVfDPhm3i+IEuhzadpgtbm2FrdEeZ5jtnMY2nhhUf7T7nNzW0v8XaV/h13t17asnTX+u3/B/Em8G+FvDviKHxUusaY3hq6ie0trBGkl22k8pYAPvOdrMqg7umeKwtO8Is3hXWoryyeLXrTW7PTow7EeWZPMDKR0PKrz+VEmp6TYeFPFejrrzatc6hLYyW9yIJV87y2YvneMgjI69e1beofEHT9Q+HCeaWTxdHqFnJNJsJW6S3DeXKTjG8BgpycnANbP63GTcLuLlFddLKOuutnqnfr8yHb8/wBSjrM3gbw54lm8MzeFzqdrZzfZr3UnvJEuHdTiR4wp2KAc4BBzjmrXhzQNEbwdq2sab4WufFrw62LS2z56OLcxlg7JEeDkDr61X1qHwH4h8Sy+J5vFDada3k32q90xrKR7hHJy6RsBsYE5wxIxnmp9M17w3deEtY0m01yTwj5+uC9tYxHcS4txEVCFowTnJHU9qmXP7KPLz83u83xd9dte/wAOlvkGnN5f8B/1qcr41Typ7aM+DZPDD7GJjdpyZhng/veeMEcVz1bvi2KzVreS38XHxE5BDEwToYh25lHOeenpWFXtYb+Ev1v/AO3a/eYz3CiiitzNhRRRQSFKKSlFMliGlFIaUUEsD0oFB6UCglhRRRTRDCiiimJhRRRQQwpRSUooJYGgUGgUyWKelA6UHpQOlBLCiiimQwooooEwooooRLCiiimQxTQKDQKBMDQOlBoHSghi0UUVRJUNKOlIaUdK85H6gwooopksKKKKCGFFFFBLClFJSimJiHrSikPWlFBDA0Cg0CgkWiiimSwooopiYUUUUEMKBRQKCWFAooFBLA0Cg0CqJYtAooFBLCiiiglhRRRTIYUopKUUEsSlFJSigTA0Cg0CmQwPSgUHpQKGSxaKKKZLCiiiglhRRRQSFKKSlFMliGlFIaUUEsD0oFB6UCglhRRRTRDCiiimJhRRRQQwpRSUooJYGgUGgUyWKelA6UHpQOlBLCiiimQwooooEwooooRLCiiimQxTQKDQKBMDQOlBoHSghi0UUVRJUNKOlIaUdK85H6gwrZ8LeFfEXii4e38P6Pdag8f+sMS/Kn+8xwB+JrGPSvr5Lq6+HX7PWnX/AIR0mO/uvssE0hCFgWlALzMF5bGf5dhXlZtmM8HGEacU5zdlfRfMyqS5bWPna6+FHxFtryK0k8J35kmzsKbWQ4GT8wOBwD1Irmdf0bVNA1WXStZs5LO9iCmSGQjKhgCOhI6EGvoj4L/HXVNd8Trofi5dNhimR2jvVPkCNlGdr7jjBxgdDmvLf2kLy0vvjBq91Y3UF1A0dvtlhkDqcQoDgjjrXPgcdjpYx4bFQStG91fXVL+upClK9medUV2nhL4WeOvFNit/pOhyG0cZSeeRYlkHqu45I9xxU938IPiRarcvL4XuBHbgtJIJotuAMkg7uRj0r03mGFjNwdWN10ugcl3Oc8KeF/EHiq9ks/D+lz6hNEnmSCPACL6kkgCs68tbmxvJrO8gkguYHMcsUi4ZGBwQR61678Cbf4o+G7eTxB4W8Jpq2m6pEF/ezRor7GIDD5wRg7hyOa828c3Gr3XjLV7jX4Vg1V7tzdxLjEcmeVGCRgdOprOhi51cVOmnFxS0s7yv1uuhN9TEPWlFdd4P+GvjXxbbfa9E0OWS0P3biVlijb6FiN34ZqDxl4A8XeD1WTX9FntoGO1bhSJIifTcpIB+uK6FjMO6nslUXN2ur/cS2cwaBXQ+EvBPinxbHcSeHdIl1BbZlWYpIi7C2cfeYehrTk+FXxDi1OHTX8K3v2mZC6hWRlCg4yzBiq8+pFE8Zh4ScJVIprpdXFc4yiuk8ZeBPFnhBIpPEGjTWkMp2pMGV4y3puUkA+xrD06xvNSvorHT7Wa7upm2xwwoWdz7AVrTr06kPaQknHunoSV6K9Ek+CXxLjsPth8O7hjPlLcxmX/vnd+lc54t8E+KvCcFvP4i0eXT47lisJeRG3EDJHyscde9Y0sfhasuWnUi32TRNznqK6Pwb4F8WeLyx8P6NPdxIdrzkhIlPpvbAz7Dmr3i/wCGPjjwrZte6xocq2i/fuIHWVE/3ipO36niqeMw6qeydRc3a6v9xLOOoFFArpJYUCur8HfDrxl4ug+1aHok01rkj7RIyxxE+gZiM/hmpPGHw18a+ErT7ZreiyR2gIBuInWWNSem4qTj8cVzfXcN7X2XtFzdrq/3CZyBoFdD4S8FeKPFsdxJ4d0iTUFtiqzFJEXYT0+8w9DWnJ8KviHFqcOnP4VvftMyF1ClGUKDjLMG2r+JFOeNw0JOEqkU10urkNHGUCul8Y+BPFnhBIpPEGjTWkMp2pMGV4y3puUkA+xrn7G1ub67js7O3lubiVgscUSFmc+gA61rTrU6sOeEk13T0JZNpGm32r6lBpumWsl1eTsVihj+85wTgfgDW9q/w78b6Rps+pan4Zv7WzgXdLNIo2oM4yefeuv8JfDD4r+GtTsvFWneG4jc2bGWKGWeMscqRym4HoTxnNey+OdT1bWP2Z9S1LXrX7Jqc1l/pMPlmPY4mAxtPI6V4GNzt069OOHcZwk1F63abfk+w1HTU+Qq6Pw94F8X+INOGo6L4fvb60LlBLEAV3DqOTXOV9S/AbVLjRP2ctT1i0WNriya8njEgJUsoyM47cV35xj6uCoRnSSbcktfMiMU3qeHf8Kq+I3/AEKGp/8AfK/40D4VfEb/AKFDU/8Avlf8a+oPgT421bxx4Iuta1eK1juYruSFRAhVSqopHBJ5+Y1lfs+fEbXfHy61/bUFlH9iMQi+zoy53bs5yT/dFfPVOIMypqq5U4fu7KW/XRW1K9nF213PkKVHjleORSroxVgexHUUgro9M8LeIfFXiW/tPD+lXF/IlxIXKDCRjeeWY4A/E1seIfhD8QtCsGvrzw/JLboNztbSrMUHqQpz+lfWyx2HhJU51EpPpdXMOV22OENAoNdb4M+G/jPxbbfa9E0WWW1yQLiV1ijY+xYjP4ZrarXpUIc9WSiu7diLN7HJHpXTaH4A8aa3pcWp6T4cvryzmz5c0aja2CQcc+oIrZn+DXxLjuJIB4XnkKYJdJ4thz6Etz0r0n9lXxtrU+qxeBZ47UabZWk8qEIfN3+YCcnODy7dq8rMc0cMLKtg3Gbjq9b6fJjjTu7S0PBNa0vUNF1ObTNVtJLS8hIEsMg+ZcgEZ/Ag1Tr274tfDfxp4u+LviC70TRZJbXzIgLiV1ijYiFMgFiM/hmvKvF/hfXvCWpDT/EGnSWU7LvTcQyyL6qw4IrqwOY0cTTh7652k2k9VdX23InBxvpoY1Fdxa/CP4jXVrFdW/he4khmRZI3E8PzKRkH7/oabo/wn+IWq2r3Np4YuxEpIBmZIixH90MQT9ela/2jg0m/ax0/vL/Mh05djiaKs6pp99peoTafqVrLaXcDbZYZV2sp9xWv4P8ABfifxdK8fh/R57xYziSUYWND6F2wM+3WuidanCn7SUko976feQk27HP1qeG/D+teI7x7LQ9Nn1C4RDI0cQBIXIGefciuj8T/AAn8feHbF77UNBka1QbpJbaRZgg9WCnIHvjFZ3w58Z6t4I1uTVNGW2eeaLyGE6Fl2lgeMEc8Cud4r21CU8JKM3010v52Dls7T0IPEvg3xT4btY7rXtDu9Pglfy0eYABmxnHB9BWCK+oP2vHaT4faHI2Mtfqxx7xNXzZoek6nreoR6dpFjcX13J92KFNzEevsPc8Vy5PmUsbg1iKqUdX6aeo61PknyopHpQK9Fufgn8SoLE3R8PiQAZMcdzG0n/fIPP4V5/dW9xaXMlrdQSQTxMVkjkUqyEdiD0rvoYuhiL+xmpW7NMxlCUd0RUVteFfCviLxTdNb+H9Jub90x5hjACJ/vMcAfia29U+FPxB025t4LnwzdE3MgiiaN0dC56AsDhf+BYonjcPTn7OdRKXZtXJUJNXSOKorvf8AhTnxM/6FS4/8CIf/AIumyfB/4lRxtI/hW4CqCzH7RDwB/wADrP8AtPBf8/o/+BL/ADB0an8r+44Siuw0P4Y+PNc0m31bSvDs11ZXK74ZVmiAcZxnBYHqD1FZPizwr4g8KXUFr4h017CaeMyRI7o25QcZ+UnvWsMZh51PZxqJy7XV/uM3TkldrQxaUUlKK6TJgaBQaBTJYp6UDpQelA6UEsKKKKZDCiiigTCiiihEsKKKKZDFNAoNAoEwNA6UGgdKCGLRRRVElQ0o6UhpR0rzkfqDCvon4YfErxR4B8G2Nt418K6m/h8bUsdRRAGVGGVXBOGGOnIOPWvnVvun6V9sXng+w8c/BbRtBvpmty+n2skEy8mOVYhtOO/fI9Ca+b4jr0IQpQxEbwk9e681YwrNaXM20n+DXxY3WqQabdX7qW2NCbe7HqQeCcexIryLT/hLb6X+0FYeEb1zdaO6m/jZxzLCoJ2NjvuG0+o+tdp8J/gPq/hbx1a+INY1qxlgsGZ4UtQ+6RipA3bgNo5zjmsf4jfE7SrL9ofR9Xs5VudO0eE2N3NEdwYOW8wr67dw/FTXj4SUoV6mHy+q5w5G9ej6W8/66GS3aizc/aH+K+ueDtetfDHhb7PaNHbLNPM0IYgEkKig8AYHp3FJ4L+Oej6t8Pb+28Zalb2Wt+XNCgjgfbcAp8rfKCFOTg89q0Pjd8KpPiRc2HirwrqdiZmtljfzGPlzx5JVlZQeRkj/APVXPJ8GvB/gv4c6nqXxDvluLwjdHLaSlDEQDtjiz99mJ5yMe2BmsqCyieCpU5p+0ur2XvXv59P63EuW3mT/ALIfizWdRW68K3UkJ03S7IPbKsQDgtIc5bv1NcG3hy38V/tPajol4CbSXWJ5LhQcbo0yxX8cY/GvSP2TfBd9pdjL4wlu7d7PV7Xy4YVz5ibZSDu4x/D2rmPHthefC3452Xjq/uYLmx1TUZ5vKhDb0hbAcHIwSA+ePSu2FamszxUcM7SlFpW/mtr87h9p2PYPijZfERrKx0v4cf2bptskeJpnZVZAOFRFKkAY749KX4e6b44u9Bv9D+J0GmalBKmyOaJgTKp4ZXUADjggis74n+H/ABF440zT9e+HfjWWz/dY2Q3bpBcoeQcr0YcjkexxisLwf8O/GllZ3mo/EH4k6vb28cLFUtNTdRF/00d2449MYrwaapvBqMpwjJP+V+0vfv8A0jPoeb/D/V9c+HXxmuPA+lzQ/YLrWo7efzYgzvFuwuD2O1q9T/aL+KGueBZtO0zQre1E97E8rXMy7/LCsBhV6Z56n8q8z+FHgu68YfFK68S6X4jOo2Wi6rDI91fhvPu1HIbjPZe+O1d5+1R4F1DXrCPxVb3lrFa6LYymaKTdvk+YH5cDH517WL+pzzShGvZvl97TeVtL/h+o3a5a8b6pceLP2V5Nc1ZYnvJrKOdyq4HmLKBuA7dP1rL/AGUtC03SvA2p+N7qJXupHlRZCMmOCIZIX0yc5+gre8G+HrnxV+zBp/h+znhgnvLDYkkudikSk8457Vjfs7apZ6PLr/wn1y5ga8tLuUQkHCXCsMSKue4IzjrhvauKUrYHE4el0qNtL+S9vuF0OAj/AGhvGp8TLfMLIaUZhmx8gcRZ6b/vbsd+me1dH8cfE/hf4naj4P0Dw3q4upZdS8ufEToYlk2rn5gM9+npVK6/Zq17/hIGitdc09dHMhKzOG85Y89NmMFse+Kp/GjSvA/w48UeHZfCizf25YzRXFzCJ90exMEFwejsR2IGMnHSvXp/2XUxVJ4FfvEnblWm32v69RaHunjLSfFOk+DLLQfhhbadZPHiPzJ2AEMYHVQQQzE9z7ms/wCFlp8U7W4uLD4gPpuqadLEdkyupkVv7rAKAykZpPFsN38TvA1lq3w/8XT6XcqfMVorhkVsj5opQvIYfTj6GuW8DfDT4lDUDc+NfiBqcWnxqSYLPUpC78dS5wFA69/wr5ulGH1Sca04Rld3vF89/J/15iPEPjn4ZtvCfxL1LS7FPLsn23Fug6IjjO0ewOQPbFcSuM8jI9PWus+Lklk/ji8j0/xJf+I7eECJb28fexx1UN/Eo6Z4zzXKwMizI0i7kDAsvqM8iv0vA8/1Wnzu7svK+nmSz6o8J33xb8VeALCHw9peheD7dUUQXLliZIgMAJEVbaD1yc57V2Wh2Hiub4aazpfxBayvb3yriITQYKzwmP5WIAGDknsOgrK+Kel+IvHXgXR5vhxrkdrbMRKwjuDCJYiuFAZem09V/wAK3fh54e8TaX4Bm0XxRr41fU5FkAmJLeUrLhU3HlscnJ9favzLE1oOj7RckXzfDZ8616vf9Owz5i+APjLXPD3i/T9F02WBbPV7+CO7DxBmIzjg9uCa9v8A2ivifrngWXTtN0K3tRcXsTytczLv8sKQMKvTPufyrz/4efBTXtN+JkPnavpj/wBhT2t1PtD/ALxWJYBeOvynrXYftT+BtQ16wj8VW95axW2jWUhmik3b5PmB+XAx+de/jamW4nN6MnZxa18217t/wJ1sWvG+p3Hiv9liXXNWWJ7yayjncquB5iygbgO3T9aw/wBkXw9p9v4f1Xxndxo1z5zW0UhGTFGihnx7nP5Cun8H+H7nxV+zDp/h+znhgnvdPCJJLnYpEuecc9q579nLV7Lw5qev/C7XLu3+1w3rmBs4juCQFdVzjngEDuCfSuFytgMVh6O6qNtL+W6X3B1Rw+s/tCeNpvEUt5pZsrfTVkPk2jwBwyZ43N97JHoRXsPxF1+PxR+zbqHiCOEwi905JDHnOxt6hhn2INed6r+zVqzeIHGm6/YppDyFlaVG86JCfu7QMMR65Ga9i17wTDd/B+bwLoN1FGn2NbWGaU5XKsCS23uSDnHerzCvlKnhpYWyakm2lsvPz/ESUtbnw9WzY+KfEljocuh2etXsGmTBhJapJiNg33sj3pni/Q7jw14mv9Bupopp7KXynkiztY4ByM896zrSFrm7ht1YK0sixgnoCTj+tfoP7qtTUmk1uv8AM52fVP7JH/JK9Q/7CU3/AKLjr5r8O+JfEXh+SdNA1i8043LASeRJt3kZxn8zX2B8FPAt94D8HXOiX17bXc01084khDBQGVRjn/dr5W+KXgPUPh9rdrp99f213LcQ/aEeBWAUbiMHPfivkslxWGxGPxUbqSm01pva5dRNRR9WWnhzWPCXwxTSPBNtZvrZRS81021WmbmSV/7xznA+nYVh/Diz+NWm+IU/4S280zVNJmJE37xRJD6Mm1RnnsasaRrA+K3wpRfD/iKfRtbSNPNeCUrJBOo5DgHJRufwOeorkfDPwx+LkmsxjxD8Qr2DTUfMhttRleSVR2XIAXPqenpXz1KK9nWhiZwjO7vzRbl8n+VjR9LGH8Wfhxpsvx70CytoRb6fr7ia5jjGAGQky49NwA/Emut/aC+I2ofD6PSvDfhSG2s5ZLfzDIYgwhiU7VVF6dj19K86+JWtWPg74w6Ne6d4p1bxGmlT77iK7uPO+zAnDxI/c7c59DjJPNen/GL4fwfFnR9J8SeFdVtDcRxFY3kJ8uaJucEjJVgc9u5Br1Z8sZ4OWOfNS5Xq07X1tdelv+GM+kuXcyPhL8eNPutGuYfH+pW9pfQyAQzJbvidCO4QEAgj2zkVwv7KLK/xdu3U5VrC4IPsZErrPDvwR8N+F/Ceq6t8Sr+CUeX8rW0rILYDnKngs5PGMY7YOad+y/4DurXUU8ewXkP9lXkFxBb275M6jzdoLHG3onb1q61XLaWFxcsK2lKy/u3s9I/jf/IlKblHmK/xp+Mfi3QviJceHdEa1s7WxkiDuYhI8+5VYg54A+bHHPvWj+2RFHJ4V8P3TKPMF26g+zR5I/QVyn7TfgXUNN8T3HjeW8tXstRvYYI4F3eYhEQGTxjHyHv3FesfH7wPqHjbwhZR2F5bWx092upPP3fMojPAwDzWNOeCw08BXp2S15n52V7/ADYNSkppmb+zB4y1zxZoWpw6xJA6aYYLe28uIJhNh6+p+UVzPhP40+KPEHxistCMFla6RLeSWxgWPc5ADAMXPOcgHjArsv2cPAuo+DNAvLi+vLW5XVhBcxCHdlF2Hhsjr8w6V5XpngbUPA/7QXhmHULy1ujqF3JdRmDd8qkvwcgc1NOnl1bF4yyT933dO0Xe3zBuajEX9qrTVuvi7pFtbqqTX9nBEzY6sZXQE/hj8q9N+KfiWD4OfDvStJ8M2UAuJSYLbzFyq7Vy8rAfeYkj8TXP/tQeENUkvIfiHaXlqlvo1vCphbd5jOJ8gjjGMuO/Y10XivR9F+Ofw5sL3StSjtbyBvNjYjd5EpXDxSKOR/8AWB5qfb0amFwbrO9GLalvZPpf+trhZqU7b9DlfgV8Zte8R+LovDXidba4F4r/AGe4iiEbK6qW2sBwQQD+Neb/ALRXhmz8MfE+WPTYlhtL6JLtIlGFjZmIYAdhlSfxr1r4PfBaTwPr58UeJdYsppLSN/ISHIijyMGRmYDoM8Y4znNcJ4stZfjb8ZL6Dw7f2sNrp9oqwTThtsqI/wAzDAJ5Zzj2Ar0cFXwlPM51sJpRUPea+G99P69TKcZumlLe+h2v7W//ACTnQf8Ar9T/ANFNVr4LWul/D/4GT+NprYTXdzbveTMPvMoJEcYPYdPxYmt/4++CNQ8XeBrW1sry2t201zdSGbdh1WNgQMDrXMfAPWtE8cfCWb4fapMI7uCB7dotwDvCxJWRPUrnHsQPWvJpVVUyaME7xjP30v5W2aNWrN9baHCaP+0P4yi8QJdapFYT6Y0g821jh2lEJ52tnOQPXOa679rHwxZXulaP4t0+JFu5rhLSVlGPOR1JjJ9wRj6H2rN0j9mvUU8QRnVPEFnLpCSBm8mNhNKoP3cHhc+uTUv7VnjSwZNN8IaPPHJNZXC3VyYzlYWQERx/XkkjtxXqQlg6mZ0Hla2vzWTSt5/12MXzqlL2vyO28aaxZ/BT4VafZ6JYwzXjssEW8YV5SuXlfHJ6dPcDpXG/Br44eINZ8ZWmgeJ47SeLUJPLhnhi8topCPlBGcFT09ea7LxJpum/HD4U2U2l38NvfRMsyluRDOFw8bgcgHJ5+h5rmPhB8DdS8OeLLXxD4n1CyIsn3W1vbsW3ydFZmIGAM5AHU4rzsO8uWBrLGr9/eV7/ABX6W/r10NJe19pH2fwl/wDaK+JXirwT4k0yx0Ce0jhuLMyyCa3Eh3byODn0FdH4W8Xaz41+B9zrOkyQL4gjtpI5F8rKmdOSNv8AtLjHpuryv9sf/kdNE/7Bzf8Aow1D+yT4o/s3xdd+GriTFvqke+EE8CZBn9Vz/wB8iul5XSlklPFU4Lnj7z03Sbun8vyM/bNYhwb0eh6R+z9q2oaR8Dm1rX5ETTrJJXs0CbSIEz1Pclt2Pwr5w+IPjfXPHOpQX+uNAXgRo4RFHsCoWzg+v1r3v9qjW7Xw/wCA7DwhpaJbi/ky0UfAWCM5Ix7sV/I18vV7HDeGhWdTMZQs5yfL5L/g637nPi5uNqSeyClFJSivrDz2BoFBoFMlinpQOlB6UDpQSwooopkMKKKKBMKKKKESwooopkMU0Cg0CgTA0DpQaB0oIYtFFFUSVDSjpSGlHSvOR+oMK2JPFXieS2t7WTxFqrQWxVreM3b7YiowpUZ4wOBiseiplTjP4lclnS6j4+8bajYmxvvFerz2zDa0bXLYYeh9fxrmqKKVOlTpq0IpemhFje8O+MvFfh2EwaH4g1CwhJyYopjsz67Tx+lVfEHiHXfENws+uave6jImdhuJSwX6DoPwrLopKhSU/aKK5u9tfvJsbmm+L/Fem2Udjp3iTVrS1iBEcMN26IuTk4AOByTVbWte1zXPK/tnWL7UfJz5X2mdpNmeuMnjOBWZSiqVCkpcyir97EtGx4d8VeJPDhb+wtcv9OVjlkgmIRj7r0P5U/xD4u8UeIkEeua/qF/GDkRyzEoD67en6VhnrSil9Xpc/tOVc3eyv95LNPRvEGvaGsq6NrN/pyzEGQW07R7yOmcHmrV74y8XX9nLZ33ifWLm2mXZLFLeOyOvoQTgisI0Ch0KUpczir+hJu6f4w8WafZRWVh4m1e1tYRtjhhu3VEHXAAOBWVPe3lxfvqE13PJePJ5jTtITIX/AL27rn3qCirjSpxbcYpN+RLOs/4WV8QPsf2T/hMNY8rG3/j4O7H+9979a5WaSSaZ5ppHkkdizu7EsxPUknqabRSpUKVK/s4pX7KwjR0DXtb0C5NxomrXunSt95reYpu+oHB/GtHXvHPjHXbY2ur+JdTu7cjDRNMQjfVRgH8a52ilLD0pT53FX72V/vIYUCigVsSzY0HxV4l0CJ4dF17UdPic5ZLe4ZFJ9cDjPvUtr4w8W20s8tv4m1iKS4ffMyXjgyNjGWOeTisKgVk8PSk23FXfkhG8njTxfHcy3UfijWVnmCiWQXjhnC/dBOecZOPrRe+MvF1/Zy2d74m1i5tpl2yRS3bsjj0IJwRWCaBR9Wo3vyL7kQ2bun+MPFmn2cVlYeJtXtbaIbY4Ybt1RB6AA4FZN1d3V3eyXt1cSzXUj+Y8zuS7N/eJ6596hoFXGlTi3KMUmyWdGfHfjU2H2A+LNa+zbdvl/bHxj065xUNh4x8W6faR2dj4m1e2t4wQkUV26qvOeAD6msKio+rUbW5F9yE2ye/vLq/vJby+uZbm5lbdJLK5Z3PqSetRIzRusiMVdSCrA4II6Gm0VukkrIhnSf8ACe+OP+hv13/wOk/xrK1jWNW1qdLjWNTvNQlRdiPczNIyrnOAT2qhSis4YelB3jFJ+hLbLek6nqWkXq3ulX9zY3K9JbeUo35it3UviJ461K0Npe+K9WlgIwyCcqGHoduM/jXLUoonh6VSSlOKbXVpE3YHrWz4b8VeJfDocaFrl/p6ucskMpCMfUr0P5VjGgVc6cKkeWauvMi9jY8R+J/EXiJlbXdavtR2HKLPKWVT7L0H5U7S/FvinTLGOx03xHqtnax52QwXToi5OTgA4HJJrFPSgVP1elyKHKrLpZWE29zX1jxN4i1i3S31bXdSv4UcSLHcXLSKrDjcAT15NW38c+NHiaJ/FmtsjKVZTeyEEHjHWueopfVqNkuRaeSJ5mdBD448ZwwpDD4r1uOONQqIt7IAqgYAAz0xVW68TeIrrUrbUrrXdSnvrX/j3uJLlmki/wB1icj8KyaKaw1FO6gvuRLk+5tal4u8VanZSWOo+I9WvLWTHmQzXTujYORkE4PIBqroWuazoN0brRdUvNPmIwz28pQsPQ46/jWfRVKhTUHBRVn0toTd7m/4g8a+LfEFt9l1nxFqN7b94ZJjsP1UYBrO0bVtU0a4a50jUrvT52XY0ltKY2K+mR24qjSiiNClGHJGKS7W0Jcnvc6Cbxx40lieKTxZrbxupVla9chgeoPNYdncXFpcR3FrPLbzRnKSROVZT6gjkVEaUU4UacE1GKV/Ilts6q6+I/j24sjZzeLtXaEjaR9oIJHuw5P51yuSxLMSSTkk9SaD0oFFKhSpX9nFL0ViZSb3Z7f8E/hnr2reEpvEugeNX0XUZZNsMdrJuXauciYKcgk9B2HY5r0Lwb8N/HCeKLPX/iB42Oo22mOZ4LaOZjGXAOGbIVQB16dq+XNH1fVdGuftOkaleafMer20zRk/XB5q/rXjHxXrVubfVvEeqXsB6xS3LFD9Vzg189jMox2IqzcaseWXXlXMl2T/AOCbwr04xWjuvM7H9pLxZp/ir4hbtKmWez0+3FqsynKyNuLMVPcZOM98V6P+z98IbnStW0vxtqd9Z3MElkJ7SCNW3I8ijBbIxwpPTvXzVW3b+LvFVvbR2tv4l1iKCNAiRpeSBVUDAAAPArqxWVVvqMcHhanKkrO6vdGcK0faOpNXOi+PXib/AISj4malcxSb7S0b7HbYPG1CQSPq24/lXBUpJJJPJPWkr1sLh44ajGjDaKSOacnKTkwpRSUorczYGgUGgUyWKelA6UHpQOlBLCiiimQwooooEwooooRLCiiimQxTQKDQKBMDQOlBoHSghi0UUVRJUNKOlIaUdK85H6gwooopksKKKKCGFFFFBLClFJSimJiHrSikPWlFBDA0Cg0CgkWiiimSwooopiYUUUUEMKBRQKCWFAooFBLA0Cg0CqJYtAooFBLCiiiglhRRRTIYUopKUUEsSlFJSigTA0Cg0CmQwPSgUHpQKGSxaKKKZLCiiiglhRRRQSFKKSlFMliGlFIaUUEsD0oFB6UCglhRRRTRDCiiimJhRRRQQwpRSUooJYGgUGgUyWKelA6UHpQOlBLCiiimQwooooEwooooRLCiiimQxTQKDQKBMDQOlBoHSghi0UUVRJUNKOlIaUdK85H6gwooopksKKKKCGFFFFBLClFJSimJiHrSikPWlFBDA0Cg0CgkWiiimSwooopiYUUUUEMKBRQKCWFAooFBLA0Cg0CqJYtAooFBLCiiiglhRRRTIYUopKUUEsSlFJSigTA0Cg0CmQwPSgUHpQKGSxaKKKZLCiiiglhRRRQSFKKSlFMliGlFIaUUEsD0oFB6UCglhRRRTRDCiiimJhRRRQQwpRSUooJYGgUGgUyWKelA6UHpQOlBLCiiimQwooooEwooooRLCiiimQxTQKDQKBMDQOlBoHSghi0UUVRJUNKOlIaUdK85H6gwooopksKKKKCGFFFFBLClFJSimJiHrSikPWlFBDA0Cg0CgkWiiimSwooopiYUUUUEMKBRQKCWFAooFBLA0Cg0CqJYtAooFBLCiiiglhRRRTIYUopKUUEsSlFJSigTA0Cg0CmQwPSgUHpQKGSxaKKKZLCiiiglhRRRQSFKKSlFMliGlFIaUUEsD0oFB6UCglhRRRTRDCiiimJhRRRQQwpRSUooJYGgUGgUyWKelA6UHpQOlBLCiiimQwooooEwooooRLCiiimQxTQKDQKBMDQOlBoHSghi0UUVRJUNKOlIaUdK85H6gwooopksKKKKCGFFFFBLClFJSimJiHrSikPWlFBDA0Cg0CgkWiiimSwooopiYUUUUEMKBRQKCWFAooFBLA0Cg0CqJYtAooFBLCiiiglhRRRTIYUopKUUEsSlFJSigTA0Cg0CmQwPSgUHpQKGSxaKKKZLCiiiglhRRRQSFKKSlFMliGlFIaUUEsD0oFB6UCglhRRRTRDCiiimJhRRRQQwpRSUooJYGgUGgUyWKelA6UHpQOlBLCiiimQwooooEwooooRLCiiimQxTQKDQKBMDQOlBoHSghi0UUVRJUNKOlIaUdK85H6gwooopksKKKKCGFFFFBLClFJSimJiHrSikPWlFBDA0Cg0CgkWiiimSwooopiYUUUUEMKBRQKCWFAooFBLA0Cg0CqJYtAooFBLCiiiglhRRRTIYUopKUUEsSlFJSigTA0Cg0CmQwPSgUHpQKGSxaKKKZLCiiiglhRRRQSFKKSlFMliGlFIaUUEsD0oFB6UCglhRRRTRDCiiimJhRRRQQwpRSUooJYGgUGgUyWKelA6UHpQOlBLCiiimQwooooEwooooRLCiiimQxTQKDQKBMDQOlBoHSghi0UUVRJUNKOlIaUdK85H6gwooopksKKKKCGFFFFBLClFJSimJiHrSikPWlFBDA0Cg0CgkWiiimSwooopiYUUUUEMKBRQKCWFAooFBLA0Cg0CqJYtAooFBLCiiiglhRRRTIYUopKUUEsSlFJSigTA0Cg0CmQwPSgUHpQKGSxaKKKZLCiiiglhRRRQSFKKSlFMliGlFIaUUEsD0oFB6UCglhRRRTRDCiiimJhRRRQQwpRSUooJYGgUGgUyWKelA6UHpQOlBLCiiimQwooooEwooooRLCiiimQxTQKDQKBMDQOlBoHSghi0UUVRJUNKOlIaUdK85H6gwooopksKKKKCGFFFFBLClFJSimJiHrSikPWlFBDA0Cg0CgkWiiimSwooopiYUUUUEMKBRQKCWFAooFBLA0Cg0CqJYtAooFBLCiiiglhRRRTIYUopKUUEsSlFJSigTA0Cg0CmQwPSgUHpQKGSxaKKKZLCiiiglhRRRQSFKKSlFMliGlFIaUUEsD0oFB6UCglhRRRTRDCiiimJhRRRQQwpRSUooJYGgUGgUyWKelA6UHpQOlBLCiiimQwooooEwooooRLCiiimQxTQKDQKBMDQOlBoHSghi0UUVRJUNKOlIaUdK85H6gwooopksKKKKCGFFFFBLClFJSimJiHrSikPWlFBDA0Cg0CgkWiiimSwooopiYUUUUEMKBRQKCWFAooFBLA0Cg0CqJYtAooFBLCiiiglhRRRTIYUopKUUEsSlFJSigTA0Cg0CmQwPSgUHpQKGSxaKKKZLCiiiglhRRRQSFKKSlFMliGlFIaUUEsD0oFB6UCglhRRRTRDCiiimJhRRRQQwpRSUooJYGgUGgUyWKelA6UHpQOlBLCiiimQwooooEwooooRLCiiimQxTQKDQKBMDQOlBoHSghi0UUVRJUNKOlIaUdK85H6gwooopksKKKKCGFFFFBLClFJXu/wCzn8JrfWoovF/iSEvYrJmys3X5ZyP+Wjeqg9B3x6VyY/H0sDRdWq9PzfYiTSRxnw4+EPizxmUult/7M0w9bu6UjcP9herfXp717Ho37NvhW3w2qa1ql83cJthXP4ZP617auFUKoAAGAB0Apc1+c4zibHV5PklyLsv89znc2zyi4/Z7+HksRSOPU4G7Ot2Sf1GK43xN+zRstpJvDfiJ5JhysF7EAG9t69Pyr6AstU028uJrez1C1uJoTiWOKZWZD7gHirgNc1PPcyoS/iP56/mF2j8/vE/h3W/DOpPp+u6bPY3CkgCRflceqt0Ye4rKr758deE9H8ZaBNo+sW4eNwTFKB88L9nU9j/Ovir4k+D9Q8D+K7jQ7/Mir89vOFwJoj0YfyI7EV95kmfQzFOnNcs106PzX+RSdzm6KKK+hBhRRRQQwoFFAoJYUCigUEsDQKDQKoli0CigUEsKKKKCWFFFFMhhSilijklkEcSM7k4CqMk1oxaBrklyluuk3nmvyqmIjI9cmueti6FD+LNR66tL8wUJS+FXMylFdLN4D8VRxeb/AGWzjrtSRS35Zrn7m3uLWZobqCSCVeqSKVI/OsMHmuBxzaw1aM7fyyT/ACY6lGpT+OLREaBQaBXoGDA9KBQelAoZLFooopksKK2tB0ManbPM1wY8NtUKuSayruB7a6lt5AQ8blTkY6V5+HzTC4jE1MLTlecN1Z/0/kduIyvFYfDU8VUjaE9nda/5fMiooor0DzgpRSUopksQ0opDSiglgelAoPSgUEsKKKKaIYUUUUxMKKKKCGFKKSlFBLA0Cg0CmSxT0oHSg9KB0oJYUUUUyGFFFFAmFFFFCJYUUUUyGKaBQaBQJgaB0oNA6UEMWiiiqJKhpR0pDSjpXnI/UGFFFFMlhRRRQQwooooJZ0Xw18ON4s8caXoOSsVxNmZgPuxqNzH8hj8a+67WGG1tora3iWKGJAkaKMBVAwAK+X/2QbFJvGuq6gy5NrYbUPoXcZ/Ra+oQa/OuLMTKpi1R6RX4vX/I5az1sUNa12y0mSGCZbm4upwTDbWsJllcDqcDoB6nArlfFviyxuY7TQ7yHVNGTUZtlxNeWzRBYFG6TDjI54TrxvrY1m4XRfE9vrV0yrYXUAsZ5W4Fu+8sjseykkqT2O2sJrm/8W+NE/syeXTdMh01x9rMYMtxHJKAWhB4UHy8bmB45A715mEoU1apJaJX5r7Pp0fXpr32LpxW5Y+JKaGfDMFzb6lZWjWqNJZJEVJmwvCJt57DpmtPTvGlpNpttdx6P4hltXhV/tI05ypBGd2PvH8BWZpmg+GZbuVPCNx/ZmrWOUadVLiXJ5Eob/WKTnJ4PoRUXgzxXDo3haOw1qB4LuzSSO3VOVvdshQLD6tnA2nkZB6c1nDD4erTc6Kc5XtvZ2d+mvbu+t0dNV1PZxozT93ZPR66ne2F5bX9lDeWcyT28yB45EOQwNeaftM+E4/EXw7n1KJM32j5uYmA5aP/AJaL9Mc/8BruvCNjcadoEFvd7Bcu8k8yp91HkdnKj2BbH4Vo3kEd3Zz2sqgpNG0bA9wwwf51y0K/1PFqpSfwv71/wUcL0eh+eNFTX0H2W+uLU/8ALGV4/wAiR/Soa/aE7q5YUUUUyGFAooFBLCgUUCglgaBQaBVEsWgUUCglhRRRQSwqewtZr69hs7dd0szhEHuagrt/g/ZrNrlzesARbw4X/eY4/kD+deTn2Z/2Xl1bF21itPXZfi0aYel7aqodzvvCmg2mgaetvCqvO3Ms2OXb+g9q3o2qvVy0tnltLi55Cwhe3Uk9Pyr+UsZXr4+tKtWlzTldts+vpRjTioxVkSRtUWqabp+r2bWmo2sc8TD+Icr7g9QaksYnubiOCPlnbAqYgxyvGTyrFfyrzk6tCSrU24tPRrRp+TOjSS5WjwLx94Zk8M6utushmtZl3wSEYOO6n3Fc6K9h+OkcbeHLGVh+8S6wp9ipz/IV48K/qjgbOa+cZLSxGI1nrFvvZ2v81v5nxWZ4eOHxEoQ23A9KBQelAr65nnMWrOlafearqVvpun273F3cSCOKNerMarV7P+ybo4uvGOoa1IoKafa+WhI6PIcf+gq351xZjjPqeFnXt8K/Hp+I4R5pJHS+EPh/rvw80eW5vtRtJHvXUNHboS0LAHjefX2x0rzX4meE9cudcu9c0/S7u8spdrSzQxlwj45Bxz2Br6m8a2/2zw1exqMuieYv1Xn+Wa434V6jt1S6si3E0QdRnuv/ANY1+BUs9xeXcVrHS1VaNmtl027axX3n1UaEcTlMo9YP+vzZ8lOrI5R1KsOoIwRSV9zaxoGg6vE0ep6NYXat18yBSfzxmvln9qDQ/A/hW+stN8PRXNtq8g86eBZC0SQkEA89yR2Pav13C8W0q/uum1L1uvv/AOAfLvDNdTzdbyBpHj3gFfU9anidZEDIwZT0IrK1zQLvS9Otby5kTbdWyXURXkNG/TB9Qcgj1BpNAvi1sY5VCxpwJCcAn0r1sHmU5zUKySTV0zOdJJXia5pR0rK1a8jaMQxNuOckjpVa21KaCPy8K4HTPatKmb0KdZ03t3RKoScbm8elArK0q8mnunWR8grkD0rVFduFxMMTT9pDYxqQcHZhRRRXSjFhUVvHLGZPMmMu5yy5UDaPSpaKq9lYQUUUUiGFKKSlFBLA0Cg0CmSxT0oHSg9KB0oJYUUUUyGFFFFAmFFFFCJYUUUUyGKaBQaBQJgaB0oNA6UEMWiiiqJKhpR0pDSjpXnI/UGFFFFMlhRRRQQwooooJZ7h+x/eLH4u1mxZsNPYq6D12OM/+hV9OZr4f+EfiRfCnxB0vV5pGS1EnlXWP+eT8N+XB/Cvt1HV0V0YMrAFSDkEHoa/OeKsNKGM9p0kvy0/yOSsrSuYGvwLrmvQeH7gBtOig+130TdLkFiqRMO65BJHfAFY6Jf+FvGr+XHeatp02mZhiTDXFukc3zKM/wCsUeYMD7wHHNdJreiwaky3CXFzZXqIUS4tpSjbf7rdmXPOD+GK5TUvDcmjQ6drd/qmoXy6fM32pEndUFs4w5Cg5ODsY5J4U8V5eGrpyVH7LTVvPp827a6dtjekqbptuWu1rb+dzYsvEPheO5LeHLdNS1G7O54LJR5i88mUnAiAOc7sc9iay/CPhdta8NLqGrXjm5neWfT/ACjhbAtIzK6f3pOeXPUccDObnibStAsNGb+xtOtLfUtSU21hJZ/unkd8kNvTBKjJcnPQGlsvBE1nLawweI9VSxgtxCFE5EoAGMBuw/X3olUp4eivq91zNb72V7/LX56ryLhKNS7lOz7vVu3Q6PwrqE2paHBcXSqt0peC42/dMsblHI9iVJHsa0p5lggknkOEjQux9ABk1X06zttPs47OziEUEYO1Rz1OSSTySSSST1JrhP2hPFMfhn4bXypMUvdSU2dsB1+YfO34Ln8xXJTofWsSqdJfE9P68jjbTeh8d6nP9q1K6uR0mneQfixP9ar0gpa/Z0rKxoFFFFMhhQKKBQSwoFFAoJYGgUGgVRLFoFFAoJYUUU+KOSVtsaMx9hUznGC5pOyEouTtFDK9O+CkINrfuTjfNGhPpx/9evOJLO5jQs8RAHXkGu5+D2pQxXF3pkrhXmxJFn+Igcj64/lXxXHUvrfD9f6u+a3K3bXRSTf3b+h3YKEqWJj7RW9T2bV9Pg8+K30+1lSUymM7myGwB83t1rqdP099P0kW1qYjN1ZnB2se9R6PuFjbec2ZPLGWPXms/wAY6R4jvtS0G40TxENMtbS882/iEe77XFj7nt3/AD9q/HcLgqam6i0uvu0PpJu2yNm1tIIyLqS0ggnAO4p0HvWDqWjuTPf29xDLCSXwDyP6Va8R+K9L0G31W41NJ1ttNs0u52jj3lo2ZlwFHJIK8/Wq1/rOkf8ACB/8JBaZhsLuBLhSybCUIzyvY47VGOy9VKGsLpbW3vbTbdsUaiT3PEPjhqaTX1jpUb5NurSygHozdB9cD9a84FXNd1CTVdYutRlzunlL4PYdh+AxVMV/QHDGULJ8qo4PrFa/4nq/xZ8bja/t68qncD0oFB6UCveZyMWvqf8AZi0j+zfhwb91Al1O5abOOdi/Iv8AJj+NfLUUbzSpDGpZ3YKo9STgV9i3N9B4B8A6ZB9nEv2aKK2Eatt3Nj5jn8zXx3GeLVLCRpt7u79F/wAGx2YDDVMTWVOmryeiXmdhLtdGRuVYEEexryXSLU6L41to3voBMtz5YgQMzlW45wMDg+tdb4Z8caVrxlWGO4gkhiMsokX5VX6ipbvT9L1bWbDWbeaI3Fq+WKnl1wcA/Q1+Q5hQpYydKVOS54u611tdX+4+hw/t8tlVo4mDimrPTrbT7zo2avOfj14GPjjwXNaabY2Mmtq8ZtribCMihvmG/GcYzxXfM1RtIBkk4A6mvoKcnCSlHdHgs+C/H3g7xD4X8Rp4V1PUIrtoYwymCR2hiDDdjkDB5zjHeqEmntZaUyyTCQrJuXAx17V2/jrVm1zxjquqFiyz3TlCf7gOFH5AVxfiFbxiNiMYFGTt9fev0xZfHDYNzmnKbX3XX5JnF7RznboZsYaSRY0GWY4FaE2kTLAXWVWYDJXFY9vcGGdJl5KkHHrW3ca9b/Zm8pX80jABHANcOAhg5U5uu9en/ANKrqJrlMiOd4pBJGxVh0Iro9Fup7q3Z5lAwcKwGM1yDPXa6a8cljC0ONmwYxXVkPM6klzaLp3M8VZRWhYooor6pHnMKKKKYmFFFFBDClFJSiglgaBQaBTJYp6UDpQelA6UEsKKKKZDCiiigTCiiihEsKKKKZDFNAoNAoEwNA6UGgdKCGLRRRVElQ0o6UhpR0rzkfqDCiiimSwooooIYUUUUEsK+jf2dfinbyWcHg/xHdlLlCI9PuJTxIvaNj2I6DPUcV85Uq8HIyD2IrizHL6WPoulU+T7MicVJWP0IpThlKsAQRgg9xXyl8PPjp4i0ER2WvKda09AFVmIWeMD0b+L/gX517Hpfxw+HV5Ghk1aeydhylxauNp+oBH61+dYvIcbhpW5HJd1r/wUcjpyR3WnaFo2nXC3Fjp0EEqIURlH3FJyVXP3R7DFaYNcFN8XvhxDHvPim1f2SN2P5Ba5XxX+0J4VsbZl8P291q10R8peMwxKfctyfwFc8csx+Il/Dk35p/mwtJ7nrHiHWtN8P6PPq2r3SWtnAu53bv6ADuT2FfGvxd8dXfjvxVJqD+ZFp8OY7G3Y/wCrT1I/vN1P4DtVPx5478S+NbpZdcvi8MbEw20Y2RRZ9FHU+5ya5mvuMkyFYD97Vd5/gv8AgmkY2CiiivpRsKKKKCGFAooFBLCgUUCglgaBQaBVEsWgd6KsWUSMxkk5QdvU1zYrFQwtJ1amyLo0ZVpqEd2S2ViZQJJsrH2Hdq0fMihTZGoUDsKpz3nbdWfc3uActX57jsfWxs+ab06LofWYXBww8bR+80Z7v3rc+Ffg678Za/cQ2t79gSyg+0yXGCdvzAKBjuSa4P7TJNOqg4TPPvXvH7OcF5olxfXOqQG20/WLEtDM3VBEd3mN/dj7ZPUkYrkniauDpynTlZ/n8uppXpwq0ZXV/wCuh6rp91GCbMsRLB8mD1IHQ1taYttNKY7mcwAr8r44B96w9Q0U3j/2hBeWsKBA7TvOqx7cZDbs+leffCnxX408WeKr3TbWxtNQsIZW8y637Et0yQPnA+fOOBjJ618vg8tr4qE6kLWgru7t9xhicRRppK+/boemWGiafpmqXk/2m4v2uFEbvPMZVCAkhVz0GWPFePftJ+JlkvbTwvp87CGBfOu0Xgbj9xT9Bzj3FdF8V/H2seC7t9JOgSQ3ciE293LIGhdem5cdfocY718/aheXWoX019ezNPczuXkkbqxNfa8KcP1XWWNxKXKvh2d3367ffc8XMcbT9n7Ok7t7lc0Cg0Cv0s8BgelAoPSgUMlnQ/Dc2a+P9BbUCothfRby3T73GfbOK+svF/h6z8SWkdveTTxeUxdDGw4YjHIPWvi2vSfDXxn8XaTFHb3bW+qwRgKBOuHAH+2vX8c18pxLkVXMuWVOzsrNP9DrwWMqYSoqlN2ktme1aL4Nl0LT9RhtbpbqW7KKrMuwhAckGmJa3mjxXmoT27ZtrZ3Tb82WxgYxXOaF8c/DN2gXVrW902TuQnnJ+a8/pXaaH4z8Ma6ANL1u0mc/8s2fY/8A3y2DX5bj+C3HFU8VWpyTp2t1jo2+z6vuetiM+xWJhUjOScp7u2u1ullsjy/wT4j8UXPiOw09NWuXWWUK6SneAvVuvsDXpvxL1kaL4G1fUFba627RxH/bf5V/U1pNp+n/AG5L77Fbi6TO2YRgNyMHmvJv2lteiTSrHw9DMDPLL9onjHUIoIXP1J/Svocqwv1rGU6dtL6+i1Z8nluCq4CjKNSpz3em+3zPCB0pR0pKUV+vFs4++sbh9Vmht7dsbsjjAx9aqX1rc2ZAuIym7oc5Bruj1qOeCG4j2TxrIuc4YV4NbIoSUnGWr+46I4lq10Ymj6JBJZrPdbmZxkKDgAVuWsMdvAsMK7UXoKeAFUKowB0FKK9XDYSlh4pQWvfqc1SpKb1YUUUV1IxYUUUUxMKKKKCGFKKSlFBLA0Cg0CmSxT0oHSg9KB0oJYUUUUyGFFFWbCxur6Qx28e7H3iTgD6msa+IpYem6taSjFbt6I0o0Kleap0ouUnslqytRXTJ4T/dfPfKJPQJkVjanpl3p7Dz1BQnCupyDXj5fxPlWYVvY4esnLtqr+l0r/I9XH8N5ngKXtq9JqPfR29bN2+ZSooor3zwGKaBQaBQJgaB0oNA6UEMWiiiqJKhpR0pDSjpXnI/UGFFFFMlhRRRQQwooooJYUopKUUxMQ9aUUh60ooIYGgUGgUEi0UUUyWFFFFMTCiiighhQKKBQSwoFFAoJYGgUGgVRLFoe48tAgOKK5+6vZFvZSDlN2MH2r53iNc1CKvrf9D0cqqqnVbltY1ZJ2Y9aryDccknNV0vIXHLbT6GtjRtA13WrOa80fR7/ULaBgssttA0iofQkCvi3eOp9P7SnJbo6z4JeD4vE3iJ5r6Nm06zAaYdA7H7qfj1PsK+k9QsbW4gxMsQt0QExH5Y32fcDn+4vXb0PevD/gN4j0/w2dS0XxDKdKeaVZo3ukMakgYKkkcHp1r2SOTw34w026sYNeWWxCgXk1nKDsQ/wlh0z0x1NfPZhKvPE7Oy2JqOEI3b0R5jew3HxA8XXekeGJPOtCFj1rxBMuUCf3Il6IvGAF5b9a94+HOm6J4a00aBodoLa1T5lZjmSZu7Oe5P6dK5PRZdB0LTl0XQdPax02Ny6rnc0jHq7nqT/Kup8ND7RdrcRNuiTJLDpnHSuyatDl6HzeNxzrvljpFf1qX/AB74T0fxpoTaVrEJKg7oZk4khfH3lP8AMdDXx3488I6v4N12XS9UhbGSYLgKfLnT+8p/mO1fbfmVgeO/C2keMtCfSdXjJXO+GZOJIX7Mp/mO9evkWeTy6fJPWm91281+p5lSHMj4iNArf8eeEtW8Ha7JpeqQnbkmC4Cny50/vKf5jsawBX6lSqwqwU6bumcbVgPSgUHpQK0ZLFooopksKBwQRwR0IoooJZv6V408V6XAYLHXr6KLGNpk3AfTOcVi3l1c3t1JdXk8lxPIcvJIxZmPuTUVFZwoU4NyjFJvyFdhSikpRWpDENKKQ0ooJYHpQKD0oFBLCiiimiGFFFFMTCiiighhSikpRQSwNAoNApksU9KB0oPSgdKCWFFFFMhktpA1zcJCvGTyfQetdhYiGztxDAAFHUnqT6mua0IP9ol8uNnYJn5QSQM8n+Vdr4J8Oal4i1aCIWs6WQcGecqQqqOoB9TX4V4kZviauYfUFdU4JO3dtXv8tl21P1rgfCYbDYJ41255X17JdPnv56Fb7T7io7lormBoZlDo3UVe+JGjr4b8TSWcCuLWRBJAWOTtPUZ74OazE0vWX0o6sum3RsQM+eE+XHr9PevzmFWpSmpQdmuq6H3LxFOtT97WMu/W/Q5TULVrS5aM5K9Ub1FV62r0rcwFG+8OVPoaxTkHB4Nf0VwXxMs7wdqn8WFlLz7S+fXz+R+HcVZF/ZWKvT/hz1Xl3Xy6eQpoFBp6xSkfLFIfohNfXVK1Okr1JJersfN0sPVrXVOLl6JsYaB0pXVl4ZSp9xikHSrjKMlzRd0YzhKEnGSsxaKKKszMuzm8xSjdV/UVaHSsqwYfahz1BFao6V8ZwtjqmMy+MqrvKLav6bH6xioKE7IKKKK+jOVhRRRQQwooooJYUopKUUxMQ9aUUh60ooIYGgUGgUEi0UUUyWFFFFMTCiiighhQKKBQSwoFFAoJYGgUGgVRLCQ4Rj7VzjWbMxPmDk+ldDNzEwzjish8qcHg18vxE3zQXqenlsYS5lLcrxWG+QKZOvoK2rGbVNJUtoutajp8o5DW9w0fPvtqtYcsz+gxVhmr5hs+ipYKjOm+Zbl2L4xfEvTz5F1r39pRrwYtStYrlSPTLrn9a9F+GnxZl1mKHSNa0/SNJjlcvG2n24gieXpl1zjJHQ149qVql0nPDjoap6W/lg2kvyspOM9xVKhSqLazPmcfhKuEly3vF7H12Dn056V23hST7HItoD8jjnP971r5y+F3jpv3Oh6zIMAbba5Y8+ysf5GvctF1ONriHzGCyBh9DXmYmhKHus89M9C30eZVbfSNKqjLMAPUmvP5R3Mvx34X0nxjoT6VqqELndDMmPMhf+8pP6jvXyR448Lan4R16bStSjJwcwzhTsmTsyn+Y7V9jpdQOcLMjH2YV4x+0z4m0WXSYPDUapdamsyzl1OfswA6E+renp+FfVcMY/EUsQsPFc0JdO3n/n/mZVUmrngJ6UCg9KBX6QzlYtFFFMlhRRRQSwooooJClFJSimSxDSikNKKCWB6UCg9KBQSwooopohhRRRTEwooooIYUopKUUEsDQKDQKZLFPSgdKx9Rvbr7W1vCvlIn3pCP5ev8q0LO4WaIHcA3Qj3rzqGZ0a1eVBaOPfr3sOUGlcsUUUV6RizqvhNqiaR4+024mIEMjmCUnoFcYz+Bwfwr6Umgh1qyiFvcSx2nmfvAgKGQD+HsQM18iQTS28olhkMbjOGHUV9F+A/ibYalp3h7T7qC8n1O+ZrWRoIt6RugHzOf4QwII/H0r8n8Rcpq1KlPGwXu25X36tP0PsuGMwp0YSot2le67dF950Wv+FPDfiJrazv1EslgBtSOfDqp7N3wcd6wPCvhTVNOm1jwxdK8ukGF3028Y52+YCrRsPbOce3vXTeFtF0GTVbrxnYWskWoatEiXLO5JGzjaR0BBGD9K6bYR1BH1r8tlRipXR9bDFVOWzf9dz5pvvhT42tr4W0VpBcxFsLcJMAmPUg8irmpfBPxNHiSzvLC7J5ZdxQg9+owa928VatYaHoz6lqUxgtonQNJtJ2knA4H1po8S6AmlLqUmsWS2pXd5nnDn8Ov4V6uSYvGZLN4nC6c/u3auujt6rQ58xUc1jGjWV+Vp2X9ddT5Sn09tNvprO4iK3MEhjkDclWBwRT6v+Lr+HVfFOp6lbAiC4uXkjyMEqTwaqItepicZWxEvaV5Nyfc/Q8uw1HC0FTowUF2Qzy1cYdQw9CKgm02NgTExQ9h1FaCpSN8soU9COKWDznF4Kd8PUcfy+7YxzLKMDmUeXFU1Lz6r0e5z88MsLbZFI9D2NFdJtBHIor7Oj4izjBKrQvLupW/Cz/M/Pa/hjTlUbo4hqPRON3991+Rw/i7Qrjwv4lm0meeO5EWySG4i+5PEwDI6+xBBqVTlQfWm+OvEH/CTeJp9US0Wyt9qQ21srbhDDGoVFz3OB19aWP/AFa/QUcCVH+/h00f5jxqfLBy3HUUUV+hHnMKKKKCGFFFFBLClFJSimJnVfDKDwzqHiD+x/FEMwtr4eXBdQORJby/w4HRgemD7V33in9nzxBZW32vw/qEWqpjd9nlTyZgPTklSfyrxcMVcMpIIOQR2NfX3wK8cJ4q8KxC8upZdVhbyrhGGcBRw3HQEevfNfLZ9iMZl8licPL3Xunqr/pfyMJtp3Pk7WdJ1TR7trTVdPubKdDgpNGVP69apCvvrU7Gy1O0ez1GzgvLdxho5kDqR9DXkPjL4B+HdSka48P3kmjSk5MRXzYfwGQR+dZYLi2hU93ER5X3Wq/z/MSqI+ZKK7nxt8KvF/hffNNY/wBoWS/8vNmC6gerL1X8q4buR3HWvqaGJpYiHPSkmvId7hRRRW4mFFFFBDCgUUCglhQKKBQSwNAoNAqiWRXLcBagEKyxSFsADHzelSznLn2qN+IB7t/KvjczqOpiJX6aExk4u6ZBb/utw3dTxUhfNQtWTqN3c28xkiYNGOGQ9PrXkVKPVHv4POuRKFVfNf5GyxqrfWq3Kf3XHQ1mxa8n/LS3YfRs1astWhuryK3WN1MhxubGBWUKc3NKK1Z6VXH4KtTcZy0+ZBBqE9nJ5NypkQHHuP8AGva/hd46WaK30jUpgykbba5ZvyVv6GvMNR02O6twmQsi9GxWVpEV5YXflSwP5MhwSBkA+teti8sq00lUV0+q6Hx83DmfI9D7b0fxIkMKx3TEqOPUj6VYv9Qa8YFeIh90Z6+9eC/DnxlxDouqvz92C4Y/krf0NdJ418df2BZPpdjiTUJF4bPEAPc+p9BXh08sq1aypU1q/wCrkN2Oz8V+KNL8MaXJfXksctwOILQP88rds9wvHJr5s1C5N5qFzeMgQzytIVBJ27jnGT9ahmkeWVpZXaSRiSzMckk9yaaK++ynJ4ZcpPm5pPr+ljKpU5kkkB6UCg9KBXsMxYtFFFMlhRRRQSwooooJClFJSimSxDSikNKKCWB6UCg9KBQSwoooBo5kna5IUUUVRLCiiighhSikpRQSwNAoNApksgvLRboKu7YQfvY7UxJUiJs9PjV2H+slb7qH39T7CrMiq6MjDIIwaiG2FBGiBFUYAAwAK+P4jwc1UWIjts/U3pSWxKm4KFZtzAcnGM06qNxdx2yebK2BngdyfQetd58INBi174gaBZapbzxWVzIJmV4WIkRecf7pIwT0r0ctziFTDSdV+9BXfml1M5UW5JLqdBYfBy61rwNBqNvqwhv7uHzVhdMJtYZVdw5Bx3965D4bat4i+GHjG4XUIZzGuIbqzl4Lr6huhx1Br60vxpVrqJ0/TTHGkSgLCuAEA4wo/u9q5T4leDbXxdoTQELHfwgtaT45Vv7p9j0/Wvy+lxFOtj+TN1zUpXXaye226X36eR9dLKqboKrgXacfxa/J/gXvCK2+pXC61o+uCTRbmVrr7JGg3CV1wwZs8DOW24HzHrXaaldR3TR+XF5YRdvJ5Ir4q0XWdc8M6k8umXs9hcoxSRVPBIPIZTwfxrp9Q+Lnji8szanUorcEYaSCEI5/Ht+Fepi/D7Ge0thasXTfV6NL5J39epzUeIaHKnVg1Jdtjv8A9orxNataW/hO2kWSd5FuLrac+Wq/dU+5PP4V42BUdjDJMj3Ujs8kjEksck+pJ+tT7SpweDXj5pRpYGosFSldU9G+8n8T/JfI/TOFaU3gvrVRWdXX0jtFfr8wAq9CuUU+1UwK0bRcwrXgYmpyxPp4PUcqVDfJtVHHY1dVKLiIND8wzg5rzFX99FN3KqcgGingUVs5FHmlnZuWV5BtUdj1Nag6V6MfhPqHlsf7Xtd+OB5bYJ+tcv4h8Ia9oamS8s98A/5bQnen49x+NfrHDOfcNr/ZcBiYym+905Pyulf0R+WYqliH7046GDRRRX3ZwMKKKKCGFFFFBLClFJSimJiHrXZ/B/xjceDfFsV2rj7JdAQXSsTt2k8MR/snn864w9aUVhisPDE0ZUp7Mzkro+0/iHpd34k8ITJoepvbanBiezuLaUr+8AztyD0YcYPqK8P8K/HjxNpRNn4ksY9VEZ2M3+pnUjggkDBP4V2f7NnjBtV0H/hHJxGLjTlLbyfmkjJ+X646E+mK4j9pTwb/AGRr6+JrGJVstSbbMqj/AFc+Mk/Rhz9Qa+GyrD0Y4ieXYyKeuj6/J76rUwja/Kz1rwd8XPB/iTbD9t/sy8bj7PeEJk+gb7prS8UeA/CHia3Jv9Htt7jK3NuBHJ9Qy9fxzXxpW/4b8ZeJ/D0qPpWs3cKL/wAsmcvGfbaeK9Kvws6UvaYOq4vz/wA1/wAEHDsemeJ/gFqUDSTeHtWguoxykFyNkn03D5T+leT+INB1nQLo22s6bcWUmePMTCt9D0P4V7N4X+PsZjWHxNpDhx/y8WRBB+qMePwNelaL4n8H+NbPyba6sr8EZa1uEG8f8Ab+lRHNM0y/TF0+aPf/AIK0+8XNJbnx7RX0x4w+DHhjVw82k7tGujyPKG6En3Tt+GK8j8V/CfxfoFvJdtbQ39pGCzS2r5KqO5U4I/WvawefYPFWSlyvs9P+AJSTODoFFAr2QYUCigUEsDQKDSFgKU5xguaTsiWQTffNMn4VF/2c/nUjDfJgdzUdw26RiOmcD6V8VipKdaUltdkFdutUtZt/JuAcfLIv6960YV3TKPeofEM0PkrC3MucrjsK6aOGjLCVKktNrfL/ADEc1NpzEPJCwIGPlPWm2NrdR3cUm3bscHJNaNq37zb2YEUqtXlpWdxnVg5APrSiorY7reNvVRUor9Di7pMxYhAz9KczM7FnZmY9STkmm0oosr3EwNAoNAqiGB6UCg9KBQyWLRRRTJYUUUUEsKKKKCQpRSUopksQ0opDSiglgelNdhHGXboKcelVtQ3fZuOmRmvOzfGSwWBq4iC1jFtepVKCnUUWQvM0nzE4yOlOtuXJzxjmvSfDgtdQ+EKJpXh2z/tW21+ziE7p5r3Ujq5w2ei8KNo445rq9f03VNP1bTNJTQ2vdVtY5pNaubPS4wDG8ikx2wZQHMfTcAcZPav52xFWviKjrVJtyet/U9ppRXKkeLK3T0p1dL8WLaC1+I2uQW8dtFCLnKR24wiAgHbjsRnBHrmuar9n4GzOvjsBKNd3lTly37qytc8bF01CegUUUV9qcbClFJSiglgaBQaBTJYp6VHOheI7cbsfLn1qQ9K6b4Y+E7jxp4utdGhOyH/W3Un9yIEbj9T0Hua58W6SoTdb4ba+g4JuSUdz1L4SfA3T/D9pB4x8fyQ6lclFmgsRzFESMjdng4HOOnrmvcfCut6H4itVvNHW2dI0McUsQUjZnlVI6DI6VZOkWLaHHoqR7bSKJYolPzbVAwBz14rzvxV4y8F/B3Tjp0EaT6hIhaHT7VQoXvl/7gJ79T6V+Lybqydrt9PQ+iUVS9CD4qeNfCvgnVHlSBNS150I+zIQPKHUeY3UDPO3rWp4J8RWHijQYNSspF3MoE0W75oX7qf6eor5I8R+MJvFfjC81K+WJbu9cyOIl2ouBgAfgOtWtD1jU9EvlvdKvZrWdSDlGwG9iOhHsa+nq8IYbNMvhKhO1Vbt7XtrF+Xmc+FzqeErPmjeD6fqfS3jH4ZeGfEjSXD2xsb5yWNzbcFm9WXo3868o8R/BfxPpymXTZbfVYs9I/kkA/3T1/A13XgH4xaVqvkWPiFRp183y+eP9Q5+v8Offj3r1ZCrKGVgykZBByCK+WjnGfcOTWHrN26KWqa8n29Ge48Fl2Zr2kFr5aP5o+Tms5LN/ss0MkDx/KUkUqR+BpWgWRcMPxr6k1PSdL1NCuoWFvcgjGZIwSB7HqK4PX/hRYzFptFvGtW/54zfOn4HqP1r5KtialSTqN6vU/SMJnWH5I05R5UlZdUeEKQSR3Hau08NeENW1bw0NX09UnjWV43jBw4xjn361leIfhv410a8a7/so3cO4/NaP5ny+46/pXtPwPs7mz8CRi6t5bd5biSQJIhVgOByD9K9jN8uWHoUqkaimpJXae0uqf8AWp5lDiX28KnLHllGVrPrHo1+vY8qTw9qu7abQjHqwrOuY1SaeydlE0eVZfevo7U9Gsr9TujEcvaRBg59/Wvm3xdEYvFupqkmdl06hh7HFfOPDxkrp6nqYDMqmKk01sUY24w1FNHWitm9T11UaPbKilYYKnkdwe9SE4qvcN3r8kgtT51I5HxJ4I0PVEd4YBY3JyRJCMAn3Xof0rzHxF4X1bQ/3lzEJLfOBNEcr+Pp+Ne4SNVS5CSRtHIqujDDKwyCK/TeGfEHNsnap1Je1pfyyd2l/dluvTVeRyYjLKVdXWj8j5/oru/GPg5EBvNFiOBzJbg5/Ff8K4Sv6LyLP8HnmG+sYWXqnvF9mvy6M+YxWFqYafLNBRRRXtnIwpRSUopiYh60opD1pRQQzX8H65P4d8R2mqwlisTjzowSBJHn5lP1FfWmp2ulePvAzQyJmy1CEPAxIJQ9VbjoQa+NDXt37NvjCOGWXwzqU8hJG6wByQP7yAfr+dfKcS4GTjHGUvijv+j+RhVj9pHj+v6VeaHrN3pN+my5tZDG4HQ47j2I5qtbQT3U6W9tDJNM5wkcalmY+wFfUfxB+F+k+MPEVrq9xdS2hRNl0IVG6cD7vJ6EcjPpXQ+FvCHhzwyv/El0uG3kIw0p+aRvqx5pS4roxoRfK3O2q2SfqJ1VY8K8I/BPxHqTxT61JHpNow3FSd82PTaOB+J/CvafCfgLwr4XCTadpsf2qNebuc75fc5PA/DFZ3jb4peF/DXm2/2k6hqCcfZrfnB9GfoP514N41+JXijxQ0kU141nYvwLS2O1cf7R6t+NccaWa5xrN8lP7l927+ehHvSPa/G3xg8NaC01pYM2rX6cbYT+6VvRn/wzXhXjDx94n8UPIuoag6WrHItYTsiH4Dr+Oa5eivo8BkmFwWsVeXd/p2KUUgoFFAr1xMKqarqFvplmbq63+WGC/KMnJq3XG/Eu8xDbWCnliZGH6D+tcmOxH1ehKot1sI6rTbtL+yS7jR0jk5QOMEj1qcIz/dUmq2gTQy6DZNbom3yVGevIGD+tWpXdhhmJHp2r5StiKmIfNNmL3I2xHk7gX6DHQVWapmGadHCDy/5VeGwdXEO0Fp36AUbu7SwtjIeZX4jH9a515XlkMkjFmJ5Jp2sXTXOoysT8qnao9AKhhUsc5wo+83pUYqtdqlH4Y7f5gW7Y4PmN91f1PYU6ANJIqLyzHAqu0m7Crwg6D+tbvh+zKr9qlXBP3Af50sHhpYmqoLbr6CbNaJdkSp/dAFPFJSivukrKxkxKUUlKKBMDQKDQKZDA9KBQelAoZLFooopksKKKKCWFFFFBIUopKUUyWNkZUXcxwKhN2g6KxrTTwr4k1C2bULXTJZrNbU3QkRgR5Qk8tm6/3uMdauXXw68ZWs08dxosqm3jjkl2urbVkfy16HqWBGO3evjsbn1T2rhSkkk7dByi10MVZAyg9M1sNoaw2CXOtzGzinQtBCq7p5ePlbb/AAqT/E34A1ffwB4xtbqSH+xZRLbSwI210YK8rYjGQcHJB+nesPUZLyTULhtQkeW78xlmdn3EsDg8967cBjv7ThLDVWmmtfNPT9TOEpRd2rMybe4urFwgmmjXcHwjkDcOh47+9aZ1e+leOZtUvHePOx2uHLJnrg5yKhZVYYZQR71o3dlaQ+HtLuIoEWWWS4WRwOW2lcZ+mTXxON8OKnt17CslBvqnddemj/A7/rsZRvJambzI29mLEnJJPJNOoor9GyXJ6GUYRYajr1b6t9/66HnVajqS5mFFFFesYsKUUlKKCWBoFBoFMlinpX0X+yLpcSaNretMqmWWdLZW7hVXcR+JYflXzmelfUfwSWy0vwVpb6RJKbe7PnXG88tNwr/QAjH4V8jxpmEcJl6jJP35Jaffr9x6mT4SWIrvlfwq5N+0v4sv/DvhaxstJu5rS8v7g/vom2ssaYJwe2SV/WvjTxle6lJfS3t7PJK9y5Z55JNzO3uTzmvvTx74X0PxItpLrWnpefZiwj3swC7sZ6H2rlNU+G/gXULFLO88L6fLAjiRV2YO4DGcjk9a+FqZ/gcLhFhXTl7RO/Mrdfx29NT1o5RXxUvaqS5e2p8UaBomo61ra6RZw3v25081UihZm29c+wI717Dp3wx8aXMa/wDEpMC4xm4mVT+Wc19J22l2ENybq2sbWGZYRG0wRVKxKOAW7KPfivOfE/xE1DWbpvDvwqgGqakP+PrV2X/RrMZx8hbhm9+R6A1ll3FmMpRlHCUoxXWUru34pf5mlfJcNSt7eblLpGO7/M8d8ZeG7rwrPHY6pdWsmpzcQ2FqWllYnpkAfLn3r3j4KweJtF8Fw2fiJI45hIzRQhyxSM4IDehBzwOlUPC3hDw/4SlfW9e1SHUPEMxMl1qV7MN5Y9doJ4H603xL8VPC+l27rY3Danet8sMFvGxDueAM4559MmuTNs4zTP4Rw9ODnFO/Mo2V+/kvV/cduAwGFy2Tr1pKLa2vf/h36HoU3irQbfVodJu9Sgtr6dN8cUrY3DOOvT8K2q+YvF/w9+If9hT+OPEOnMiSMHnRpAZokPQlB91RwMdu9ZPhr4ieLtAEcdnq0stvH0t7j94mPTnkfga9ZcBfWMNGpg8RGcl8Xa/k1+q8zg/1kjCq1VptR6d7eZ9aUV4xoXx3s3VU1zRZoX7yWrh1P/AWwR+Zrff40+CViLrJqDtj7gtiCfxzivnK/CmcUZ8roSfpqvvR6lPOMFNXVRfPQ77VL2HTdNub+4bbFbxtIx+gr5bu5nurye6k+/NI0jfUnNdd45+Ilz4rtltbGNrTTDyUJy8pH970x6Vx6ivBqwlSk4TVmtGfeZPhvZ0va3+KzXp0ACingUVg5HrXPY1WSU7Y43c+iqTVK+ZlWSIZSUcfMPun3Fe3eE7e3tdBMsESIzlnbA6kf/qrwq8laSeWR2JZ3LEn1Jr43HZL/Z0KU3PmctdtFa337ny2Cxn1qpOKjZRIJJDjtVaSSpJGqrIa56cD1khsj815t8QNKjtLxL+3TbFcE7wOgf8A+vXoUrVwvxE1CN/J06NgzI3mS4/h44Ffo3h1PFU86pxobO/N25bdfR2t5+p52cQpvCyc91t6nH0VDc3McA+Y5bsorLubqWbgttX0FfvuPzehg/desuy/XsfI0sPKp6Gk95boSDJkj0Gadb3UEzbUf5vQjFYRpFZlYMpwQcg14EOJq/OnKK5fnf8AM6ngY20ep0h60oqCzmFxAsnfo31qcV9lSqRqwU4vRnlTi4tpgasaVfXWmajBqFlKYrm3kEkbjsRVc0CnOEZxcZLRkM+nIPi/4VtvC1rf3moPcahJCGe0iTMgfup7AZ9e1eQ+Nvit4n8RvLDBcNpenuCv2e3bDMP9p+p/DArgqK8fBZBhMLLntzPz6eiMlTSCiiivcKYUUUUEMKBRQKCWFecfEFmPiNg2cCJNv0xXo9Y+v+H7PWGWSV3imQbQ69x6EV52aYWeJoclPe9xHOfDia+a9lt1lb7IiF2QjIDHpiu625qhoekW2j2phtyzFzl3bqxrQFZ4HLKdKilVinIiQKoXpWP4q1n+x7IOkZeaUlY8j5QfU1s1znxCEf8AwjxLLlhKuw+h/wD1V14xulhpuno0hLc5nT7j7YpkkcB85kPufarhk3YRAQueB3NcorMrblYqfUGvSfBVqo0SC6mQNPJlt7DJxnivj8BhpYypyXt1uOStqM0bSHdhNdoVT+FD1b610Q4GB0oor7PC4SnhocsDFsKUUlKK6iGJSikpRQJgaBQaBTIYHpQKD0oFDJYtFFFMlhRRRQSwooooJClFJSimSzqvBvxR1jwfpcWiwWNrdWsd41wfNJ/eRsDmE/7G47vqK1fDXxf1/S9PitzaWt3i4mnlaUnMvmFmCN7I7Fx7151cwJMPm4I6EVXiguojhGVl96+Fx+RShWlKMOaLd9ByqTsrM9N0P4ueINL0i208W1tcCGOZXlkJ3SlzlGb3jJJX61w93Z3tmUN7BLE06CVGcf6xTyGB71TjR8ZkI+grSi12+stInsd0dxZupxBcJvRGP8Sd1b3BFd2AwbyynUxlSNkk211stX8+y/IiCnUkoyfoZ0sypx1PpVh9Ua40+0sDEALd5GVs9d+3j/x39al0zwtrOoeEb/xRbxI1hYuFmJfEjdNxVf4gu5cntkVvXfw08SWFhHfMLO5Lm3AgglJkBnx5YwQAScjoTivzjG8b5vXre0pPkitUkk/vvds9VYOlGLT1OYBzRWv4j8N3mhJHJcXmm3OZGhcWl0spikX7yOByD78j3rIr9P4Wz55zhHOpG1SLtJLbya9TysRS9lKwUUUV9MczClFJSiglgaBQaBTJYp6V6R8DfGSaFrS6PqU2zTb2QYcnAhl6BvoeAfTrXm56UDpXHj8BRx+HlQrK8X+fR/I0oYieHqKpTdmj7jkBaKWzkkZBIpUOvVSRwwr5n8e6l8U/CU982p6pqv8AZ9tMIxerGPKcN9whgOpH617P+z7f6l4k8AQXGtMkn2aU20EquC8qKB98diOnuMGt/wCMNrPrnw017w/o9ta3l9cWbpDDMPkLdsf7Xp74r8vjOOX4mdKpSjUa01SdrdV/ke9Jzq01KE3H0Z8cfEf4va74h086HZXNzaaRsVZIWl3y3LDq0r8Zyf4Rge1ZnhjWJzpAt7O7nt0B/ewxysq7vUgHmvPpUubW5ktbiKRJ4nMckbjDKwOCCPUGvbf2fvgb4q8Y3kWr6l9o0bw+65Nwy4e4XPSMH/0I8D3rqyzMKWAq884Lke6svw8zgrU6lbq+YzvDeheIPF2rnS/DthNqV6MGQ7sJCCfvO54UfrX1Z8HvgvoXgmO31TUwmreIgMm7cfJAT1WJTwMf3uv0rrvC/h3wn8N/Cr2+nRwaZp1upkuLiZ/mc93kc8sf8ivD/i98ebq8ll0fwPL5FptKS6gVxJJn/nmD90e55+laVcVmPEVX2VBctNfd831fkXGlRwUeeo7yPQPjV8WPDvhzSr7QrVotV1eaNoWtl5jh3DBMh6d/u9fpXyHSuzO7O7M7sSWZjkknuTSV9zk+T0crpOFN3b3ff/I8jFYqWIleQpoFBoFeucjNfw/Ny9ux/wBpf61tKK5K3laCdJl6qc1R8QfED7LPLa6bY7pI2KmSc8A+wHWvxvjbhyu8x9vho3jU37KS3+/f1ufrHCPElCGX+wxMrSp6Lu10+7b7jvgKK8S1XxRrupOGnv5I1HRIfkUflRXzcOFK7V5VEn82etPi+gpWjTbXql/mfcmneNdZ0+N4ofs7Rsc7HTIB9ua5O7zJK8gCruYttHQZ9K0P+Ehsb6VP+EhsPJZx/wAfdkoVj7snQ/hg06/0h1tzeabdQ6nZY3ebAcsg/wBtOq/jXw+d8N5vg0nUbqQjs1rb5dBYHMMJKbsuWT/H5mDIkn92snXL1dLszd3EMzxg4Plrux9fT61tM3vUMm1lKsAykYIPQivn8JVhCrGVWPNG+qTtdeutvuPcfM4vldmeY6v40up8pp8It1PG9/mb8OwriNQ1A722uZJWOWcnPNdL8UNF/sWeK4sfltLokY/55t1wPbFcKa/oPLcwyvD4KLyanyqa1k/i9G3rdfd2Plq9OvOo/rDvbp0FdmZizHJNRk0pNIBxubp2965W23dlpAFJ54H1prcHBoZsmk+8pHccimMvaLNtnMR6OOPrWyK5eGQxzJIOqkGunRgyhh0IyK+34bxPtKDpP7L/AAf9M8nH0+Wal3FNAoNAr6I88WiiimSwooopiYUUUUEMKBRQKCWFAooFBLA0Cg0CqJYtY3jO1e78PXCxqWePEgA746/pmtmgd6yrUlVpypvqrE3PFlUswVRkk4A969i06AWthb24/wCWcar+QrPHhvR1vRdra7ZA+8AMdufpWvXl5Vls8G5ObTb7DnK4UUUV7RiwpRSUooJYlKKSlFAmBoFBoFMhgelAoPSgUMli0UUUyWFFFFBLCiiigkKUUlKKZLENKKQ0ooJYHpUV0he3dR16ipT0oFc+Mw0cVh50J7STX3qwQk4SUl0Ot8LfEs6T4ZtfDKeHdOmsFt54btpcmeUzffZX/g6Jxg/dFbmpfFq8n02G3tdPuFlh+yeWLm9M0ELW+0ho49o2k7eTnoTXlk9pubfE21v0p0a3HR9n1r8KxvCudYat7KFNyXRrVf8AA+dj1niKclzKR0PijVtH1MiTTfD6abPJM81xKblpS7N/CuQAqA5IHJ561jUirjryaWv1Lg/IauUYSXt/4k3d26W2X+Z5eJqqpLTYKKKK+tORhSikpRQSwNAoNApksU9KB0oPSgdKCWdD4T8aeJfCsM8Gh6m9rDPIkkseAVYr069M9DjqK+nfh/4lt/GOgW+q2O1bnhLqBTkxSdxj0PUe1fINe5fsl+JdE0nWdV0nUpIrW6vlR7e4lk2qwTOY+eAecj15r5jiXL6csLLEU4e/HXTr0d/T9DuwFeUaig3oz0af4DeCdU+ID+NtXs3mupdryWWQIHkH8bDuTxkdCRzXY+PfHHhvwJpPnapcxpIE/wBHsocebJjgBV7D36CuD+MPxv0/w3u0nws1tqeq9JJs7oLf8R95vYcDv6V8wa7q2pa5qk2qateS3d5McvLIcn6D0HsK+Yyjhqvj2q2K92HRdX/kvM7MTjoUbxp6s6j4nfEvxF48udt/KLbTo3LQ2UJIRfQsf4m9z+AriaKK/ScNhqWGpqnSjaK6I8GpOU5c0ndhRRRW5kxTQKDQKBMDXBeKIvL1y49Gw35iu9Nch41ixqEUv9+PH5GvFz6HNhb9mv8AI78slavbujnsUVJtor4w+hPq+2Rr3U47e0tZ7rccJCnLGup03T7fwndfbbq88/VfLeP7FAwMcQZSv71+5Gfujv3ptxqyw2H9m6RapptkR+8WNsyTH1kfqfpwKx3avzjO+PIWdHAq/wDee33df63PqMDw9UqNTxTsu3X+v60Bm4qJmoZq4Pxz4h86ObSbGVkU/LNMjYPuo/qa+ByzLK2Y1vZ016vol3PrqlSNGN2c58V/EEWpX8emWrB4LRiXkB4aQ8YHsK4YmtOXSHGfLuAfQMtUJ7W8gO5rbzF9UbNfr+BwUMFQjQp7L+mzwKs5VJuUiMDjc3T+dNZsnP6VC1yu471ZT6EVf0y1+1HzWyIgfzr1MNhqmJqKnTWrMZzUI80is8cixCQqdjHANRhsMG9K6SaFJYDCwAUjj2rnLmJoZmjbqD+dejmmUywPLJO8X18/62MsPiFVuuoxxhiK6DSJPMsU9V+U1z7coD6cGtTw7J/rYvowrXh6t7PFqP8AMmv1Jx0L0r9jXNAoNAr7w8MWiiimSwooopiYUUUUEMKBRQKCWFAooFBLA0Cg0CqJYtAooHeglhRRRQSwooooIYUopKUUyWJSikpRQJgaBQaBTIYHpQKD0rZ8K+F9f8UXf2XQtLuL1/4mRcIn+8x4H51NSpGnFym7JdybXMeivW/EHwG8T6T4Qk1tb21vLqBPMuLGFSWVB1Kt0Yj0xXklc+Ex2HxcXKhLmS0YSi47hRRRXWZsKKKKCQpRSUopksQ0opDSiglgelAoPSgUEsKKKKaIYUUUUxMKKKKCGFKKSlFBLA0Cg0CmSxT0oHSg9KB0oJYUUUUyGFFFFAmFFFFCJYUUUUyGKaBQaBQJga5/xpFutreb+65X866A1neIofO0eb1TDj8K4sxp+0ws4+X5am2EnyV4vzOIxRT9tFfn59UfW7tUTtTLq4it4XmnkSKNBlnc4AH1rzXxZ8QftO/TfDquXclTdMMcf7A/qa/nnLcqxGPny0Y+r6L1P1arWhSV5M2vHHiRYGfR7F83BUee6n/VKf4f94/oK4RmqO1h8mHbvLuTl2Y8sfXND5HY1+t5VldLLaCpQ1fV93/Wx4tetKrLmYjNUbGlY1EzV6RztjJkjkBDxqwPqKWNtihVACjoKaeTSGtsPiq2GlzUpWZnOEZq0kTLKp68VV1a1+0QeZHjzE/UU+lV2Xoa9uGe+3puji43T6rf7jleF5HzU3qc6v8AEvqP1q1osnl6gg7OCtP1aDZJ9pjGFY/MPQ1TiYrdoUBJDBgAMnFebSvhcVGV7pNO/dHXK1Wk0dYaBSdQDSiv0o+cFooopksKKKKYmFFFFBDCgUUCglhQKKBQSwNA6GkmdY42kc4VQST6CuM17XTfxiC3R4os5JJ5avOzPNaOX0+afxPZdyWdf9qttyqLiIljgDeOTXL+JdanaeWyt8xRoSrnu3+Fc6KVmZmLMSSepNfE5hxNXxdH2cI8l97Pp2JJFuJwhRZpNuQcbj1rvND1AahZeb5bIVO057nHasg33h2++H0djLb/AGPXtNkLRXGPlvInblDjoy5yM9s81N4K8z7LPlv3e4bRjv3qeEsdVeMdJ3Sd1r5ap+n/AAzHUio2s73RvSsVjLL1FVw+Zt3TcKmkkVGCsDg96qt8r/Keh4r0uJ8y9jOMoTuotKS7STUk/mrrtsdOGpcyd0TQyEbF4xVkVRibEi/Wrwr0OEse8XhJc0r8rS16WjFfi7mONp8k/X/MSlFOijkmlWKGN5JGOFRFJJPsBXrHw8+BviPXmjuteY6Hp7DI3runf6J/D9T+VfQYvHUMJDnrSsv62RyJN7Hkp6gdz0Fd/wCCPhF4y8UKk6WQ02zYZFxe5QEey/eP5V9N+Dvhz4R8JwrHp2kwyXAxuurhRLKx9cnp+GK6yvjsbxhJ3jhYW83/AJGio9zyTwL8CfDOhsl1rUja3eLghZF2wKfZe/4/lXqtna2tnAILO2ht4h0SJAij8BU1NZlUZZgo9zXyWKx2IxcuatNv+uxqopbDlO05r4//AGhfCSeFfiFObSMJYakv2u2VRgJk/Ov4Nn8CK+tZNQtU/jLf7ozXkH7VFjDqvgGy1mFP3mmXoRiRzslGP5gV63DWLlhsdGPSej/T8TOtG8GfMlFFFfqhwMKKKKCQpRSUopksQ0opDSiglgelAoPSgUEsKKKKaIYUUUUxMKKKKCGFKKSlFBLA0Cg0CmSxT0oHSg9KB0oJYUUUUyGFFFFAmFFFFCJYUUUUyGKaBQaBQJgabIgkiaNujKQfxpxoHShq+hN9TgJYjHK0bdVJBorV8SW3k6gZABtlG4fXvRX51iqLoVpU30Z9ZRqKpTU11Op1m61TXpC2pao7x5yIEG1F+gqC1tILVf3a/N3Y9TTTShmx1/OtJ8KqhHlwjSj22/I+xWN5tZ7kjNTC7D+I0hJNNINebPJ8bB/w38tTT6xTfUR3PrUZdvWnFGpBE3tWaynGv/l2xOvT/mGl2/vH86Te/wDeNP8AJP8AepRCPU10QyHHS+zb1aIeKprqRbjnnB+tIQGyV/KnTR7SCOlR5xz0rzsVhqmFqOnUWqNIVFNcyJbZI5biKGZQ8ckiqy+oJr6zuPhppXhbEul6DaLbOmBNHCGYLjoxPNfJD9mHGf0Ne/eAv2jtW07TbbT9f0WPUo7eNYvtEMpSVgBjJByCfyrhxmW4jNqUcPSesbta27aefe3qZVK88NJVIq66o5Lx/wDDy8tLqfUdDg8+yY7zbpy8R7gDuv8AKvPGVkco6lWBwQRgivr7RPi78KvEkscd46afcP2vrfYAf98ZX9ah+I+vfBWz0t7nUbfQtWuhGfIht0WWVzjgFl6D3J4r6LJs3zbBpYXHUnNrRNJqXz6P1v63PKxFWlN81OLXl0+R8j0UrkM7MqhQSSFHb2pK/QOhzMKKKKYmFFFFBDCgUUCglmH4j1r7FvtYUcTlQVfHAzXMf2nqP/P9cf8AfZrW8Z28/wBsS5dg0LDan+ye9YIWvzTPsbivrs4OTSjt00+X5mMpWZt2v9t+ILeS2tG82S2hMjxBwJJl7lV/jIHJA7VgVs+FLhrHxNpd4ryRmG7ibdGwDD5h0J4q18ThYL8QteXTITDaC9kCIVxtOfmwOw3ZxXzdbGV62J5arctLp+llb+vM0SjKlzrdOxzlKis7BI1LMeAAMkmvQfD2labcaNazz6bEJWT5ty8k+tXLa70OC5FvbNapLu2jYvf0yO9c0sUk2kjojhG0m5HLav4WntrNbq1zJiMNLEfvKcc49a2PC6RposHltu3ZLfXuK2dQa/LpDYxxruGXmk5VB6AdzWJZx3ljrUljK8ckLx+cpSPYFOeePrX0XB+PjDHclRayVkTiqCh70TTkQSLtaqskLICeCvrXT+FfCniLxTcm30HSbi9YfedRtjX6ucAfnXsvgP8AZ6lZo7vxlfIqghvsVqd2fZn6Y9h+dfVcS4XKq0HLENKqlpbfyuu3qY0K06b02PB/CnhnXfE+oLZ6HplxeyZG4ovyJ7s3QV7l4L/Z4vpJ1n8W6lFBAOfs1k2529i5GB+ANfQml6bp+l2KWmmWNvZW8YwIoIwigfQUlzfQwkrku47Cvh8tzDE5fRlSoO3Nu+ppXqKq02jG8K+B/CnhcKdF0W1t5lXb55XfKfq55ro6zY9VUtiSIqPUHNWo7y2cZEyj68VhVnUqS5qjbfnqZItdYvdT+lMJAGTwKjhu4GkaNX3sUJwPYZrGuryW4JBO1P7orOMW2DLd5qWMpb8n+8f6VnSSSSHMjsx9zUNxNDbxGa4ljhjAyXdgoH4muN1r4peCdLkaKTVxcyr1W1jMnPpkcfrXbQwlWs7UoOXorktpbna1y3xkEbfCHxKJPuiKIj/e81cV5v4j+O7ndH4f0YL6TXbZ/Hav+Neb+JvHnivxFbyWuqatK9pIwZraMBIyRyOB1xX0mW8N4z2sKtRKKTT130d+hjOrGzSOaooor9DONhRRRQSFKKSlFMliGlFIaUUEsD0oFB6UCglhRRRTRDCiiihuyEFFO2t/dNG1vQ1z/XcP/wA/F96JsxtKKXY3pShW9DR9dw3/AD8X3onlY00ClKt6UoVvSn9dw3/Pxfehcr7CHpQOlKVb0oCt6Gj67hv+fi+9EuL7CUUu1v7ppK1p16dX4JJ+juZtNbhRRRWpLCiiihEsKKKKZDFNAoNAoEwNA6UGgdKCGV76zhvEVZRnacg0VZorCphKFWXNOCbNIYirBWjKyKhpR0pDSjpXOj9KYUUUUyWFFFFBDCiiigliMNwINU3Uq2DV2o549yZHUV4ueZd9ao88F70fxXb/ACOjDVvZys9mV15Ur+Ip9s+18HoaiU7WBob5X47dK+IweIeGrxqro/8Ahz0qsFUg4l80LTVbcgb1pwr9RjJSipLZngNWdhaKKKohhRRRTEwooooIYUCigUEsq6nYw39uYpRyOUb+6fWuXk0HUFmZEi3qDw24AEV2VAryMwyXDY+SnUun3XX1M5wUjkrG4tNDlla604XmoqB5Alb9zCeCHIH3yPQ8euaxp7i6uNSa8kZprmWXzGYjJdyck/nXR+LdPlkmS7hjLDbiTHbHeks9Ff8As2y1DTJd99v8z5j8vutfmmb4FZdipxadns32/re3UdOMpPkWy/r5nZNGLi08uZWUSJhwpwRkcjIpYIIYIVhhiRI0GFUDgU9d20bsBsc49az9Y0+e+ktWhv5bUQyb2Cfxj0NfMrtc9p6a2NBmCqWboBk17n8Cvhr4K8R+EtM8Warby6jNfRl40kcrGihyACo69O/5V8+67O9vaedFdpBID8iuuRKf7uOvPtX0X+zj4mMvgxNJ2JFNYPu8nGCEf5v0JIr0Msco1eaDalrZrQ5sVdxse5afZWenWiWdhaw2tugwsUKBVH4CpZZY4l3SOFHvWTcas3lbwEhUDJdjwK4nXfiP4N0wyG+8RWjyp1jifzH+mFrsafxTZ56TeiR3zX/nXAghyFcFd3cnHGKya8R1r9pLQdI1Ffsfh3UL6EKxSVpViy4+6McnGevevLdZ/aD+IusXRj0oWWmo/Cx28AkYf8CbP9K2o0udc0Xp3G4STs1qfXl1cW9rCZrqeKCJeryOFA/E1xms/FXwPpjNG2r/AGuRcjbaxtJz/vDj9a+ZtX1jW9WkEus6jc3UxALCSQlQfYdBVAdK+0wHC+Hq041Z1eZPVW0X9fcc85uLtY+gof2gNLtp7h4vD94+IyLctMoyx4+Ydh9M1xGtfGnxheyH7A1ppkXZY4g7Y9y2f0FeaGgV71DIMvovmVO789fzMnUl3NPW9e1rWpDJquqXd2T2kkJX8ulZg6UHpQK9aMIwjyxVkZMWiiirJYUUUUEsKKKKCQpRSUopksQ0opDSiglgelAoPSgUEsKKKKaIYU5Pvim0dGFcOaP/AGOp6AtyfdTikohWYxuImJVXK/KSOoB9abaNb/aoftYkNv5i+aI/vbM84z3xXpXxXeNdM0FdGNu/gkbTbi3+/wCZ/wAtBITzvxmvzWU7NI2Ubps813Ubq9mWb4C7R/o83Tu02a5n4ky/C9tBQeD4Zl1Lz1yd0m0R4O7O7j0qI1ru3Ky3Ssr3R5/uo3Ve0uTSRbkXqMZdx5ycY/Co9WfTSI/sCsp53ZJx+tYRxl63svZy9bafeehPK+XC/WfbQf8Ad5ve+625V3Ubq9U8KzfBj/hHrL+2be4/tHyh9p3tLy/cjbxj0qzrM3wP/sm6+x21ybnym8kI8ud+Pl68dfWtvba25Wef7LS/MjyLdUR+831oDcUg6n619Pw2/wDan/hf5o5K/wAItFFFfcHGwooooRLCiiimQxTQKDQKBMDQOlBoHSghi0UUVRJUNKOlIaUdK85H6gwooopksKKKKCGFFFFBLClFJSimJlS6j2tuHQ1G3KKfTg1dkUMCpqptKu0Z718Ln+XfV6vtoL3Zfg/+CenhK3PHle6JbRvlK+nSrAqLRbO81DUEtLG3kuJ2BIRBk4AyTU7o8cjRyKyOpwysMEH0Ne7kGMjXwypt+9HT5dP8vkcWMpuNTmtoxKKKK944mFFFFMTCiiighhQKKBQSwoFFAoJY2eNZYmiflXBU/SuYuG1DQrlorOaUQNgjK5BP+NdSaMBhyAfrXk5vk9LMqajLRrZ2v8iHfdOzItB1Zrq3SO+Uw3HYsu0SD1Fb+n/ZPt9v9vExtPMXz/JI37M87c8ZxWRHG80ixxxtI5PCqMk1t3/hXVoNBOqQM8piYfaYI8kxIej/AEzwT2yK/Ps+4Wjl9L29Opfyt+J6OFrTmrSW3U9K8Y2XwtPhr7D4Dsr3WNbuShE0odjarn5icgAE9OlcPY2Pj7wrqf8Aa+l6fNHIFKEoFlBU9mUdRUXwu1RfD/iFZtRctZ3aiG45yY1J4kHup5+ma9tnjaGZoyQcHhlOQw7EexGCK5sioU6sZuE7TtbZbPte+53U8PCpHlk2fO3iXxd4n16Z/wC2NYvJgCQYS5RF9to4rBr3Xxh4M0fxHK8kUqWupKOZI8fMe28d/r1rx/WNLutCvjZ6tatbSZIR25jkHqrdDVx4axOIr8tSqkujd/y/S5Nam6EbxjdeRlixtr8iO6D7ByCpxzWppml2eng/Zo8M3VmOSaS3jMjDHCjvV7oK489wNPLJRwtKs5u3vLon0OahN1bzcbFO7/134CohVWLUory+mjQjapxGwP3gOtWhX6jw5NSyyjZ3srfd0PHxDTqSaA0Cg0CvcOdgelAoPSgUMli0UUUyWFFFFBLCiiigkKUUlKKZLENKKQ0ooJYHpQKD0oFBLCiiimiGFI5xilpkxwo+tcOaf7nU9AW4bvevTbfw14BazhSbxY7YG4qLlAoYjkhT0ry3dXrNn8O/A0lpDJJ43BdkBbY8QGcc4zzX4/m+FqYhQ9nXlStf4Unf1uuh10cdRwl3Upqd+99PuOU8caT4b00WjaDrP2zzGKzKXV9g/vfLXo0fgH4PmxUt4+zN5YJf7XEBux124z17Vk/8K48B/wDQ7N/38hoPw48B4/5Hcj3MkNGFvRoRpzqym11a1f3Loc9XMqE6jlGFk+lmefaNZaTcXl1HfagI4o2IiYEL5gyeefb+dav9keF/+gsf+/y1h6ZY6ZJ4ug0u+1MRaabzyZb1AMCPdjeM8dK9N8S+AvhZY6BfXmn+Opp7uGBngiNxC+9wOFwq5OT6V70MZTpJRlTv56nFVwFavJ1IVnFdtDjv7I8L/wDQWP8A3+Wo7rSvDa20jQ6t+8CkrmRTk/Ss7QNP0a8sjLf6i1vNvI2BlXj15FWdQ0nw/DZTSwas7yqpKLvU5PpgCvQSUocypx+88dydOt7N153v/Lp+Rz26nR9D9ag3VNB9z8a6+G/96f8Ahf5o+gr/AAklFFFfcHGwooooRLCiiimQxTQKDQKBMDQOlBoHSghi0UUVRJUNKOlIaUdK85H6gwooopksKKKKCGFFFFBLClFJSimJiHrXUfCrQ9E8SeO9P0PXjMlrfboVlhfa0cm0lDnp1GMe9cuetTWVxNaXcN1bSNHPC6yRuOqsDkH865sZhliaE6T6r/hmSpOLvFn0xafDax8AXEq2dq7+d/y+OdzOvpn+H6VzfjbwJp3iJjdxN9iv8cyquVk9Nw/r1r0b4V/Gbw74yso9K18wabqxUI0U5Hk3B9UJ4yf7p5+tdzP4O0G4fzFgeMHtFIQK/CcTl2a5TjnWpTcZ+fb8U0etTzSjOn7PEQ+7+tD4f8TeG9Y8O3Ii1O1ZEf8A1U68xyD2b+nWsivv8eFtDbRbjRrixS6srjPmxz/OG/w/CvmX45fBeTwfazeItAne50YOPNgfmS1BOAc/xLnjPUe9fqWRcTrGKNHFJRqPts3+n9anjVHDnfJt0PGqKKK+vIYUUUUEMKBRQKCWFAooFBLA0DoaDSMu5GXOMjGab2J6j9K8WQ6RKzQWAuHbhpHfBA9FrsPD/wAR9NjuY5vMn0+ccZZdyEHqDjqD3BFeU3ttNZ3T206FJEOCCOvvUNfm1bH1qtSUqmt+n6H2MMJSjBRitD6EsvD/AIP8VJJf2uorpcsjcx2m2WHPchCQy59AcV288Pl6bb2NncSN9mtUt455VAZ9owGIHT/9VfIqsysGRirDoQcGuj0Txz4p0jatrq0zxL/yzn/eL+tc+EWGw9V1Iws32f6CjhYxd4nsjfaLW6JJeOZTye+areNNc0u88PSadqljHdXEn+rQ9FP9/PVSKwo/Hl1qujRPe6bAt4VyssbEAfVT/jXOSyPLI0kjFnY5JPeufMs9pxg6eHd2/wADknU5G1FkaKqKFUYA6Vm+JbiWHTG8rjedjHuAa63w7or6g4nnylsp/F/YVe+Jnh63PhK4vkgWKREDptGMhSOv4V5eBy2daMsRW9V5vu/61OSrTl7JuJ4xpLP9lMkfEtq/I9VNdVZzrcW6yr36j0NY9tp81nq+lyIvmx6xb5jVR1bJUr9cr+tWEjm0fVGtLiOSNJDwHUgg/jX3GR4n6rGMm/cb5ZeT+zL0asmeBUg+qNU0Cg1FPcQ26bppAvt3NfbSnGEXKTsjFRcnaKuyU9KTIUZYgD3NZE+sk5WCPHozf4VRkuJZmzJIzfjXg4riLDUtKa5n9yPWw+R16utR8q+9nSqyt91lP0NOrmUYqcqSPpVuC8nT+PcPRuaxo8TUpO1SDXpr/kbVeHaiX7uafrp/mbdFUYtQViN6Y9watxyJIuUYEV7mGx+HxP8AClf8/uPFxOBxGH/iRt+X3j6KKK6zjClFJTZJI4YzJK6og6ljgU72V2SONKKr6NdJrNxdw6ckkxtIDcTELwIwwBb8CwqwKzpVqdVN05J27ClFrcD0oFB6UCtCGFFFFNEMKiuuEH1qWobz/Vj61w5p/udT0BbkG6tuLQN8asb2EEgHAXOKwM0u4/3j+dfl2JpVqiXsp8vyuenga+FouTxFL2nb3nG33G9Z+HZLrxDp2jxXlsrX0qxLK/Cxknq3tXqv/DPrf9Dlp/8A4Dn/ABrwzdznJz9ak+1XH/PxN/38NOFOsoJSnd97bmderQnVlKnT5YvZXbt8z3D/AIZ/f/oc7D/wHP8AjVPW/gVNp2j3d/H4t06ZreFpRGYim/aM4znivG/tVx/z8Tf9/DSNcTMpVp5WB6gyEiqUKv8AP+Bjz0/5fxOq8MeDpNc0Y6iNUtrbLMqxuMnj19K1PCXhTS/FXgrUzY+Zaa/pG6aWSRv9HuYv7u48KRg49c158HYAgMwB6gHrW9L4t1RvBcHhOPybfT0maaUxLtecnoHPfH+elc1Khio1JyqVeaLfuqyXKu1+vzNJVKLjFRhZpa63v/kYm6rVr/qvxqjmrtn/AKkfWvsOG/8Aen/hf5o4K/wk1FFFfcHGwooooRLCiiimQxTQKDQKBMDQOlBoHSghi0UUVRJUNKOlFFecj9QYUUUUyWFFFFBDCiiiglhSiiimJiHrSiiighga9A+EPjjxZpGvWmlWGuXUdi7AG3YiRBz2DA4/CiiuXHUoVMPNTimrdSXsfZujTy3GnwyzNudlBJwBXjn7Wur6lZ+DYLC1umitryYJcIoH7xRzgnGcZAoor8vySEXmdNNaXMlufK1FFFfrhTCiiighhQKKKCWFAoooJYGgUUVRLO3NjZ6p4Uge/t453WDKsw5GPQivIZlCzyKvADECiivznNIpVnZdz67At8nyQynwgNMinkFgDRRXly2Z2PY7lQFUKowAMAVb0iOObU7eKVQyM4BB70UV8nh1erFPuvzPCW56bp0cZuoYto2bgNvbFSfEdVbw1dKygj7PLx/wGiiv0hr9zI6pfw5HhmsMyfDDwvdKcTwatMsbjqoyp/nXq3x6ghm+H4uZY1aaKeMxueqluD+dFFeXQ/g1f8MfyPOpfwan+FfkZd/pWm/8KUj1sWcI1H7CjeeFw2c4z6ZxXiRZnfczFmPUmiitsZVnONNSk3oj2MJThGCaWtkPFPHSiiuJHYiVelPTrRRVItEy1IhIPBxRRVJ2LWpp2Ts8fzNmrFFFfpWWSlLCQcnd2PznM4xji5qKsrhXA+ILiefU5llkZlRsKD0Aoorhz+TVGKT6nNhviZ63+z3BCnwy+J2pLGou0srW3WXuI3kO5R9cD8qwxRRWPDf8Or/i/wDbYhi/iXoB6UCiivozjYUUUU0QwpJAGQgjIoopTScWmIo7V9KAi+n60UV8O6NP+VfcVcXYvp+tIVX0oopKlT/lQrsNq0bVoop+xp/yr7guw2rShF9P1ooo9jT/AJV9wm2ARc9P1q+gCqABgUUV7+S04RU2kY1W9BaKKK90wYUUUUIlhRRRTIYpoFFFAmBoHSiighi0UUVRJ//Z"/>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7431188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Props1.xml><?xml version="1.0" encoding="utf-8"?>
<ds:datastoreItem xmlns:ds="http://schemas.openxmlformats.org/officeDocument/2006/customXml" ds:itemID="{728702EE-A6A4-48FD-866B-FBB2448D0F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310E54-A8AE-486D-A881-7949BDE48938}">
  <ds:schemaRefs>
    <ds:schemaRef ds:uri="http://schemas.microsoft.com/sharepoint/v3/contenttype/forms"/>
  </ds:schemaRefs>
</ds:datastoreItem>
</file>

<file path=customXml/itemProps3.xml><?xml version="1.0" encoding="utf-8"?>
<ds:datastoreItem xmlns:ds="http://schemas.openxmlformats.org/officeDocument/2006/customXml" ds:itemID="{983F9846-EB63-4D84-B34A-DCD92B83E76F}">
  <ds:schemaRefs>
    <ds:schemaRef ds:uri="19514574-b5d9-49eb-9678-28308461b4ba"/>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schemas.microsoft.com/office/2006/metadata/properties"/>
    <ds:schemaRef ds:uri="http://purl.org/dc/elements/1.1/"/>
    <ds:schemaRef ds:uri="4f627824-a7cf-4e54-9661-934e5f85792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1284</TotalTime>
  <Words>501</Words>
  <Application>Microsoft Office PowerPoint</Application>
  <PresentationFormat>On-screen Show (4:3)</PresentationFormat>
  <Paragraphs>46</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ＭＳ Ｐゴシック</vt:lpstr>
      <vt:lpstr>Arial</vt:lpstr>
      <vt:lpstr>Calibri</vt:lpstr>
      <vt:lpstr>Calibri Light</vt:lpstr>
      <vt:lpstr>Office Theme</vt:lpstr>
      <vt:lpstr>PowerPoint Presentation</vt:lpstr>
      <vt:lpstr>Session objectives </vt:lpstr>
      <vt:lpstr>Maths or Numeracy?</vt:lpstr>
      <vt:lpstr>How is numeracy described in the new curriculum? </vt:lpstr>
      <vt:lpstr>Cross-curricular mathematics</vt:lpstr>
      <vt:lpstr>Barnes’ Taxonomy</vt:lpstr>
      <vt:lpstr>Task…</vt:lpstr>
      <vt:lpstr>PowerPoint Presentation</vt:lpstr>
      <vt:lpstr>Evaluate the examples</vt:lpstr>
      <vt:lpstr>Over your break…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Nerys Defis</cp:lastModifiedBy>
  <cp:revision>20</cp:revision>
  <dcterms:created xsi:type="dcterms:W3CDTF">2017-02-08T11:33:06Z</dcterms:created>
  <dcterms:modified xsi:type="dcterms:W3CDTF">2019-10-02T21:16:48Z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