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374" r:id="rId2"/>
    <p:sldId id="257" r:id="rId3"/>
    <p:sldId id="435" r:id="rId4"/>
    <p:sldId id="436" r:id="rId5"/>
    <p:sldId id="444" r:id="rId6"/>
    <p:sldId id="437" r:id="rId7"/>
    <p:sldId id="445" r:id="rId8"/>
    <p:sldId id="446" r:id="rId9"/>
    <p:sldId id="448" r:id="rId10"/>
    <p:sldId id="459" r:id="rId11"/>
    <p:sldId id="460" r:id="rId12"/>
    <p:sldId id="461" r:id="rId13"/>
    <p:sldId id="482" r:id="rId14"/>
    <p:sldId id="481" r:id="rId15"/>
    <p:sldId id="483" r:id="rId16"/>
    <p:sldId id="484" r:id="rId17"/>
    <p:sldId id="485" r:id="rId18"/>
    <p:sldId id="486" r:id="rId19"/>
    <p:sldId id="487" r:id="rId20"/>
    <p:sldId id="488" r:id="rId21"/>
    <p:sldId id="489" r:id="rId22"/>
    <p:sldId id="490" r:id="rId23"/>
    <p:sldId id="491" r:id="rId24"/>
    <p:sldId id="45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94660"/>
  </p:normalViewPr>
  <p:slideViewPr>
    <p:cSldViewPr snapToGrid="0">
      <p:cViewPr varScale="1">
        <p:scale>
          <a:sx n="94" d="100"/>
          <a:sy n="94"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71576B-74BF-47DC-A09B-D1F4D3A80DD9}"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A2CBB811-08F6-46C3-8614-28C163255A46}">
      <dgm:prSet/>
      <dgm:spPr/>
      <dgm:t>
        <a:bodyPr/>
        <a:lstStyle/>
        <a:p>
          <a:r>
            <a:rPr lang="en-GB"/>
            <a:t>Written Assessment</a:t>
          </a:r>
          <a:endParaRPr lang="en-US"/>
        </a:p>
      </dgm:t>
    </dgm:pt>
    <dgm:pt modelId="{BAB3ED69-1112-43CF-A01E-1EF593901D24}" type="parTrans" cxnId="{EB988BCB-C11B-4582-976B-B86DBD682B53}">
      <dgm:prSet/>
      <dgm:spPr/>
      <dgm:t>
        <a:bodyPr/>
        <a:lstStyle/>
        <a:p>
          <a:endParaRPr lang="en-US"/>
        </a:p>
      </dgm:t>
    </dgm:pt>
    <dgm:pt modelId="{8564F70A-AE59-4973-B4E4-36B40695A91D}" type="sibTrans" cxnId="{EB988BCB-C11B-4582-976B-B86DBD682B53}">
      <dgm:prSet/>
      <dgm:spPr/>
      <dgm:t>
        <a:bodyPr/>
        <a:lstStyle/>
        <a:p>
          <a:endParaRPr lang="en-US"/>
        </a:p>
      </dgm:t>
    </dgm:pt>
    <dgm:pt modelId="{FD3DECF5-75D8-4598-BB50-FBED4586D7D1}">
      <dgm:prSet custT="1"/>
      <dgm:spPr/>
      <dgm:t>
        <a:bodyPr/>
        <a:lstStyle/>
        <a:p>
          <a:r>
            <a:rPr lang="en-GB" sz="3200" dirty="0"/>
            <a:t>7500 words</a:t>
          </a:r>
          <a:endParaRPr lang="en-US" sz="3200" dirty="0"/>
        </a:p>
      </dgm:t>
    </dgm:pt>
    <dgm:pt modelId="{3C9E752E-B519-4700-B7A4-B57433389ACF}" type="parTrans" cxnId="{90544FD7-F6F6-49C6-97BB-229284A82751}">
      <dgm:prSet/>
      <dgm:spPr/>
      <dgm:t>
        <a:bodyPr/>
        <a:lstStyle/>
        <a:p>
          <a:endParaRPr lang="en-US"/>
        </a:p>
      </dgm:t>
    </dgm:pt>
    <dgm:pt modelId="{274931D2-36BD-4C77-AEAA-F0D81464FE86}" type="sibTrans" cxnId="{90544FD7-F6F6-49C6-97BB-229284A82751}">
      <dgm:prSet/>
      <dgm:spPr/>
      <dgm:t>
        <a:bodyPr/>
        <a:lstStyle/>
        <a:p>
          <a:endParaRPr lang="en-US"/>
        </a:p>
      </dgm:t>
    </dgm:pt>
    <dgm:pt modelId="{1F437445-1C12-4FCE-9F72-FC1FB5F103E8}">
      <dgm:prSet custT="1"/>
      <dgm:spPr/>
      <dgm:t>
        <a:bodyPr/>
        <a:lstStyle/>
        <a:p>
          <a:r>
            <a:rPr lang="en-GB" sz="3200" dirty="0"/>
            <a:t>Portfolio of 2 components</a:t>
          </a:r>
          <a:endParaRPr lang="en-US" sz="3200" dirty="0"/>
        </a:p>
      </dgm:t>
    </dgm:pt>
    <dgm:pt modelId="{8895612E-1055-4D4F-B49B-A4CD2537FFC9}" type="parTrans" cxnId="{D6A3F7CD-5B9B-46E4-9D96-793586D322B3}">
      <dgm:prSet/>
      <dgm:spPr/>
      <dgm:t>
        <a:bodyPr/>
        <a:lstStyle/>
        <a:p>
          <a:endParaRPr lang="en-US"/>
        </a:p>
      </dgm:t>
    </dgm:pt>
    <dgm:pt modelId="{D2B746A5-7588-49D9-AFC0-7B663B4573EB}" type="sibTrans" cxnId="{D6A3F7CD-5B9B-46E4-9D96-793586D322B3}">
      <dgm:prSet/>
      <dgm:spPr/>
      <dgm:t>
        <a:bodyPr/>
        <a:lstStyle/>
        <a:p>
          <a:endParaRPr lang="en-US"/>
        </a:p>
      </dgm:t>
    </dgm:pt>
    <dgm:pt modelId="{56B7C6CD-2FDE-41CE-8333-B0A023730CD9}">
      <dgm:prSet/>
      <dgm:spPr/>
      <dgm:t>
        <a:bodyPr/>
        <a:lstStyle/>
        <a:p>
          <a:r>
            <a:rPr lang="en-GB"/>
            <a:t>Submission date:</a:t>
          </a:r>
          <a:endParaRPr lang="en-US"/>
        </a:p>
      </dgm:t>
    </dgm:pt>
    <dgm:pt modelId="{4E2CC851-3C4E-474E-BCE4-063A5748FF0F}" type="parTrans" cxnId="{E45E0AC8-8635-4127-AA23-D57630903183}">
      <dgm:prSet/>
      <dgm:spPr/>
      <dgm:t>
        <a:bodyPr/>
        <a:lstStyle/>
        <a:p>
          <a:endParaRPr lang="en-US"/>
        </a:p>
      </dgm:t>
    </dgm:pt>
    <dgm:pt modelId="{56093305-83C2-4856-BBD3-9102490DA796}" type="sibTrans" cxnId="{E45E0AC8-8635-4127-AA23-D57630903183}">
      <dgm:prSet/>
      <dgm:spPr/>
      <dgm:t>
        <a:bodyPr/>
        <a:lstStyle/>
        <a:p>
          <a:endParaRPr lang="en-US"/>
        </a:p>
      </dgm:t>
    </dgm:pt>
    <dgm:pt modelId="{88C6A7D1-3AF7-4173-BBEF-EB7479FED984}">
      <dgm:prSet custT="1"/>
      <dgm:spPr/>
      <dgm:t>
        <a:bodyPr/>
        <a:lstStyle/>
        <a:p>
          <a:r>
            <a:rPr lang="en-GB" sz="3200" dirty="0"/>
            <a:t>17</a:t>
          </a:r>
          <a:r>
            <a:rPr lang="en-GB" sz="3200" baseline="30000" dirty="0"/>
            <a:t>th</a:t>
          </a:r>
          <a:r>
            <a:rPr lang="en-GB" sz="3200" dirty="0"/>
            <a:t> March 2026</a:t>
          </a:r>
          <a:endParaRPr lang="en-US" sz="3200" dirty="0"/>
        </a:p>
      </dgm:t>
    </dgm:pt>
    <dgm:pt modelId="{D54429AC-58D4-45B7-AED6-54EE4B9654EC}" type="parTrans" cxnId="{9923DDC7-E9AA-44B2-9B61-62DFA728E86A}">
      <dgm:prSet/>
      <dgm:spPr/>
      <dgm:t>
        <a:bodyPr/>
        <a:lstStyle/>
        <a:p>
          <a:endParaRPr lang="en-US"/>
        </a:p>
      </dgm:t>
    </dgm:pt>
    <dgm:pt modelId="{0B2A8B0E-3330-4700-8A37-5106A8051B1F}" type="sibTrans" cxnId="{9923DDC7-E9AA-44B2-9B61-62DFA728E86A}">
      <dgm:prSet/>
      <dgm:spPr/>
      <dgm:t>
        <a:bodyPr/>
        <a:lstStyle/>
        <a:p>
          <a:endParaRPr lang="en-US"/>
        </a:p>
      </dgm:t>
    </dgm:pt>
    <dgm:pt modelId="{4D9970EE-910D-4177-A11C-B27395320F8E}">
      <dgm:prSet custT="1"/>
      <dgm:spPr/>
      <dgm:t>
        <a:bodyPr/>
        <a:lstStyle/>
        <a:p>
          <a:endParaRPr lang="en-US" sz="3200" dirty="0"/>
        </a:p>
      </dgm:t>
    </dgm:pt>
    <dgm:pt modelId="{F45F2894-5753-40FE-9F18-636E394643E7}" type="parTrans" cxnId="{4EBEF7D7-AD0F-45A8-A737-6BB55F24C712}">
      <dgm:prSet/>
      <dgm:spPr/>
    </dgm:pt>
    <dgm:pt modelId="{04E41EF3-873A-48EB-B800-3286CA6FCF88}" type="sibTrans" cxnId="{4EBEF7D7-AD0F-45A8-A737-6BB55F24C712}">
      <dgm:prSet/>
      <dgm:spPr/>
    </dgm:pt>
    <dgm:pt modelId="{B80140EE-6B38-4FF7-A852-1449B886A5E4}" type="pres">
      <dgm:prSet presAssocID="{E471576B-74BF-47DC-A09B-D1F4D3A80DD9}" presName="Name0" presStyleCnt="0">
        <dgm:presLayoutVars>
          <dgm:dir/>
          <dgm:animLvl val="lvl"/>
          <dgm:resizeHandles val="exact"/>
        </dgm:presLayoutVars>
      </dgm:prSet>
      <dgm:spPr/>
    </dgm:pt>
    <dgm:pt modelId="{B9C66282-E2FE-4CC1-A3EE-5F118C052D8B}" type="pres">
      <dgm:prSet presAssocID="{A2CBB811-08F6-46C3-8614-28C163255A46}" presName="composite" presStyleCnt="0"/>
      <dgm:spPr/>
    </dgm:pt>
    <dgm:pt modelId="{96517D36-A25E-462B-B25D-2BDDD1CFC22F}" type="pres">
      <dgm:prSet presAssocID="{A2CBB811-08F6-46C3-8614-28C163255A46}" presName="parTx" presStyleLbl="alignNode1" presStyleIdx="0" presStyleCnt="2">
        <dgm:presLayoutVars>
          <dgm:chMax val="0"/>
          <dgm:chPref val="0"/>
          <dgm:bulletEnabled val="1"/>
        </dgm:presLayoutVars>
      </dgm:prSet>
      <dgm:spPr/>
    </dgm:pt>
    <dgm:pt modelId="{624DC579-FC4B-43DF-A451-D20021329BF2}" type="pres">
      <dgm:prSet presAssocID="{A2CBB811-08F6-46C3-8614-28C163255A46}" presName="desTx" presStyleLbl="alignAccFollowNode1" presStyleIdx="0" presStyleCnt="2">
        <dgm:presLayoutVars>
          <dgm:bulletEnabled val="1"/>
        </dgm:presLayoutVars>
      </dgm:prSet>
      <dgm:spPr/>
    </dgm:pt>
    <dgm:pt modelId="{2B50AB5F-539F-4F84-A1F0-426B0FCE1FD0}" type="pres">
      <dgm:prSet presAssocID="{8564F70A-AE59-4973-B4E4-36B40695A91D}" presName="space" presStyleCnt="0"/>
      <dgm:spPr/>
    </dgm:pt>
    <dgm:pt modelId="{689DB5AA-D086-49CB-AFBA-C655EF91C72B}" type="pres">
      <dgm:prSet presAssocID="{56B7C6CD-2FDE-41CE-8333-B0A023730CD9}" presName="composite" presStyleCnt="0"/>
      <dgm:spPr/>
    </dgm:pt>
    <dgm:pt modelId="{B7A52ADB-FD2C-4445-8789-D2CAB1E4E3B4}" type="pres">
      <dgm:prSet presAssocID="{56B7C6CD-2FDE-41CE-8333-B0A023730CD9}" presName="parTx" presStyleLbl="alignNode1" presStyleIdx="1" presStyleCnt="2">
        <dgm:presLayoutVars>
          <dgm:chMax val="0"/>
          <dgm:chPref val="0"/>
          <dgm:bulletEnabled val="1"/>
        </dgm:presLayoutVars>
      </dgm:prSet>
      <dgm:spPr/>
    </dgm:pt>
    <dgm:pt modelId="{DC4BEEE8-639E-42AB-B051-64F28EEA5758}" type="pres">
      <dgm:prSet presAssocID="{56B7C6CD-2FDE-41CE-8333-B0A023730CD9}" presName="desTx" presStyleLbl="alignAccFollowNode1" presStyleIdx="1" presStyleCnt="2">
        <dgm:presLayoutVars>
          <dgm:bulletEnabled val="1"/>
        </dgm:presLayoutVars>
      </dgm:prSet>
      <dgm:spPr/>
    </dgm:pt>
  </dgm:ptLst>
  <dgm:cxnLst>
    <dgm:cxn modelId="{8F249627-03DF-4BD7-8101-DB22CBBF9FE8}" type="presOf" srcId="{1F437445-1C12-4FCE-9F72-FC1FB5F103E8}" destId="{624DC579-FC4B-43DF-A451-D20021329BF2}" srcOrd="0" destOrd="2" presId="urn:microsoft.com/office/officeart/2005/8/layout/hList1"/>
    <dgm:cxn modelId="{6B221B84-F99A-4F06-9752-4B4C1970065D}" type="presOf" srcId="{4D9970EE-910D-4177-A11C-B27395320F8E}" destId="{624DC579-FC4B-43DF-A451-D20021329BF2}" srcOrd="0" destOrd="1" presId="urn:microsoft.com/office/officeart/2005/8/layout/hList1"/>
    <dgm:cxn modelId="{85C0B28B-5A2D-4CE5-9731-1BCF8C877966}" type="presOf" srcId="{E471576B-74BF-47DC-A09B-D1F4D3A80DD9}" destId="{B80140EE-6B38-4FF7-A852-1449B886A5E4}" srcOrd="0" destOrd="0" presId="urn:microsoft.com/office/officeart/2005/8/layout/hList1"/>
    <dgm:cxn modelId="{9923DDC7-E9AA-44B2-9B61-62DFA728E86A}" srcId="{56B7C6CD-2FDE-41CE-8333-B0A023730CD9}" destId="{88C6A7D1-3AF7-4173-BBEF-EB7479FED984}" srcOrd="0" destOrd="0" parTransId="{D54429AC-58D4-45B7-AED6-54EE4B9654EC}" sibTransId="{0B2A8B0E-3330-4700-8A37-5106A8051B1F}"/>
    <dgm:cxn modelId="{E45E0AC8-8635-4127-AA23-D57630903183}" srcId="{E471576B-74BF-47DC-A09B-D1F4D3A80DD9}" destId="{56B7C6CD-2FDE-41CE-8333-B0A023730CD9}" srcOrd="1" destOrd="0" parTransId="{4E2CC851-3C4E-474E-BCE4-063A5748FF0F}" sibTransId="{56093305-83C2-4856-BBD3-9102490DA796}"/>
    <dgm:cxn modelId="{53F86ACB-686D-4453-A575-5B37DF894723}" type="presOf" srcId="{FD3DECF5-75D8-4598-BB50-FBED4586D7D1}" destId="{624DC579-FC4B-43DF-A451-D20021329BF2}" srcOrd="0" destOrd="0" presId="urn:microsoft.com/office/officeart/2005/8/layout/hList1"/>
    <dgm:cxn modelId="{EB988BCB-C11B-4582-976B-B86DBD682B53}" srcId="{E471576B-74BF-47DC-A09B-D1F4D3A80DD9}" destId="{A2CBB811-08F6-46C3-8614-28C163255A46}" srcOrd="0" destOrd="0" parTransId="{BAB3ED69-1112-43CF-A01E-1EF593901D24}" sibTransId="{8564F70A-AE59-4973-B4E4-36B40695A91D}"/>
    <dgm:cxn modelId="{D6A3F7CD-5B9B-46E4-9D96-793586D322B3}" srcId="{A2CBB811-08F6-46C3-8614-28C163255A46}" destId="{1F437445-1C12-4FCE-9F72-FC1FB5F103E8}" srcOrd="2" destOrd="0" parTransId="{8895612E-1055-4D4F-B49B-A4CD2537FFC9}" sibTransId="{D2B746A5-7588-49D9-AFC0-7B663B4573EB}"/>
    <dgm:cxn modelId="{3C4F13CE-336D-40F3-8EFA-F7DBC4B5CC2E}" type="presOf" srcId="{56B7C6CD-2FDE-41CE-8333-B0A023730CD9}" destId="{B7A52ADB-FD2C-4445-8789-D2CAB1E4E3B4}" srcOrd="0" destOrd="0" presId="urn:microsoft.com/office/officeart/2005/8/layout/hList1"/>
    <dgm:cxn modelId="{C738CBD3-39EA-42F0-B7B1-5383E44C7387}" type="presOf" srcId="{A2CBB811-08F6-46C3-8614-28C163255A46}" destId="{96517D36-A25E-462B-B25D-2BDDD1CFC22F}" srcOrd="0" destOrd="0" presId="urn:microsoft.com/office/officeart/2005/8/layout/hList1"/>
    <dgm:cxn modelId="{90544FD7-F6F6-49C6-97BB-229284A82751}" srcId="{A2CBB811-08F6-46C3-8614-28C163255A46}" destId="{FD3DECF5-75D8-4598-BB50-FBED4586D7D1}" srcOrd="0" destOrd="0" parTransId="{3C9E752E-B519-4700-B7A4-B57433389ACF}" sibTransId="{274931D2-36BD-4C77-AEAA-F0D81464FE86}"/>
    <dgm:cxn modelId="{4EBEF7D7-AD0F-45A8-A737-6BB55F24C712}" srcId="{A2CBB811-08F6-46C3-8614-28C163255A46}" destId="{4D9970EE-910D-4177-A11C-B27395320F8E}" srcOrd="1" destOrd="0" parTransId="{F45F2894-5753-40FE-9F18-636E394643E7}" sibTransId="{04E41EF3-873A-48EB-B800-3286CA6FCF88}"/>
    <dgm:cxn modelId="{58FCE1F0-49FB-4B59-AF06-F8806CA96777}" type="presOf" srcId="{88C6A7D1-3AF7-4173-BBEF-EB7479FED984}" destId="{DC4BEEE8-639E-42AB-B051-64F28EEA5758}" srcOrd="0" destOrd="0" presId="urn:microsoft.com/office/officeart/2005/8/layout/hList1"/>
    <dgm:cxn modelId="{D540CD7E-B54F-467C-974B-D9CEDB943F5A}" type="presParOf" srcId="{B80140EE-6B38-4FF7-A852-1449B886A5E4}" destId="{B9C66282-E2FE-4CC1-A3EE-5F118C052D8B}" srcOrd="0" destOrd="0" presId="urn:microsoft.com/office/officeart/2005/8/layout/hList1"/>
    <dgm:cxn modelId="{A971EBE2-F68F-4E4B-8E29-EF1BBABC9482}" type="presParOf" srcId="{B9C66282-E2FE-4CC1-A3EE-5F118C052D8B}" destId="{96517D36-A25E-462B-B25D-2BDDD1CFC22F}" srcOrd="0" destOrd="0" presId="urn:microsoft.com/office/officeart/2005/8/layout/hList1"/>
    <dgm:cxn modelId="{42810287-FEB1-4E71-8552-60ACBC2E3275}" type="presParOf" srcId="{B9C66282-E2FE-4CC1-A3EE-5F118C052D8B}" destId="{624DC579-FC4B-43DF-A451-D20021329BF2}" srcOrd="1" destOrd="0" presId="urn:microsoft.com/office/officeart/2005/8/layout/hList1"/>
    <dgm:cxn modelId="{CCDFA3C4-8BFD-45E6-84D9-B3B3EE4D8115}" type="presParOf" srcId="{B80140EE-6B38-4FF7-A852-1449B886A5E4}" destId="{2B50AB5F-539F-4F84-A1F0-426B0FCE1FD0}" srcOrd="1" destOrd="0" presId="urn:microsoft.com/office/officeart/2005/8/layout/hList1"/>
    <dgm:cxn modelId="{49ABA5F2-4D64-4905-8E0A-C31FA11F6384}" type="presParOf" srcId="{B80140EE-6B38-4FF7-A852-1449B886A5E4}" destId="{689DB5AA-D086-49CB-AFBA-C655EF91C72B}" srcOrd="2" destOrd="0" presId="urn:microsoft.com/office/officeart/2005/8/layout/hList1"/>
    <dgm:cxn modelId="{7AF3CAD0-A237-45CC-85D5-9ED2D39CA171}" type="presParOf" srcId="{689DB5AA-D086-49CB-AFBA-C655EF91C72B}" destId="{B7A52ADB-FD2C-4445-8789-D2CAB1E4E3B4}" srcOrd="0" destOrd="0" presId="urn:microsoft.com/office/officeart/2005/8/layout/hList1"/>
    <dgm:cxn modelId="{E32D60C2-D76C-4F69-838D-AEEF8DB664FD}" type="presParOf" srcId="{689DB5AA-D086-49CB-AFBA-C655EF91C72B}" destId="{DC4BEEE8-639E-42AB-B051-64F28EEA575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517D36-A25E-462B-B25D-2BDDD1CFC22F}">
      <dsp:nvSpPr>
        <dsp:cNvPr id="0" name=""/>
        <dsp:cNvSpPr/>
      </dsp:nvSpPr>
      <dsp:spPr>
        <a:xfrm>
          <a:off x="51" y="5529"/>
          <a:ext cx="4913783" cy="152906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GB" sz="4400" kern="1200"/>
            <a:t>Written Assessment</a:t>
          </a:r>
          <a:endParaRPr lang="en-US" sz="4400" kern="1200"/>
        </a:p>
      </dsp:txBody>
      <dsp:txXfrm>
        <a:off x="51" y="5529"/>
        <a:ext cx="4913783" cy="1529067"/>
      </dsp:txXfrm>
    </dsp:sp>
    <dsp:sp modelId="{624DC579-FC4B-43DF-A451-D20021329BF2}">
      <dsp:nvSpPr>
        <dsp:cNvPr id="0" name=""/>
        <dsp:cNvSpPr/>
      </dsp:nvSpPr>
      <dsp:spPr>
        <a:xfrm>
          <a:off x="51" y="1534596"/>
          <a:ext cx="4913783" cy="2294819"/>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GB" sz="3200" kern="1200" dirty="0"/>
            <a:t>7500 words</a:t>
          </a:r>
          <a:endParaRPr lang="en-US" sz="3200" kern="1200" dirty="0"/>
        </a:p>
        <a:p>
          <a:pPr marL="285750" lvl="1" indent="-285750" algn="l" defTabSz="1422400">
            <a:lnSpc>
              <a:spcPct val="90000"/>
            </a:lnSpc>
            <a:spcBef>
              <a:spcPct val="0"/>
            </a:spcBef>
            <a:spcAft>
              <a:spcPct val="15000"/>
            </a:spcAft>
            <a:buChar char="•"/>
          </a:pPr>
          <a:endParaRPr lang="en-US" sz="3200" kern="1200" dirty="0"/>
        </a:p>
        <a:p>
          <a:pPr marL="285750" lvl="1" indent="-285750" algn="l" defTabSz="1422400">
            <a:lnSpc>
              <a:spcPct val="90000"/>
            </a:lnSpc>
            <a:spcBef>
              <a:spcPct val="0"/>
            </a:spcBef>
            <a:spcAft>
              <a:spcPct val="15000"/>
            </a:spcAft>
            <a:buChar char="•"/>
          </a:pPr>
          <a:r>
            <a:rPr lang="en-GB" sz="3200" kern="1200" dirty="0"/>
            <a:t>Portfolio of 2 components</a:t>
          </a:r>
          <a:endParaRPr lang="en-US" sz="3200" kern="1200" dirty="0"/>
        </a:p>
      </dsp:txBody>
      <dsp:txXfrm>
        <a:off x="51" y="1534596"/>
        <a:ext cx="4913783" cy="2294819"/>
      </dsp:txXfrm>
    </dsp:sp>
    <dsp:sp modelId="{B7A52ADB-FD2C-4445-8789-D2CAB1E4E3B4}">
      <dsp:nvSpPr>
        <dsp:cNvPr id="0" name=""/>
        <dsp:cNvSpPr/>
      </dsp:nvSpPr>
      <dsp:spPr>
        <a:xfrm>
          <a:off x="5601764" y="5529"/>
          <a:ext cx="4913783" cy="152906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12928" tIns="178816" rIns="312928" bIns="178816" numCol="1" spcCol="1270" anchor="ctr" anchorCtr="0">
          <a:noAutofit/>
        </a:bodyPr>
        <a:lstStyle/>
        <a:p>
          <a:pPr marL="0" lvl="0" indent="0" algn="ctr" defTabSz="1955800">
            <a:lnSpc>
              <a:spcPct val="90000"/>
            </a:lnSpc>
            <a:spcBef>
              <a:spcPct val="0"/>
            </a:spcBef>
            <a:spcAft>
              <a:spcPct val="35000"/>
            </a:spcAft>
            <a:buNone/>
          </a:pPr>
          <a:r>
            <a:rPr lang="en-GB" sz="4400" kern="1200"/>
            <a:t>Submission date:</a:t>
          </a:r>
          <a:endParaRPr lang="en-US" sz="4400" kern="1200"/>
        </a:p>
      </dsp:txBody>
      <dsp:txXfrm>
        <a:off x="5601764" y="5529"/>
        <a:ext cx="4913783" cy="1529067"/>
      </dsp:txXfrm>
    </dsp:sp>
    <dsp:sp modelId="{DC4BEEE8-639E-42AB-B051-64F28EEA5758}">
      <dsp:nvSpPr>
        <dsp:cNvPr id="0" name=""/>
        <dsp:cNvSpPr/>
      </dsp:nvSpPr>
      <dsp:spPr>
        <a:xfrm>
          <a:off x="5601764" y="1534596"/>
          <a:ext cx="4913783" cy="2294819"/>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GB" sz="3200" kern="1200" dirty="0"/>
            <a:t>17</a:t>
          </a:r>
          <a:r>
            <a:rPr lang="en-GB" sz="3200" kern="1200" baseline="30000" dirty="0"/>
            <a:t>th</a:t>
          </a:r>
          <a:r>
            <a:rPr lang="en-GB" sz="3200" kern="1200" dirty="0"/>
            <a:t> March 2026</a:t>
          </a:r>
          <a:endParaRPr lang="en-US" sz="3200" kern="1200" dirty="0"/>
        </a:p>
      </dsp:txBody>
      <dsp:txXfrm>
        <a:off x="5601764" y="1534596"/>
        <a:ext cx="4913783" cy="229481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3C6007-0D27-494C-B5D3-AB2239C83526}" type="datetimeFigureOut">
              <a:rPr lang="en-GB" smtClean="0"/>
              <a:t>09/02/2026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36CABF-E217-4C53-9152-0866B1000AF1}" type="slidenum">
              <a:rPr lang="en-GB" smtClean="0"/>
              <a:t>‹#›</a:t>
            </a:fld>
            <a:endParaRPr lang="en-GB"/>
          </a:p>
        </p:txBody>
      </p:sp>
    </p:spTree>
    <p:extLst>
      <p:ext uri="{BB962C8B-B14F-4D97-AF65-F5344CB8AC3E}">
        <p14:creationId xmlns:p14="http://schemas.microsoft.com/office/powerpoint/2010/main" val="4184284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6FB46868-D4DC-4AB7-B902-2CBC006332D0}" type="slidenum">
              <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endParaRPr>
          </a:p>
        </p:txBody>
      </p:sp>
      <p:sp>
        <p:nvSpPr>
          <p:cNvPr id="512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908919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910235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665127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203358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938832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659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4328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9322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686475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474244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679759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50378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37533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09/02/2026</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3633814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make-way.org/toolkit/lobby-and-advocacy-cycl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librarysearch.uwtsd.ac.uk/permalink/44WHELF_UWTSD/1ir6fgh/cdi_proquest_journals_3033855891" TargetMode="External"/><Relationship Id="rId2" Type="http://schemas.openxmlformats.org/officeDocument/2006/relationships/hyperlink" Target="https://www.proquest.com/scholarly-journals/leadership-shaping-implementation-collaboration/docview/199781014/se-2?accountid=130472" TargetMode="External"/><Relationship Id="rId1" Type="http://schemas.openxmlformats.org/officeDocument/2006/relationships/slideLayout" Target="../slideLayouts/slideLayout2.xml"/><Relationship Id="rId6" Type="http://schemas.openxmlformats.org/officeDocument/2006/relationships/hyperlink" Target="https://librarysearch.uwtsd.ac.uk/permalink/44WHELF_UWTSD/1ir6fgh/cdi_proquest_journals_3093845283" TargetMode="External"/><Relationship Id="rId5" Type="http://schemas.openxmlformats.org/officeDocument/2006/relationships/hyperlink" Target="https://librarysearch.uwtsd.ac.uk/permalink/44WHELF_UWTSD/1ir6fgh/cdi_doaj_primary_oai_doaj_org_article_2ad03df2044c4db6bf5b0fdf1554004e" TargetMode="External"/><Relationship Id="rId4" Type="http://schemas.openxmlformats.org/officeDocument/2006/relationships/hyperlink" Target="https://librarysearch.uwtsd.ac.uk/permalink/44WHELF_UWTSD/1ir6fgh/cdi_informaworld_taylorfrancis_310_1080_01944363_2019_1616985"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pure.southwales.ac.uk/ws/portalfiles/portal/28695910/Elizabeth_Bacon_MRes_thesis.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ctrTitle"/>
          </p:nvPr>
        </p:nvSpPr>
        <p:spPr>
          <a:xfrm>
            <a:off x="0" y="1122363"/>
            <a:ext cx="12191999" cy="2387600"/>
          </a:xfrm>
        </p:spPr>
        <p:txBody>
          <a:bodyPr>
            <a:normAutofit fontScale="90000"/>
          </a:bodyPr>
          <a:lstStyle/>
          <a:p>
            <a:br>
              <a:rPr lang="en-GB" altLang="en-US" b="1" dirty="0"/>
            </a:br>
            <a:r>
              <a:rPr lang="en-GB" altLang="en-US" b="1" dirty="0"/>
              <a:t> </a:t>
            </a:r>
            <a:br>
              <a:rPr lang="en-GB" altLang="en-US" b="1" dirty="0"/>
            </a:br>
            <a:r>
              <a:rPr lang="en-GB" b="1" dirty="0"/>
              <a:t>Collaborative Leadership and Management</a:t>
            </a:r>
            <a:endParaRPr lang="en-GB" altLang="en-US" sz="4400" b="1" dirty="0"/>
          </a:p>
        </p:txBody>
      </p:sp>
      <p:sp>
        <p:nvSpPr>
          <p:cNvPr id="2" name="Subtitle 1"/>
          <p:cNvSpPr>
            <a:spLocks noGrp="1"/>
          </p:cNvSpPr>
          <p:nvPr>
            <p:ph type="subTitle" idx="1"/>
          </p:nvPr>
        </p:nvSpPr>
        <p:spPr/>
        <p:txBody>
          <a:bodyPr/>
          <a:lstStyle/>
          <a:p>
            <a:br>
              <a:rPr lang="en-GB" sz="2400" b="1" dirty="0">
                <a:solidFill>
                  <a:srgbClr val="080808"/>
                </a:solidFill>
              </a:rPr>
            </a:br>
            <a:r>
              <a:rPr lang="en-GB" sz="2400" b="1" dirty="0">
                <a:solidFill>
                  <a:srgbClr val="080808"/>
                </a:solidFill>
              </a:rPr>
              <a:t>ECYW7007</a:t>
            </a:r>
          </a:p>
          <a:p>
            <a:r>
              <a:rPr lang="en-GB" dirty="0"/>
              <a:t>10th February 2026</a:t>
            </a:r>
          </a:p>
        </p:txBody>
      </p:sp>
    </p:spTree>
    <p:extLst>
      <p:ext uri="{BB962C8B-B14F-4D97-AF65-F5344CB8AC3E}">
        <p14:creationId xmlns:p14="http://schemas.microsoft.com/office/powerpoint/2010/main" val="196578659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F0F927AD-3395-88AF-7BC8-E07BCB763829}"/>
              </a:ext>
            </a:extLst>
          </p:cNvPr>
          <p:cNvSpPr>
            <a:spLocks noGrp="1" noChangeArrowheads="1"/>
          </p:cNvSpPr>
          <p:nvPr>
            <p:ph type="title"/>
          </p:nvPr>
        </p:nvSpPr>
        <p:spPr/>
        <p:txBody>
          <a:bodyPr/>
          <a:lstStyle/>
          <a:p>
            <a:pPr algn="l" eaLnBrk="1" hangingPunct="1"/>
            <a:r>
              <a:rPr lang="en-GB" altLang="en-US" b="1" dirty="0"/>
              <a:t>Module Aims</a:t>
            </a:r>
          </a:p>
        </p:txBody>
      </p:sp>
      <p:sp>
        <p:nvSpPr>
          <p:cNvPr id="4099" name="Rectangle 3">
            <a:extLst>
              <a:ext uri="{FF2B5EF4-FFF2-40B4-BE49-F238E27FC236}">
                <a16:creationId xmlns:a16="http://schemas.microsoft.com/office/drawing/2014/main" id="{BFDA2C30-3DF1-274C-F676-6D2AD7D00AE6}"/>
              </a:ext>
            </a:extLst>
          </p:cNvPr>
          <p:cNvSpPr>
            <a:spLocks noGrp="1" noChangeArrowheads="1"/>
          </p:cNvSpPr>
          <p:nvPr>
            <p:ph idx="1"/>
          </p:nvPr>
        </p:nvSpPr>
        <p:spPr/>
        <p:txBody>
          <a:bodyPr>
            <a:normAutofit/>
          </a:bodyPr>
          <a:lstStyle/>
          <a:p>
            <a:r>
              <a:rPr lang="en-GB" dirty="0"/>
              <a:t>To develop advanced understanding of collaborative leadership and management principles in the context of Youth Work, whilst fostering critical thinking, identifying a sense of vision, and innovative approaches to leadership in the Youth Work sector.</a:t>
            </a:r>
          </a:p>
          <a:p>
            <a:pPr marL="0" indent="0">
              <a:buNone/>
            </a:pPr>
            <a:endParaRPr lang="en-GB" dirty="0"/>
          </a:p>
          <a:p>
            <a:r>
              <a:rPr lang="en-GB" dirty="0"/>
              <a:t>To equip students with practical tools, knowledge and strategies for analysing complex environments to enable them to engage effectively with diverse stakeholders.</a:t>
            </a:r>
          </a:p>
          <a:p>
            <a:pPr marL="0" indent="0">
              <a:buNone/>
              <a:defRPr/>
            </a:pPr>
            <a:r>
              <a:rPr lang="en-GB" dirty="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5F7457A-8606-88EE-CDD1-14B7750C05D4}"/>
              </a:ext>
            </a:extLst>
          </p:cNvPr>
          <p:cNvSpPr>
            <a:spLocks noGrp="1" noChangeArrowheads="1"/>
          </p:cNvSpPr>
          <p:nvPr>
            <p:ph type="title"/>
          </p:nvPr>
        </p:nvSpPr>
        <p:spPr/>
        <p:txBody>
          <a:bodyPr/>
          <a:lstStyle/>
          <a:p>
            <a:pPr algn="l" eaLnBrk="1" hangingPunct="1"/>
            <a:r>
              <a:rPr lang="en-GB" altLang="en-US" b="1" dirty="0"/>
              <a:t>Learning Outcomes</a:t>
            </a:r>
          </a:p>
        </p:txBody>
      </p:sp>
      <p:sp>
        <p:nvSpPr>
          <p:cNvPr id="5123" name="Rectangle 3">
            <a:extLst>
              <a:ext uri="{FF2B5EF4-FFF2-40B4-BE49-F238E27FC236}">
                <a16:creationId xmlns:a16="http://schemas.microsoft.com/office/drawing/2014/main" id="{3D394AD5-318B-FBAF-438C-87E75B4259C8}"/>
              </a:ext>
            </a:extLst>
          </p:cNvPr>
          <p:cNvSpPr>
            <a:spLocks noGrp="1" noChangeArrowheads="1"/>
          </p:cNvSpPr>
          <p:nvPr>
            <p:ph idx="1"/>
          </p:nvPr>
        </p:nvSpPr>
        <p:spPr>
          <a:xfrm>
            <a:off x="838200" y="1825625"/>
            <a:ext cx="10515600" cy="3698097"/>
          </a:xfrm>
        </p:spPr>
        <p:txBody>
          <a:bodyPr>
            <a:normAutofit fontScale="70000" lnSpcReduction="20000"/>
          </a:bodyPr>
          <a:lstStyle/>
          <a:p>
            <a:pPr marL="0" indent="0" fontAlgn="base" hangingPunct="0">
              <a:buNone/>
            </a:pPr>
            <a:r>
              <a:rPr lang="en-GB" dirty="0"/>
              <a:t>Upon the successful completion of this module, the student should be able to:</a:t>
            </a:r>
          </a:p>
          <a:p>
            <a:r>
              <a:rPr lang="en-GB" dirty="0"/>
              <a:t>critically analyse and interpret the external environment affecting Youth Work using advanced analytical tools such as a PESTEL analysis to inform strategic decision making in Youth Work contexts;</a:t>
            </a:r>
          </a:p>
          <a:p>
            <a:r>
              <a:rPr lang="en-GB" dirty="0"/>
              <a:t>demonstrate the skills and knowledge required to act as a catalyst for positive change in Youth Work organisations and communities;</a:t>
            </a:r>
          </a:p>
          <a:p>
            <a:r>
              <a:rPr lang="en-GB" dirty="0"/>
              <a:t>understand the theory of collaboration and apply collaborative approaches to engage effectively with diverse stakeholders, including young people, and design and execute effective consultation, lobbying, and advocacy campaigns relevant to Youth Work;</a:t>
            </a:r>
          </a:p>
          <a:p>
            <a:r>
              <a:rPr lang="en-GB" dirty="0"/>
              <a:t>critically evaluate and apply current leadership and management theories in Youth Work settings;</a:t>
            </a:r>
          </a:p>
          <a:p>
            <a:r>
              <a:rPr lang="en-GB" dirty="0"/>
              <a:t>organise their knowledge and learning through use of a range of information resources, and present their work appropriately.</a:t>
            </a:r>
          </a:p>
          <a:p>
            <a:pPr eaLnBrk="1" hangingPunct="1"/>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5C4BD8F-880E-0F1B-A289-F32948785DB9}"/>
              </a:ext>
            </a:extLst>
          </p:cNvPr>
          <p:cNvSpPr>
            <a:spLocks noGrp="1" noChangeArrowheads="1"/>
          </p:cNvSpPr>
          <p:nvPr>
            <p:ph type="title"/>
          </p:nvPr>
        </p:nvSpPr>
        <p:spPr/>
        <p:txBody>
          <a:bodyPr/>
          <a:lstStyle/>
          <a:p>
            <a:pPr algn="l" eaLnBrk="1" hangingPunct="1"/>
            <a:br>
              <a:rPr lang="en-GB" altLang="en-US" sz="2000" dirty="0"/>
            </a:br>
            <a:r>
              <a:rPr lang="en-GB" altLang="en-US" b="1" dirty="0"/>
              <a:t>Indicative Content </a:t>
            </a:r>
          </a:p>
        </p:txBody>
      </p:sp>
      <p:sp>
        <p:nvSpPr>
          <p:cNvPr id="6147" name="Rectangle 3">
            <a:extLst>
              <a:ext uri="{FF2B5EF4-FFF2-40B4-BE49-F238E27FC236}">
                <a16:creationId xmlns:a16="http://schemas.microsoft.com/office/drawing/2014/main" id="{0743817A-F689-AC12-D0E0-E44B1D6B30DC}"/>
              </a:ext>
            </a:extLst>
          </p:cNvPr>
          <p:cNvSpPr>
            <a:spLocks noGrp="1" noChangeArrowheads="1"/>
          </p:cNvSpPr>
          <p:nvPr>
            <p:ph idx="1"/>
          </p:nvPr>
        </p:nvSpPr>
        <p:spPr>
          <a:xfrm>
            <a:off x="838200" y="1825625"/>
            <a:ext cx="10515600" cy="3760302"/>
          </a:xfrm>
        </p:spPr>
        <p:txBody>
          <a:bodyPr>
            <a:normAutofit fontScale="62500" lnSpcReduction="20000"/>
          </a:bodyPr>
          <a:lstStyle/>
          <a:p>
            <a:r>
              <a:rPr lang="en-GB" dirty="0"/>
              <a:t>Foundations of Collaborative Leadership in Youth Work.</a:t>
            </a:r>
          </a:p>
          <a:p>
            <a:r>
              <a:rPr lang="en-GB" dirty="0"/>
              <a:t>An introduction to collaborative leadership concepts.</a:t>
            </a:r>
          </a:p>
          <a:p>
            <a:r>
              <a:rPr lang="en-GB" dirty="0"/>
              <a:t>The role of a Youth Work leader in contemporary society.</a:t>
            </a:r>
          </a:p>
          <a:p>
            <a:r>
              <a:rPr lang="en-GB" dirty="0"/>
              <a:t>Environmental Scanning and Analysis for scanning the environment.</a:t>
            </a:r>
          </a:p>
          <a:p>
            <a:r>
              <a:rPr lang="en-GB" dirty="0"/>
              <a:t>PESTEL and other appropriate forms of analysis: their application in Youth Work contexts.</a:t>
            </a:r>
          </a:p>
          <a:p>
            <a:r>
              <a:rPr lang="en-GB" dirty="0"/>
              <a:t>Identifying and analysing the role of key stakeholders.</a:t>
            </a:r>
          </a:p>
          <a:p>
            <a:r>
              <a:rPr lang="en-GB" dirty="0"/>
              <a:t>Identifying and competently deploying relevant skills including the ability to identify appropriate funding sources, to develop budgets and develop business plans.</a:t>
            </a:r>
          </a:p>
          <a:p>
            <a:r>
              <a:rPr lang="en-GB" dirty="0"/>
              <a:t>Developing appropriate and meaningful performance indicators which reflect the vision and purpose of Youth Work and specific organisations.</a:t>
            </a:r>
          </a:p>
          <a:p>
            <a:r>
              <a:rPr lang="en-GB" dirty="0"/>
              <a:t>Understanding the role of effective change agents in Youth Work.</a:t>
            </a:r>
          </a:p>
          <a:p>
            <a:r>
              <a:rPr lang="en-GB" dirty="0"/>
              <a:t>The importance of developing personal leadership philosophies for Youth Work.</a:t>
            </a:r>
          </a:p>
          <a:p>
            <a:pPr eaLnBrk="1" hangingPunct="1">
              <a:lnSpc>
                <a:spcPct val="90000"/>
              </a:lnSpc>
            </a:pPr>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2C4A-8C06-7809-E20C-40F9E790D08F}"/>
              </a:ext>
            </a:extLst>
          </p:cNvPr>
          <p:cNvSpPr>
            <a:spLocks noGrp="1"/>
          </p:cNvSpPr>
          <p:nvPr>
            <p:ph type="title"/>
          </p:nvPr>
        </p:nvSpPr>
        <p:spPr/>
        <p:txBody>
          <a:bodyPr/>
          <a:lstStyle/>
          <a:p>
            <a:r>
              <a:rPr lang="en-GB" b="1" dirty="0"/>
              <a:t>Indicative Content</a:t>
            </a:r>
          </a:p>
        </p:txBody>
      </p:sp>
      <p:sp>
        <p:nvSpPr>
          <p:cNvPr id="3" name="Content Placeholder 2">
            <a:extLst>
              <a:ext uri="{FF2B5EF4-FFF2-40B4-BE49-F238E27FC236}">
                <a16:creationId xmlns:a16="http://schemas.microsoft.com/office/drawing/2014/main" id="{B92DE489-6290-1141-57A1-60C64390A17E}"/>
              </a:ext>
            </a:extLst>
          </p:cNvPr>
          <p:cNvSpPr>
            <a:spLocks noGrp="1"/>
          </p:cNvSpPr>
          <p:nvPr>
            <p:ph idx="1"/>
          </p:nvPr>
        </p:nvSpPr>
        <p:spPr>
          <a:xfrm>
            <a:off x="838200" y="1618489"/>
            <a:ext cx="10515600" cy="3923896"/>
          </a:xfrm>
        </p:spPr>
        <p:txBody>
          <a:bodyPr>
            <a:normAutofit fontScale="62500" lnSpcReduction="20000"/>
          </a:bodyPr>
          <a:lstStyle/>
          <a:p>
            <a:r>
              <a:rPr lang="en-GB" dirty="0"/>
              <a:t>Strategies for initiating and managing change.</a:t>
            </a:r>
          </a:p>
          <a:p>
            <a:r>
              <a:rPr lang="en-GB" dirty="0"/>
              <a:t>Case studies of successful Youth Work collaborations.</a:t>
            </a:r>
          </a:p>
          <a:p>
            <a:r>
              <a:rPr lang="en-GB" dirty="0"/>
              <a:t>Building and maintaining effective teams, understanding roles, culture and shared aspirations.</a:t>
            </a:r>
          </a:p>
          <a:p>
            <a:r>
              <a:rPr lang="en-GB" dirty="0"/>
              <a:t>Case studies and practical problem-solving exercises.</a:t>
            </a:r>
          </a:p>
          <a:p>
            <a:r>
              <a:rPr lang="en-GB" dirty="0"/>
              <a:t>Ethical considerations in stakeholder engagement.</a:t>
            </a:r>
          </a:p>
          <a:p>
            <a:r>
              <a:rPr lang="en-GB" dirty="0"/>
              <a:t>Principles of effective lobbying and advocacy, developing advocacy strategies for youth-related issues.</a:t>
            </a:r>
          </a:p>
          <a:p>
            <a:r>
              <a:rPr lang="en-GB" dirty="0"/>
              <a:t>Models of youth participation and strategies for meaningfully involving young people in decision making.</a:t>
            </a:r>
          </a:p>
          <a:p>
            <a:r>
              <a:rPr lang="en-GB" dirty="0"/>
              <a:t>Overview of current leadership theories relevant to Youth Work.</a:t>
            </a:r>
          </a:p>
          <a:p>
            <a:r>
              <a:rPr lang="en-GB" dirty="0"/>
              <a:t>Action learning sets as a tool to understand and solve problems within the work.</a:t>
            </a:r>
          </a:p>
          <a:p>
            <a:r>
              <a:rPr lang="en-GB" dirty="0"/>
              <a:t>Reflective practice in collaborative leadership.</a:t>
            </a:r>
          </a:p>
          <a:p>
            <a:endParaRPr lang="en-GB" dirty="0"/>
          </a:p>
        </p:txBody>
      </p:sp>
    </p:spTree>
    <p:extLst>
      <p:ext uri="{BB962C8B-B14F-4D97-AF65-F5344CB8AC3E}">
        <p14:creationId xmlns:p14="http://schemas.microsoft.com/office/powerpoint/2010/main" val="3747221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50AD1C6-AAD0-E310-1242-55D7A8DA0337}"/>
              </a:ext>
            </a:extLst>
          </p:cNvPr>
          <p:cNvSpPr>
            <a:spLocks noGrp="1" noChangeArrowheads="1"/>
          </p:cNvSpPr>
          <p:nvPr>
            <p:ph type="title"/>
          </p:nvPr>
        </p:nvSpPr>
        <p:spPr>
          <a:xfrm>
            <a:off x="838200" y="365125"/>
            <a:ext cx="10515600" cy="1325563"/>
          </a:xfrm>
        </p:spPr>
        <p:txBody>
          <a:bodyPr anchor="ctr">
            <a:normAutofit/>
          </a:bodyPr>
          <a:lstStyle/>
          <a:p>
            <a:pPr eaLnBrk="1" hangingPunct="1"/>
            <a:r>
              <a:rPr lang="en-GB" altLang="en-US" b="1"/>
              <a:t>Assessment</a:t>
            </a:r>
          </a:p>
        </p:txBody>
      </p:sp>
      <p:graphicFrame>
        <p:nvGraphicFramePr>
          <p:cNvPr id="7178" name="Content Placeholder 6">
            <a:extLst>
              <a:ext uri="{FF2B5EF4-FFF2-40B4-BE49-F238E27FC236}">
                <a16:creationId xmlns:a16="http://schemas.microsoft.com/office/drawing/2014/main" id="{4A41F9DA-20D6-8B25-9ADC-2C57ADAA670F}"/>
              </a:ext>
            </a:extLst>
          </p:cNvPr>
          <p:cNvGraphicFramePr>
            <a:graphicFrameLocks noGrp="1"/>
          </p:cNvGraphicFramePr>
          <p:nvPr>
            <p:ph idx="1"/>
          </p:nvPr>
        </p:nvGraphicFramePr>
        <p:xfrm>
          <a:off x="838200" y="1690688"/>
          <a:ext cx="10515600" cy="383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75A08-691C-0912-B417-BBB082938DEA}"/>
              </a:ext>
            </a:extLst>
          </p:cNvPr>
          <p:cNvSpPr>
            <a:spLocks noGrp="1"/>
          </p:cNvSpPr>
          <p:nvPr>
            <p:ph type="title"/>
          </p:nvPr>
        </p:nvSpPr>
        <p:spPr/>
        <p:txBody>
          <a:bodyPr/>
          <a:lstStyle/>
          <a:p>
            <a:r>
              <a:rPr lang="en-GB" b="1" dirty="0"/>
              <a:t>Component 1: 2500 words</a:t>
            </a:r>
          </a:p>
        </p:txBody>
      </p:sp>
      <p:sp>
        <p:nvSpPr>
          <p:cNvPr id="3" name="Content Placeholder 2">
            <a:extLst>
              <a:ext uri="{FF2B5EF4-FFF2-40B4-BE49-F238E27FC236}">
                <a16:creationId xmlns:a16="http://schemas.microsoft.com/office/drawing/2014/main" id="{9AA7B927-81E1-6647-C421-269DA7D3284E}"/>
              </a:ext>
            </a:extLst>
          </p:cNvPr>
          <p:cNvSpPr>
            <a:spLocks noGrp="1"/>
          </p:cNvSpPr>
          <p:nvPr>
            <p:ph idx="1"/>
          </p:nvPr>
        </p:nvSpPr>
        <p:spPr>
          <a:xfrm>
            <a:off x="838200" y="1589319"/>
            <a:ext cx="10515600" cy="4351338"/>
          </a:xfrm>
        </p:spPr>
        <p:txBody>
          <a:bodyPr>
            <a:normAutofit/>
          </a:bodyPr>
          <a:lstStyle/>
          <a:p>
            <a:r>
              <a:rPr lang="en-GB" b="1" dirty="0"/>
              <a:t>Component 1: Analytical Report (PESTEL/Strategic Context)</a:t>
            </a:r>
          </a:p>
          <a:p>
            <a:pPr marL="0" indent="0">
              <a:buNone/>
            </a:pPr>
            <a:endParaRPr lang="en-GB" dirty="0"/>
          </a:p>
          <a:p>
            <a:pPr lvl="0"/>
            <a:r>
              <a:rPr lang="en-GB" dirty="0"/>
              <a:t>Produce a 2,500-word report critically analysing and interpreting the external environment affecting Youth Work, applying advanced analytical tools such as PESTEL analysis. The report should link findings directly to strategic decision-making in a chosen Youth Work setting.</a:t>
            </a:r>
          </a:p>
          <a:p>
            <a:endParaRPr lang="en-GB" dirty="0"/>
          </a:p>
        </p:txBody>
      </p:sp>
    </p:spTree>
    <p:extLst>
      <p:ext uri="{BB962C8B-B14F-4D97-AF65-F5344CB8AC3E}">
        <p14:creationId xmlns:p14="http://schemas.microsoft.com/office/powerpoint/2010/main" val="3440840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186A4-B726-B469-2144-041D6F615D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76A956-011C-DAA9-2FEF-C1710980E248}"/>
              </a:ext>
            </a:extLst>
          </p:cNvPr>
          <p:cNvSpPr>
            <a:spLocks noGrp="1"/>
          </p:cNvSpPr>
          <p:nvPr>
            <p:ph type="title"/>
          </p:nvPr>
        </p:nvSpPr>
        <p:spPr/>
        <p:txBody>
          <a:bodyPr/>
          <a:lstStyle/>
          <a:p>
            <a:r>
              <a:rPr lang="en-GB" b="1" dirty="0"/>
              <a:t>Component 2: 5000 words</a:t>
            </a:r>
          </a:p>
        </p:txBody>
      </p:sp>
      <p:sp>
        <p:nvSpPr>
          <p:cNvPr id="3" name="Content Placeholder 2">
            <a:extLst>
              <a:ext uri="{FF2B5EF4-FFF2-40B4-BE49-F238E27FC236}">
                <a16:creationId xmlns:a16="http://schemas.microsoft.com/office/drawing/2014/main" id="{BB9507D9-0ADC-50FE-EF58-F5E66D0BE0D0}"/>
              </a:ext>
            </a:extLst>
          </p:cNvPr>
          <p:cNvSpPr>
            <a:spLocks noGrp="1"/>
          </p:cNvSpPr>
          <p:nvPr>
            <p:ph idx="1"/>
          </p:nvPr>
        </p:nvSpPr>
        <p:spPr>
          <a:xfrm>
            <a:off x="838200" y="1690688"/>
            <a:ext cx="10515600" cy="4351338"/>
          </a:xfrm>
        </p:spPr>
        <p:txBody>
          <a:bodyPr>
            <a:normAutofit lnSpcReduction="10000"/>
          </a:bodyPr>
          <a:lstStyle/>
          <a:p>
            <a:r>
              <a:rPr lang="en-GB" b="1" dirty="0"/>
              <a:t>Component 2: Change Catalyst and Consultation Project</a:t>
            </a:r>
            <a:endParaRPr lang="en-GB" dirty="0"/>
          </a:p>
          <a:p>
            <a:pPr lvl="0"/>
            <a:r>
              <a:rPr lang="en-GB" dirty="0"/>
              <a:t>Design and present an evidence-based proposal (2,500 words) outlining an initiative to act as a catalyst for positive change in a Youth Work organisation or community. This proposal must detail collaborative methods to engage stakeholders, consultation, lobbying, and advocacy campaigns.</a:t>
            </a:r>
          </a:p>
          <a:p>
            <a:pPr lvl="0"/>
            <a:r>
              <a:rPr lang="en-GB" dirty="0"/>
              <a:t>Compose a 2,500-word critical evaluation of current leadership and management theories as they apply to the chosen Youth Work context, including reflective consideration of their personal leadership approach. Include examples from literature and practice.</a:t>
            </a:r>
          </a:p>
          <a:p>
            <a:endParaRPr lang="en-GB" dirty="0"/>
          </a:p>
        </p:txBody>
      </p:sp>
    </p:spTree>
    <p:extLst>
      <p:ext uri="{BB962C8B-B14F-4D97-AF65-F5344CB8AC3E}">
        <p14:creationId xmlns:p14="http://schemas.microsoft.com/office/powerpoint/2010/main" val="3534918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02322-B831-74F9-5602-A65A6C663234}"/>
              </a:ext>
            </a:extLst>
          </p:cNvPr>
          <p:cNvSpPr>
            <a:spLocks noGrp="1"/>
          </p:cNvSpPr>
          <p:nvPr>
            <p:ph type="title"/>
          </p:nvPr>
        </p:nvSpPr>
        <p:spPr/>
        <p:txBody>
          <a:bodyPr/>
          <a:lstStyle/>
          <a:p>
            <a:r>
              <a:rPr lang="en-GB" b="1" dirty="0"/>
              <a:t>Any Questions?</a:t>
            </a:r>
          </a:p>
        </p:txBody>
      </p:sp>
      <p:pic>
        <p:nvPicPr>
          <p:cNvPr id="5" name="Content Placeholder 4" descr="A blue and white question mark in a chat bubble&#10;&#10;AI-generated content may be incorrect.">
            <a:extLst>
              <a:ext uri="{FF2B5EF4-FFF2-40B4-BE49-F238E27FC236}">
                <a16:creationId xmlns:a16="http://schemas.microsoft.com/office/drawing/2014/main" id="{466B08F5-AF9F-31E3-9671-FE389FEB5CC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6188" y="1577648"/>
            <a:ext cx="3977622" cy="3977622"/>
          </a:xfrm>
        </p:spPr>
      </p:pic>
    </p:spTree>
    <p:extLst>
      <p:ext uri="{BB962C8B-B14F-4D97-AF65-F5344CB8AC3E}">
        <p14:creationId xmlns:p14="http://schemas.microsoft.com/office/powerpoint/2010/main" val="958467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3DB4-B441-6588-6070-B08A2EE73FEB}"/>
              </a:ext>
            </a:extLst>
          </p:cNvPr>
          <p:cNvSpPr>
            <a:spLocks noGrp="1"/>
          </p:cNvSpPr>
          <p:nvPr>
            <p:ph type="title"/>
          </p:nvPr>
        </p:nvSpPr>
        <p:spPr/>
        <p:txBody>
          <a:bodyPr/>
          <a:lstStyle/>
          <a:p>
            <a:r>
              <a:rPr lang="en-GB" dirty="0"/>
              <a:t>Session overview</a:t>
            </a:r>
          </a:p>
        </p:txBody>
      </p:sp>
      <p:sp>
        <p:nvSpPr>
          <p:cNvPr id="3" name="Content Placeholder 2">
            <a:extLst>
              <a:ext uri="{FF2B5EF4-FFF2-40B4-BE49-F238E27FC236}">
                <a16:creationId xmlns:a16="http://schemas.microsoft.com/office/drawing/2014/main" id="{6E3DB12C-0A13-EEDD-D6AE-0CBCCB8ED7BA}"/>
              </a:ext>
            </a:extLst>
          </p:cNvPr>
          <p:cNvSpPr>
            <a:spLocks noGrp="1"/>
          </p:cNvSpPr>
          <p:nvPr>
            <p:ph idx="1"/>
          </p:nvPr>
        </p:nvSpPr>
        <p:spPr>
          <a:xfrm>
            <a:off x="838200" y="1533017"/>
            <a:ext cx="10515600" cy="4351338"/>
          </a:xfrm>
        </p:spPr>
        <p:txBody>
          <a:bodyPr/>
          <a:lstStyle/>
          <a:p>
            <a:pPr marL="0" indent="0">
              <a:buNone/>
            </a:pPr>
            <a:r>
              <a:rPr lang="en-GB" dirty="0"/>
              <a:t>Address the learning outcome:</a:t>
            </a:r>
          </a:p>
          <a:p>
            <a:pPr marL="0" indent="0">
              <a:buNone/>
            </a:pPr>
            <a:endParaRPr lang="en-GB" dirty="0"/>
          </a:p>
          <a:p>
            <a:r>
              <a:rPr lang="en-GB" dirty="0"/>
              <a:t>understand the theory of collaboration and apply collaborative approaches to engage effectively with diverse stakeholders, including young people, and design and execute effective consultation, lobbying, and advocacy campaigns relevant to Youth Work..</a:t>
            </a:r>
          </a:p>
          <a:p>
            <a:pPr marL="0" indent="0">
              <a:buNone/>
            </a:pPr>
            <a:endParaRPr lang="en-GB" dirty="0"/>
          </a:p>
        </p:txBody>
      </p:sp>
    </p:spTree>
    <p:extLst>
      <p:ext uri="{BB962C8B-B14F-4D97-AF65-F5344CB8AC3E}">
        <p14:creationId xmlns:p14="http://schemas.microsoft.com/office/powerpoint/2010/main" val="4006522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B3066-EA2F-CA73-373D-2F7B8AA950BC}"/>
              </a:ext>
            </a:extLst>
          </p:cNvPr>
          <p:cNvSpPr>
            <a:spLocks noGrp="1"/>
          </p:cNvSpPr>
          <p:nvPr>
            <p:ph type="title"/>
          </p:nvPr>
        </p:nvSpPr>
        <p:spPr/>
        <p:txBody>
          <a:bodyPr/>
          <a:lstStyle/>
          <a:p>
            <a:r>
              <a:rPr lang="en-GB" b="1" dirty="0"/>
              <a:t>Youth work in Wales: key context </a:t>
            </a:r>
            <a:endParaRPr lang="en-GB" dirty="0"/>
          </a:p>
        </p:txBody>
      </p:sp>
      <p:sp>
        <p:nvSpPr>
          <p:cNvPr id="3" name="Content Placeholder 2">
            <a:extLst>
              <a:ext uri="{FF2B5EF4-FFF2-40B4-BE49-F238E27FC236}">
                <a16:creationId xmlns:a16="http://schemas.microsoft.com/office/drawing/2014/main" id="{68C8648E-0417-A02A-32C3-3C3CC42ADCB9}"/>
              </a:ext>
            </a:extLst>
          </p:cNvPr>
          <p:cNvSpPr>
            <a:spLocks noGrp="1"/>
          </p:cNvSpPr>
          <p:nvPr>
            <p:ph idx="1"/>
          </p:nvPr>
        </p:nvSpPr>
        <p:spPr>
          <a:xfrm>
            <a:off x="838200" y="1514729"/>
            <a:ext cx="10515600" cy="4351338"/>
          </a:xfrm>
        </p:spPr>
        <p:txBody>
          <a:bodyPr/>
          <a:lstStyle/>
          <a:p>
            <a:r>
              <a:rPr lang="en-GB" dirty="0"/>
              <a:t>What does collaboration look like in youth work in Wales right now?</a:t>
            </a:r>
          </a:p>
          <a:p>
            <a:endParaRPr lang="en-GB" dirty="0"/>
          </a:p>
          <a:p>
            <a:pPr lvl="1"/>
            <a:r>
              <a:rPr lang="en-GB" dirty="0"/>
              <a:t>Name one stakeholder group you find easiest and hardest to collaborate with..</a:t>
            </a:r>
          </a:p>
          <a:p>
            <a:pPr lvl="1"/>
            <a:endParaRPr lang="en-GB" dirty="0"/>
          </a:p>
          <a:p>
            <a:pPr lvl="1"/>
            <a:r>
              <a:rPr lang="en-GB" dirty="0"/>
              <a:t>Why might this be the case?</a:t>
            </a:r>
          </a:p>
        </p:txBody>
      </p:sp>
    </p:spTree>
    <p:extLst>
      <p:ext uri="{BB962C8B-B14F-4D97-AF65-F5344CB8AC3E}">
        <p14:creationId xmlns:p14="http://schemas.microsoft.com/office/powerpoint/2010/main" val="3403695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70A5-2F4F-0F04-1180-445B2EE3BE89}"/>
              </a:ext>
            </a:extLst>
          </p:cNvPr>
          <p:cNvSpPr>
            <a:spLocks noGrp="1"/>
          </p:cNvSpPr>
          <p:nvPr>
            <p:ph type="title"/>
          </p:nvPr>
        </p:nvSpPr>
        <p:spPr/>
        <p:txBody>
          <a:bodyPr>
            <a:normAutofit/>
          </a:bodyPr>
          <a:lstStyle/>
          <a:p>
            <a:r>
              <a:rPr lang="en-GB" sz="4000" b="1" dirty="0"/>
              <a:t>Youth work in Wales: key context (cont’d)</a:t>
            </a:r>
            <a:endParaRPr lang="en-GB" sz="4000" dirty="0"/>
          </a:p>
        </p:txBody>
      </p:sp>
      <p:sp>
        <p:nvSpPr>
          <p:cNvPr id="3" name="Content Placeholder 2">
            <a:extLst>
              <a:ext uri="{FF2B5EF4-FFF2-40B4-BE49-F238E27FC236}">
                <a16:creationId xmlns:a16="http://schemas.microsoft.com/office/drawing/2014/main" id="{848DCA51-0878-E819-A262-7F811896F45E}"/>
              </a:ext>
            </a:extLst>
          </p:cNvPr>
          <p:cNvSpPr>
            <a:spLocks noGrp="1"/>
          </p:cNvSpPr>
          <p:nvPr>
            <p:ph idx="1"/>
          </p:nvPr>
        </p:nvSpPr>
        <p:spPr>
          <a:xfrm>
            <a:off x="838200" y="1690687"/>
            <a:ext cx="10515600" cy="4138803"/>
          </a:xfrm>
        </p:spPr>
        <p:txBody>
          <a:bodyPr/>
          <a:lstStyle/>
          <a:p>
            <a:r>
              <a:rPr lang="en-GB" dirty="0"/>
              <a:t>How can we link collaboration to: </a:t>
            </a:r>
          </a:p>
          <a:p>
            <a:endParaRPr lang="en-GB" dirty="0"/>
          </a:p>
          <a:p>
            <a:pPr lvl="2"/>
            <a:r>
              <a:rPr lang="en-GB" sz="3600" dirty="0">
                <a:hlinkClick r:id="rId2"/>
              </a:rPr>
              <a:t>consultation → lobbying → advocacy cycles</a:t>
            </a:r>
            <a:endParaRPr lang="en-GB" sz="3600" dirty="0"/>
          </a:p>
          <a:p>
            <a:endParaRPr lang="en-GB" dirty="0"/>
          </a:p>
          <a:p>
            <a:r>
              <a:rPr lang="en-GB" dirty="0"/>
              <a:t>Welsh policy drivers (Youth Work Strategy, draft directions &amp; guidance, Well‑being of Future Generations Act)</a:t>
            </a:r>
          </a:p>
        </p:txBody>
      </p:sp>
    </p:spTree>
    <p:extLst>
      <p:ext uri="{BB962C8B-B14F-4D97-AF65-F5344CB8AC3E}">
        <p14:creationId xmlns:p14="http://schemas.microsoft.com/office/powerpoint/2010/main" val="1575639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C037-2651-139D-CF0C-47DEF24C06A4}"/>
              </a:ext>
            </a:extLst>
          </p:cNvPr>
          <p:cNvSpPr>
            <a:spLocks noGrp="1"/>
          </p:cNvSpPr>
          <p:nvPr>
            <p:ph type="title"/>
          </p:nvPr>
        </p:nvSpPr>
        <p:spPr/>
        <p:txBody>
          <a:bodyPr/>
          <a:lstStyle/>
          <a:p>
            <a:r>
              <a:rPr lang="en-GB" dirty="0"/>
              <a:t>Critically discuss</a:t>
            </a:r>
          </a:p>
        </p:txBody>
      </p:sp>
      <p:sp>
        <p:nvSpPr>
          <p:cNvPr id="3" name="Content Placeholder 2">
            <a:extLst>
              <a:ext uri="{FF2B5EF4-FFF2-40B4-BE49-F238E27FC236}">
                <a16:creationId xmlns:a16="http://schemas.microsoft.com/office/drawing/2014/main" id="{7C35540C-7438-AEE7-E0D5-45B9C4907D55}"/>
              </a:ext>
            </a:extLst>
          </p:cNvPr>
          <p:cNvSpPr>
            <a:spLocks noGrp="1"/>
          </p:cNvSpPr>
          <p:nvPr>
            <p:ph idx="1"/>
          </p:nvPr>
        </p:nvSpPr>
        <p:spPr>
          <a:xfrm>
            <a:off x="838200" y="1502895"/>
            <a:ext cx="10515600" cy="4351338"/>
          </a:xfrm>
        </p:spPr>
        <p:txBody>
          <a:bodyPr>
            <a:normAutofit lnSpcReduction="10000"/>
          </a:bodyPr>
          <a:lstStyle/>
          <a:p>
            <a:r>
              <a:rPr lang="en-GB" dirty="0"/>
              <a:t>Collaborative advantage &amp; collaborative inertia (</a:t>
            </a:r>
            <a:r>
              <a:rPr lang="en-GB" dirty="0" err="1">
                <a:hlinkClick r:id="rId2"/>
              </a:rPr>
              <a:t>Huxham</a:t>
            </a:r>
            <a:r>
              <a:rPr lang="en-GB" dirty="0">
                <a:hlinkClick r:id="rId2"/>
              </a:rPr>
              <a:t> &amp; Vangen</a:t>
            </a:r>
            <a:r>
              <a:rPr lang="en-GB" dirty="0"/>
              <a:t>) - leadership in collaboration is shaped by structures, processes, and participants, which are often outside the control of collaboration members, leading to challenges in achieving intended outcomes </a:t>
            </a:r>
          </a:p>
          <a:p>
            <a:r>
              <a:rPr lang="en-GB" dirty="0">
                <a:hlinkClick r:id="rId3"/>
              </a:rPr>
              <a:t>Distributed and shared leadership </a:t>
            </a:r>
            <a:r>
              <a:rPr lang="en-GB" dirty="0"/>
              <a:t>in youth work</a:t>
            </a:r>
          </a:p>
          <a:p>
            <a:r>
              <a:rPr lang="en-GB" dirty="0">
                <a:hlinkClick r:id="rId4"/>
              </a:rPr>
              <a:t>Arnstein’s Ladder</a:t>
            </a:r>
            <a:r>
              <a:rPr lang="en-GB" dirty="0"/>
              <a:t>—applying participation as collaboration</a:t>
            </a:r>
          </a:p>
          <a:p>
            <a:r>
              <a:rPr lang="en-GB" dirty="0"/>
              <a:t>Analysing </a:t>
            </a:r>
            <a:r>
              <a:rPr lang="en-GB" dirty="0">
                <a:hlinkClick r:id="rId5"/>
              </a:rPr>
              <a:t>Power and oppression </a:t>
            </a:r>
            <a:endParaRPr lang="en-GB" dirty="0"/>
          </a:p>
          <a:p>
            <a:r>
              <a:rPr lang="en-GB" dirty="0">
                <a:hlinkClick r:id="rId6"/>
              </a:rPr>
              <a:t>Intersectionality &amp; anti‑oppressive theory </a:t>
            </a:r>
            <a:r>
              <a:rPr lang="en-GB" dirty="0"/>
              <a:t>in collaborative practice</a:t>
            </a:r>
          </a:p>
        </p:txBody>
      </p:sp>
    </p:spTree>
    <p:extLst>
      <p:ext uri="{BB962C8B-B14F-4D97-AF65-F5344CB8AC3E}">
        <p14:creationId xmlns:p14="http://schemas.microsoft.com/office/powerpoint/2010/main" val="1855551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1AF3-560F-7F38-378D-45FC245130FF}"/>
              </a:ext>
            </a:extLst>
          </p:cNvPr>
          <p:cNvSpPr>
            <a:spLocks noGrp="1"/>
          </p:cNvSpPr>
          <p:nvPr>
            <p:ph type="title"/>
          </p:nvPr>
        </p:nvSpPr>
        <p:spPr/>
        <p:txBody>
          <a:bodyPr/>
          <a:lstStyle/>
          <a:p>
            <a:r>
              <a:rPr lang="en-GB" dirty="0"/>
              <a:t>What does collaboration look like?</a:t>
            </a:r>
          </a:p>
        </p:txBody>
      </p:sp>
      <p:sp>
        <p:nvSpPr>
          <p:cNvPr id="3" name="Content Placeholder 2">
            <a:extLst>
              <a:ext uri="{FF2B5EF4-FFF2-40B4-BE49-F238E27FC236}">
                <a16:creationId xmlns:a16="http://schemas.microsoft.com/office/drawing/2014/main" id="{1AFAC7DC-6AA4-6AF9-A958-B9E64CFABA22}"/>
              </a:ext>
            </a:extLst>
          </p:cNvPr>
          <p:cNvSpPr>
            <a:spLocks noGrp="1"/>
          </p:cNvSpPr>
          <p:nvPr>
            <p:ph idx="1"/>
          </p:nvPr>
        </p:nvSpPr>
        <p:spPr>
          <a:xfrm>
            <a:off x="838200" y="1416192"/>
            <a:ext cx="10515600" cy="4351338"/>
          </a:xfrm>
        </p:spPr>
        <p:txBody>
          <a:bodyPr>
            <a:normAutofit fontScale="77500" lnSpcReduction="20000"/>
          </a:bodyPr>
          <a:lstStyle/>
          <a:p>
            <a:r>
              <a:rPr lang="en-GB" dirty="0"/>
              <a:t>Where in Welsh youth work do we see collaboration?</a:t>
            </a:r>
          </a:p>
          <a:p>
            <a:r>
              <a:rPr lang="en-GB" dirty="0"/>
              <a:t>Overview of stakeholders in Wales:</a:t>
            </a:r>
          </a:p>
          <a:p>
            <a:r>
              <a:rPr lang="en-GB" dirty="0"/>
              <a:t>Local authority youth services, </a:t>
            </a:r>
          </a:p>
          <a:p>
            <a:r>
              <a:rPr lang="en-GB" dirty="0">
                <a:hlinkClick r:id="rId2"/>
              </a:rPr>
              <a:t>Voluntary orgs</a:t>
            </a:r>
            <a:r>
              <a:rPr lang="en-GB" dirty="0"/>
              <a:t>, </a:t>
            </a:r>
          </a:p>
          <a:p>
            <a:r>
              <a:rPr lang="en-GB" dirty="0"/>
              <a:t>CWVYS, </a:t>
            </a:r>
          </a:p>
          <a:p>
            <a:r>
              <a:rPr lang="en-GB" dirty="0"/>
              <a:t>WLGA, </a:t>
            </a:r>
          </a:p>
          <a:p>
            <a:r>
              <a:rPr lang="en-GB" dirty="0"/>
              <a:t>schools,</a:t>
            </a:r>
          </a:p>
          <a:p>
            <a:r>
              <a:rPr lang="en-GB" dirty="0"/>
              <a:t>families, </a:t>
            </a:r>
          </a:p>
          <a:p>
            <a:r>
              <a:rPr lang="en-GB" dirty="0"/>
              <a:t>community groups, </a:t>
            </a:r>
          </a:p>
          <a:p>
            <a:r>
              <a:rPr lang="en-GB" dirty="0"/>
              <a:t>funders, </a:t>
            </a:r>
          </a:p>
          <a:p>
            <a:r>
              <a:rPr lang="en-GB" dirty="0"/>
              <a:t>young people, </a:t>
            </a:r>
          </a:p>
          <a:p>
            <a:r>
              <a:rPr lang="en-GB" dirty="0"/>
              <a:t>policymakers.</a:t>
            </a:r>
          </a:p>
        </p:txBody>
      </p:sp>
    </p:spTree>
    <p:extLst>
      <p:ext uri="{BB962C8B-B14F-4D97-AF65-F5344CB8AC3E}">
        <p14:creationId xmlns:p14="http://schemas.microsoft.com/office/powerpoint/2010/main" val="2757019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EC12E-2DB7-DEE8-A059-2F61951ACC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2A30C51-94D6-8E48-F7AB-F5F91B6C4F6E}"/>
              </a:ext>
            </a:extLst>
          </p:cNvPr>
          <p:cNvSpPr>
            <a:spLocks noGrp="1"/>
          </p:cNvSpPr>
          <p:nvPr>
            <p:ph idx="1"/>
          </p:nvPr>
        </p:nvSpPr>
        <p:spPr/>
        <p:txBody>
          <a:bodyPr/>
          <a:lstStyle/>
          <a:p>
            <a:r>
              <a:rPr lang="en-GB" dirty="0"/>
              <a:t>Explore the importance of mixed‑economy provision and statutory guidance ambitions.</a:t>
            </a:r>
          </a:p>
          <a:p>
            <a:r>
              <a:rPr lang="en-GB" dirty="0"/>
              <a:t>What are the potential implications of the introduction of statutory status for Youth Work in Wales?</a:t>
            </a:r>
          </a:p>
        </p:txBody>
      </p:sp>
    </p:spTree>
    <p:extLst>
      <p:ext uri="{BB962C8B-B14F-4D97-AF65-F5344CB8AC3E}">
        <p14:creationId xmlns:p14="http://schemas.microsoft.com/office/powerpoint/2010/main" val="3142232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CF069-0F4D-1142-9688-7F5157A40B5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FB69C1-2FD9-95BD-CC6C-80E39F899FB9}"/>
              </a:ext>
            </a:extLst>
          </p:cNvPr>
          <p:cNvSpPr>
            <a:spLocks noGrp="1"/>
          </p:cNvSpPr>
          <p:nvPr>
            <p:ph idx="1"/>
          </p:nvPr>
        </p:nvSpPr>
        <p:spPr/>
        <p:txBody>
          <a:bodyPr/>
          <a:lstStyle/>
          <a:p>
            <a:r>
              <a:rPr lang="en-GB" dirty="0"/>
              <a:t>Complete a stakeholder list..</a:t>
            </a:r>
          </a:p>
          <a:p>
            <a:pPr marL="0" indent="0">
              <a:buNone/>
            </a:pPr>
            <a:endParaRPr lang="en-GB" dirty="0"/>
          </a:p>
          <a:p>
            <a:r>
              <a:rPr lang="en-GB" dirty="0"/>
              <a:t>Identify: allies, blockers, missing voices (especially young people)</a:t>
            </a:r>
          </a:p>
          <a:p>
            <a:r>
              <a:rPr lang="en-GB" dirty="0"/>
              <a:t>Is it possible to say who the biggest overlooked stakeholder is?</a:t>
            </a:r>
          </a:p>
          <a:p>
            <a:r>
              <a:rPr lang="en-GB" dirty="0"/>
              <a:t>Who is the most powerful stakeholder?</a:t>
            </a:r>
          </a:p>
        </p:txBody>
      </p:sp>
    </p:spTree>
    <p:extLst>
      <p:ext uri="{BB962C8B-B14F-4D97-AF65-F5344CB8AC3E}">
        <p14:creationId xmlns:p14="http://schemas.microsoft.com/office/powerpoint/2010/main" val="3146246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8E3A3-4C5B-E00D-E3A3-851712EBBF55}"/>
              </a:ext>
            </a:extLst>
          </p:cNvPr>
          <p:cNvSpPr>
            <a:spLocks noGrp="1"/>
          </p:cNvSpPr>
          <p:nvPr>
            <p:ph type="title"/>
          </p:nvPr>
        </p:nvSpPr>
        <p:spPr/>
        <p:txBody>
          <a:bodyPr/>
          <a:lstStyle/>
          <a:p>
            <a:r>
              <a:rPr lang="en-GB" dirty="0"/>
              <a:t>Considering challenges</a:t>
            </a:r>
          </a:p>
        </p:txBody>
      </p:sp>
      <p:sp>
        <p:nvSpPr>
          <p:cNvPr id="3" name="Content Placeholder 2">
            <a:extLst>
              <a:ext uri="{FF2B5EF4-FFF2-40B4-BE49-F238E27FC236}">
                <a16:creationId xmlns:a16="http://schemas.microsoft.com/office/drawing/2014/main" id="{4CEACC4B-82AF-12CB-ED44-A85077413282}"/>
              </a:ext>
            </a:extLst>
          </p:cNvPr>
          <p:cNvSpPr>
            <a:spLocks noGrp="1"/>
          </p:cNvSpPr>
          <p:nvPr>
            <p:ph idx="1"/>
          </p:nvPr>
        </p:nvSpPr>
        <p:spPr/>
        <p:txBody>
          <a:bodyPr/>
          <a:lstStyle/>
          <a:p>
            <a:r>
              <a:rPr lang="en-GB" dirty="0"/>
              <a:t>What does this mapping reveal about collaboration challenges in Youth Work in Wales?</a:t>
            </a:r>
          </a:p>
          <a:p>
            <a:pPr marL="0" indent="0">
              <a:buNone/>
            </a:pPr>
            <a:endParaRPr lang="en-GB" dirty="0"/>
          </a:p>
          <a:p>
            <a:r>
              <a:rPr lang="en-GB" dirty="0"/>
              <a:t>Where does power sit? </a:t>
            </a:r>
          </a:p>
          <a:p>
            <a:pPr marL="0" indent="0">
              <a:buNone/>
            </a:pPr>
            <a:endParaRPr lang="en-GB" dirty="0"/>
          </a:p>
          <a:p>
            <a:r>
              <a:rPr lang="en-GB" dirty="0"/>
              <a:t>Where is participation missing?</a:t>
            </a:r>
          </a:p>
        </p:txBody>
      </p:sp>
    </p:spTree>
    <p:extLst>
      <p:ext uri="{BB962C8B-B14F-4D97-AF65-F5344CB8AC3E}">
        <p14:creationId xmlns:p14="http://schemas.microsoft.com/office/powerpoint/2010/main" val="1534792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95A61-BC2B-AE67-2D7A-5827B604F47B}"/>
              </a:ext>
            </a:extLst>
          </p:cNvPr>
          <p:cNvSpPr>
            <a:spLocks noGrp="1"/>
          </p:cNvSpPr>
          <p:nvPr>
            <p:ph type="title"/>
          </p:nvPr>
        </p:nvSpPr>
        <p:spPr/>
        <p:txBody>
          <a:bodyPr/>
          <a:lstStyle/>
          <a:p>
            <a:r>
              <a:rPr lang="en-GB" dirty="0"/>
              <a:t>Designing ethical and meaningful consultation</a:t>
            </a:r>
          </a:p>
        </p:txBody>
      </p:sp>
      <p:sp>
        <p:nvSpPr>
          <p:cNvPr id="3" name="Content Placeholder 2">
            <a:extLst>
              <a:ext uri="{FF2B5EF4-FFF2-40B4-BE49-F238E27FC236}">
                <a16:creationId xmlns:a16="http://schemas.microsoft.com/office/drawing/2014/main" id="{8F18A8AF-C3EA-0787-68E4-0A1D81E73A4E}"/>
              </a:ext>
            </a:extLst>
          </p:cNvPr>
          <p:cNvSpPr>
            <a:spLocks noGrp="1"/>
          </p:cNvSpPr>
          <p:nvPr>
            <p:ph idx="1"/>
          </p:nvPr>
        </p:nvSpPr>
        <p:spPr/>
        <p:txBody>
          <a:bodyPr/>
          <a:lstStyle/>
          <a:p>
            <a:r>
              <a:rPr lang="en-GB" dirty="0"/>
              <a:t>Principles of effective consultation</a:t>
            </a:r>
          </a:p>
          <a:p>
            <a:r>
              <a:rPr lang="en-GB" dirty="0"/>
              <a:t>Barriers to meaningful youth participation (tokenism, timescales, accessibility, Welsh/English language considerations)</a:t>
            </a:r>
          </a:p>
          <a:p>
            <a:r>
              <a:rPr lang="en-GB" dirty="0"/>
              <a:t>Rights‑based approaches in Wales (UNCRC duties, children’s rights legislation) </a:t>
            </a:r>
          </a:p>
          <a:p>
            <a:r>
              <a:rPr lang="en-GB" dirty="0"/>
              <a:t>Techniques: co‑design sessions, youth advisory groups, listening events, digital engagement, pop‑up consultations, creative/arts‑based methods.</a:t>
            </a:r>
          </a:p>
        </p:txBody>
      </p:sp>
    </p:spTree>
    <p:extLst>
      <p:ext uri="{BB962C8B-B14F-4D97-AF65-F5344CB8AC3E}">
        <p14:creationId xmlns:p14="http://schemas.microsoft.com/office/powerpoint/2010/main" val="35033989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6DA0-0B23-EC17-6F6C-F994E4C09B46}"/>
              </a:ext>
            </a:extLst>
          </p:cNvPr>
          <p:cNvSpPr>
            <a:spLocks noGrp="1"/>
          </p:cNvSpPr>
          <p:nvPr>
            <p:ph type="title"/>
          </p:nvPr>
        </p:nvSpPr>
        <p:spPr/>
        <p:txBody>
          <a:bodyPr/>
          <a:lstStyle/>
          <a:p>
            <a:r>
              <a:rPr lang="en-GB" dirty="0"/>
              <a:t>Making consultation happen</a:t>
            </a:r>
          </a:p>
        </p:txBody>
      </p:sp>
      <p:sp>
        <p:nvSpPr>
          <p:cNvPr id="3" name="Content Placeholder 2">
            <a:extLst>
              <a:ext uri="{FF2B5EF4-FFF2-40B4-BE49-F238E27FC236}">
                <a16:creationId xmlns:a16="http://schemas.microsoft.com/office/drawing/2014/main" id="{A544EEFA-C180-DBFD-8826-08F3DB39DD0E}"/>
              </a:ext>
            </a:extLst>
          </p:cNvPr>
          <p:cNvSpPr>
            <a:spLocks noGrp="1"/>
          </p:cNvSpPr>
          <p:nvPr>
            <p:ph idx="1"/>
          </p:nvPr>
        </p:nvSpPr>
        <p:spPr/>
        <p:txBody>
          <a:bodyPr/>
          <a:lstStyle/>
          <a:p>
            <a:r>
              <a:rPr lang="en-GB" dirty="0"/>
              <a:t>Design a 10‑minute consultation method for young people on a chosen scenario:</a:t>
            </a:r>
          </a:p>
          <a:p>
            <a:r>
              <a:rPr lang="en-GB" dirty="0"/>
              <a:t>What method will you use?</a:t>
            </a:r>
          </a:p>
          <a:p>
            <a:r>
              <a:rPr lang="en-GB" dirty="0"/>
              <a:t>How do you ensure accessibility, consent and safety?</a:t>
            </a:r>
          </a:p>
          <a:p>
            <a:r>
              <a:rPr lang="en-GB" dirty="0"/>
              <a:t>How will you feed back to young people?</a:t>
            </a:r>
          </a:p>
          <a:p>
            <a:r>
              <a:rPr lang="en-GB" dirty="0"/>
              <a:t>How does the method reflect anti‑oppressive practice?</a:t>
            </a:r>
          </a:p>
        </p:txBody>
      </p:sp>
    </p:spTree>
    <p:extLst>
      <p:ext uri="{BB962C8B-B14F-4D97-AF65-F5344CB8AC3E}">
        <p14:creationId xmlns:p14="http://schemas.microsoft.com/office/powerpoint/2010/main" val="2002856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CE8D6-8500-6DC2-6996-0EE2627CDF81}"/>
              </a:ext>
            </a:extLst>
          </p:cNvPr>
          <p:cNvSpPr>
            <a:spLocks noGrp="1"/>
          </p:cNvSpPr>
          <p:nvPr>
            <p:ph type="title"/>
          </p:nvPr>
        </p:nvSpPr>
        <p:spPr/>
        <p:txBody>
          <a:bodyPr/>
          <a:lstStyle/>
          <a:p>
            <a:r>
              <a:rPr lang="en-GB" dirty="0"/>
              <a:t>Lobbying and political brokerage</a:t>
            </a:r>
          </a:p>
        </p:txBody>
      </p:sp>
      <p:sp>
        <p:nvSpPr>
          <p:cNvPr id="3" name="Content Placeholder 2">
            <a:extLst>
              <a:ext uri="{FF2B5EF4-FFF2-40B4-BE49-F238E27FC236}">
                <a16:creationId xmlns:a16="http://schemas.microsoft.com/office/drawing/2014/main" id="{A2560705-D4F4-D0F0-DAAE-4D21BE02CC79}"/>
              </a:ext>
            </a:extLst>
          </p:cNvPr>
          <p:cNvSpPr>
            <a:spLocks noGrp="1"/>
          </p:cNvSpPr>
          <p:nvPr>
            <p:ph idx="1"/>
          </p:nvPr>
        </p:nvSpPr>
        <p:spPr/>
        <p:txBody>
          <a:bodyPr/>
          <a:lstStyle/>
          <a:p>
            <a:r>
              <a:rPr lang="en-GB" dirty="0"/>
              <a:t>Difference between consultation ↔ participation</a:t>
            </a:r>
          </a:p>
          <a:p>
            <a:r>
              <a:rPr lang="en-GB" dirty="0"/>
              <a:t>Examples in Wales:</a:t>
            </a:r>
          </a:p>
          <a:p>
            <a:pPr marL="0" indent="0">
              <a:buNone/>
            </a:pPr>
            <a:endParaRPr lang="en-GB" dirty="0"/>
          </a:p>
          <a:p>
            <a:r>
              <a:rPr lang="en-GB" dirty="0"/>
              <a:t>Participation‑ driven lobbying for local service protection</a:t>
            </a:r>
          </a:p>
          <a:p>
            <a:r>
              <a:rPr lang="en-GB" dirty="0"/>
              <a:t>Youth parliament campaigns</a:t>
            </a:r>
          </a:p>
          <a:p>
            <a:r>
              <a:rPr lang="en-GB" dirty="0"/>
              <a:t>Community‑level advocacy with young people experiencing inequalities</a:t>
            </a:r>
          </a:p>
        </p:txBody>
      </p:sp>
    </p:spTree>
    <p:extLst>
      <p:ext uri="{BB962C8B-B14F-4D97-AF65-F5344CB8AC3E}">
        <p14:creationId xmlns:p14="http://schemas.microsoft.com/office/powerpoint/2010/main" val="1079851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7FB8C-BEC7-857E-CB05-E0AE87F4379D}"/>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7AAA5A1F-D677-7A28-7A7C-12F459B3BB8D}"/>
              </a:ext>
            </a:extLst>
          </p:cNvPr>
          <p:cNvSpPr>
            <a:spLocks noGrp="1"/>
          </p:cNvSpPr>
          <p:nvPr>
            <p:ph idx="1"/>
          </p:nvPr>
        </p:nvSpPr>
        <p:spPr>
          <a:xfrm>
            <a:off x="838200" y="1516343"/>
            <a:ext cx="10515600" cy="4351338"/>
          </a:xfrm>
        </p:spPr>
        <p:txBody>
          <a:bodyPr/>
          <a:lstStyle/>
          <a:p>
            <a:r>
              <a:rPr lang="en-GB" dirty="0"/>
              <a:t>Create a rapid advocacy plan:</a:t>
            </a:r>
          </a:p>
          <a:p>
            <a:r>
              <a:rPr lang="en-GB" dirty="0"/>
              <a:t>Take one issue which has surfaced from the consultation work above</a:t>
            </a:r>
          </a:p>
          <a:p>
            <a:r>
              <a:rPr lang="en-GB" dirty="0"/>
              <a:t>Target decision‑maker (e.g., local authority youth service lead, MS, headteacher)</a:t>
            </a:r>
          </a:p>
          <a:p>
            <a:r>
              <a:rPr lang="en-GB" dirty="0"/>
              <a:t>One persuasive message</a:t>
            </a:r>
          </a:p>
          <a:p>
            <a:r>
              <a:rPr lang="en-GB" dirty="0"/>
              <a:t>One collaborative partner</a:t>
            </a:r>
          </a:p>
          <a:p>
            <a:r>
              <a:rPr lang="en-GB" dirty="0"/>
              <a:t>One risk/ethical tension (e.g., safeguarding vs. voice, representation vs. tokenism)</a:t>
            </a:r>
          </a:p>
        </p:txBody>
      </p:sp>
    </p:spTree>
    <p:extLst>
      <p:ext uri="{BB962C8B-B14F-4D97-AF65-F5344CB8AC3E}">
        <p14:creationId xmlns:p14="http://schemas.microsoft.com/office/powerpoint/2010/main" val="2933399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AECA6-1E5F-F494-4DA0-69BB83A32898}"/>
              </a:ext>
            </a:extLst>
          </p:cNvPr>
          <p:cNvSpPr>
            <a:spLocks noGrp="1"/>
          </p:cNvSpPr>
          <p:nvPr>
            <p:ph type="title"/>
          </p:nvPr>
        </p:nvSpPr>
        <p:spPr/>
        <p:txBody>
          <a:bodyPr/>
          <a:lstStyle/>
          <a:p>
            <a:r>
              <a:rPr lang="en-GB" dirty="0"/>
              <a:t>Summarising</a:t>
            </a:r>
          </a:p>
        </p:txBody>
      </p:sp>
      <p:sp>
        <p:nvSpPr>
          <p:cNvPr id="3" name="Content Placeholder 2">
            <a:extLst>
              <a:ext uri="{FF2B5EF4-FFF2-40B4-BE49-F238E27FC236}">
                <a16:creationId xmlns:a16="http://schemas.microsoft.com/office/drawing/2014/main" id="{E45E7A11-B58D-64C8-78DC-9F1485E5FC18}"/>
              </a:ext>
            </a:extLst>
          </p:cNvPr>
          <p:cNvSpPr>
            <a:spLocks noGrp="1"/>
          </p:cNvSpPr>
          <p:nvPr>
            <p:ph idx="1"/>
          </p:nvPr>
        </p:nvSpPr>
        <p:spPr>
          <a:xfrm>
            <a:off x="838200" y="1449107"/>
            <a:ext cx="10515600" cy="4351338"/>
          </a:xfrm>
        </p:spPr>
        <p:txBody>
          <a:bodyPr/>
          <a:lstStyle/>
          <a:p>
            <a:r>
              <a:rPr lang="en-GB" dirty="0"/>
              <a:t>Discussion prompts</a:t>
            </a:r>
          </a:p>
          <a:p>
            <a:r>
              <a:rPr lang="en-GB" dirty="0"/>
              <a:t>Where does collaboration in Wales enable consultation/lobbying/advocacy?</a:t>
            </a:r>
          </a:p>
          <a:p>
            <a:r>
              <a:rPr lang="en-GB" dirty="0"/>
              <a:t>What are the risks from statutory status for Youth Work in Wales? Does this challenge collaborative principles?</a:t>
            </a:r>
          </a:p>
          <a:p>
            <a:r>
              <a:rPr lang="en-GB" dirty="0"/>
              <a:t>How do we avoid consultation and participation slipping into performance or tokenism?</a:t>
            </a:r>
          </a:p>
          <a:p>
            <a:r>
              <a:rPr lang="en-GB" dirty="0"/>
              <a:t>How can PESTEL and collaboration theory be combined for strategic decision making? (links to earlier slides on PESTEL)..</a:t>
            </a:r>
          </a:p>
        </p:txBody>
      </p:sp>
    </p:spTree>
    <p:extLst>
      <p:ext uri="{BB962C8B-B14F-4D97-AF65-F5344CB8AC3E}">
        <p14:creationId xmlns:p14="http://schemas.microsoft.com/office/powerpoint/2010/main" val="2731692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42EDC-98B4-1E53-3653-F9B1F3BC9A4A}"/>
              </a:ext>
            </a:extLst>
          </p:cNvPr>
          <p:cNvSpPr>
            <a:spLocks noGrp="1"/>
          </p:cNvSpPr>
          <p:nvPr>
            <p:ph type="title"/>
          </p:nvPr>
        </p:nvSpPr>
        <p:spPr/>
        <p:txBody>
          <a:bodyPr/>
          <a:lstStyle/>
          <a:p>
            <a:r>
              <a:rPr lang="en-GB" dirty="0"/>
              <a:t>Final reflections to take away..</a:t>
            </a:r>
          </a:p>
        </p:txBody>
      </p:sp>
      <p:sp>
        <p:nvSpPr>
          <p:cNvPr id="3" name="Content Placeholder 2">
            <a:extLst>
              <a:ext uri="{FF2B5EF4-FFF2-40B4-BE49-F238E27FC236}">
                <a16:creationId xmlns:a16="http://schemas.microsoft.com/office/drawing/2014/main" id="{0139F915-0DD3-AD17-7DB9-EC9784EB2F4D}"/>
              </a:ext>
            </a:extLst>
          </p:cNvPr>
          <p:cNvSpPr>
            <a:spLocks noGrp="1"/>
          </p:cNvSpPr>
          <p:nvPr>
            <p:ph idx="1"/>
          </p:nvPr>
        </p:nvSpPr>
        <p:spPr/>
        <p:txBody>
          <a:bodyPr/>
          <a:lstStyle/>
          <a:p>
            <a:r>
              <a:rPr lang="en-GB" dirty="0"/>
              <a:t>One new insight about collaboration</a:t>
            </a:r>
          </a:p>
          <a:p>
            <a:r>
              <a:rPr lang="en-GB" dirty="0"/>
              <a:t>One change they will make to their current youth work practice</a:t>
            </a:r>
          </a:p>
        </p:txBody>
      </p:sp>
    </p:spTree>
    <p:extLst>
      <p:ext uri="{BB962C8B-B14F-4D97-AF65-F5344CB8AC3E}">
        <p14:creationId xmlns:p14="http://schemas.microsoft.com/office/powerpoint/2010/main" val="1107282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134BC-6220-7E3F-4887-3B73B18D22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933D36-5195-7A57-3E48-E1ADB5D43050}"/>
              </a:ext>
            </a:extLst>
          </p:cNvPr>
          <p:cNvSpPr>
            <a:spLocks noGrp="1"/>
          </p:cNvSpPr>
          <p:nvPr>
            <p:ph type="title"/>
          </p:nvPr>
        </p:nvSpPr>
        <p:spPr/>
        <p:txBody>
          <a:bodyPr/>
          <a:lstStyle/>
          <a:p>
            <a:r>
              <a:rPr lang="en-GB" b="1" dirty="0"/>
              <a:t>Any Questions?</a:t>
            </a:r>
          </a:p>
        </p:txBody>
      </p:sp>
      <p:pic>
        <p:nvPicPr>
          <p:cNvPr id="5" name="Content Placeholder 4" descr="A blue and white question mark in a chat bubble&#10;&#10;AI-generated content may be incorrect.">
            <a:extLst>
              <a:ext uri="{FF2B5EF4-FFF2-40B4-BE49-F238E27FC236}">
                <a16:creationId xmlns:a16="http://schemas.microsoft.com/office/drawing/2014/main" id="{03B57F39-ACB3-5623-9A01-E92ECE7F816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6188" y="1577648"/>
            <a:ext cx="3977622" cy="3977622"/>
          </a:xfrm>
        </p:spPr>
      </p:pic>
    </p:spTree>
    <p:extLst>
      <p:ext uri="{BB962C8B-B14F-4D97-AF65-F5344CB8AC3E}">
        <p14:creationId xmlns:p14="http://schemas.microsoft.com/office/powerpoint/2010/main" val="3678384402"/>
      </p:ext>
    </p:extLst>
  </p:cSld>
  <p:clrMapOvr>
    <a:masterClrMapping/>
  </p:clrMapOvr>
</p:sld>
</file>

<file path=ppt/theme/theme1.xml><?xml version="1.0" encoding="utf-8"?>
<a:theme xmlns:a="http://schemas.openxmlformats.org/drawingml/2006/main" name="1_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1269</Words>
  <Application>Microsoft Office PowerPoint</Application>
  <PresentationFormat>Widescreen</PresentationFormat>
  <Paragraphs>136</Paragraphs>
  <Slides>24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Aptos</vt:lpstr>
      <vt:lpstr>Arial</vt:lpstr>
      <vt:lpstr>Calibri</vt:lpstr>
      <vt:lpstr>1_Office Theme</vt:lpstr>
      <vt:lpstr>   Collaborative Leadership and Management</vt:lpstr>
      <vt:lpstr>Module Aims</vt:lpstr>
      <vt:lpstr>Learning Outcomes</vt:lpstr>
      <vt:lpstr> Indicative Content </vt:lpstr>
      <vt:lpstr>Indicative Content</vt:lpstr>
      <vt:lpstr>Assessment</vt:lpstr>
      <vt:lpstr>Component 1: 2500 words</vt:lpstr>
      <vt:lpstr>Component 2: 5000 words</vt:lpstr>
      <vt:lpstr>Any Questions?</vt:lpstr>
      <vt:lpstr>Session overview</vt:lpstr>
      <vt:lpstr>Youth work in Wales: key context </vt:lpstr>
      <vt:lpstr>Youth work in Wales: key context (cont’d)</vt:lpstr>
      <vt:lpstr>Critically discuss</vt:lpstr>
      <vt:lpstr>What does collaboration look like?</vt:lpstr>
      <vt:lpstr>PowerPoint Presentation</vt:lpstr>
      <vt:lpstr>PowerPoint Presentation</vt:lpstr>
      <vt:lpstr>Considering challenges</vt:lpstr>
      <vt:lpstr>Designing ethical and meaningful consultation</vt:lpstr>
      <vt:lpstr>Making consultation happen</vt:lpstr>
      <vt:lpstr>Lobbying and political brokerage</vt:lpstr>
      <vt:lpstr>Activity</vt:lpstr>
      <vt:lpstr>Summarising</vt:lpstr>
      <vt:lpstr>Final reflections to take away..</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Darrel Williams</dc:creator>
  <cp:lastModifiedBy>Darrel Williams</cp:lastModifiedBy>
  <cp:revision>1</cp:revision>
  <dcterms:created xsi:type="dcterms:W3CDTF">2026-02-09T21:29:55Z</dcterms:created>
  <dcterms:modified xsi:type="dcterms:W3CDTF">2026-02-09T22:44:54Z</dcterms:modified>
</cp:coreProperties>
</file>