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4" r:id="rId1"/>
  </p:sldMasterIdLst>
  <p:sldIdLst>
    <p:sldId id="256" r:id="rId2"/>
    <p:sldId id="303" r:id="rId3"/>
    <p:sldId id="286" r:id="rId4"/>
    <p:sldId id="258" r:id="rId5"/>
    <p:sldId id="287" r:id="rId6"/>
    <p:sldId id="293" r:id="rId7"/>
    <p:sldId id="296" r:id="rId8"/>
    <p:sldId id="291" r:id="rId9"/>
    <p:sldId id="263" r:id="rId10"/>
    <p:sldId id="264" r:id="rId11"/>
    <p:sldId id="297" r:id="rId12"/>
    <p:sldId id="298" r:id="rId13"/>
    <p:sldId id="299" r:id="rId14"/>
    <p:sldId id="300" r:id="rId15"/>
    <p:sldId id="274" r:id="rId16"/>
    <p:sldId id="284" r:id="rId17"/>
    <p:sldId id="277" r:id="rId18"/>
    <p:sldId id="278" r:id="rId19"/>
    <p:sldId id="301" r:id="rId20"/>
    <p:sldId id="302" r:id="rId21"/>
    <p:sldId id="305"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E336588-3823-4611-B00D-4D52C0B99C1E}" v="11" dt="2026-03-16T23:27:32.6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ustina Da Costsa" userId="f457e6ada0c3db52" providerId="LiveId" clId="{C536D26B-54E4-4C91-9979-E3D79790C68F}"/>
    <pc:docChg chg="undo custSel modSld">
      <pc:chgData name="Yustina Da Costsa" userId="f457e6ada0c3db52" providerId="LiveId" clId="{C536D26B-54E4-4C91-9979-E3D79790C68F}" dt="2026-03-16T23:27:40.227" v="1061" actId="27636"/>
      <pc:docMkLst>
        <pc:docMk/>
      </pc:docMkLst>
      <pc:sldChg chg="modSp mod">
        <pc:chgData name="Yustina Da Costsa" userId="f457e6ada0c3db52" providerId="LiveId" clId="{C536D26B-54E4-4C91-9979-E3D79790C68F}" dt="2026-03-16T17:07:13.431" v="2" actId="14100"/>
        <pc:sldMkLst>
          <pc:docMk/>
          <pc:sldMk cId="3720976105" sldId="256"/>
        </pc:sldMkLst>
        <pc:spChg chg="mod">
          <ac:chgData name="Yustina Da Costsa" userId="f457e6ada0c3db52" providerId="LiveId" clId="{C536D26B-54E4-4C91-9979-E3D79790C68F}" dt="2026-03-16T17:07:13.431" v="2" actId="14100"/>
          <ac:spMkLst>
            <pc:docMk/>
            <pc:sldMk cId="3720976105" sldId="256"/>
            <ac:spMk id="2" creationId="{09915DC9-FAE0-539A-CADA-76FC4D941E2D}"/>
          </ac:spMkLst>
        </pc:spChg>
      </pc:sldChg>
      <pc:sldChg chg="modSp mod">
        <pc:chgData name="Yustina Da Costsa" userId="f457e6ada0c3db52" providerId="LiveId" clId="{C536D26B-54E4-4C91-9979-E3D79790C68F}" dt="2026-03-16T23:20:09.656" v="1051"/>
        <pc:sldMkLst>
          <pc:docMk/>
          <pc:sldMk cId="2822877429" sldId="263"/>
        </pc:sldMkLst>
        <pc:spChg chg="mod">
          <ac:chgData name="Yustina Da Costsa" userId="f457e6ada0c3db52" providerId="LiveId" clId="{C536D26B-54E4-4C91-9979-E3D79790C68F}" dt="2026-03-16T23:20:09.656" v="1051"/>
          <ac:spMkLst>
            <pc:docMk/>
            <pc:sldMk cId="2822877429" sldId="263"/>
            <ac:spMk id="2" creationId="{4AC189D9-2982-9C62-8EF5-794B53AEC9F9}"/>
          </ac:spMkLst>
        </pc:spChg>
        <pc:spChg chg="mod">
          <ac:chgData name="Yustina Da Costsa" userId="f457e6ada0c3db52" providerId="LiveId" clId="{C536D26B-54E4-4C91-9979-E3D79790C68F}" dt="2026-03-16T23:17:40.307" v="1049"/>
          <ac:spMkLst>
            <pc:docMk/>
            <pc:sldMk cId="2822877429" sldId="263"/>
            <ac:spMk id="3" creationId="{8D8C5E3E-58A7-1DFC-32A6-AE626264DF59}"/>
          </ac:spMkLst>
        </pc:spChg>
      </pc:sldChg>
      <pc:sldChg chg="modSp mod">
        <pc:chgData name="Yustina Da Costsa" userId="f457e6ada0c3db52" providerId="LiveId" clId="{C536D26B-54E4-4C91-9979-E3D79790C68F}" dt="2026-03-16T22:36:19.270" v="952" actId="5793"/>
        <pc:sldMkLst>
          <pc:docMk/>
          <pc:sldMk cId="2077559405" sldId="264"/>
        </pc:sldMkLst>
        <pc:spChg chg="mod">
          <ac:chgData name="Yustina Da Costsa" userId="f457e6ada0c3db52" providerId="LiveId" clId="{C536D26B-54E4-4C91-9979-E3D79790C68F}" dt="2026-03-16T22:36:19.270" v="952" actId="5793"/>
          <ac:spMkLst>
            <pc:docMk/>
            <pc:sldMk cId="2077559405" sldId="264"/>
            <ac:spMk id="3" creationId="{5AB9B4CB-590E-9800-E469-8ADE4419FBEB}"/>
          </ac:spMkLst>
        </pc:spChg>
      </pc:sldChg>
      <pc:sldChg chg="modSp mod">
        <pc:chgData name="Yustina Da Costsa" userId="f457e6ada0c3db52" providerId="LiveId" clId="{C536D26B-54E4-4C91-9979-E3D79790C68F}" dt="2026-03-16T23:21:12.599" v="1055" actId="255"/>
        <pc:sldMkLst>
          <pc:docMk/>
          <pc:sldMk cId="3208640436" sldId="274"/>
        </pc:sldMkLst>
        <pc:spChg chg="mod">
          <ac:chgData name="Yustina Da Costsa" userId="f457e6ada0c3db52" providerId="LiveId" clId="{C536D26B-54E4-4C91-9979-E3D79790C68F}" dt="2026-03-16T23:21:12.599" v="1055" actId="255"/>
          <ac:spMkLst>
            <pc:docMk/>
            <pc:sldMk cId="3208640436" sldId="274"/>
            <ac:spMk id="2" creationId="{743B8287-05D3-FBD3-945D-0BB99C22D3B2}"/>
          </ac:spMkLst>
        </pc:spChg>
      </pc:sldChg>
      <pc:sldChg chg="modSp mod">
        <pc:chgData name="Yustina Da Costsa" userId="f457e6ada0c3db52" providerId="LiveId" clId="{C536D26B-54E4-4C91-9979-E3D79790C68F}" dt="2026-03-16T23:21:33.487" v="1056" actId="20577"/>
        <pc:sldMkLst>
          <pc:docMk/>
          <pc:sldMk cId="3369061313" sldId="277"/>
        </pc:sldMkLst>
        <pc:spChg chg="mod">
          <ac:chgData name="Yustina Da Costsa" userId="f457e6ada0c3db52" providerId="LiveId" clId="{C536D26B-54E4-4C91-9979-E3D79790C68F}" dt="2026-03-16T23:21:33.487" v="1056" actId="20577"/>
          <ac:spMkLst>
            <pc:docMk/>
            <pc:sldMk cId="3369061313" sldId="277"/>
            <ac:spMk id="2" creationId="{779BB42F-BE20-77AA-3A2A-63AF362A01F5}"/>
          </ac:spMkLst>
        </pc:spChg>
      </pc:sldChg>
      <pc:sldChg chg="modSp mod">
        <pc:chgData name="Yustina Da Costsa" userId="f457e6ada0c3db52" providerId="LiveId" clId="{C536D26B-54E4-4C91-9979-E3D79790C68F}" dt="2026-03-16T22:53:56.493" v="1032" actId="122"/>
        <pc:sldMkLst>
          <pc:docMk/>
          <pc:sldMk cId="1347656414" sldId="278"/>
        </pc:sldMkLst>
        <pc:spChg chg="mod">
          <ac:chgData name="Yustina Da Costsa" userId="f457e6ada0c3db52" providerId="LiveId" clId="{C536D26B-54E4-4C91-9979-E3D79790C68F}" dt="2026-03-16T22:53:56.493" v="1032" actId="122"/>
          <ac:spMkLst>
            <pc:docMk/>
            <pc:sldMk cId="1347656414" sldId="278"/>
            <ac:spMk id="3" creationId="{15C9A1DF-459E-74C5-0AD6-8F6083D24526}"/>
          </ac:spMkLst>
        </pc:spChg>
      </pc:sldChg>
      <pc:sldChg chg="modSp mod">
        <pc:chgData name="Yustina Da Costsa" userId="f457e6ada0c3db52" providerId="LiveId" clId="{C536D26B-54E4-4C91-9979-E3D79790C68F}" dt="2026-03-16T22:15:29.315" v="823" actId="120"/>
        <pc:sldMkLst>
          <pc:docMk/>
          <pc:sldMk cId="1682809916" sldId="286"/>
        </pc:sldMkLst>
        <pc:spChg chg="mod">
          <ac:chgData name="Yustina Da Costsa" userId="f457e6ada0c3db52" providerId="LiveId" clId="{C536D26B-54E4-4C91-9979-E3D79790C68F}" dt="2026-03-16T22:15:29.315" v="823" actId="120"/>
          <ac:spMkLst>
            <pc:docMk/>
            <pc:sldMk cId="1682809916" sldId="286"/>
            <ac:spMk id="3" creationId="{39F498C4-45ED-66B9-EFE0-4E1E363C0422}"/>
          </ac:spMkLst>
        </pc:spChg>
      </pc:sldChg>
      <pc:sldChg chg="modSp mod">
        <pc:chgData name="Yustina Da Costsa" userId="f457e6ada0c3db52" providerId="LiveId" clId="{C536D26B-54E4-4C91-9979-E3D79790C68F}" dt="2026-03-16T22:12:21.339" v="818" actId="20577"/>
        <pc:sldMkLst>
          <pc:docMk/>
          <pc:sldMk cId="3241666686" sldId="287"/>
        </pc:sldMkLst>
        <pc:spChg chg="mod">
          <ac:chgData name="Yustina Da Costsa" userId="f457e6ada0c3db52" providerId="LiveId" clId="{C536D26B-54E4-4C91-9979-E3D79790C68F}" dt="2026-03-16T22:12:21.339" v="818" actId="20577"/>
          <ac:spMkLst>
            <pc:docMk/>
            <pc:sldMk cId="3241666686" sldId="287"/>
            <ac:spMk id="3" creationId="{CDCFE5AB-C69D-82B6-0764-6ECC8D07AADB}"/>
          </ac:spMkLst>
        </pc:spChg>
      </pc:sldChg>
      <pc:sldChg chg="modSp mod">
        <pc:chgData name="Yustina Da Costsa" userId="f457e6ada0c3db52" providerId="LiveId" clId="{C536D26B-54E4-4C91-9979-E3D79790C68F}" dt="2026-03-16T23:27:40.227" v="1061" actId="27636"/>
        <pc:sldMkLst>
          <pc:docMk/>
          <pc:sldMk cId="666546777" sldId="291"/>
        </pc:sldMkLst>
        <pc:spChg chg="mod">
          <ac:chgData name="Yustina Da Costsa" userId="f457e6ada0c3db52" providerId="LiveId" clId="{C536D26B-54E4-4C91-9979-E3D79790C68F}" dt="2026-03-16T23:27:40.227" v="1061" actId="27636"/>
          <ac:spMkLst>
            <pc:docMk/>
            <pc:sldMk cId="666546777" sldId="291"/>
            <ac:spMk id="3" creationId="{81952F7B-EA94-92F6-A848-FE7D177FE4C1}"/>
          </ac:spMkLst>
        </pc:spChg>
      </pc:sldChg>
      <pc:sldChg chg="modSp mod">
        <pc:chgData name="Yustina Da Costsa" userId="f457e6ada0c3db52" providerId="LiveId" clId="{C536D26B-54E4-4C91-9979-E3D79790C68F}" dt="2026-03-16T22:05:52.960" v="699" actId="113"/>
        <pc:sldMkLst>
          <pc:docMk/>
          <pc:sldMk cId="1053618673" sldId="293"/>
        </pc:sldMkLst>
        <pc:spChg chg="mod">
          <ac:chgData name="Yustina Da Costsa" userId="f457e6ada0c3db52" providerId="LiveId" clId="{C536D26B-54E4-4C91-9979-E3D79790C68F}" dt="2026-03-16T22:05:52.960" v="699" actId="113"/>
          <ac:spMkLst>
            <pc:docMk/>
            <pc:sldMk cId="1053618673" sldId="293"/>
            <ac:spMk id="3" creationId="{FD451D5C-E1DD-9EF6-6860-9C7038811335}"/>
          </ac:spMkLst>
        </pc:spChg>
      </pc:sldChg>
      <pc:sldChg chg="modSp mod">
        <pc:chgData name="Yustina Da Costsa" userId="f457e6ada0c3db52" providerId="LiveId" clId="{C536D26B-54E4-4C91-9979-E3D79790C68F}" dt="2026-03-16T23:20:30.141" v="1052" actId="255"/>
        <pc:sldMkLst>
          <pc:docMk/>
          <pc:sldMk cId="1805951785" sldId="297"/>
        </pc:sldMkLst>
        <pc:spChg chg="mod">
          <ac:chgData name="Yustina Da Costsa" userId="f457e6ada0c3db52" providerId="LiveId" clId="{C536D26B-54E4-4C91-9979-E3D79790C68F}" dt="2026-03-16T23:20:30.141" v="1052" actId="255"/>
          <ac:spMkLst>
            <pc:docMk/>
            <pc:sldMk cId="1805951785" sldId="297"/>
            <ac:spMk id="3" creationId="{AC9FC9B2-CB5F-6EA5-8BE2-929C1021EA97}"/>
          </ac:spMkLst>
        </pc:spChg>
      </pc:sldChg>
      <pc:sldChg chg="modSp mod">
        <pc:chgData name="Yustina Da Costsa" userId="f457e6ada0c3db52" providerId="LiveId" clId="{C536D26B-54E4-4C91-9979-E3D79790C68F}" dt="2026-03-16T23:20:50.095" v="1054" actId="122"/>
        <pc:sldMkLst>
          <pc:docMk/>
          <pc:sldMk cId="1821658659" sldId="298"/>
        </pc:sldMkLst>
        <pc:spChg chg="mod">
          <ac:chgData name="Yustina Da Costsa" userId="f457e6ada0c3db52" providerId="LiveId" clId="{C536D26B-54E4-4C91-9979-E3D79790C68F}" dt="2026-03-16T23:20:50.095" v="1054" actId="122"/>
          <ac:spMkLst>
            <pc:docMk/>
            <pc:sldMk cId="1821658659" sldId="298"/>
            <ac:spMk id="3" creationId="{D7280770-48E2-A26F-C5E2-2573AC01CB1B}"/>
          </ac:spMkLst>
        </pc:spChg>
      </pc:sldChg>
      <pc:sldChg chg="modSp mod">
        <pc:chgData name="Yustina Da Costsa" userId="f457e6ada0c3db52" providerId="LiveId" clId="{C536D26B-54E4-4C91-9979-E3D79790C68F}" dt="2026-03-16T23:18:50.812" v="1050" actId="11"/>
        <pc:sldMkLst>
          <pc:docMk/>
          <pc:sldMk cId="4109614312" sldId="303"/>
        </pc:sldMkLst>
        <pc:spChg chg="mod">
          <ac:chgData name="Yustina Da Costsa" userId="f457e6ada0c3db52" providerId="LiveId" clId="{C536D26B-54E4-4C91-9979-E3D79790C68F}" dt="2026-03-16T23:18:50.812" v="1050" actId="11"/>
          <ac:spMkLst>
            <pc:docMk/>
            <pc:sldMk cId="4109614312" sldId="303"/>
            <ac:spMk id="2" creationId="{EBB3BF94-6F02-DA45-A4DB-58898DF6451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342FE-E00B-4FAF-8F73-F722060EBA12}"/>
              </a:ext>
            </a:extLst>
          </p:cNvPr>
          <p:cNvSpPr>
            <a:spLocks noGrp="1"/>
          </p:cNvSpPr>
          <p:nvPr>
            <p:ph type="ctrTitle"/>
          </p:nvPr>
        </p:nvSpPr>
        <p:spPr>
          <a:xfrm>
            <a:off x="482600" y="978408"/>
            <a:ext cx="10506991" cy="2531555"/>
          </a:xfrm>
          <a:prstGeom prst="rect">
            <a:avLst/>
          </a:prstGeom>
        </p:spPr>
        <p:txBody>
          <a:bodyPr anchor="b"/>
          <a:lstStyle>
            <a:lvl1pPr algn="l">
              <a:defRPr sz="6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7C1CCE2-4461-473E-B23C-34C8CCF04B3A}"/>
              </a:ext>
            </a:extLst>
          </p:cNvPr>
          <p:cNvSpPr>
            <a:spLocks noGrp="1"/>
          </p:cNvSpPr>
          <p:nvPr>
            <p:ph type="subTitle" idx="1"/>
          </p:nvPr>
        </p:nvSpPr>
        <p:spPr>
          <a:xfrm>
            <a:off x="482600" y="3602038"/>
            <a:ext cx="10506991" cy="2277554"/>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FAA551A-CE2F-4E35-A714-B1F04D4B4E8E}"/>
              </a:ext>
            </a:extLst>
          </p:cNvPr>
          <p:cNvSpPr>
            <a:spLocks noGrp="1"/>
          </p:cNvSpPr>
          <p:nvPr>
            <p:ph type="dt" sz="half" idx="10"/>
          </p:nvPr>
        </p:nvSpPr>
        <p:spPr/>
        <p:txBody>
          <a:bodyPr/>
          <a:lstStyle/>
          <a:p>
            <a:fld id="{81B8F32D-D8B6-4B9E-9CBF-DCAC30B7B93D}" type="datetimeFigureOut">
              <a:rPr lang="en-US" smtClean="0"/>
              <a:t>3/16/2026</a:t>
            </a:fld>
            <a:endParaRPr lang="en-US"/>
          </a:p>
        </p:txBody>
      </p:sp>
      <p:sp>
        <p:nvSpPr>
          <p:cNvPr id="5" name="Footer Placeholder 4">
            <a:extLst>
              <a:ext uri="{FF2B5EF4-FFF2-40B4-BE49-F238E27FC236}">
                <a16:creationId xmlns:a16="http://schemas.microsoft.com/office/drawing/2014/main" id="{26B5C907-6594-4DFF-A32B-449C3BA968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376D75-E9DA-4660-AC52-51BA63FCB94D}"/>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10" name="Straight Connector 9">
            <a:extLst>
              <a:ext uri="{FF2B5EF4-FFF2-40B4-BE49-F238E27FC236}">
                <a16:creationId xmlns:a16="http://schemas.microsoft.com/office/drawing/2014/main" id="{A2EFA84C-D756-4DC7-AA46-68D776F37FA4}"/>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6385522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43735-A77F-440D-9448-6AE7C204D377}"/>
              </a:ext>
            </a:extLst>
          </p:cNvPr>
          <p:cNvSpPr>
            <a:spLocks noGrp="1"/>
          </p:cNvSpPr>
          <p:nvPr>
            <p:ph type="title"/>
          </p:nvPr>
        </p:nvSpPr>
        <p:spPr>
          <a:xfrm>
            <a:off x="482600" y="978408"/>
            <a:ext cx="10634472" cy="2157984"/>
          </a:xfrm>
          <a:prstGeom prst="rect">
            <a:avLst/>
          </a:prstGeo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276C6EE-D55E-454B-B28C-EC73D1DB4A2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2A2905-6D2E-4319-9521-61452AB8F996}"/>
              </a:ext>
            </a:extLst>
          </p:cNvPr>
          <p:cNvSpPr>
            <a:spLocks noGrp="1"/>
          </p:cNvSpPr>
          <p:nvPr>
            <p:ph type="dt" sz="half" idx="10"/>
          </p:nvPr>
        </p:nvSpPr>
        <p:spPr/>
        <p:txBody>
          <a:bodyPr/>
          <a:lstStyle/>
          <a:p>
            <a:fld id="{81B8F32D-D8B6-4B9E-9CBF-DCAC30B7B93D}" type="datetimeFigureOut">
              <a:rPr lang="en-US" smtClean="0"/>
              <a:t>3/16/2026</a:t>
            </a:fld>
            <a:endParaRPr lang="en-US"/>
          </a:p>
        </p:txBody>
      </p:sp>
      <p:sp>
        <p:nvSpPr>
          <p:cNvPr id="5" name="Footer Placeholder 4">
            <a:extLst>
              <a:ext uri="{FF2B5EF4-FFF2-40B4-BE49-F238E27FC236}">
                <a16:creationId xmlns:a16="http://schemas.microsoft.com/office/drawing/2014/main" id="{6DAC7550-84E8-49D3-B419-6F5F327DAD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AD2C6B-EA5D-4D97-BC84-6C860D536360}"/>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37102313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1B299E6-11CC-4181-86C3-528A13F1F556}"/>
              </a:ext>
              <a:ext uri="{C183D7F6-B498-43B3-948B-1728B52AA6E4}">
                <adec:decorative xmlns:adec="http://schemas.microsoft.com/office/drawing/2017/decorative" val="1"/>
              </a:ext>
            </a:extLst>
          </p:cNvPr>
          <p:cNvSpPr/>
          <p:nvPr/>
        </p:nvSpPr>
        <p:spPr>
          <a:xfrm>
            <a:off x="481007" y="3922232"/>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803473-0A64-4F9F-833B-8D64E39019B1}"/>
              </a:ext>
            </a:extLst>
          </p:cNvPr>
          <p:cNvSpPr>
            <a:spLocks noGrp="1"/>
          </p:cNvSpPr>
          <p:nvPr>
            <p:ph type="title"/>
          </p:nvPr>
        </p:nvSpPr>
        <p:spPr>
          <a:xfrm>
            <a:off x="482600" y="978409"/>
            <a:ext cx="10515600" cy="2716769"/>
          </a:xfrm>
          <a:prstGeom prst="rect">
            <a:avLst/>
          </a:prstGeo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6873736-B424-40F2-B562-6DC10E5EDE4F}"/>
              </a:ext>
            </a:extLst>
          </p:cNvPr>
          <p:cNvSpPr>
            <a:spLocks noGrp="1"/>
          </p:cNvSpPr>
          <p:nvPr>
            <p:ph type="body" idx="1"/>
          </p:nvPr>
        </p:nvSpPr>
        <p:spPr>
          <a:xfrm>
            <a:off x="482600" y="4171445"/>
            <a:ext cx="10515600" cy="1918205"/>
          </a:xfrm>
        </p:spPr>
        <p:txBody>
          <a:bodyPr>
            <a:normAutofit/>
          </a:bodyPr>
          <a:lstStyle>
            <a:lvl1pPr marL="0" indent="0">
              <a:buNone/>
              <a:defRPr lang="en-US" sz="2400" i="1" kern="1200" dirty="0" smtClean="0">
                <a:solidFill>
                  <a:schemeClr val="tx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marL="0" lvl="0" indent="0" algn="l" defTabSz="914400" rtl="0" eaLnBrk="1" latinLnBrk="0" hangingPunct="1">
              <a:lnSpc>
                <a:spcPct val="110000"/>
              </a:lnSpc>
              <a:spcBef>
                <a:spcPts val="1000"/>
              </a:spcBef>
              <a:buFont typeface="Arial" panose="020B0604020202020204" pitchFamily="34" charset="0"/>
              <a:buNone/>
            </a:pPr>
            <a:r>
              <a:rPr lang="en-US"/>
              <a:t>Click to edit Master text styles</a:t>
            </a:r>
          </a:p>
        </p:txBody>
      </p:sp>
      <p:sp>
        <p:nvSpPr>
          <p:cNvPr id="4" name="Date Placeholder 3">
            <a:extLst>
              <a:ext uri="{FF2B5EF4-FFF2-40B4-BE49-F238E27FC236}">
                <a16:creationId xmlns:a16="http://schemas.microsoft.com/office/drawing/2014/main" id="{74348851-37C0-478D-B722-D76C817DC49D}"/>
              </a:ext>
            </a:extLst>
          </p:cNvPr>
          <p:cNvSpPr>
            <a:spLocks noGrp="1"/>
          </p:cNvSpPr>
          <p:nvPr>
            <p:ph type="dt" sz="half" idx="10"/>
          </p:nvPr>
        </p:nvSpPr>
        <p:spPr/>
        <p:txBody>
          <a:bodyPr/>
          <a:lstStyle/>
          <a:p>
            <a:fld id="{81B8F32D-D8B6-4B9E-9CBF-DCAC30B7B93D}" type="datetimeFigureOut">
              <a:rPr lang="en-US" smtClean="0"/>
              <a:t>3/16/2026</a:t>
            </a:fld>
            <a:endParaRPr lang="en-US"/>
          </a:p>
        </p:txBody>
      </p:sp>
      <p:sp>
        <p:nvSpPr>
          <p:cNvPr id="5" name="Footer Placeholder 4">
            <a:extLst>
              <a:ext uri="{FF2B5EF4-FFF2-40B4-BE49-F238E27FC236}">
                <a16:creationId xmlns:a16="http://schemas.microsoft.com/office/drawing/2014/main" id="{263E063E-66CE-4C18-91FA-D14AE052D7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A66D3D-FD62-470C-BC3C-A03771A32F60}"/>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11" name="Straight Connector 10">
            <a:extLst>
              <a:ext uri="{FF2B5EF4-FFF2-40B4-BE49-F238E27FC236}">
                <a16:creationId xmlns:a16="http://schemas.microsoft.com/office/drawing/2014/main" id="{DDFF0049-0231-4557-A707-569556F0CA83}"/>
              </a:ext>
              <a:ext uri="{C183D7F6-B498-43B3-948B-1728B52AA6E4}">
                <adec:decorative xmlns:adec="http://schemas.microsoft.com/office/drawing/2017/decorative" val="1"/>
              </a:ext>
            </a:extLst>
          </p:cNvPr>
          <p:cNvCxnSpPr>
            <a:cxnSpLocks/>
          </p:cNvCxnSpPr>
          <p:nvPr/>
        </p:nvCxnSpPr>
        <p:spPr>
          <a:xfrm>
            <a:off x="481007" y="3922232"/>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457A0DB1-87C8-4BF4-B2A2-F9CA6ED05AC4}"/>
              </a:ext>
              <a:ext uri="{C183D7F6-B498-43B3-948B-1728B52AA6E4}">
                <adec:decorative xmlns:adec="http://schemas.microsoft.com/office/drawing/2017/decorative" val="1"/>
              </a:ext>
            </a:extLst>
          </p:cNvPr>
          <p:cNvCxnSpPr>
            <a:cxnSpLocks/>
          </p:cNvCxnSpPr>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F6C29209-8A8F-48A7-8BA2-AFADA37CBD4F}"/>
              </a:ext>
              <a:ext uri="{C183D7F6-B498-43B3-948B-1728B52AA6E4}">
                <adec:decorative xmlns:adec="http://schemas.microsoft.com/office/drawing/2017/decorative" val="1"/>
              </a:ext>
            </a:extLst>
          </p:cNvPr>
          <p:cNvCxnSpPr>
            <a:cxnSpLocks/>
          </p:cNvCxnSpPr>
          <p:nvPr/>
        </p:nvCxnSpPr>
        <p:spPr>
          <a:xfrm>
            <a:off x="481007"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0946884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166BE9C-AE7C-4C39-9694-C32D6939B965}"/>
              </a:ext>
              <a:ext uri="{C183D7F6-B498-43B3-948B-1728B52AA6E4}">
                <adec:decorative xmlns:adec="http://schemas.microsoft.com/office/drawing/2017/decorative" val="1"/>
              </a:ext>
            </a:extLst>
          </p:cNvPr>
          <p:cNvSpPr/>
          <p:nvPr/>
        </p:nvSpPr>
        <p:spPr>
          <a:xfrm>
            <a:off x="481007" y="483577"/>
            <a:ext cx="11147071" cy="2434824"/>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ACC42C-303A-4BDF-990A-2B07967BC9A9}"/>
              </a:ext>
            </a:extLst>
          </p:cNvPr>
          <p:cNvSpPr>
            <a:spLocks noGrp="1"/>
          </p:cNvSpPr>
          <p:nvPr>
            <p:ph type="title"/>
          </p:nvPr>
        </p:nvSpPr>
        <p:spPr>
          <a:xfrm>
            <a:off x="482599" y="978408"/>
            <a:ext cx="11147071" cy="1755263"/>
          </a:xfrm>
          <a:prstGeom prst="rect">
            <a:avLst/>
          </a:prstGeo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0C55CEF-353E-4E14-83AD-ACADDC08D943}"/>
              </a:ext>
            </a:extLst>
          </p:cNvPr>
          <p:cNvSpPr>
            <a:spLocks noGrp="1"/>
          </p:cNvSpPr>
          <p:nvPr>
            <p:ph sz="half" idx="1"/>
          </p:nvPr>
        </p:nvSpPr>
        <p:spPr>
          <a:xfrm>
            <a:off x="482600" y="3103131"/>
            <a:ext cx="5418551" cy="30738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2E55ECEF-9654-4AC1-BF77-7BC602BBD434}"/>
              </a:ext>
            </a:extLst>
          </p:cNvPr>
          <p:cNvSpPr>
            <a:spLocks noGrp="1"/>
          </p:cNvSpPr>
          <p:nvPr>
            <p:ph sz="half" idx="2"/>
          </p:nvPr>
        </p:nvSpPr>
        <p:spPr>
          <a:xfrm>
            <a:off x="6211120" y="3103131"/>
            <a:ext cx="5418551" cy="30738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4922FC8-BC06-407B-A82B-DA62B33A1CD4}"/>
              </a:ext>
            </a:extLst>
          </p:cNvPr>
          <p:cNvSpPr>
            <a:spLocks noGrp="1"/>
          </p:cNvSpPr>
          <p:nvPr>
            <p:ph type="dt" sz="half" idx="10"/>
          </p:nvPr>
        </p:nvSpPr>
        <p:spPr/>
        <p:txBody>
          <a:bodyPr/>
          <a:lstStyle/>
          <a:p>
            <a:fld id="{81B8F32D-D8B6-4B9E-9CBF-DCAC30B7B93D}" type="datetimeFigureOut">
              <a:rPr lang="en-US" smtClean="0"/>
              <a:t>3/16/2026</a:t>
            </a:fld>
            <a:endParaRPr lang="en-US"/>
          </a:p>
        </p:txBody>
      </p:sp>
      <p:sp>
        <p:nvSpPr>
          <p:cNvPr id="6" name="Footer Placeholder 5">
            <a:extLst>
              <a:ext uri="{FF2B5EF4-FFF2-40B4-BE49-F238E27FC236}">
                <a16:creationId xmlns:a16="http://schemas.microsoft.com/office/drawing/2014/main" id="{7915B701-4E1F-48AA-8A3C-ED5DD9151ED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06BCA31-8AC7-46F5-BCAB-41D54DF83D78}"/>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9" name="Straight Connector 8">
            <a:extLst>
              <a:ext uri="{FF2B5EF4-FFF2-40B4-BE49-F238E27FC236}">
                <a16:creationId xmlns:a16="http://schemas.microsoft.com/office/drawing/2014/main" id="{21BA86D8-2A29-4A0E-AEA0-39B41C4187DE}"/>
              </a:ext>
              <a:ext uri="{C183D7F6-B498-43B3-948B-1728B52AA6E4}">
                <adec:decorative xmlns:adec="http://schemas.microsoft.com/office/drawing/2017/decorative" val="1"/>
              </a:ext>
            </a:extLst>
          </p:cNvPr>
          <p:cNvCxnSpPr>
            <a:cxnSpLocks/>
          </p:cNvCxnSpPr>
          <p:nvPr/>
        </p:nvCxnSpPr>
        <p:spPr>
          <a:xfrm>
            <a:off x="482600"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F085E13E-918A-4D04-9E84-94148D7C878E}"/>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141771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5E892-D975-4DD6-8583-A14DDBE85F0C}"/>
              </a:ext>
            </a:extLst>
          </p:cNvPr>
          <p:cNvSpPr>
            <a:spLocks noGrp="1"/>
          </p:cNvSpPr>
          <p:nvPr>
            <p:ph type="title"/>
          </p:nvPr>
        </p:nvSpPr>
        <p:spPr>
          <a:xfrm>
            <a:off x="484631" y="978407"/>
            <a:ext cx="11145039" cy="1339584"/>
          </a:xfrm>
          <a:prstGeom prst="rect">
            <a:avLst/>
          </a:prstGeom>
        </p:spPr>
        <p:txBody>
          <a:bodyPr anchor="b"/>
          <a:lstStyle/>
          <a:p>
            <a:r>
              <a:rPr lang="en-US"/>
              <a:t>Click to edit Master title style</a:t>
            </a:r>
            <a:endParaRPr lang="en-US" dirty="0"/>
          </a:p>
        </p:txBody>
      </p:sp>
      <p:sp>
        <p:nvSpPr>
          <p:cNvPr id="3" name="Text Placeholder 2">
            <a:extLst>
              <a:ext uri="{FF2B5EF4-FFF2-40B4-BE49-F238E27FC236}">
                <a16:creationId xmlns:a16="http://schemas.microsoft.com/office/drawing/2014/main" id="{7F1F7700-CECC-4881-BE5C-A13CD825B73B}"/>
              </a:ext>
            </a:extLst>
          </p:cNvPr>
          <p:cNvSpPr>
            <a:spLocks noGrp="1"/>
          </p:cNvSpPr>
          <p:nvPr>
            <p:ph type="body" idx="1"/>
          </p:nvPr>
        </p:nvSpPr>
        <p:spPr>
          <a:xfrm>
            <a:off x="484632" y="2500921"/>
            <a:ext cx="5346222" cy="823912"/>
          </a:xfrm>
        </p:spPr>
        <p:txBody>
          <a:bodyPr anchor="b">
            <a:normAutofit/>
          </a:bodyPr>
          <a:lstStyle>
            <a:lvl1pPr marL="0" indent="0">
              <a:buNone/>
              <a:defRPr lang="en-US" sz="2400" b="0" i="1" kern="1200" dirty="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10000"/>
              </a:lnSpc>
              <a:spcBef>
                <a:spcPts val="1000"/>
              </a:spcBef>
              <a:buFont typeface="Arial" panose="020B0604020202020204" pitchFamily="34" charset="0"/>
              <a:buNone/>
            </a:pPr>
            <a:r>
              <a:rPr lang="en-US"/>
              <a:t>Click to edit Master text styles</a:t>
            </a:r>
          </a:p>
        </p:txBody>
      </p:sp>
      <p:sp>
        <p:nvSpPr>
          <p:cNvPr id="4" name="Content Placeholder 3">
            <a:extLst>
              <a:ext uri="{FF2B5EF4-FFF2-40B4-BE49-F238E27FC236}">
                <a16:creationId xmlns:a16="http://schemas.microsoft.com/office/drawing/2014/main" id="{4CA50766-520A-44C5-943E-569222B74104}"/>
              </a:ext>
            </a:extLst>
          </p:cNvPr>
          <p:cNvSpPr>
            <a:spLocks noGrp="1"/>
          </p:cNvSpPr>
          <p:nvPr>
            <p:ph sz="half" idx="2"/>
          </p:nvPr>
        </p:nvSpPr>
        <p:spPr>
          <a:xfrm>
            <a:off x="484632" y="3428999"/>
            <a:ext cx="5346222" cy="2760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72F7E42-976A-4239-8006-D68538D4B71F}"/>
              </a:ext>
            </a:extLst>
          </p:cNvPr>
          <p:cNvSpPr>
            <a:spLocks noGrp="1"/>
          </p:cNvSpPr>
          <p:nvPr>
            <p:ph type="body" sz="quarter" idx="3"/>
          </p:nvPr>
        </p:nvSpPr>
        <p:spPr>
          <a:xfrm>
            <a:off x="6257120" y="2500921"/>
            <a:ext cx="5372551" cy="823912"/>
          </a:xfrm>
        </p:spPr>
        <p:txBody>
          <a:bodyPr anchor="b"/>
          <a:lstStyle>
            <a:lvl1pPr marL="0" indent="0">
              <a:buNone/>
              <a:defRPr lang="en-US" sz="2400" b="0" i="1" kern="120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F8CA329-951F-4391-ADC5-7EA320B7782F}"/>
              </a:ext>
            </a:extLst>
          </p:cNvPr>
          <p:cNvSpPr>
            <a:spLocks noGrp="1"/>
          </p:cNvSpPr>
          <p:nvPr>
            <p:ph sz="quarter" idx="4"/>
          </p:nvPr>
        </p:nvSpPr>
        <p:spPr>
          <a:xfrm>
            <a:off x="6257120" y="3428999"/>
            <a:ext cx="5372551" cy="2760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9FBEC22A-DA46-460C-B865-D928C20AE763}"/>
              </a:ext>
            </a:extLst>
          </p:cNvPr>
          <p:cNvSpPr>
            <a:spLocks noGrp="1"/>
          </p:cNvSpPr>
          <p:nvPr>
            <p:ph type="dt" sz="half" idx="10"/>
          </p:nvPr>
        </p:nvSpPr>
        <p:spPr/>
        <p:txBody>
          <a:bodyPr/>
          <a:lstStyle/>
          <a:p>
            <a:fld id="{81B8F32D-D8B6-4B9E-9CBF-DCAC30B7B93D}" type="datetimeFigureOut">
              <a:rPr lang="en-US" smtClean="0"/>
              <a:t>3/16/2026</a:t>
            </a:fld>
            <a:endParaRPr lang="en-US"/>
          </a:p>
        </p:txBody>
      </p:sp>
      <p:sp>
        <p:nvSpPr>
          <p:cNvPr id="8" name="Footer Placeholder 7">
            <a:extLst>
              <a:ext uri="{FF2B5EF4-FFF2-40B4-BE49-F238E27FC236}">
                <a16:creationId xmlns:a16="http://schemas.microsoft.com/office/drawing/2014/main" id="{4EB2D647-42C5-4AB7-BB71-3A44065716E7}"/>
              </a:ext>
            </a:extLst>
          </p:cNvPr>
          <p:cNvSpPr>
            <a:spLocks noGrp="1"/>
          </p:cNvSpPr>
          <p:nvPr>
            <p:ph type="ftr" sz="quarter" idx="11"/>
          </p:nvPr>
        </p:nvSpPr>
        <p:spPr>
          <a:xfrm>
            <a:off x="484632" y="6419088"/>
            <a:ext cx="4114800" cy="365125"/>
          </a:xfrm>
        </p:spPr>
        <p:txBody>
          <a:bodyPr/>
          <a:lstStyle/>
          <a:p>
            <a:endParaRPr lang="en-US"/>
          </a:p>
        </p:txBody>
      </p:sp>
      <p:sp>
        <p:nvSpPr>
          <p:cNvPr id="9" name="Slide Number Placeholder 8">
            <a:extLst>
              <a:ext uri="{FF2B5EF4-FFF2-40B4-BE49-F238E27FC236}">
                <a16:creationId xmlns:a16="http://schemas.microsoft.com/office/drawing/2014/main" id="{590B2B67-714C-46DA-85E5-598B4244D3B0}"/>
              </a:ext>
            </a:extLst>
          </p:cNvPr>
          <p:cNvSpPr>
            <a:spLocks noGrp="1"/>
          </p:cNvSpPr>
          <p:nvPr>
            <p:ph type="sldNum" sz="quarter" idx="12"/>
          </p:nvPr>
        </p:nvSpPr>
        <p:spPr>
          <a:xfrm>
            <a:off x="10989591" y="-7190"/>
            <a:ext cx="640080" cy="365125"/>
          </a:xfrm>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14655136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D4B6724-AB30-4E7C-BE2B-ECD94FF1B463}"/>
              </a:ext>
              <a:ext uri="{C183D7F6-B498-43B3-948B-1728B52AA6E4}">
                <adec:decorative xmlns:adec="http://schemas.microsoft.com/office/drawing/2017/decorative" val="1"/>
              </a:ext>
            </a:extLst>
          </p:cNvPr>
          <p:cNvSpPr/>
          <p:nvPr/>
        </p:nvSpPr>
        <p:spPr>
          <a:xfrm>
            <a:off x="481007" y="3933311"/>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1D4BAB-2678-4A19-A575-C47CAF1446E5}"/>
              </a:ext>
            </a:extLst>
          </p:cNvPr>
          <p:cNvSpPr>
            <a:spLocks noGrp="1"/>
          </p:cNvSpPr>
          <p:nvPr>
            <p:ph type="title"/>
          </p:nvPr>
        </p:nvSpPr>
        <p:spPr>
          <a:xfrm>
            <a:off x="482600" y="978408"/>
            <a:ext cx="10634472" cy="2591509"/>
          </a:xfrm>
          <a:prstGeom prst="rect">
            <a:avLst/>
          </a:prstGeom>
        </p:spPr>
        <p:txBody>
          <a:bodyPr anchor="b"/>
          <a:lstStyle/>
          <a:p>
            <a:r>
              <a:rPr lang="en-US"/>
              <a:t>Click to edit Master title style</a:t>
            </a:r>
            <a:endParaRPr lang="en-US" dirty="0"/>
          </a:p>
        </p:txBody>
      </p:sp>
      <p:sp>
        <p:nvSpPr>
          <p:cNvPr id="3" name="Date Placeholder 2">
            <a:extLst>
              <a:ext uri="{FF2B5EF4-FFF2-40B4-BE49-F238E27FC236}">
                <a16:creationId xmlns:a16="http://schemas.microsoft.com/office/drawing/2014/main" id="{4047C89E-0ABD-4FD2-924C-894345ADFED8}"/>
              </a:ext>
            </a:extLst>
          </p:cNvPr>
          <p:cNvSpPr>
            <a:spLocks noGrp="1"/>
          </p:cNvSpPr>
          <p:nvPr>
            <p:ph type="dt" sz="half" idx="10"/>
          </p:nvPr>
        </p:nvSpPr>
        <p:spPr/>
        <p:txBody>
          <a:bodyPr/>
          <a:lstStyle/>
          <a:p>
            <a:fld id="{81B8F32D-D8B6-4B9E-9CBF-DCAC30B7B93D}" type="datetimeFigureOut">
              <a:rPr lang="en-US" smtClean="0"/>
              <a:t>3/16/2026</a:t>
            </a:fld>
            <a:endParaRPr lang="en-US"/>
          </a:p>
        </p:txBody>
      </p:sp>
      <p:sp>
        <p:nvSpPr>
          <p:cNvPr id="4" name="Footer Placeholder 3">
            <a:extLst>
              <a:ext uri="{FF2B5EF4-FFF2-40B4-BE49-F238E27FC236}">
                <a16:creationId xmlns:a16="http://schemas.microsoft.com/office/drawing/2014/main" id="{553026CE-9CC8-403B-88B1-184D16532A8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3B3D616-3C18-401B-A792-E75149FDFC47}"/>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7" name="Straight Connector 6">
            <a:extLst>
              <a:ext uri="{FF2B5EF4-FFF2-40B4-BE49-F238E27FC236}">
                <a16:creationId xmlns:a16="http://schemas.microsoft.com/office/drawing/2014/main" id="{04EC6F70-D800-4067-A36A-5BBFC8018E2D}"/>
              </a:ext>
              <a:ext uri="{C183D7F6-B498-43B3-948B-1728B52AA6E4}">
                <adec:decorative xmlns:adec="http://schemas.microsoft.com/office/drawing/2017/decorative" val="1"/>
              </a:ext>
            </a:extLst>
          </p:cNvPr>
          <p:cNvCxnSpPr>
            <a:cxnSpLocks/>
          </p:cNvCxnSpPr>
          <p:nvPr/>
        </p:nvCxnSpPr>
        <p:spPr>
          <a:xfrm>
            <a:off x="482600" y="393331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42B66CB6-8988-4FBA-8524-726765A5F2AA}"/>
              </a:ext>
              <a:ext uri="{C183D7F6-B498-43B3-948B-1728B52AA6E4}">
                <adec:decorative xmlns:adec="http://schemas.microsoft.com/office/drawing/2017/decorative" val="1"/>
              </a:ext>
            </a:extLst>
          </p:cNvPr>
          <p:cNvCxnSpPr>
            <a:cxnSpLocks/>
          </p:cNvCxnSpPr>
          <p:nvPr/>
        </p:nvCxnSpPr>
        <p:spPr>
          <a:xfrm>
            <a:off x="481007"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5882397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5C73F84-0C6B-4EF4-9405-C389824999D4}"/>
              </a:ext>
            </a:extLst>
          </p:cNvPr>
          <p:cNvSpPr>
            <a:spLocks noGrp="1"/>
          </p:cNvSpPr>
          <p:nvPr>
            <p:ph type="dt" sz="half" idx="10"/>
          </p:nvPr>
        </p:nvSpPr>
        <p:spPr/>
        <p:txBody>
          <a:bodyPr/>
          <a:lstStyle/>
          <a:p>
            <a:fld id="{81B8F32D-D8B6-4B9E-9CBF-DCAC30B7B93D}" type="datetimeFigureOut">
              <a:rPr lang="en-US" smtClean="0"/>
              <a:t>3/16/2026</a:t>
            </a:fld>
            <a:endParaRPr lang="en-US"/>
          </a:p>
        </p:txBody>
      </p:sp>
      <p:sp>
        <p:nvSpPr>
          <p:cNvPr id="3" name="Footer Placeholder 2">
            <a:extLst>
              <a:ext uri="{FF2B5EF4-FFF2-40B4-BE49-F238E27FC236}">
                <a16:creationId xmlns:a16="http://schemas.microsoft.com/office/drawing/2014/main" id="{DCCEC807-744E-4C5C-8B15-09AED3E570A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DFBCB19-9F4B-474C-85C1-4A645A971827}"/>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28970183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A88B0-DD6B-449B-AE32-D3192081E76F}"/>
              </a:ext>
            </a:extLst>
          </p:cNvPr>
          <p:cNvSpPr>
            <a:spLocks noGrp="1"/>
          </p:cNvSpPr>
          <p:nvPr>
            <p:ph type="title"/>
          </p:nvPr>
        </p:nvSpPr>
        <p:spPr>
          <a:xfrm>
            <a:off x="484632" y="978408"/>
            <a:ext cx="4287393" cy="2450592"/>
          </a:xfrm>
          <a:prstGeom prst="rect">
            <a:avLst/>
          </a:prstGeom>
        </p:spPr>
        <p:txBody>
          <a:bodyPr anchor="b"/>
          <a:lstStyle>
            <a:lvl1pPr>
              <a:defRPr lang="en-US" sz="5400" kern="1200" smtClean="0">
                <a:solidFill>
                  <a:schemeClr val="tx1"/>
                </a:solidFill>
                <a:latin typeface="+mj-lt"/>
                <a:ea typeface="+mj-ea"/>
                <a:cs typeface="+mj-cs"/>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F22ED6-5B69-4B3B-BF96-3A75F2107FA6}"/>
              </a:ext>
            </a:extLst>
          </p:cNvPr>
          <p:cNvSpPr>
            <a:spLocks noGrp="1"/>
          </p:cNvSpPr>
          <p:nvPr>
            <p:ph idx="1"/>
          </p:nvPr>
        </p:nvSpPr>
        <p:spPr>
          <a:xfrm>
            <a:off x="5183187" y="987425"/>
            <a:ext cx="6446484"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07704043-D45F-440A-A15D-2718A913E05A}"/>
              </a:ext>
            </a:extLst>
          </p:cNvPr>
          <p:cNvSpPr>
            <a:spLocks noGrp="1"/>
          </p:cNvSpPr>
          <p:nvPr>
            <p:ph type="body" sz="half" idx="2"/>
          </p:nvPr>
        </p:nvSpPr>
        <p:spPr>
          <a:xfrm>
            <a:off x="484632" y="3645074"/>
            <a:ext cx="4287393" cy="2223914"/>
          </a:xfrm>
        </p:spPr>
        <p:txBody>
          <a:bodyPr/>
          <a:lstStyle>
            <a:lvl1pPr marL="0" indent="0">
              <a:buNone/>
              <a:defRPr lang="en-US" sz="2400" i="1" kern="1200" dirty="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0072DC-7326-43E7-806C-B690C439E8A8}"/>
              </a:ext>
            </a:extLst>
          </p:cNvPr>
          <p:cNvSpPr>
            <a:spLocks noGrp="1"/>
          </p:cNvSpPr>
          <p:nvPr>
            <p:ph type="dt" sz="half" idx="10"/>
          </p:nvPr>
        </p:nvSpPr>
        <p:spPr/>
        <p:txBody>
          <a:bodyPr/>
          <a:lstStyle/>
          <a:p>
            <a:fld id="{81B8F32D-D8B6-4B9E-9CBF-DCAC30B7B93D}" type="datetimeFigureOut">
              <a:rPr lang="en-US" smtClean="0"/>
              <a:t>3/16/2026</a:t>
            </a:fld>
            <a:endParaRPr lang="en-US"/>
          </a:p>
        </p:txBody>
      </p:sp>
      <p:sp>
        <p:nvSpPr>
          <p:cNvPr id="6" name="Footer Placeholder 5">
            <a:extLst>
              <a:ext uri="{FF2B5EF4-FFF2-40B4-BE49-F238E27FC236}">
                <a16:creationId xmlns:a16="http://schemas.microsoft.com/office/drawing/2014/main" id="{73F89A0F-B8C6-4AA6-A9C4-4A454F42241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E57A616-A4F2-4FC5-88DE-B4E6BA542895}"/>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1435460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B773D-D007-4687-BA9C-9F229829B5EF}"/>
              </a:ext>
            </a:extLst>
          </p:cNvPr>
          <p:cNvSpPr>
            <a:spLocks noGrp="1"/>
          </p:cNvSpPr>
          <p:nvPr>
            <p:ph type="title"/>
          </p:nvPr>
        </p:nvSpPr>
        <p:spPr>
          <a:xfrm>
            <a:off x="484632" y="978407"/>
            <a:ext cx="4287393" cy="2450593"/>
          </a:xfrm>
          <a:prstGeom prst="rect">
            <a:avLst/>
          </a:prstGeom>
        </p:spPr>
        <p:txBody>
          <a:bodyPr anchor="b"/>
          <a:lstStyle>
            <a:lvl1pPr>
              <a:defRPr lang="en-US" sz="5400" kern="1200" smtClean="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A3A75FC-78D2-4EF5-884F-11B7BACF799A}"/>
              </a:ext>
            </a:extLst>
          </p:cNvPr>
          <p:cNvSpPr>
            <a:spLocks noGrp="1"/>
          </p:cNvSpPr>
          <p:nvPr>
            <p:ph type="pic" idx="1"/>
          </p:nvPr>
        </p:nvSpPr>
        <p:spPr>
          <a:xfrm>
            <a:off x="5183187" y="987425"/>
            <a:ext cx="6446483"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D7CE0BB-D335-4391-A23F-194C575CAF8F}"/>
              </a:ext>
            </a:extLst>
          </p:cNvPr>
          <p:cNvSpPr>
            <a:spLocks noGrp="1"/>
          </p:cNvSpPr>
          <p:nvPr>
            <p:ph type="body" sz="half" idx="2"/>
          </p:nvPr>
        </p:nvSpPr>
        <p:spPr>
          <a:xfrm>
            <a:off x="484632" y="3645074"/>
            <a:ext cx="4287393" cy="2223914"/>
          </a:xfrm>
        </p:spPr>
        <p:txBody>
          <a:bodyPr/>
          <a:lstStyle>
            <a:lvl1pPr marL="0" indent="0">
              <a:buNone/>
              <a:defRPr lang="en-US" sz="240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7701E1-B97B-4DA5-B9AD-07B7C12476AE}"/>
              </a:ext>
            </a:extLst>
          </p:cNvPr>
          <p:cNvSpPr>
            <a:spLocks noGrp="1"/>
          </p:cNvSpPr>
          <p:nvPr>
            <p:ph type="dt" sz="half" idx="10"/>
          </p:nvPr>
        </p:nvSpPr>
        <p:spPr/>
        <p:txBody>
          <a:bodyPr/>
          <a:lstStyle/>
          <a:p>
            <a:fld id="{81B8F32D-D8B6-4B9E-9CBF-DCAC30B7B93D}" type="datetimeFigureOut">
              <a:rPr lang="en-US" smtClean="0"/>
              <a:t>3/16/2026</a:t>
            </a:fld>
            <a:endParaRPr lang="en-US"/>
          </a:p>
        </p:txBody>
      </p:sp>
      <p:sp>
        <p:nvSpPr>
          <p:cNvPr id="6" name="Footer Placeholder 5">
            <a:extLst>
              <a:ext uri="{FF2B5EF4-FFF2-40B4-BE49-F238E27FC236}">
                <a16:creationId xmlns:a16="http://schemas.microsoft.com/office/drawing/2014/main" id="{076D9CF8-F42F-4618-9F26-8BFE56487AA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CA2023-1ECA-4A96-BDC7-F7FA4368BE1B}"/>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40929707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1999A10-4355-4A13-B008-196B21ABEEAF}"/>
              </a:ext>
              <a:ext uri="{C183D7F6-B498-43B3-948B-1728B52AA6E4}">
                <adec:decorative xmlns:adec="http://schemas.microsoft.com/office/drawing/2017/decorative" val="1"/>
              </a:ext>
            </a:extLst>
          </p:cNvPr>
          <p:cNvSpPr/>
          <p:nvPr/>
        </p:nvSpPr>
        <p:spPr>
          <a:xfrm>
            <a:off x="482600" y="483576"/>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36D448-AFEA-4483-B0E4-002840525CDD}"/>
              </a:ext>
            </a:extLst>
          </p:cNvPr>
          <p:cNvSpPr>
            <a:spLocks noGrp="1"/>
          </p:cNvSpPr>
          <p:nvPr>
            <p:ph type="title"/>
          </p:nvPr>
        </p:nvSpPr>
        <p:spPr>
          <a:xfrm>
            <a:off x="482600" y="978408"/>
            <a:ext cx="10506991" cy="1755263"/>
          </a:xfrm>
          <a:prstGeom prst="rect">
            <a:avLst/>
          </a:prstGeo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CF216234-4516-4303-8F60-A8127D89A5E5}"/>
              </a:ext>
            </a:extLst>
          </p:cNvPr>
          <p:cNvSpPr>
            <a:spLocks noGrp="1"/>
          </p:cNvSpPr>
          <p:nvPr>
            <p:ph type="body" orient="vert" idx="1"/>
          </p:nvPr>
        </p:nvSpPr>
        <p:spPr>
          <a:xfrm>
            <a:off x="484192" y="3103131"/>
            <a:ext cx="10506991" cy="309294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46B5D50-A474-462B-A807-DF186B1C2F48}"/>
              </a:ext>
            </a:extLst>
          </p:cNvPr>
          <p:cNvSpPr>
            <a:spLocks noGrp="1"/>
          </p:cNvSpPr>
          <p:nvPr>
            <p:ph type="dt" sz="half" idx="10"/>
          </p:nvPr>
        </p:nvSpPr>
        <p:spPr/>
        <p:txBody>
          <a:bodyPr/>
          <a:lstStyle/>
          <a:p>
            <a:fld id="{81B8F32D-D8B6-4B9E-9CBF-DCAC30B7B93D}" type="datetimeFigureOut">
              <a:rPr lang="en-US" smtClean="0"/>
              <a:t>3/16/2026</a:t>
            </a:fld>
            <a:endParaRPr lang="en-US"/>
          </a:p>
        </p:txBody>
      </p:sp>
      <p:sp>
        <p:nvSpPr>
          <p:cNvPr id="5" name="Footer Placeholder 4">
            <a:extLst>
              <a:ext uri="{FF2B5EF4-FFF2-40B4-BE49-F238E27FC236}">
                <a16:creationId xmlns:a16="http://schemas.microsoft.com/office/drawing/2014/main" id="{F8BF1DAF-2E2D-46ED-AA3E-3D2FE40399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2FC771-EB13-4EB5-A0A2-3968C6ABBD4E}"/>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8" name="Straight Connector 7">
            <a:extLst>
              <a:ext uri="{FF2B5EF4-FFF2-40B4-BE49-F238E27FC236}">
                <a16:creationId xmlns:a16="http://schemas.microsoft.com/office/drawing/2014/main" id="{B3B596B8-8230-4695-8D76-F06AFA8156C3}"/>
              </a:ext>
              <a:ext uri="{C183D7F6-B498-43B3-948B-1728B52AA6E4}">
                <adec:decorative xmlns:adec="http://schemas.microsoft.com/office/drawing/2017/decorative" val="1"/>
              </a:ext>
            </a:extLst>
          </p:cNvPr>
          <p:cNvCxnSpPr>
            <a:cxnSpLocks/>
          </p:cNvCxnSpPr>
          <p:nvPr/>
        </p:nvCxnSpPr>
        <p:spPr>
          <a:xfrm>
            <a:off x="482600"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4" name="Straight Connector 13">
            <a:extLst>
              <a:ext uri="{FF2B5EF4-FFF2-40B4-BE49-F238E27FC236}">
                <a16:creationId xmlns:a16="http://schemas.microsoft.com/office/drawing/2014/main" id="{C53EBF93-5FD9-4F4E-8485-7B937145CD08}"/>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7187247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6B4D06-C7C6-4949-8EB2-F03ED999A2BB}"/>
              </a:ext>
            </a:extLst>
          </p:cNvPr>
          <p:cNvSpPr>
            <a:spLocks noGrp="1"/>
          </p:cNvSpPr>
          <p:nvPr>
            <p:ph type="title" orient="vert"/>
          </p:nvPr>
        </p:nvSpPr>
        <p:spPr>
          <a:xfrm>
            <a:off x="8041710" y="978408"/>
            <a:ext cx="2947881" cy="5124777"/>
          </a:xfrm>
          <a:prstGeom prst="rect">
            <a:avLst/>
          </a:prstGeo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C921B9D-8C11-4176-AF22-89F972E21284}"/>
              </a:ext>
            </a:extLst>
          </p:cNvPr>
          <p:cNvSpPr>
            <a:spLocks noGrp="1"/>
          </p:cNvSpPr>
          <p:nvPr>
            <p:ph type="body" orient="vert" idx="1"/>
          </p:nvPr>
        </p:nvSpPr>
        <p:spPr>
          <a:xfrm>
            <a:off x="484632" y="978408"/>
            <a:ext cx="7256453" cy="512477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AFA9E1C-8E18-4A35-9BD8-427B1D14BB8E}"/>
              </a:ext>
            </a:extLst>
          </p:cNvPr>
          <p:cNvSpPr>
            <a:spLocks noGrp="1"/>
          </p:cNvSpPr>
          <p:nvPr>
            <p:ph type="dt" sz="half" idx="10"/>
          </p:nvPr>
        </p:nvSpPr>
        <p:spPr/>
        <p:txBody>
          <a:bodyPr/>
          <a:lstStyle/>
          <a:p>
            <a:fld id="{81B8F32D-D8B6-4B9E-9CBF-DCAC30B7B93D}" type="datetimeFigureOut">
              <a:rPr lang="en-US" smtClean="0"/>
              <a:t>3/16/2026</a:t>
            </a:fld>
            <a:endParaRPr lang="en-US"/>
          </a:p>
        </p:txBody>
      </p:sp>
      <p:sp>
        <p:nvSpPr>
          <p:cNvPr id="5" name="Footer Placeholder 4">
            <a:extLst>
              <a:ext uri="{FF2B5EF4-FFF2-40B4-BE49-F238E27FC236}">
                <a16:creationId xmlns:a16="http://schemas.microsoft.com/office/drawing/2014/main" id="{2E116CDB-7BB6-4DD2-A626-6DA8E569F2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D0403B-439E-449F-83B1-799EEC239A20}"/>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16677840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C87A535-3CAC-46BC-B2B2-3AE83EC3A561}"/>
              </a:ext>
            </a:extLst>
          </p:cNvPr>
          <p:cNvSpPr>
            <a:spLocks noGrp="1"/>
          </p:cNvSpPr>
          <p:nvPr>
            <p:ph type="title"/>
          </p:nvPr>
        </p:nvSpPr>
        <p:spPr>
          <a:xfrm>
            <a:off x="482600" y="978408"/>
            <a:ext cx="10506991" cy="2153099"/>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D8EBDBD-59EC-46ED-BE79-6D37B531D692}"/>
              </a:ext>
            </a:extLst>
          </p:cNvPr>
          <p:cNvSpPr>
            <a:spLocks noGrp="1"/>
          </p:cNvSpPr>
          <p:nvPr>
            <p:ph type="body" idx="1"/>
          </p:nvPr>
        </p:nvSpPr>
        <p:spPr>
          <a:xfrm>
            <a:off x="482600" y="3306870"/>
            <a:ext cx="10506991" cy="257272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5921F5C-FD3D-42C7-90F4-5ECE6FFCFE7F}"/>
              </a:ext>
            </a:extLst>
          </p:cNvPr>
          <p:cNvSpPr>
            <a:spLocks noGrp="1"/>
          </p:cNvSpPr>
          <p:nvPr>
            <p:ph type="dt" sz="half" idx="2"/>
          </p:nvPr>
        </p:nvSpPr>
        <p:spPr>
          <a:xfrm>
            <a:off x="484632" y="100584"/>
            <a:ext cx="2743200" cy="365125"/>
          </a:xfrm>
          <a:prstGeom prst="rect">
            <a:avLst/>
          </a:prstGeom>
        </p:spPr>
        <p:txBody>
          <a:bodyPr vert="horz" lIns="91440" tIns="45720" rIns="91440" bIns="45720" rtlCol="0" anchor="ctr"/>
          <a:lstStyle>
            <a:lvl1pPr algn="l">
              <a:defRPr sz="900">
                <a:solidFill>
                  <a:schemeClr val="tx1"/>
                </a:solidFill>
              </a:defRPr>
            </a:lvl1pPr>
          </a:lstStyle>
          <a:p>
            <a:fld id="{81B8F32D-D8B6-4B9E-9CBF-DCAC30B7B93D}" type="datetimeFigureOut">
              <a:rPr lang="en-US" smtClean="0"/>
              <a:pPr/>
              <a:t>3/16/2026</a:t>
            </a:fld>
            <a:endParaRPr lang="en-US" dirty="0"/>
          </a:p>
        </p:txBody>
      </p:sp>
      <p:sp>
        <p:nvSpPr>
          <p:cNvPr id="5" name="Footer Placeholder 4">
            <a:extLst>
              <a:ext uri="{FF2B5EF4-FFF2-40B4-BE49-F238E27FC236}">
                <a16:creationId xmlns:a16="http://schemas.microsoft.com/office/drawing/2014/main" id="{0FE63D50-6D0B-4963-97B9-A32AE63235B8}"/>
              </a:ext>
            </a:extLst>
          </p:cNvPr>
          <p:cNvSpPr>
            <a:spLocks noGrp="1"/>
          </p:cNvSpPr>
          <p:nvPr>
            <p:ph type="ftr" sz="quarter" idx="3"/>
          </p:nvPr>
        </p:nvSpPr>
        <p:spPr>
          <a:xfrm>
            <a:off x="484632" y="6419088"/>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826B5E08-CAC3-4C87-B143-5F8956AE905D}"/>
              </a:ext>
            </a:extLst>
          </p:cNvPr>
          <p:cNvSpPr>
            <a:spLocks noGrp="1"/>
          </p:cNvSpPr>
          <p:nvPr>
            <p:ph type="sldNum" sz="quarter" idx="4"/>
          </p:nvPr>
        </p:nvSpPr>
        <p:spPr>
          <a:xfrm>
            <a:off x="10989591" y="100584"/>
            <a:ext cx="640080" cy="365125"/>
          </a:xfrm>
          <a:prstGeom prst="rect">
            <a:avLst/>
          </a:prstGeom>
        </p:spPr>
        <p:txBody>
          <a:bodyPr vert="horz" lIns="91440" tIns="45720" rIns="91440" bIns="45720" rtlCol="0" anchor="ctr"/>
          <a:lstStyle>
            <a:lvl1pPr algn="r">
              <a:defRPr sz="900">
                <a:solidFill>
                  <a:schemeClr val="tx1"/>
                </a:solidFill>
              </a:defRPr>
            </a:lvl1pPr>
          </a:lstStyle>
          <a:p>
            <a:fld id="{60553ECD-7F6D-420D-93CA-D8D15EB427AC}" type="slidenum">
              <a:rPr lang="en-US" smtClean="0"/>
              <a:pPr/>
              <a:t>‹#›</a:t>
            </a:fld>
            <a:endParaRPr lang="en-US" dirty="0"/>
          </a:p>
        </p:txBody>
      </p:sp>
      <p:cxnSp>
        <p:nvCxnSpPr>
          <p:cNvPr id="8" name="Straight Connector 7">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0" name="Straight Connector 9">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p:cNvCxnSpPr>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353806373"/>
      </p:ext>
    </p:extLst>
  </p:cSld>
  <p:clrMap bg1="lt1" tx1="dk1" bg2="lt2" tx2="dk2" accent1="accent1" accent2="accent2" accent3="accent3" accent4="accent4" accent5="accent5" accent6="accent6" hlink="hlink" folHlink="folHlink"/>
  <p:sldLayoutIdLst>
    <p:sldLayoutId id="2147483899" r:id="rId1"/>
    <p:sldLayoutId id="2147483900" r:id="rId2"/>
    <p:sldLayoutId id="2147483901" r:id="rId3"/>
    <p:sldLayoutId id="2147483902" r:id="rId4"/>
    <p:sldLayoutId id="2147483903" r:id="rId5"/>
    <p:sldLayoutId id="2147483897" r:id="rId6"/>
    <p:sldLayoutId id="2147483893" r:id="rId7"/>
    <p:sldLayoutId id="2147483894" r:id="rId8"/>
    <p:sldLayoutId id="2147483895" r:id="rId9"/>
    <p:sldLayoutId id="2147483896" r:id="rId10"/>
    <p:sldLayoutId id="2147483898" r:id="rId11"/>
  </p:sldLayoutIdLst>
  <p:txStyles>
    <p:titleStyle>
      <a:lvl1pPr algn="l" defTabSz="914400" rtl="0" eaLnBrk="1" latinLnBrk="0" hangingPunct="1">
        <a:lnSpc>
          <a:spcPct val="100000"/>
        </a:lnSpc>
        <a:spcBef>
          <a:spcPct val="0"/>
        </a:spcBef>
        <a:buNone/>
        <a:defRPr sz="6600" kern="1200">
          <a:solidFill>
            <a:schemeClr val="tx1"/>
          </a:solidFill>
          <a:latin typeface="+mj-lt"/>
          <a:ea typeface="+mj-ea"/>
          <a:cs typeface="+mj-cs"/>
        </a:defRPr>
      </a:lvl1pPr>
    </p:titleStyle>
    <p:bodyStyle>
      <a:lvl1pPr marL="0" indent="0" algn="l" defTabSz="914400" rtl="0" eaLnBrk="1" latinLnBrk="0" hangingPunct="1">
        <a:lnSpc>
          <a:spcPct val="100000"/>
        </a:lnSpc>
        <a:spcBef>
          <a:spcPts val="1000"/>
        </a:spcBef>
        <a:buFont typeface="Arial" panose="020B0604020202020204" pitchFamily="34" charset="0"/>
        <a:buNone/>
        <a:defRPr sz="24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2pPr>
      <a:lvl3pPr marL="914400" indent="0" algn="l" defTabSz="914400" rtl="0" eaLnBrk="1" latinLnBrk="0" hangingPunct="1">
        <a:lnSpc>
          <a:spcPct val="100000"/>
        </a:lnSpc>
        <a:spcBef>
          <a:spcPts val="500"/>
        </a:spcBef>
        <a:buFont typeface="Arial" panose="020B0604020202020204" pitchFamily="34" charset="0"/>
        <a:buNone/>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1828800" indent="0" algn="l" defTabSz="914400" rtl="0" eaLnBrk="1" latinLnBrk="0" hangingPunct="1">
        <a:lnSpc>
          <a:spcPct val="10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ihm.org.uk/uwtsd-london-logo-002/"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hyperlink" Target="https://www.cipd.co.uk/"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35F60170-91B4-45F0-B88B-9C07AEC464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80" y="0"/>
            <a:ext cx="1217702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915DC9-FAE0-539A-CADA-76FC4D941E2D}"/>
              </a:ext>
            </a:extLst>
          </p:cNvPr>
          <p:cNvSpPr>
            <a:spLocks noGrp="1"/>
          </p:cNvSpPr>
          <p:nvPr>
            <p:ph type="ctrTitle"/>
          </p:nvPr>
        </p:nvSpPr>
        <p:spPr>
          <a:xfrm>
            <a:off x="1022556" y="626829"/>
            <a:ext cx="8445909" cy="1280631"/>
          </a:xfrm>
        </p:spPr>
        <p:txBody>
          <a:bodyPr vert="horz" lIns="91440" tIns="45720" rIns="91440" bIns="45720" rtlCol="0" anchor="b">
            <a:normAutofit fontScale="90000"/>
          </a:bodyPr>
          <a:lstStyle/>
          <a:p>
            <a:pPr>
              <a:lnSpc>
                <a:spcPct val="90000"/>
              </a:lnSpc>
            </a:pPr>
            <a:br>
              <a:rPr lang="en-US" sz="4100" dirty="0"/>
            </a:br>
            <a:r>
              <a:rPr lang="en-US" sz="3100" b="1" dirty="0">
                <a:latin typeface="Arial" panose="020B0604020202020204" pitchFamily="34" charset="0"/>
                <a:cs typeface="Arial" panose="020B0604020202020204" pitchFamily="34" charset="0"/>
              </a:rPr>
              <a:t>UNIVERSITY OF WALES TRINITY SAINT DAVID</a:t>
            </a:r>
            <a:br>
              <a:rPr lang="en-US" sz="3100" b="1" dirty="0">
                <a:latin typeface="Arial" panose="020B0604020202020204" pitchFamily="34" charset="0"/>
                <a:cs typeface="Arial" panose="020B0604020202020204" pitchFamily="34" charset="0"/>
              </a:rPr>
            </a:br>
            <a:r>
              <a:rPr lang="en-US" sz="3100" b="1" dirty="0">
                <a:latin typeface="Arial" panose="020B0604020202020204" pitchFamily="34" charset="0"/>
                <a:cs typeface="Arial" panose="020B0604020202020204" pitchFamily="34" charset="0"/>
              </a:rPr>
              <a:t>                          LONDON CAMPUS</a:t>
            </a:r>
            <a:br>
              <a:rPr lang="en-US" sz="3100" dirty="0">
                <a:latin typeface="Arial" panose="020B0604020202020204" pitchFamily="34" charset="0"/>
                <a:cs typeface="Arial" panose="020B0604020202020204" pitchFamily="34" charset="0"/>
              </a:rPr>
            </a:br>
            <a:endParaRPr lang="en-US" sz="31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A888A82E-7E49-2CAF-8B14-4F279641AFDF}"/>
              </a:ext>
            </a:extLst>
          </p:cNvPr>
          <p:cNvSpPr>
            <a:spLocks noGrp="1"/>
          </p:cNvSpPr>
          <p:nvPr>
            <p:ph type="subTitle" idx="1"/>
          </p:nvPr>
        </p:nvSpPr>
        <p:spPr>
          <a:xfrm>
            <a:off x="589934" y="1907459"/>
            <a:ext cx="9615949" cy="4323706"/>
          </a:xfrm>
        </p:spPr>
        <p:txBody>
          <a:bodyPr vert="horz" lIns="91440" tIns="45720" rIns="91440" bIns="45720" rtlCol="0" anchor="t">
            <a:normAutofit/>
          </a:bodyPr>
          <a:lstStyle/>
          <a:p>
            <a:pPr algn="ctr">
              <a:lnSpc>
                <a:spcPct val="150000"/>
              </a:lnSpc>
            </a:pPr>
            <a:r>
              <a:rPr lang="en-GB" sz="1800" b="1" dirty="0">
                <a:latin typeface="Arial" panose="020B0604020202020204" pitchFamily="34" charset="0"/>
                <a:cs typeface="Arial" panose="020B0604020202020204" pitchFamily="34" charset="0"/>
              </a:rPr>
              <a:t>HR PRACTITIONER ROLE IN SUPPORTING ORGANISATIONAL EFFECTIVENESS:</a:t>
            </a: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RECRUITMENT AND DEVELOPMENT OF A CUSTOMER SERVICE SUPERVISOR</a:t>
            </a:r>
          </a:p>
          <a:p>
            <a:pPr algn="ctr">
              <a:lnSpc>
                <a:spcPct val="150000"/>
              </a:lnSpc>
            </a:pPr>
            <a:r>
              <a:rPr lang="en-GB" sz="1800" b="1" dirty="0">
                <a:latin typeface="Arial" panose="020B0604020202020204" pitchFamily="34" charset="0"/>
                <a:cs typeface="Arial" panose="020B0604020202020204" pitchFamily="34" charset="0"/>
              </a:rPr>
              <a:t> AT MARKS &amp; SPENCER</a:t>
            </a:r>
            <a:endParaRPr lang="en-US" sz="1800" b="1" dirty="0">
              <a:latin typeface="Arial" panose="020B0604020202020204" pitchFamily="34" charset="0"/>
              <a:cs typeface="Arial" panose="020B0604020202020204" pitchFamily="34" charset="0"/>
            </a:endParaRPr>
          </a:p>
          <a:p>
            <a:pPr>
              <a:lnSpc>
                <a:spcPct val="150000"/>
              </a:lnSpc>
            </a:pPr>
            <a:r>
              <a:rPr lang="en-US" sz="1800" b="1" dirty="0">
                <a:latin typeface="Arial" panose="020B0604020202020204" pitchFamily="34" charset="0"/>
                <a:cs typeface="Arial" panose="020B0604020202020204" pitchFamily="34" charset="0"/>
              </a:rPr>
              <a:t>Student Name	: Yustina Da Costa</a:t>
            </a:r>
          </a:p>
          <a:p>
            <a:pPr>
              <a:lnSpc>
                <a:spcPct val="150000"/>
              </a:lnSpc>
            </a:pPr>
            <a:r>
              <a:rPr lang="en-US" sz="1800" b="1" dirty="0">
                <a:latin typeface="Arial" panose="020B0604020202020204" pitchFamily="34" charset="0"/>
                <a:cs typeface="Arial" panose="020B0604020202020204" pitchFamily="34" charset="0"/>
              </a:rPr>
              <a:t>Student ID	: 2430457</a:t>
            </a:r>
          </a:p>
          <a:p>
            <a:pPr>
              <a:lnSpc>
                <a:spcPct val="150000"/>
              </a:lnSpc>
            </a:pPr>
            <a:r>
              <a:rPr lang="en-US" sz="1800" b="1" dirty="0">
                <a:latin typeface="Arial" panose="020B0604020202020204" pitchFamily="34" charset="0"/>
                <a:cs typeface="Arial" panose="020B0604020202020204" pitchFamily="34" charset="0"/>
              </a:rPr>
              <a:t>Module		: Developing and Managing Individuals and Teams</a:t>
            </a:r>
          </a:p>
          <a:p>
            <a:pPr>
              <a:lnSpc>
                <a:spcPct val="150000"/>
              </a:lnSpc>
            </a:pPr>
            <a:r>
              <a:rPr lang="en-US" sz="1800" b="1" dirty="0">
                <a:latin typeface="Arial" panose="020B0604020202020204" pitchFamily="34" charset="0"/>
                <a:cs typeface="Arial" panose="020B0604020202020204" pitchFamily="34" charset="0"/>
              </a:rPr>
              <a:t>Module Code	: LCLM5002</a:t>
            </a:r>
          </a:p>
          <a:p>
            <a:pPr>
              <a:lnSpc>
                <a:spcPct val="150000"/>
              </a:lnSpc>
            </a:pPr>
            <a:r>
              <a:rPr lang="en-US" sz="1800" b="1" dirty="0">
                <a:latin typeface="Arial" panose="020B0604020202020204" pitchFamily="34" charset="0"/>
                <a:cs typeface="Arial" panose="020B0604020202020204" pitchFamily="34" charset="0"/>
              </a:rPr>
              <a:t>Lecturer	: Dr </a:t>
            </a:r>
            <a:r>
              <a:rPr lang="en-US" sz="1800" b="1" dirty="0" err="1">
                <a:latin typeface="Arial" panose="020B0604020202020204" pitchFamily="34" charset="0"/>
                <a:cs typeface="Arial" panose="020B0604020202020204" pitchFamily="34" charset="0"/>
              </a:rPr>
              <a:t>Faizu</a:t>
            </a:r>
            <a:r>
              <a:rPr lang="en-US" sz="1800" b="1" dirty="0">
                <a:latin typeface="Arial" panose="020B0604020202020204" pitchFamily="34" charset="0"/>
                <a:cs typeface="Arial" panose="020B0604020202020204" pitchFamily="34" charset="0"/>
              </a:rPr>
              <a:t> Edu</a:t>
            </a:r>
          </a:p>
          <a:p>
            <a:pPr>
              <a:lnSpc>
                <a:spcPct val="90000"/>
              </a:lnSpc>
            </a:pPr>
            <a:endParaRPr lang="en-US" sz="1300" b="1" dirty="0">
              <a:latin typeface="Arial" panose="020B0604020202020204" pitchFamily="34" charset="0"/>
              <a:cs typeface="Arial" panose="020B0604020202020204" pitchFamily="34" charset="0"/>
            </a:endParaRPr>
          </a:p>
          <a:p>
            <a:pPr>
              <a:lnSpc>
                <a:spcPct val="90000"/>
              </a:lnSpc>
            </a:pPr>
            <a:endParaRPr lang="en-US" sz="1300" b="1" dirty="0">
              <a:latin typeface="Arial" panose="020B0604020202020204" pitchFamily="34" charset="0"/>
              <a:cs typeface="Arial" panose="020B0604020202020204" pitchFamily="34" charset="0"/>
            </a:endParaRPr>
          </a:p>
          <a:p>
            <a:pPr>
              <a:lnSpc>
                <a:spcPct val="90000"/>
              </a:lnSpc>
            </a:pPr>
            <a:endParaRPr lang="en-US" sz="1300" b="1" dirty="0">
              <a:latin typeface="Arial" panose="020B0604020202020204" pitchFamily="34" charset="0"/>
              <a:cs typeface="Arial" panose="020B0604020202020204" pitchFamily="34" charset="0"/>
            </a:endParaRPr>
          </a:p>
          <a:p>
            <a:pPr>
              <a:lnSpc>
                <a:spcPct val="90000"/>
              </a:lnSpc>
            </a:pPr>
            <a:endParaRPr lang="en-US" sz="1300" b="1" dirty="0"/>
          </a:p>
          <a:p>
            <a:pPr>
              <a:lnSpc>
                <a:spcPct val="90000"/>
              </a:lnSpc>
            </a:pPr>
            <a:endParaRPr lang="en-US" sz="1300" b="1" dirty="0"/>
          </a:p>
          <a:p>
            <a:pPr>
              <a:lnSpc>
                <a:spcPct val="90000"/>
              </a:lnSpc>
            </a:pPr>
            <a:endParaRPr lang="en-US" sz="1300" b="1" dirty="0"/>
          </a:p>
          <a:p>
            <a:pPr>
              <a:lnSpc>
                <a:spcPct val="90000"/>
              </a:lnSpc>
            </a:pPr>
            <a:endParaRPr lang="en-US" sz="1300" b="1" dirty="0"/>
          </a:p>
          <a:p>
            <a:pPr>
              <a:lnSpc>
                <a:spcPct val="90000"/>
              </a:lnSpc>
            </a:pPr>
            <a:endParaRPr lang="en-US" sz="1300" dirty="0"/>
          </a:p>
          <a:p>
            <a:pPr>
              <a:lnSpc>
                <a:spcPct val="90000"/>
              </a:lnSpc>
            </a:pPr>
            <a:endParaRPr lang="en-US" sz="1300" dirty="0"/>
          </a:p>
        </p:txBody>
      </p:sp>
      <p:cxnSp>
        <p:nvCxnSpPr>
          <p:cNvPr id="51" name="Straight Connector 50">
            <a:extLst>
              <a:ext uri="{FF2B5EF4-FFF2-40B4-BE49-F238E27FC236}">
                <a16:creationId xmlns:a16="http://schemas.microsoft.com/office/drawing/2014/main" id="{2C84CC28-1690-471E-9AE2-3198EB86316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pic>
        <p:nvPicPr>
          <p:cNvPr id="10" name="Picture 9">
            <a:extLst>
              <a:ext uri="{FF2B5EF4-FFF2-40B4-BE49-F238E27FC236}">
                <a16:creationId xmlns:a16="http://schemas.microsoft.com/office/drawing/2014/main" id="{02165C2E-FD46-8C7D-7B38-C33C8996B258}"/>
              </a:ext>
            </a:extLst>
          </p:cNvPr>
          <p:cNvPicPr>
            <a:picLocks noChangeAspect="1"/>
          </p:cNvPicPr>
          <p:nvPr/>
        </p:nvPicPr>
        <p:blipFill>
          <a:blip r:embed="rId2">
            <a:alphaModFix/>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468465" y="702871"/>
            <a:ext cx="2161205" cy="1204588"/>
          </a:xfrm>
          <a:prstGeom prst="rect">
            <a:avLst/>
          </a:prstGeom>
        </p:spPr>
      </p:pic>
      <p:cxnSp>
        <p:nvCxnSpPr>
          <p:cNvPr id="53" name="Straight Connector 52">
            <a:extLst>
              <a:ext uri="{FF2B5EF4-FFF2-40B4-BE49-F238E27FC236}">
                <a16:creationId xmlns:a16="http://schemas.microsoft.com/office/drawing/2014/main" id="{526E6137-4B85-4A65-BCC4-9BAB3D0DAE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7209761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BB3BF94-6F02-DA45-A4DB-58898DF64517}"/>
              </a:ext>
            </a:extLst>
          </p:cNvPr>
          <p:cNvSpPr>
            <a:spLocks noChangeArrowheads="1"/>
          </p:cNvSpPr>
          <p:nvPr/>
        </p:nvSpPr>
        <p:spPr bwMode="auto">
          <a:xfrm>
            <a:off x="1656735" y="1413063"/>
            <a:ext cx="8878529" cy="40318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marR="0" lvl="0" indent="-342900" algn="l" defTabSz="914400" rtl="0" eaLnBrk="0" fontAlgn="base" latinLnBrk="0" hangingPunct="0">
              <a:spcBef>
                <a:spcPct val="0"/>
              </a:spcBef>
              <a:spcAft>
                <a:spcPct val="0"/>
              </a:spcAft>
              <a:buClrTx/>
              <a:buSzTx/>
              <a:buFont typeface="+mj-lt"/>
              <a:buAutoNum type="arabicPeriod"/>
              <a:tabLst/>
            </a:pPr>
            <a:r>
              <a:rPr kumimoji="0" lang="en-US" altLang="en-US" sz="1600" b="1" i="0" u="none" strike="noStrike" cap="none" normalizeH="0" baseline="0" dirty="0">
                <a:ln>
                  <a:noFill/>
                </a:ln>
                <a:solidFill>
                  <a:schemeClr val="tx1"/>
                </a:solidFill>
                <a:effectLst/>
                <a:latin typeface="Arial" panose="020B0604020202020204" pitchFamily="34" charset="0"/>
              </a:rPr>
              <a:t>Introduction</a:t>
            </a:r>
          </a:p>
          <a:p>
            <a:pPr marL="342900" marR="0" lvl="0" indent="-342900" algn="l" defTabSz="914400" rtl="0" eaLnBrk="0" fontAlgn="base" latinLnBrk="0" hangingPunct="0">
              <a:spcBef>
                <a:spcPct val="0"/>
              </a:spcBef>
              <a:spcAft>
                <a:spcPct val="0"/>
              </a:spcAft>
              <a:buClrTx/>
              <a:buSzTx/>
              <a:buFont typeface="+mj-lt"/>
              <a:buAutoNum type="arabicPeriod"/>
              <a:tabLst/>
            </a:pPr>
            <a:r>
              <a:rPr kumimoji="0" lang="en-US" altLang="en-US" sz="1600" b="1" i="0" u="none" strike="noStrike" cap="none" normalizeH="0" baseline="0" dirty="0">
                <a:ln>
                  <a:noFill/>
                </a:ln>
                <a:solidFill>
                  <a:schemeClr val="tx1"/>
                </a:solidFill>
                <a:effectLst/>
                <a:latin typeface="Arial" panose="020B0604020202020204" pitchFamily="34" charset="0"/>
              </a:rPr>
              <a:t>Background of Marks &amp; Spencer</a:t>
            </a:r>
          </a:p>
          <a:p>
            <a:pPr marL="342900" marR="0" lvl="0" indent="-342900" algn="l" defTabSz="914400" rtl="0" eaLnBrk="0" fontAlgn="base" latinLnBrk="0" hangingPunct="0">
              <a:spcBef>
                <a:spcPct val="0"/>
              </a:spcBef>
              <a:spcAft>
                <a:spcPct val="0"/>
              </a:spcAft>
              <a:buClrTx/>
              <a:buSzTx/>
              <a:buFont typeface="+mj-lt"/>
              <a:buAutoNum type="arabicPeriod"/>
              <a:tabLst/>
            </a:pPr>
            <a:r>
              <a:rPr kumimoji="0" lang="en-US" altLang="en-US" sz="1600" b="1" i="0" u="none" strike="noStrike" cap="none" normalizeH="0" baseline="0" dirty="0">
                <a:ln>
                  <a:noFill/>
                </a:ln>
                <a:solidFill>
                  <a:schemeClr val="tx1"/>
                </a:solidFill>
                <a:effectLst/>
                <a:latin typeface="Arial" panose="020B0604020202020204" pitchFamily="34" charset="0"/>
              </a:rPr>
              <a:t>Job Role: Customer Service Supervisor</a:t>
            </a:r>
          </a:p>
          <a:p>
            <a:pPr marL="342900" marR="0" lvl="0" indent="-342900" algn="l" defTabSz="914400" rtl="0" eaLnBrk="0" fontAlgn="base" latinLnBrk="0" hangingPunct="0">
              <a:spcBef>
                <a:spcPct val="0"/>
              </a:spcBef>
              <a:spcAft>
                <a:spcPct val="0"/>
              </a:spcAft>
              <a:buClrTx/>
              <a:buSzTx/>
              <a:buFont typeface="+mj-lt"/>
              <a:buAutoNum type="arabicPeriod"/>
              <a:tabLst/>
            </a:pPr>
            <a:r>
              <a:rPr kumimoji="0" lang="en-US" altLang="en-US" sz="1600" b="1" i="0" u="none" strike="noStrike" cap="none" normalizeH="0" baseline="0" dirty="0">
                <a:ln>
                  <a:noFill/>
                </a:ln>
                <a:solidFill>
                  <a:schemeClr val="tx1"/>
                </a:solidFill>
                <a:effectLst/>
                <a:latin typeface="Arial" panose="020B0604020202020204" pitchFamily="34" charset="0"/>
              </a:rPr>
              <a:t>Recruitment Process Overview</a:t>
            </a:r>
          </a:p>
          <a:p>
            <a:pPr marL="342900" marR="0" lvl="0" indent="-342900" algn="l" defTabSz="914400" rtl="0" eaLnBrk="0" fontAlgn="base" latinLnBrk="0" hangingPunct="0">
              <a:spcBef>
                <a:spcPct val="0"/>
              </a:spcBef>
              <a:spcAft>
                <a:spcPct val="0"/>
              </a:spcAft>
              <a:buClrTx/>
              <a:buSzTx/>
              <a:buFont typeface="+mj-lt"/>
              <a:buAutoNum type="arabicPeriod"/>
              <a:tabLst/>
            </a:pPr>
            <a:r>
              <a:rPr kumimoji="0" lang="en-US" altLang="en-US" sz="1600" b="1" i="0" u="none" strike="noStrike" cap="none" normalizeH="0" baseline="0" dirty="0">
                <a:ln>
                  <a:noFill/>
                </a:ln>
                <a:solidFill>
                  <a:schemeClr val="tx1"/>
                </a:solidFill>
                <a:effectLst/>
                <a:latin typeface="Arial" panose="020B0604020202020204" pitchFamily="34" charset="0"/>
              </a:rPr>
              <a:t>Job Analysis</a:t>
            </a:r>
          </a:p>
          <a:p>
            <a:pPr marL="342900" marR="0" lvl="0" indent="-342900" algn="l" defTabSz="914400" rtl="0" eaLnBrk="0" fontAlgn="base" latinLnBrk="0" hangingPunct="0">
              <a:spcBef>
                <a:spcPct val="0"/>
              </a:spcBef>
              <a:spcAft>
                <a:spcPct val="0"/>
              </a:spcAft>
              <a:buClrTx/>
              <a:buSzTx/>
              <a:buFont typeface="+mj-lt"/>
              <a:buAutoNum type="arabicPeriod"/>
              <a:tabLst/>
            </a:pPr>
            <a:r>
              <a:rPr kumimoji="0" lang="en-US" altLang="en-US" sz="1600" b="1" i="0" u="none" strike="noStrike" cap="none" normalizeH="0" baseline="0" dirty="0">
                <a:ln>
                  <a:noFill/>
                </a:ln>
                <a:solidFill>
                  <a:schemeClr val="tx1"/>
                </a:solidFill>
                <a:effectLst/>
                <a:latin typeface="Arial" panose="020B0604020202020204" pitchFamily="34" charset="0"/>
              </a:rPr>
              <a:t>Job Description</a:t>
            </a:r>
          </a:p>
          <a:p>
            <a:pPr marL="342900" marR="0" lvl="0" indent="-342900" algn="l" defTabSz="914400" rtl="0" eaLnBrk="0" fontAlgn="base" latinLnBrk="0" hangingPunct="0">
              <a:spcBef>
                <a:spcPct val="0"/>
              </a:spcBef>
              <a:spcAft>
                <a:spcPct val="0"/>
              </a:spcAft>
              <a:buClrTx/>
              <a:buSzTx/>
              <a:buFont typeface="+mj-lt"/>
              <a:buAutoNum type="arabicPeriod"/>
              <a:tabLst/>
            </a:pPr>
            <a:r>
              <a:rPr kumimoji="0" lang="en-US" altLang="en-US" sz="1600" b="1" i="0" u="none" strike="noStrike" cap="none" normalizeH="0" baseline="0" dirty="0">
                <a:ln>
                  <a:noFill/>
                </a:ln>
                <a:solidFill>
                  <a:schemeClr val="tx1"/>
                </a:solidFill>
                <a:effectLst/>
                <a:latin typeface="Arial" panose="020B0604020202020204" pitchFamily="34" charset="0"/>
              </a:rPr>
              <a:t>Person Specification</a:t>
            </a:r>
          </a:p>
          <a:p>
            <a:pPr marL="342900" marR="0" lvl="0" indent="-342900" algn="l" defTabSz="914400" rtl="0" eaLnBrk="0" fontAlgn="base" latinLnBrk="0" hangingPunct="0">
              <a:spcBef>
                <a:spcPct val="0"/>
              </a:spcBef>
              <a:spcAft>
                <a:spcPct val="0"/>
              </a:spcAft>
              <a:buClrTx/>
              <a:buSzTx/>
              <a:buFont typeface="+mj-lt"/>
              <a:buAutoNum type="arabicPeriod"/>
              <a:tabLst/>
            </a:pPr>
            <a:r>
              <a:rPr kumimoji="0" lang="en-US" altLang="en-US" sz="1600" b="1" i="0" u="none" strike="noStrike" cap="none" normalizeH="0" baseline="0" dirty="0">
                <a:ln>
                  <a:noFill/>
                </a:ln>
                <a:solidFill>
                  <a:schemeClr val="tx1"/>
                </a:solidFill>
                <a:effectLst/>
                <a:latin typeface="Arial" panose="020B0604020202020204" pitchFamily="34" charset="0"/>
              </a:rPr>
              <a:t>Advertising the Vacancy</a:t>
            </a:r>
          </a:p>
          <a:p>
            <a:pPr marL="342900" marR="0" lvl="0" indent="-342900" algn="l" defTabSz="914400" rtl="0" eaLnBrk="0" fontAlgn="base" latinLnBrk="0" hangingPunct="0">
              <a:spcBef>
                <a:spcPct val="0"/>
              </a:spcBef>
              <a:spcAft>
                <a:spcPct val="0"/>
              </a:spcAft>
              <a:buClrTx/>
              <a:buSzTx/>
              <a:buFont typeface="+mj-lt"/>
              <a:buAutoNum type="arabicPeriod"/>
              <a:tabLst/>
            </a:pPr>
            <a:r>
              <a:rPr kumimoji="0" lang="en-US" altLang="en-US" sz="1600" b="1" i="0" u="none" strike="noStrike" cap="none" normalizeH="0" baseline="0" dirty="0">
                <a:ln>
                  <a:noFill/>
                </a:ln>
                <a:solidFill>
                  <a:schemeClr val="tx1"/>
                </a:solidFill>
                <a:effectLst/>
                <a:latin typeface="Arial" panose="020B0604020202020204" pitchFamily="34" charset="0"/>
              </a:rPr>
              <a:t>Selection &amp; Interview</a:t>
            </a:r>
          </a:p>
          <a:p>
            <a:pPr marL="342900" marR="0" lvl="0" indent="-342900" algn="l" defTabSz="914400" rtl="0" eaLnBrk="0" fontAlgn="base" latinLnBrk="0" hangingPunct="0">
              <a:spcBef>
                <a:spcPct val="0"/>
              </a:spcBef>
              <a:spcAft>
                <a:spcPct val="0"/>
              </a:spcAft>
              <a:buClrTx/>
              <a:buSzTx/>
              <a:buFont typeface="+mj-lt"/>
              <a:buAutoNum type="arabicPeriod"/>
              <a:tabLst/>
            </a:pPr>
            <a:r>
              <a:rPr kumimoji="0" lang="en-US" altLang="en-US" sz="1600" b="1" i="0" u="none" strike="noStrike" cap="none" normalizeH="0" baseline="0" dirty="0">
                <a:ln>
                  <a:noFill/>
                </a:ln>
                <a:solidFill>
                  <a:schemeClr val="tx1"/>
                </a:solidFill>
                <a:effectLst/>
                <a:latin typeface="Arial" panose="020B0604020202020204" pitchFamily="34" charset="0"/>
              </a:rPr>
              <a:t>Job Offer</a:t>
            </a:r>
          </a:p>
          <a:p>
            <a:pPr marL="342900" marR="0" lvl="0" indent="-342900" algn="l" defTabSz="914400" rtl="0" eaLnBrk="0" fontAlgn="base" latinLnBrk="0" hangingPunct="0">
              <a:spcBef>
                <a:spcPct val="0"/>
              </a:spcBef>
              <a:spcAft>
                <a:spcPct val="0"/>
              </a:spcAft>
              <a:buClrTx/>
              <a:buSzTx/>
              <a:buFont typeface="+mj-lt"/>
              <a:buAutoNum type="arabicPeriod"/>
              <a:tabLst/>
            </a:pPr>
            <a:r>
              <a:rPr kumimoji="0" lang="en-US" altLang="en-US" sz="1600" b="1" i="0" u="none" strike="noStrike" cap="none" normalizeH="0" baseline="0" dirty="0">
                <a:ln>
                  <a:noFill/>
                </a:ln>
                <a:solidFill>
                  <a:schemeClr val="tx1"/>
                </a:solidFill>
                <a:effectLst/>
                <a:latin typeface="Arial" panose="020B0604020202020204" pitchFamily="34" charset="0"/>
              </a:rPr>
              <a:t>Induction</a:t>
            </a:r>
          </a:p>
          <a:p>
            <a:pPr marL="342900" marR="0" lvl="0" indent="-342900" algn="l" defTabSz="914400" rtl="0" eaLnBrk="0" fontAlgn="base" latinLnBrk="0" hangingPunct="0">
              <a:spcBef>
                <a:spcPct val="0"/>
              </a:spcBef>
              <a:spcAft>
                <a:spcPct val="0"/>
              </a:spcAft>
              <a:buClrTx/>
              <a:buSzTx/>
              <a:buFont typeface="+mj-lt"/>
              <a:buAutoNum type="arabicPeriod"/>
              <a:tabLst/>
            </a:pPr>
            <a:r>
              <a:rPr kumimoji="0" lang="en-US" altLang="en-US" sz="1600" b="1" i="0" u="none" strike="noStrike" cap="none" normalizeH="0" baseline="0" dirty="0">
                <a:ln>
                  <a:noFill/>
                </a:ln>
                <a:solidFill>
                  <a:schemeClr val="tx1"/>
                </a:solidFill>
                <a:effectLst/>
                <a:latin typeface="Arial" panose="020B0604020202020204" pitchFamily="34" charset="0"/>
              </a:rPr>
              <a:t>Training and Development Needs</a:t>
            </a:r>
          </a:p>
          <a:p>
            <a:pPr marL="342900" marR="0" lvl="0" indent="-342900" algn="l" defTabSz="914400" rtl="0" eaLnBrk="0" fontAlgn="base" latinLnBrk="0" hangingPunct="0">
              <a:spcBef>
                <a:spcPct val="0"/>
              </a:spcBef>
              <a:spcAft>
                <a:spcPct val="0"/>
              </a:spcAft>
              <a:buClrTx/>
              <a:buSzTx/>
              <a:buFont typeface="+mj-lt"/>
              <a:buAutoNum type="arabicPeriod"/>
              <a:tabLst/>
            </a:pPr>
            <a:r>
              <a:rPr kumimoji="0" lang="en-US" altLang="en-US" sz="1600" b="1" i="0" u="none" strike="noStrike" cap="none" normalizeH="0" baseline="0" dirty="0">
                <a:ln>
                  <a:noFill/>
                </a:ln>
                <a:solidFill>
                  <a:schemeClr val="tx1"/>
                </a:solidFill>
                <a:effectLst/>
                <a:latin typeface="Arial" panose="020B0604020202020204" pitchFamily="34" charset="0"/>
              </a:rPr>
              <a:t>Learning Theories in Training</a:t>
            </a:r>
          </a:p>
          <a:p>
            <a:pPr marL="342900" marR="0" lvl="0" indent="-342900" algn="l" defTabSz="914400" rtl="0" eaLnBrk="0" fontAlgn="base" latinLnBrk="0" hangingPunct="0">
              <a:spcBef>
                <a:spcPct val="0"/>
              </a:spcBef>
              <a:spcAft>
                <a:spcPct val="0"/>
              </a:spcAft>
              <a:buClrTx/>
              <a:buSzTx/>
              <a:buFont typeface="+mj-lt"/>
              <a:buAutoNum type="arabicPeriod"/>
              <a:tabLst/>
            </a:pPr>
            <a:r>
              <a:rPr kumimoji="0" lang="en-US" altLang="en-US" sz="1600" b="1" i="0" u="none" strike="noStrike" cap="none" normalizeH="0" baseline="0" dirty="0">
                <a:ln>
                  <a:noFill/>
                </a:ln>
                <a:solidFill>
                  <a:schemeClr val="tx1"/>
                </a:solidFill>
                <a:effectLst/>
                <a:latin typeface="Arial" panose="020B0604020202020204" pitchFamily="34" charset="0"/>
              </a:rPr>
              <a:t>Benefits to Employees and </a:t>
            </a:r>
            <a:r>
              <a:rPr kumimoji="0" lang="en-US" altLang="en-US" sz="1600" b="1" i="0" u="none" strike="noStrike" cap="none" normalizeH="0" baseline="0" dirty="0" err="1">
                <a:ln>
                  <a:noFill/>
                </a:ln>
                <a:solidFill>
                  <a:schemeClr val="tx1"/>
                </a:solidFill>
                <a:effectLst/>
                <a:latin typeface="Arial" panose="020B0604020202020204" pitchFamily="34" charset="0"/>
              </a:rPr>
              <a:t>Organisation</a:t>
            </a:r>
            <a:endParaRPr kumimoji="0" lang="en-US" altLang="en-US" sz="1600" b="1" i="0" u="none" strike="noStrike" cap="none" normalizeH="0" baseline="0" dirty="0">
              <a:ln>
                <a:noFill/>
              </a:ln>
              <a:solidFill>
                <a:schemeClr val="tx1"/>
              </a:solidFill>
              <a:effectLst/>
              <a:latin typeface="Arial" panose="020B0604020202020204" pitchFamily="34" charset="0"/>
            </a:endParaRPr>
          </a:p>
          <a:p>
            <a:pPr marL="342900" marR="0" lvl="0" indent="-342900" algn="l" defTabSz="914400" rtl="0" eaLnBrk="0" fontAlgn="base" latinLnBrk="0" hangingPunct="0">
              <a:spcBef>
                <a:spcPct val="0"/>
              </a:spcBef>
              <a:spcAft>
                <a:spcPct val="0"/>
              </a:spcAft>
              <a:buClrTx/>
              <a:buSzTx/>
              <a:buFont typeface="+mj-lt"/>
              <a:buAutoNum type="arabicPeriod"/>
              <a:tabLst/>
            </a:pPr>
            <a:r>
              <a:rPr kumimoji="0" lang="en-US" altLang="en-US" sz="1600" b="1" i="0" u="none" strike="noStrike" cap="none" normalizeH="0" baseline="0" dirty="0">
                <a:ln>
                  <a:noFill/>
                </a:ln>
                <a:solidFill>
                  <a:schemeClr val="tx1"/>
                </a:solidFill>
                <a:effectLst/>
                <a:latin typeface="Arial" panose="020B0604020202020204" pitchFamily="34" charset="0"/>
              </a:rPr>
              <a:t>Conclusion</a:t>
            </a:r>
          </a:p>
          <a:p>
            <a:pPr marL="342900" marR="0" lvl="0" indent="-342900" algn="l" defTabSz="914400" rtl="0" eaLnBrk="0" fontAlgn="base" latinLnBrk="0" hangingPunct="0">
              <a:spcBef>
                <a:spcPct val="0"/>
              </a:spcBef>
              <a:spcAft>
                <a:spcPct val="0"/>
              </a:spcAft>
              <a:buClrTx/>
              <a:buSzTx/>
              <a:buFont typeface="+mj-lt"/>
              <a:buAutoNum type="arabicPeriod"/>
              <a:tabLst/>
            </a:pPr>
            <a:r>
              <a:rPr kumimoji="0" lang="en-US" altLang="en-US" sz="1600" b="1" i="0" u="none" strike="noStrike" cap="none" normalizeH="0" baseline="0" dirty="0">
                <a:ln>
                  <a:noFill/>
                </a:ln>
                <a:solidFill>
                  <a:schemeClr val="tx1"/>
                </a:solidFill>
                <a:effectLst/>
                <a:latin typeface="Arial" panose="020B0604020202020204" pitchFamily="34" charset="0"/>
              </a:rPr>
              <a:t>Reference List</a:t>
            </a:r>
          </a:p>
        </p:txBody>
      </p:sp>
      <p:sp>
        <p:nvSpPr>
          <p:cNvPr id="4" name="TextBox 3">
            <a:extLst>
              <a:ext uri="{FF2B5EF4-FFF2-40B4-BE49-F238E27FC236}">
                <a16:creationId xmlns:a16="http://schemas.microsoft.com/office/drawing/2014/main" id="{77BE1B04-7AE9-4BEA-C468-60B1FAC16723}"/>
              </a:ext>
            </a:extLst>
          </p:cNvPr>
          <p:cNvSpPr txBox="1"/>
          <p:nvPr/>
        </p:nvSpPr>
        <p:spPr>
          <a:xfrm>
            <a:off x="1877960" y="877218"/>
            <a:ext cx="3156155" cy="461665"/>
          </a:xfrm>
          <a:prstGeom prst="rect">
            <a:avLst/>
          </a:prstGeom>
          <a:noFill/>
        </p:spPr>
        <p:txBody>
          <a:bodyPr wrap="square">
            <a:spAutoFit/>
          </a:bodyPr>
          <a:lstStyle/>
          <a:p>
            <a:pPr algn="l"/>
            <a:r>
              <a:rPr lang="en-GB" sz="2400" b="1" dirty="0">
                <a:solidFill>
                  <a:srgbClr val="202020"/>
                </a:solidFill>
                <a:latin typeface="Arial" panose="020B0604020202020204" pitchFamily="34" charset="0"/>
                <a:cs typeface="Arial" panose="020B0604020202020204" pitchFamily="34" charset="0"/>
              </a:rPr>
              <a:t>Table of Contents</a:t>
            </a:r>
          </a:p>
        </p:txBody>
      </p:sp>
    </p:spTree>
    <p:extLst>
      <p:ext uri="{BB962C8B-B14F-4D97-AF65-F5344CB8AC3E}">
        <p14:creationId xmlns:p14="http://schemas.microsoft.com/office/powerpoint/2010/main" val="41096143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9F498C4-45ED-66B9-EFE0-4E1E363C0422}"/>
              </a:ext>
            </a:extLst>
          </p:cNvPr>
          <p:cNvSpPr txBox="1"/>
          <p:nvPr/>
        </p:nvSpPr>
        <p:spPr>
          <a:xfrm>
            <a:off x="963561" y="1584799"/>
            <a:ext cx="10058400" cy="3365024"/>
          </a:xfrm>
          <a:prstGeom prst="rect">
            <a:avLst/>
          </a:prstGeom>
          <a:noFill/>
        </p:spPr>
        <p:txBody>
          <a:bodyPr wrap="square">
            <a:spAutoFit/>
          </a:bodyPr>
          <a:lstStyle/>
          <a:p>
            <a:pPr marL="400050" indent="-400050">
              <a:lnSpc>
                <a:spcPct val="150000"/>
              </a:lnSpc>
              <a:buFont typeface="+mj-lt"/>
              <a:buAutoNum type="romanUcPeriod"/>
            </a:pPr>
            <a:r>
              <a:rPr lang="en-GB" b="1" dirty="0">
                <a:latin typeface="Arial" panose="020B0604020202020204" pitchFamily="34" charset="0"/>
                <a:cs typeface="Arial" panose="020B0604020202020204" pitchFamily="34" charset="0"/>
              </a:rPr>
              <a:t>   INTRODUCTION – CUSTOMER SERVICE SUPERVISOR AT MARKS &amp; SPENCER </a:t>
            </a:r>
            <a:r>
              <a:rPr lang="en-GB" dirty="0">
                <a:latin typeface="Arial" panose="020B0604020202020204" pitchFamily="34" charset="0"/>
                <a:cs typeface="Arial" panose="020B0604020202020204" pitchFamily="34" charset="0"/>
              </a:rPr>
              <a:t>Human Resource Management is important for recruiting and developing employees who support the success of an organisation. An effective recruitment process helps organisations select suitable candidates with the skills and knowledge required for the job (Armstrong, 2020). This presentation examines the recruitment process and training needs for the Customer Service Supervisor role at Marks &amp; Spencer. Effective HR practices and employee development help organisations maintain high standards of customer service and improve overall organisational performance (CIPD, 2023).</a:t>
            </a:r>
          </a:p>
        </p:txBody>
      </p:sp>
    </p:spTree>
    <p:extLst>
      <p:ext uri="{BB962C8B-B14F-4D97-AF65-F5344CB8AC3E}">
        <p14:creationId xmlns:p14="http://schemas.microsoft.com/office/powerpoint/2010/main" val="16828099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3498498-B9F4-0D48-BC39-84276E0E50C1}"/>
              </a:ext>
            </a:extLst>
          </p:cNvPr>
          <p:cNvSpPr txBox="1"/>
          <p:nvPr/>
        </p:nvSpPr>
        <p:spPr>
          <a:xfrm>
            <a:off x="1209368" y="786580"/>
            <a:ext cx="9763432" cy="3365024"/>
          </a:xfrm>
          <a:prstGeom prst="rect">
            <a:avLst/>
          </a:prstGeom>
          <a:noFill/>
        </p:spPr>
        <p:txBody>
          <a:bodyPr wrap="square">
            <a:spAutoFit/>
          </a:bodyPr>
          <a:lstStyle/>
          <a:p>
            <a:pPr algn="ctr">
              <a:lnSpc>
                <a:spcPct val="150000"/>
              </a:lnSpc>
            </a:pPr>
            <a:r>
              <a:rPr lang="en-GB" b="1" dirty="0">
                <a:latin typeface="Arial" panose="020B0604020202020204" pitchFamily="34" charset="0"/>
                <a:cs typeface="Arial" panose="020B0604020202020204" pitchFamily="34" charset="0"/>
              </a:rPr>
              <a:t>II.	BACKGROUND OF MARKS &amp; SPENCER</a:t>
            </a:r>
          </a:p>
          <a:p>
            <a:pPr>
              <a:lnSpc>
                <a:spcPct val="150000"/>
              </a:lnSpc>
            </a:pPr>
            <a:r>
              <a:rPr lang="en-GB" dirty="0"/>
              <a:t> </a:t>
            </a:r>
            <a:r>
              <a:rPr lang="en-GB" dirty="0">
                <a:latin typeface="Arial" panose="020B0604020202020204" pitchFamily="34" charset="0"/>
                <a:cs typeface="Arial" panose="020B0604020202020204" pitchFamily="34" charset="0"/>
              </a:rPr>
              <a:t>Marks &amp; Spencer (M&amp;S) is one of the leading retail companies in the United Kingdom. The company was founded in </a:t>
            </a:r>
            <a:r>
              <a:rPr lang="en-GB" b="1" dirty="0">
                <a:latin typeface="Arial" panose="020B0604020202020204" pitchFamily="34" charset="0"/>
                <a:cs typeface="Arial" panose="020B0604020202020204" pitchFamily="34" charset="0"/>
              </a:rPr>
              <a:t>1884</a:t>
            </a:r>
            <a:r>
              <a:rPr lang="en-GB" dirty="0">
                <a:latin typeface="Arial" panose="020B0604020202020204" pitchFamily="34" charset="0"/>
                <a:cs typeface="Arial" panose="020B0604020202020204" pitchFamily="34" charset="0"/>
              </a:rPr>
              <a:t> by Michael Marks and Thomas Spencer in Leeds. M&amp;S sells a variety of products including clothing, food, and home goods and is known for its high-quality products and strong customer service standards. Over the years, the company has expanded across the UK and internationally, becoming a well-established retail brand (Armstrong, 2020; Bratton and Gold, 2017).</a:t>
            </a:r>
          </a:p>
          <a:p>
            <a:pPr>
              <a:lnSpc>
                <a:spcPct val="150000"/>
              </a:lnSpc>
            </a:pPr>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895204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DCFE5AB-C69D-82B6-0764-6ECC8D07AADB}"/>
              </a:ext>
            </a:extLst>
          </p:cNvPr>
          <p:cNvSpPr txBox="1"/>
          <p:nvPr/>
        </p:nvSpPr>
        <p:spPr>
          <a:xfrm>
            <a:off x="1514168" y="707922"/>
            <a:ext cx="9389806" cy="4935794"/>
          </a:xfrm>
          <a:prstGeom prst="rect">
            <a:avLst/>
          </a:prstGeom>
          <a:noFill/>
        </p:spPr>
        <p:txBody>
          <a:bodyPr wrap="square">
            <a:spAutoFit/>
          </a:bodyPr>
          <a:lstStyle/>
          <a:p>
            <a:pPr algn="ctr">
              <a:lnSpc>
                <a:spcPct val="150000"/>
              </a:lnSpc>
              <a:buNone/>
            </a:pPr>
            <a:r>
              <a:rPr lang="en-GB" sz="1600" b="1" dirty="0">
                <a:latin typeface="Arial" panose="020B0604020202020204" pitchFamily="34" charset="0"/>
                <a:cs typeface="Arial" panose="020B0604020202020204" pitchFamily="34" charset="0"/>
              </a:rPr>
              <a:t>III. JOB ROLE: CUSTOMER SERVICE SUPERVISOR</a:t>
            </a:r>
          </a:p>
          <a:p>
            <a:pPr>
              <a:lnSpc>
                <a:spcPct val="150000"/>
              </a:lnSpc>
              <a:buNone/>
            </a:pPr>
            <a:r>
              <a:rPr lang="en-GB" sz="1600" b="1" dirty="0">
                <a:latin typeface="Arial" panose="020B0604020202020204" pitchFamily="34" charset="0"/>
                <a:cs typeface="Arial" panose="020B0604020202020204" pitchFamily="34" charset="0"/>
              </a:rPr>
              <a:t>Customer Service Supervisor – Marks &amp; Spencer</a:t>
            </a:r>
            <a:endParaRPr lang="en-GB" sz="1600" dirty="0">
              <a:latin typeface="Arial" panose="020B0604020202020204" pitchFamily="34" charset="0"/>
              <a:cs typeface="Arial" panose="020B0604020202020204" pitchFamily="34" charset="0"/>
            </a:endParaRPr>
          </a:p>
          <a:p>
            <a:pPr>
              <a:lnSpc>
                <a:spcPct val="150000"/>
              </a:lnSpc>
              <a:buNone/>
            </a:pPr>
            <a:r>
              <a:rPr lang="en-GB" sz="1600" b="1" dirty="0">
                <a:latin typeface="Arial" panose="020B0604020202020204" pitchFamily="34" charset="0"/>
                <a:cs typeface="Arial" panose="020B0604020202020204" pitchFamily="34" charset="0"/>
              </a:rPr>
              <a:t>Main Responsibilities:</a:t>
            </a:r>
            <a:endParaRPr lang="en-GB" sz="1600"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Supervise and support the customer service team</a:t>
            </a:r>
          </a:p>
          <a:p>
            <a:pPr>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Ensure high standards of customer service in the store</a:t>
            </a:r>
          </a:p>
          <a:p>
            <a:pPr>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Handle and resolve customer complaints effectively</a:t>
            </a:r>
          </a:p>
          <a:p>
            <a:pPr>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Monitor team performance and provide guidance</a:t>
            </a:r>
          </a:p>
          <a:p>
            <a:pPr>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Support the store manager in daily operations</a:t>
            </a:r>
          </a:p>
          <a:p>
            <a:pPr>
              <a:lnSpc>
                <a:spcPct val="150000"/>
              </a:lnSpc>
              <a:buNone/>
            </a:pPr>
            <a:r>
              <a:rPr lang="en-GB" sz="1600" b="1" dirty="0">
                <a:latin typeface="Arial" panose="020B0604020202020204" pitchFamily="34" charset="0"/>
                <a:cs typeface="Arial" panose="020B0604020202020204" pitchFamily="34" charset="0"/>
              </a:rPr>
              <a:t>Key Skills Required:</a:t>
            </a:r>
            <a:endParaRPr lang="en-GB" sz="1600"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Leadership and strong interpersonal communication abilities.</a:t>
            </a:r>
          </a:p>
          <a:p>
            <a:pPr>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 Ability to solve problems effectively </a:t>
            </a:r>
          </a:p>
          <a:p>
            <a:pPr>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Previews experience in Customer service </a:t>
            </a:r>
          </a:p>
          <a:p>
            <a:pPr>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Ability to work under pressure</a:t>
            </a:r>
          </a:p>
        </p:txBody>
      </p:sp>
    </p:spTree>
    <p:extLst>
      <p:ext uri="{BB962C8B-B14F-4D97-AF65-F5344CB8AC3E}">
        <p14:creationId xmlns:p14="http://schemas.microsoft.com/office/powerpoint/2010/main" val="32416666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3F9E50-34FE-91A5-C721-72CBF06DB09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40704BD-6C46-618D-CD06-3BF34C14D0EC}"/>
              </a:ext>
            </a:extLst>
          </p:cNvPr>
          <p:cNvSpPr>
            <a:spLocks noGrp="1"/>
          </p:cNvSpPr>
          <p:nvPr>
            <p:ph type="ctrTitle"/>
          </p:nvPr>
        </p:nvSpPr>
        <p:spPr>
          <a:xfrm>
            <a:off x="668594" y="481780"/>
            <a:ext cx="10156721" cy="1651819"/>
          </a:xfrm>
        </p:spPr>
        <p:txBody>
          <a:bodyPr/>
          <a:lstStyle/>
          <a:p>
            <a:pPr algn="ctr"/>
            <a:br>
              <a:rPr lang="en-GB" sz="2400" b="1" dirty="0">
                <a:solidFill>
                  <a:srgbClr val="202020"/>
                </a:solidFill>
                <a:latin typeface="Arial" panose="020B0604020202020204" pitchFamily="34" charset="0"/>
                <a:cs typeface="Arial" panose="020B0604020202020204" pitchFamily="34" charset="0"/>
              </a:rPr>
            </a:br>
            <a:br>
              <a:rPr lang="en-GB" sz="2400" b="1" dirty="0">
                <a:solidFill>
                  <a:srgbClr val="202020"/>
                </a:solidFill>
                <a:latin typeface="Arial" panose="020B0604020202020204" pitchFamily="34" charset="0"/>
                <a:cs typeface="Arial" panose="020B0604020202020204" pitchFamily="34" charset="0"/>
              </a:rPr>
            </a:br>
            <a:r>
              <a:rPr lang="en-GB" sz="2400" b="1" dirty="0">
                <a:solidFill>
                  <a:srgbClr val="202020"/>
                </a:solidFill>
                <a:latin typeface="Arial" panose="020B0604020202020204" pitchFamily="34" charset="0"/>
                <a:cs typeface="Arial" panose="020B0604020202020204" pitchFamily="34" charset="0"/>
              </a:rPr>
              <a:t>IV. RECRUITMENT PROCESS – MARKS &amp; SPENCER ( M&amp;S)</a:t>
            </a:r>
            <a:br>
              <a:rPr lang="en-GB" sz="2400" b="1" dirty="0">
                <a:solidFill>
                  <a:srgbClr val="202020"/>
                </a:solidFill>
                <a:latin typeface="Arial" panose="020B0604020202020204" pitchFamily="34" charset="0"/>
                <a:cs typeface="Arial" panose="020B0604020202020204" pitchFamily="34" charset="0"/>
              </a:rPr>
            </a:br>
            <a:br>
              <a:rPr lang="en-GB" sz="2400" b="1" dirty="0">
                <a:solidFill>
                  <a:srgbClr val="202020"/>
                </a:solidFill>
                <a:latin typeface="Arial" panose="020B0604020202020204" pitchFamily="34" charset="0"/>
                <a:cs typeface="Arial" panose="020B0604020202020204" pitchFamily="34" charset="0"/>
              </a:rPr>
            </a:br>
            <a:endParaRPr lang="en-GB" sz="2400" dirty="0"/>
          </a:p>
        </p:txBody>
      </p:sp>
      <p:sp>
        <p:nvSpPr>
          <p:cNvPr id="3" name="Subtitle 2">
            <a:extLst>
              <a:ext uri="{FF2B5EF4-FFF2-40B4-BE49-F238E27FC236}">
                <a16:creationId xmlns:a16="http://schemas.microsoft.com/office/drawing/2014/main" id="{FD451D5C-E1DD-9EF6-6860-9C7038811335}"/>
              </a:ext>
            </a:extLst>
          </p:cNvPr>
          <p:cNvSpPr>
            <a:spLocks noGrp="1"/>
          </p:cNvSpPr>
          <p:nvPr>
            <p:ph type="subTitle" idx="1"/>
          </p:nvPr>
        </p:nvSpPr>
        <p:spPr>
          <a:xfrm>
            <a:off x="530942" y="1396181"/>
            <a:ext cx="10458649" cy="4483411"/>
          </a:xfrm>
        </p:spPr>
        <p:txBody>
          <a:bodyPr>
            <a:normAutofit/>
          </a:bodyPr>
          <a:lstStyle/>
          <a:p>
            <a:pPr>
              <a:lnSpc>
                <a:spcPct val="150000"/>
              </a:lnSpc>
            </a:pPr>
            <a:r>
              <a:rPr lang="en-GB" sz="1800" dirty="0">
                <a:latin typeface="Arial" panose="020B0604020202020204" pitchFamily="34" charset="0"/>
                <a:cs typeface="Arial" panose="020B0604020202020204" pitchFamily="34" charset="0"/>
              </a:rPr>
              <a:t>Recruitment and selection processes should follow fair and objective criteria in line with the Equality Act 2010 to promote diversity and inclusion.</a:t>
            </a:r>
            <a:endParaRPr lang="en-US" sz="1800" dirty="0">
              <a:latin typeface="Arial" panose="020B0604020202020204" pitchFamily="34" charset="0"/>
              <a:cs typeface="Arial" panose="020B0604020202020204" pitchFamily="34" charset="0"/>
            </a:endParaRPr>
          </a:p>
          <a:p>
            <a:pPr marL="342900" indent="-342900">
              <a:buFont typeface="+mj-lt"/>
              <a:buAutoNum type="arabicPeriod"/>
            </a:pPr>
            <a:r>
              <a:rPr lang="en-GB" sz="1800" b="1" dirty="0">
                <a:latin typeface="Arial" panose="020B0604020202020204" pitchFamily="34" charset="0"/>
                <a:cs typeface="Arial" panose="020B0604020202020204" pitchFamily="34" charset="0"/>
              </a:rPr>
              <a:t>Workforce Planning: </a:t>
            </a:r>
            <a:r>
              <a:rPr lang="en-GB" sz="1800" dirty="0">
                <a:latin typeface="Arial" panose="020B0604020202020204" pitchFamily="34" charset="0"/>
                <a:cs typeface="Arial" panose="020B0604020202020204" pitchFamily="34" charset="0"/>
              </a:rPr>
              <a:t>Determining the organisation’s present and future employee requirements based on business needs and store performance</a:t>
            </a:r>
            <a:endParaRPr lang="en-US" sz="1800" dirty="0">
              <a:latin typeface="Arial" panose="020B0604020202020204" pitchFamily="34" charset="0"/>
              <a:cs typeface="Arial" panose="020B0604020202020204" pitchFamily="34" charset="0"/>
            </a:endParaRPr>
          </a:p>
          <a:p>
            <a:pPr marL="342900" indent="-342900">
              <a:buFont typeface="+mj-lt"/>
              <a:buAutoNum type="arabicPeriod"/>
            </a:pPr>
            <a:r>
              <a:rPr lang="en-GB" sz="1800" b="1" dirty="0">
                <a:latin typeface="Arial" panose="020B0604020202020204" pitchFamily="34" charset="0"/>
                <a:cs typeface="Arial" panose="020B0604020202020204" pitchFamily="34" charset="0"/>
              </a:rPr>
              <a:t>Job Analysis:</a:t>
            </a:r>
            <a:r>
              <a:rPr lang="en-GB" sz="1800" dirty="0">
                <a:latin typeface="Arial" panose="020B0604020202020204" pitchFamily="34" charset="0"/>
                <a:cs typeface="Arial" panose="020B0604020202020204" pitchFamily="34" charset="0"/>
              </a:rPr>
              <a:t> Defining the role, duties, and required competencies.</a:t>
            </a:r>
          </a:p>
          <a:p>
            <a:pPr marL="342900" indent="-342900">
              <a:buFont typeface="+mj-lt"/>
              <a:buAutoNum type="arabicPeriod"/>
            </a:pPr>
            <a:r>
              <a:rPr lang="en-GB" sz="1800" b="1" dirty="0">
                <a:latin typeface="Arial" panose="020B0604020202020204" pitchFamily="34" charset="0"/>
                <a:cs typeface="Arial" panose="020B0604020202020204" pitchFamily="34" charset="0"/>
              </a:rPr>
              <a:t>Advertising:</a:t>
            </a:r>
            <a:r>
              <a:rPr lang="en-GB" sz="1800" dirty="0">
                <a:latin typeface="Arial" panose="020B0604020202020204" pitchFamily="34" charset="0"/>
                <a:cs typeface="Arial" panose="020B0604020202020204" pitchFamily="34" charset="0"/>
              </a:rPr>
              <a:t> Promoting vacancies internally and externally to attract suitable candidates</a:t>
            </a:r>
          </a:p>
          <a:p>
            <a:pPr marL="342900" indent="-342900">
              <a:buFont typeface="+mj-lt"/>
              <a:buAutoNum type="arabicPeriod"/>
            </a:pPr>
            <a:r>
              <a:rPr lang="en-GB" sz="1800" b="1" dirty="0">
                <a:latin typeface="Arial" panose="020B0604020202020204" pitchFamily="34" charset="0"/>
                <a:cs typeface="Arial" panose="020B0604020202020204" pitchFamily="34" charset="0"/>
              </a:rPr>
              <a:t>Shortlisting:</a:t>
            </a:r>
            <a:r>
              <a:rPr lang="en-GB" sz="1800" dirty="0">
                <a:latin typeface="Arial" panose="020B0604020202020204" pitchFamily="34" charset="0"/>
                <a:cs typeface="Arial" panose="020B0604020202020204" pitchFamily="34" charset="0"/>
              </a:rPr>
              <a:t> Assessing applications against the person specification.</a:t>
            </a:r>
            <a:endParaRPr lang="en-US" sz="1800" dirty="0">
              <a:latin typeface="Arial" panose="020B0604020202020204" pitchFamily="34" charset="0"/>
              <a:cs typeface="Arial" panose="020B0604020202020204" pitchFamily="34" charset="0"/>
            </a:endParaRPr>
          </a:p>
          <a:p>
            <a:pPr marL="342900" indent="-342900">
              <a:buFont typeface="+mj-lt"/>
              <a:buAutoNum type="arabicPeriod"/>
            </a:pPr>
            <a:r>
              <a:rPr lang="en-GB" sz="1800" b="1" dirty="0">
                <a:latin typeface="Arial" panose="020B0604020202020204" pitchFamily="34" charset="0"/>
                <a:cs typeface="Arial" panose="020B0604020202020204" pitchFamily="34" charset="0"/>
              </a:rPr>
              <a:t>Interview &amp; Assessment:</a:t>
            </a:r>
            <a:r>
              <a:rPr lang="en-GB" sz="1800" dirty="0">
                <a:latin typeface="Arial" panose="020B0604020202020204" pitchFamily="34" charset="0"/>
                <a:cs typeface="Arial" panose="020B0604020202020204" pitchFamily="34" charset="0"/>
              </a:rPr>
              <a:t> Evaluating candidates’ skills, experience, and cultural fit.</a:t>
            </a:r>
          </a:p>
          <a:p>
            <a:pPr marL="342900" indent="-342900">
              <a:buFont typeface="+mj-lt"/>
              <a:buAutoNum type="arabicPeriod"/>
            </a:pPr>
            <a:r>
              <a:rPr lang="en-GB" sz="1800" b="1" dirty="0">
                <a:latin typeface="Arial" panose="020B0604020202020204" pitchFamily="34" charset="0"/>
                <a:cs typeface="Arial" panose="020B0604020202020204" pitchFamily="34" charset="0"/>
              </a:rPr>
              <a:t>Selection &amp; Onboarding:</a:t>
            </a:r>
            <a:r>
              <a:rPr lang="en-GB" sz="1800" dirty="0">
                <a:latin typeface="Arial" panose="020B0604020202020204" pitchFamily="34" charset="0"/>
                <a:cs typeface="Arial" panose="020B0604020202020204" pitchFamily="34" charset="0"/>
              </a:rPr>
              <a:t> Appointing the most suitable candidate and providing induction training.</a:t>
            </a:r>
            <a:endParaRPr lang="en-US" sz="1800" dirty="0">
              <a:latin typeface="Arial" panose="020B0604020202020204" pitchFamily="34" charset="0"/>
              <a:cs typeface="Arial" panose="020B0604020202020204" pitchFamily="34" charset="0"/>
            </a:endParaRPr>
          </a:p>
          <a:p>
            <a:pPr marL="342900" indent="-342900">
              <a:buFont typeface="+mj-lt"/>
              <a:buAutoNum type="arabicPeriod"/>
            </a:pPr>
            <a:endParaRPr lang="en-US" sz="18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Ø"/>
            </a:pPr>
            <a:endParaRPr lang="en-US"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Ø"/>
            </a:pPr>
            <a:endParaRPr lang="en-GB" dirty="0"/>
          </a:p>
        </p:txBody>
      </p:sp>
    </p:spTree>
    <p:extLst>
      <p:ext uri="{BB962C8B-B14F-4D97-AF65-F5344CB8AC3E}">
        <p14:creationId xmlns:p14="http://schemas.microsoft.com/office/powerpoint/2010/main" val="10536186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C1F467-81B1-004B-6086-7735236782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5151968-5C8E-F749-86AC-6EAC5108DE8D}"/>
              </a:ext>
            </a:extLst>
          </p:cNvPr>
          <p:cNvSpPr>
            <a:spLocks noGrp="1"/>
          </p:cNvSpPr>
          <p:nvPr>
            <p:ph type="ctrTitle"/>
          </p:nvPr>
        </p:nvSpPr>
        <p:spPr>
          <a:xfrm>
            <a:off x="482600" y="619433"/>
            <a:ext cx="10506991" cy="983226"/>
          </a:xfrm>
        </p:spPr>
        <p:txBody>
          <a:bodyPr/>
          <a:lstStyle/>
          <a:p>
            <a:pPr algn="ctr"/>
            <a:r>
              <a:rPr lang="en-GB" sz="2400" b="1" dirty="0">
                <a:solidFill>
                  <a:srgbClr val="202020"/>
                </a:solidFill>
                <a:latin typeface="Arial" panose="020B0604020202020204" pitchFamily="34" charset="0"/>
                <a:cs typeface="Arial" panose="020B0604020202020204" pitchFamily="34" charset="0"/>
              </a:rPr>
              <a:t>V. JOB ANALYSIS</a:t>
            </a:r>
            <a:r>
              <a:rPr lang="en-GB" sz="2400" b="1" dirty="0">
                <a:latin typeface="Arial" panose="020B0604020202020204" pitchFamily="34" charset="0"/>
                <a:cs typeface="Arial" panose="020B0604020202020204" pitchFamily="34" charset="0"/>
              </a:rPr>
              <a:t>– MARKS &amp; SPENCER (M&amp;S)</a:t>
            </a:r>
            <a:br>
              <a:rPr lang="en-GB" sz="2400" b="1" dirty="0">
                <a:solidFill>
                  <a:srgbClr val="202020"/>
                </a:solidFill>
                <a:latin typeface="Arial" panose="020B0604020202020204" pitchFamily="34" charset="0"/>
                <a:cs typeface="Arial" panose="020B0604020202020204" pitchFamily="34" charset="0"/>
              </a:rPr>
            </a:br>
            <a:endParaRPr lang="en-GB" sz="2400" dirty="0"/>
          </a:p>
        </p:txBody>
      </p:sp>
      <p:sp>
        <p:nvSpPr>
          <p:cNvPr id="3" name="Subtitle 2">
            <a:extLst>
              <a:ext uri="{FF2B5EF4-FFF2-40B4-BE49-F238E27FC236}">
                <a16:creationId xmlns:a16="http://schemas.microsoft.com/office/drawing/2014/main" id="{5658AF17-C7B8-2906-719B-4DDF39551C6E}"/>
              </a:ext>
            </a:extLst>
          </p:cNvPr>
          <p:cNvSpPr>
            <a:spLocks noGrp="1"/>
          </p:cNvSpPr>
          <p:nvPr>
            <p:ph type="subTitle" idx="1"/>
          </p:nvPr>
        </p:nvSpPr>
        <p:spPr>
          <a:xfrm>
            <a:off x="482600" y="1219200"/>
            <a:ext cx="10506991" cy="4660392"/>
          </a:xfrm>
        </p:spPr>
        <p:txBody>
          <a:bodyPr/>
          <a:lstStyle/>
          <a:p>
            <a:pPr>
              <a:lnSpc>
                <a:spcPct val="150000"/>
              </a:lnSpc>
            </a:pPr>
            <a:r>
              <a:rPr lang="en-GB" sz="2000" dirty="0">
                <a:latin typeface="Arial" panose="020B0604020202020204" pitchFamily="34" charset="0"/>
                <a:cs typeface="Arial" panose="020B0604020202020204" pitchFamily="34" charset="0"/>
              </a:rPr>
              <a:t>Job analysis ensures clarity in recruitment, reduces role ambiguity, and supports effective performance management(</a:t>
            </a:r>
            <a:r>
              <a:rPr lang="en-GB" sz="2000" dirty="0"/>
              <a:t>Armstrong, 2020)</a:t>
            </a:r>
            <a:r>
              <a:rPr lang="en-GB" sz="2000" dirty="0">
                <a:latin typeface="Arial" panose="020B0604020202020204" pitchFamily="34" charset="0"/>
                <a:cs typeface="Arial" panose="020B0604020202020204" pitchFamily="34" charset="0"/>
              </a:rPr>
              <a:t>.</a:t>
            </a:r>
            <a:endParaRPr lang="en-US" sz="2000" dirty="0">
              <a:latin typeface="Arial" panose="020B0604020202020204" pitchFamily="34" charset="0"/>
              <a:cs typeface="Arial" panose="020B0604020202020204" pitchFamily="34" charset="0"/>
            </a:endParaRPr>
          </a:p>
          <a:p>
            <a:pPr>
              <a:lnSpc>
                <a:spcPct val="150000"/>
              </a:lnSpc>
            </a:pPr>
            <a:r>
              <a:rPr lang="en-GB" sz="2000" b="1" dirty="0">
                <a:latin typeface="Arial" panose="020B0604020202020204" pitchFamily="34" charset="0"/>
                <a:cs typeface="Arial" panose="020B0604020202020204" pitchFamily="34" charset="0"/>
              </a:rPr>
              <a:t>1. Identify duties:</a:t>
            </a:r>
            <a:r>
              <a:rPr lang="en-GB" sz="2000" dirty="0">
                <a:latin typeface="Arial" panose="020B0604020202020204" pitchFamily="34" charset="0"/>
                <a:cs typeface="Arial" panose="020B0604020202020204" pitchFamily="34" charset="0"/>
              </a:rPr>
              <a:t> Determining the key tasks and responsibilities of the role (e.g., customer service, stock management, cash handling).</a:t>
            </a:r>
            <a:endParaRPr lang="en-US" sz="2000" dirty="0">
              <a:latin typeface="Arial" panose="020B0604020202020204" pitchFamily="34" charset="0"/>
              <a:cs typeface="Arial" panose="020B0604020202020204" pitchFamily="34" charset="0"/>
            </a:endParaRPr>
          </a:p>
          <a:p>
            <a:pPr>
              <a:lnSpc>
                <a:spcPct val="150000"/>
              </a:lnSpc>
            </a:pPr>
            <a:r>
              <a:rPr lang="en-GB" sz="2000" b="1" dirty="0"/>
              <a:t>2</a:t>
            </a:r>
            <a:r>
              <a:rPr lang="en-GB" sz="2000" b="1" dirty="0">
                <a:latin typeface="Arial" panose="020B0604020202020204" pitchFamily="34" charset="0"/>
                <a:cs typeface="Arial" panose="020B0604020202020204" pitchFamily="34" charset="0"/>
              </a:rPr>
              <a:t>. Define required skills:</a:t>
            </a:r>
            <a:r>
              <a:rPr lang="en-GB" sz="2000" dirty="0">
                <a:latin typeface="Arial" panose="020B0604020202020204" pitchFamily="34" charset="0"/>
                <a:cs typeface="Arial" panose="020B0604020202020204" pitchFamily="34" charset="0"/>
              </a:rPr>
              <a:t> Establishing essential competencies such as communication skills, teamwork, problem-solving, and product knowledge.</a:t>
            </a:r>
            <a:endParaRPr lang="en-US" sz="2000" dirty="0">
              <a:latin typeface="Arial" panose="020B0604020202020204" pitchFamily="34" charset="0"/>
              <a:cs typeface="Arial" panose="020B0604020202020204" pitchFamily="34" charset="0"/>
            </a:endParaRPr>
          </a:p>
          <a:p>
            <a:pPr>
              <a:lnSpc>
                <a:spcPct val="150000"/>
              </a:lnSpc>
            </a:pPr>
            <a:r>
              <a:rPr lang="en-GB" sz="2000" b="1" dirty="0"/>
              <a:t>3</a:t>
            </a:r>
            <a:r>
              <a:rPr lang="en-GB" sz="2000" b="1" dirty="0">
                <a:latin typeface="Arial" panose="020B0604020202020204" pitchFamily="34" charset="0"/>
                <a:cs typeface="Arial" panose="020B0604020202020204" pitchFamily="34" charset="0"/>
              </a:rPr>
              <a:t>. Clarify role expectations:</a:t>
            </a:r>
            <a:r>
              <a:rPr lang="en-GB" sz="2000" dirty="0">
                <a:latin typeface="Arial" panose="020B0604020202020204" pitchFamily="34" charset="0"/>
                <a:cs typeface="Arial" panose="020B0604020202020204" pitchFamily="34" charset="0"/>
              </a:rPr>
              <a:t> Setting performance standards, reporting lines, and working conditions</a:t>
            </a:r>
            <a:r>
              <a:rPr lang="en-GB"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5349078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F021A4-54AD-1602-604E-E9319E2F20C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AD93089-9F48-43EB-EB88-1A24843FC365}"/>
              </a:ext>
            </a:extLst>
          </p:cNvPr>
          <p:cNvSpPr>
            <a:spLocks noGrp="1"/>
          </p:cNvSpPr>
          <p:nvPr>
            <p:ph type="ctrTitle"/>
          </p:nvPr>
        </p:nvSpPr>
        <p:spPr>
          <a:xfrm>
            <a:off x="482600" y="668594"/>
            <a:ext cx="10506991" cy="1052051"/>
          </a:xfrm>
        </p:spPr>
        <p:txBody>
          <a:bodyPr/>
          <a:lstStyle/>
          <a:p>
            <a:pPr algn="ctr"/>
            <a:r>
              <a:rPr lang="en-GB" sz="2400" b="1" dirty="0">
                <a:solidFill>
                  <a:srgbClr val="202020"/>
                </a:solidFill>
                <a:latin typeface="Arial" panose="020B0604020202020204" pitchFamily="34" charset="0"/>
                <a:cs typeface="Arial" panose="020B0604020202020204" pitchFamily="34" charset="0"/>
              </a:rPr>
              <a:t>VI. JOB DESCRIPTION</a:t>
            </a:r>
            <a:r>
              <a:rPr lang="en-GB" sz="2400" b="1" dirty="0">
                <a:latin typeface="Arial" panose="020B0604020202020204" pitchFamily="34" charset="0"/>
                <a:cs typeface="Arial" panose="020B0604020202020204" pitchFamily="34" charset="0"/>
              </a:rPr>
              <a:t>–MARKS &amp; SPENCER (M&amp;S)</a:t>
            </a:r>
            <a:br>
              <a:rPr lang="en-GB" sz="2400" b="1" dirty="0">
                <a:solidFill>
                  <a:srgbClr val="202020"/>
                </a:solidFill>
                <a:latin typeface="Arial" panose="020B0604020202020204" pitchFamily="34" charset="0"/>
                <a:cs typeface="Arial" panose="020B0604020202020204" pitchFamily="34" charset="0"/>
              </a:rPr>
            </a:br>
            <a:endParaRPr lang="en-GB" sz="2400" b="1" dirty="0"/>
          </a:p>
        </p:txBody>
      </p:sp>
      <p:sp>
        <p:nvSpPr>
          <p:cNvPr id="3" name="Subtitle 2">
            <a:extLst>
              <a:ext uri="{FF2B5EF4-FFF2-40B4-BE49-F238E27FC236}">
                <a16:creationId xmlns:a16="http://schemas.microsoft.com/office/drawing/2014/main" id="{81952F7B-EA94-92F6-A848-FE7D177FE4C1}"/>
              </a:ext>
            </a:extLst>
          </p:cNvPr>
          <p:cNvSpPr>
            <a:spLocks noGrp="1"/>
          </p:cNvSpPr>
          <p:nvPr>
            <p:ph type="subTitle" idx="1"/>
          </p:nvPr>
        </p:nvSpPr>
        <p:spPr>
          <a:xfrm>
            <a:off x="482600" y="1445341"/>
            <a:ext cx="10506991" cy="4925961"/>
          </a:xfrm>
        </p:spPr>
        <p:txBody>
          <a:bodyPr>
            <a:normAutofit fontScale="92500" lnSpcReduction="10000"/>
          </a:bodyPr>
          <a:lstStyle/>
          <a:p>
            <a:pPr>
              <a:lnSpc>
                <a:spcPct val="150000"/>
              </a:lnSpc>
            </a:pPr>
            <a:r>
              <a:rPr lang="en-GB" sz="1900" b="1">
                <a:latin typeface="Arial" panose="020B0604020202020204" pitchFamily="34" charset="0"/>
                <a:cs typeface="Arial" panose="020B0604020202020204" pitchFamily="34" charset="0"/>
              </a:rPr>
              <a:t>In organisations, a job description explains the main duties, responsibilities, and expectations of a particular role (Armstrong, 2020). </a:t>
            </a:r>
          </a:p>
          <a:p>
            <a:pPr>
              <a:lnSpc>
                <a:spcPct val="150000"/>
              </a:lnSpc>
            </a:pPr>
            <a:r>
              <a:rPr lang="en-GB" sz="1900" b="1">
                <a:latin typeface="Arial" panose="020B0604020202020204" pitchFamily="34" charset="0"/>
                <a:cs typeface="Arial" panose="020B0604020202020204" pitchFamily="34" charset="0"/>
              </a:rPr>
              <a:t>Role</a:t>
            </a:r>
            <a:r>
              <a:rPr lang="en-GB" sz="1900" b="1" dirty="0">
                <a:latin typeface="Arial" panose="020B0604020202020204" pitchFamily="34" charset="0"/>
                <a:cs typeface="Arial" panose="020B0604020202020204" pitchFamily="34" charset="0"/>
              </a:rPr>
              <a:t>:</a:t>
            </a:r>
            <a:r>
              <a:rPr lang="en-GB" sz="1900" dirty="0">
                <a:latin typeface="Arial" panose="020B0604020202020204" pitchFamily="34" charset="0"/>
                <a:cs typeface="Arial" panose="020B0604020202020204" pitchFamily="34" charset="0"/>
              </a:rPr>
              <a:t> Customer Service Supervisor</a:t>
            </a:r>
          </a:p>
          <a:p>
            <a:pPr>
              <a:lnSpc>
                <a:spcPct val="150000"/>
              </a:lnSpc>
            </a:pPr>
            <a:r>
              <a:rPr lang="en-GB" sz="1900" b="1" dirty="0">
                <a:latin typeface="Arial" panose="020B0604020202020204" pitchFamily="34" charset="0"/>
                <a:cs typeface="Arial" panose="020B0604020202020204" pitchFamily="34" charset="0"/>
              </a:rPr>
              <a:t>Key Responsibilities:</a:t>
            </a:r>
            <a:endParaRPr lang="en-GB" sz="1900" dirty="0">
              <a:latin typeface="Arial" panose="020B0604020202020204" pitchFamily="34" charset="0"/>
              <a:cs typeface="Arial" panose="020B0604020202020204" pitchFamily="34" charset="0"/>
            </a:endParaRPr>
          </a:p>
          <a:p>
            <a:pPr marL="342900" lvl="0" indent="-342900">
              <a:lnSpc>
                <a:spcPct val="150000"/>
              </a:lnSpc>
              <a:buFont typeface="Wingdings" panose="05000000000000000000" pitchFamily="2" charset="2"/>
              <a:buChar char="q"/>
            </a:pPr>
            <a:r>
              <a:rPr lang="en-GB" sz="1800" dirty="0">
                <a:latin typeface="Arial" panose="020B0604020202020204" pitchFamily="34" charset="0"/>
                <a:cs typeface="Arial" panose="020B0604020202020204" pitchFamily="34" charset="0"/>
              </a:rPr>
              <a:t>Provide excellent customer service and assist customers</a:t>
            </a:r>
          </a:p>
          <a:p>
            <a:pPr marL="342900" lvl="0" indent="-342900">
              <a:lnSpc>
                <a:spcPct val="150000"/>
              </a:lnSpc>
              <a:buFont typeface="Wingdings" panose="05000000000000000000" pitchFamily="2" charset="2"/>
              <a:buChar char="q"/>
            </a:pPr>
            <a:r>
              <a:rPr lang="en-GB" sz="1800" dirty="0">
                <a:latin typeface="Arial" panose="020B0604020202020204" pitchFamily="34" charset="0"/>
                <a:cs typeface="Arial" panose="020B0604020202020204" pitchFamily="34" charset="0"/>
              </a:rPr>
              <a:t>Operate tills and payment systems accurately</a:t>
            </a:r>
          </a:p>
          <a:p>
            <a:pPr marL="342900" lvl="0" indent="-342900">
              <a:lnSpc>
                <a:spcPct val="150000"/>
              </a:lnSpc>
              <a:buFont typeface="Wingdings" panose="05000000000000000000" pitchFamily="2" charset="2"/>
              <a:buChar char="q"/>
            </a:pPr>
            <a:r>
              <a:rPr lang="en-GB" sz="1800" dirty="0">
                <a:latin typeface="Arial" panose="020B0604020202020204" pitchFamily="34" charset="0"/>
                <a:cs typeface="Arial" panose="020B0604020202020204" pitchFamily="34" charset="0"/>
              </a:rPr>
              <a:t> Maintain store displays and cleanliness</a:t>
            </a:r>
          </a:p>
          <a:p>
            <a:pPr marL="342900" lvl="0" indent="-342900">
              <a:lnSpc>
                <a:spcPct val="150000"/>
              </a:lnSpc>
              <a:buFont typeface="Wingdings" panose="05000000000000000000" pitchFamily="2" charset="2"/>
              <a:buChar char="q"/>
            </a:pPr>
            <a:r>
              <a:rPr lang="en-GB" sz="1800" dirty="0">
                <a:latin typeface="Arial" panose="020B0604020202020204" pitchFamily="34" charset="0"/>
                <a:cs typeface="Arial" panose="020B0604020202020204" pitchFamily="34" charset="0"/>
              </a:rPr>
              <a:t> Work with colleagues to maintain efficient store operations</a:t>
            </a:r>
          </a:p>
          <a:p>
            <a:pPr marL="342900" lvl="0" indent="-342900">
              <a:lnSpc>
                <a:spcPct val="150000"/>
              </a:lnSpc>
              <a:buFont typeface="Wingdings" panose="05000000000000000000" pitchFamily="2" charset="2"/>
              <a:buChar char="q"/>
            </a:pPr>
            <a:r>
              <a:rPr lang="en-GB" sz="1800" dirty="0">
                <a:latin typeface="Arial" panose="020B0604020202020204" pitchFamily="34" charset="0"/>
                <a:cs typeface="Arial" panose="020B0604020202020204" pitchFamily="34" charset="0"/>
              </a:rPr>
              <a:t> comply with company health and safety regulations.</a:t>
            </a:r>
          </a:p>
          <a:p>
            <a:pPr marL="342900" lvl="0" indent="-342900">
              <a:lnSpc>
                <a:spcPct val="150000"/>
              </a:lnSpc>
              <a:buFont typeface="Wingdings" panose="05000000000000000000" pitchFamily="2" charset="2"/>
              <a:buChar char="q"/>
            </a:pPr>
            <a:r>
              <a:rPr lang="en-GB" sz="1800" dirty="0">
                <a:latin typeface="Arial" panose="020B0604020202020204" pitchFamily="34" charset="0"/>
                <a:cs typeface="Arial" panose="020B0604020202020204" pitchFamily="34" charset="0"/>
              </a:rPr>
              <a:t>Help customers find products and promotions</a:t>
            </a: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665467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189D9-2982-9C62-8EF5-794B53AEC9F9}"/>
              </a:ext>
            </a:extLst>
          </p:cNvPr>
          <p:cNvSpPr>
            <a:spLocks noGrp="1"/>
          </p:cNvSpPr>
          <p:nvPr>
            <p:ph type="title"/>
          </p:nvPr>
        </p:nvSpPr>
        <p:spPr>
          <a:xfrm>
            <a:off x="825910" y="521110"/>
            <a:ext cx="10333702" cy="727587"/>
          </a:xfrm>
        </p:spPr>
        <p:txBody>
          <a:bodyPr/>
          <a:lstStyle/>
          <a:p>
            <a:pPr algn="ctr"/>
            <a:r>
              <a:rPr lang="en-GB" sz="2400" b="1" dirty="0">
                <a:latin typeface="Arial" panose="020B0604020202020204" pitchFamily="34" charset="0"/>
                <a:cs typeface="Arial" panose="020B0604020202020204" pitchFamily="34" charset="0"/>
              </a:rPr>
              <a:t>VII. PERSON SPECIFICATION – CUSTOMER SERVICE SUPERVISOR </a:t>
            </a:r>
            <a:br>
              <a:rPr lang="en-GB" sz="2400" b="1"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AT MARKS &amp; SPENCER</a:t>
            </a:r>
          </a:p>
        </p:txBody>
      </p:sp>
      <p:sp>
        <p:nvSpPr>
          <p:cNvPr id="3" name="Content Placeholder 2">
            <a:extLst>
              <a:ext uri="{FF2B5EF4-FFF2-40B4-BE49-F238E27FC236}">
                <a16:creationId xmlns:a16="http://schemas.microsoft.com/office/drawing/2014/main" id="{8D8C5E3E-58A7-1DFC-32A6-AE626264DF59}"/>
              </a:ext>
            </a:extLst>
          </p:cNvPr>
          <p:cNvSpPr>
            <a:spLocks noGrp="1"/>
          </p:cNvSpPr>
          <p:nvPr>
            <p:ph idx="1"/>
          </p:nvPr>
        </p:nvSpPr>
        <p:spPr>
          <a:xfrm>
            <a:off x="825910" y="1248698"/>
            <a:ext cx="10163681" cy="4630894"/>
          </a:xfrm>
        </p:spPr>
        <p:txBody>
          <a:bodyPr>
            <a:normAutofit fontScale="62500" lnSpcReduction="20000"/>
          </a:bodyPr>
          <a:lstStyle/>
          <a:p>
            <a:pPr>
              <a:lnSpc>
                <a:spcPct val="120000"/>
              </a:lnSpc>
            </a:pPr>
            <a:r>
              <a:rPr lang="en-GB" sz="2900" dirty="0">
                <a:latin typeface="Arial" panose="020B0604020202020204" pitchFamily="34" charset="0"/>
                <a:cs typeface="Arial" panose="020B0604020202020204" pitchFamily="34" charset="0"/>
              </a:rPr>
              <a:t>	 A person specification describes the skills, qualifications, experience, and personal attributes required for a candidate to perform a job effectively. It helps employers identify the most suitable applicant during the recruitment and selection process (Chartered Institute of Personnel and Development, 2023). </a:t>
            </a:r>
          </a:p>
          <a:p>
            <a:pPr>
              <a:lnSpc>
                <a:spcPct val="120000"/>
              </a:lnSpc>
            </a:pPr>
            <a:r>
              <a:rPr lang="en-GB" sz="2900" b="1" dirty="0">
                <a:latin typeface="Arial" panose="020B0604020202020204" pitchFamily="34" charset="0"/>
                <a:cs typeface="Arial" panose="020B0604020202020204" pitchFamily="34" charset="0"/>
              </a:rPr>
              <a:t>	The Customer Service Supervisor role</a:t>
            </a:r>
            <a:r>
              <a:rPr lang="en-GB" sz="2900" dirty="0">
                <a:latin typeface="Arial" panose="020B0604020202020204" pitchFamily="34" charset="0"/>
                <a:cs typeface="Arial" panose="020B0604020202020204" pitchFamily="34" charset="0"/>
              </a:rPr>
              <a:t> at Marks &amp; Spencer, the person specification may include the following requirements:</a:t>
            </a:r>
          </a:p>
          <a:p>
            <a:pPr marL="514350" indent="-514350">
              <a:lnSpc>
                <a:spcPct val="120000"/>
              </a:lnSpc>
              <a:buFont typeface="+mj-lt"/>
              <a:buAutoNum type="arabicPeriod"/>
            </a:pPr>
            <a:r>
              <a:rPr lang="en-GB" sz="2900" b="1" dirty="0">
                <a:latin typeface="Arial" panose="020B0604020202020204" pitchFamily="34" charset="0"/>
                <a:cs typeface="Arial" panose="020B0604020202020204" pitchFamily="34" charset="0"/>
              </a:rPr>
              <a:t>Qualifications</a:t>
            </a:r>
            <a:endParaRPr lang="en-GB" sz="2900" dirty="0">
              <a:latin typeface="Arial" panose="020B0604020202020204" pitchFamily="34" charset="0"/>
              <a:cs typeface="Arial" panose="020B0604020202020204" pitchFamily="34" charset="0"/>
            </a:endParaRPr>
          </a:p>
          <a:p>
            <a:pPr>
              <a:lnSpc>
                <a:spcPct val="120000"/>
              </a:lnSpc>
              <a:buFont typeface="Wingdings" panose="05000000000000000000" pitchFamily="2" charset="2"/>
              <a:buChar char="ü"/>
            </a:pPr>
            <a:r>
              <a:rPr lang="en-GB" sz="2900" dirty="0">
                <a:latin typeface="Arial" panose="020B0604020202020204" pitchFamily="34" charset="0"/>
                <a:cs typeface="Arial" panose="020B0604020202020204" pitchFamily="34" charset="0"/>
              </a:rPr>
              <a:t>GCSEs or equivalent education</a:t>
            </a:r>
          </a:p>
          <a:p>
            <a:pPr>
              <a:lnSpc>
                <a:spcPct val="120000"/>
              </a:lnSpc>
              <a:buFont typeface="Wingdings" panose="05000000000000000000" pitchFamily="2" charset="2"/>
              <a:buChar char="ü"/>
            </a:pPr>
            <a:r>
              <a:rPr lang="en-GB" sz="2900" dirty="0">
                <a:latin typeface="Arial" panose="020B0604020202020204" pitchFamily="34" charset="0"/>
                <a:cs typeface="Arial" panose="020B0604020202020204" pitchFamily="34" charset="0"/>
              </a:rPr>
              <a:t>Additional training in </a:t>
            </a:r>
            <a:r>
              <a:rPr lang="en-GB" sz="2900" b="1" dirty="0">
                <a:latin typeface="Arial" panose="020B0604020202020204" pitchFamily="34" charset="0"/>
                <a:cs typeface="Arial" panose="020B0604020202020204" pitchFamily="34" charset="0"/>
              </a:rPr>
              <a:t>customer service or retail management</a:t>
            </a:r>
            <a:r>
              <a:rPr lang="en-GB" sz="2900" dirty="0">
                <a:latin typeface="Arial" panose="020B0604020202020204" pitchFamily="34" charset="0"/>
                <a:cs typeface="Arial" panose="020B0604020202020204" pitchFamily="34" charset="0"/>
              </a:rPr>
              <a:t> (desirable)</a:t>
            </a:r>
          </a:p>
          <a:p>
            <a:pPr>
              <a:lnSpc>
                <a:spcPct val="120000"/>
              </a:lnSpc>
            </a:pPr>
            <a:r>
              <a:rPr lang="en-GB" sz="2900" b="1" dirty="0">
                <a:latin typeface="Arial" panose="020B0604020202020204" pitchFamily="34" charset="0"/>
                <a:cs typeface="Arial" panose="020B0604020202020204" pitchFamily="34" charset="0"/>
              </a:rPr>
              <a:t>2. Experience</a:t>
            </a:r>
            <a:endParaRPr lang="en-GB" sz="2900" dirty="0">
              <a:latin typeface="Arial" panose="020B0604020202020204" pitchFamily="34" charset="0"/>
              <a:cs typeface="Arial" panose="020B0604020202020204" pitchFamily="34" charset="0"/>
            </a:endParaRPr>
          </a:p>
          <a:p>
            <a:pPr>
              <a:lnSpc>
                <a:spcPct val="120000"/>
              </a:lnSpc>
              <a:buFont typeface="Wingdings" panose="05000000000000000000" pitchFamily="2" charset="2"/>
              <a:buChar char="ü"/>
            </a:pPr>
            <a:r>
              <a:rPr lang="en-GB" sz="2900" dirty="0">
                <a:latin typeface="Arial" panose="020B0604020202020204" pitchFamily="34" charset="0"/>
                <a:cs typeface="Arial" panose="020B0604020202020204" pitchFamily="34" charset="0"/>
              </a:rPr>
              <a:t>Previous experience in </a:t>
            </a:r>
            <a:r>
              <a:rPr lang="en-GB" sz="2900" b="1" dirty="0">
                <a:latin typeface="Arial" panose="020B0604020202020204" pitchFamily="34" charset="0"/>
                <a:cs typeface="Arial" panose="020B0604020202020204" pitchFamily="34" charset="0"/>
              </a:rPr>
              <a:t>retail or customer service roles</a:t>
            </a:r>
            <a:endParaRPr lang="en-GB" sz="2900" dirty="0">
              <a:latin typeface="Arial" panose="020B0604020202020204" pitchFamily="34" charset="0"/>
              <a:cs typeface="Arial" panose="020B0604020202020204" pitchFamily="34" charset="0"/>
            </a:endParaRPr>
          </a:p>
          <a:p>
            <a:pPr>
              <a:lnSpc>
                <a:spcPct val="120000"/>
              </a:lnSpc>
              <a:buFont typeface="Wingdings" panose="05000000000000000000" pitchFamily="2" charset="2"/>
              <a:buChar char="ü"/>
            </a:pPr>
            <a:r>
              <a:rPr lang="en-GB" sz="2900" dirty="0">
                <a:latin typeface="Arial" panose="020B0604020202020204" pitchFamily="34" charset="0"/>
                <a:cs typeface="Arial" panose="020B0604020202020204" pitchFamily="34" charset="0"/>
              </a:rPr>
              <a:t>Experience supervising or leading a </a:t>
            </a:r>
            <a:r>
              <a:rPr lang="en-GB" sz="2900" b="1" dirty="0">
                <a:latin typeface="Arial" panose="020B0604020202020204" pitchFamily="34" charset="0"/>
                <a:cs typeface="Arial" panose="020B0604020202020204" pitchFamily="34" charset="0"/>
              </a:rPr>
              <a:t>team of staff</a:t>
            </a:r>
            <a:r>
              <a:rPr lang="en-GB" sz="2900" dirty="0">
                <a:latin typeface="Arial" panose="020B0604020202020204" pitchFamily="34" charset="0"/>
                <a:cs typeface="Arial" panose="020B0604020202020204" pitchFamily="34" charset="0"/>
              </a:rPr>
              <a:t> (preferred)</a:t>
            </a:r>
          </a:p>
          <a:p>
            <a:pPr marL="0" indent="0">
              <a:lnSpc>
                <a:spcPct val="150000"/>
              </a:lnSpc>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228774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AB9B4CB-590E-9800-E469-8ADE4419FBEB}"/>
              </a:ext>
            </a:extLst>
          </p:cNvPr>
          <p:cNvSpPr txBox="1"/>
          <p:nvPr/>
        </p:nvSpPr>
        <p:spPr>
          <a:xfrm>
            <a:off x="1661652" y="1012723"/>
            <a:ext cx="9212825" cy="3780522"/>
          </a:xfrm>
          <a:prstGeom prst="rect">
            <a:avLst/>
          </a:prstGeom>
          <a:noFill/>
        </p:spPr>
        <p:txBody>
          <a:bodyPr wrap="square">
            <a:spAutoFit/>
          </a:bodyPr>
          <a:lstStyle/>
          <a:p>
            <a:pPr>
              <a:lnSpc>
                <a:spcPct val="150000"/>
              </a:lnSpc>
            </a:pPr>
            <a:r>
              <a:rPr lang="en-GB" sz="1800" b="1" dirty="0">
                <a:latin typeface="Arial" panose="020B0604020202020204" pitchFamily="34" charset="0"/>
                <a:cs typeface="Arial" panose="020B0604020202020204" pitchFamily="34" charset="0"/>
              </a:rPr>
              <a:t>3. Skills</a:t>
            </a:r>
          </a:p>
          <a:p>
            <a:pPr marL="285750" indent="-285750">
              <a:lnSpc>
                <a:spcPct val="150000"/>
              </a:lnSpc>
              <a:buFont typeface="Wingdings" panose="05000000000000000000" pitchFamily="2" charset="2"/>
              <a:buChar char="ü"/>
            </a:pPr>
            <a:r>
              <a:rPr lang="en-GB" sz="1800" dirty="0">
                <a:latin typeface="Arial" panose="020B0604020202020204" pitchFamily="34" charset="0"/>
                <a:cs typeface="Arial" panose="020B0604020202020204" pitchFamily="34" charset="0"/>
              </a:rPr>
              <a:t>Strong communication and interpersonal skills</a:t>
            </a:r>
          </a:p>
          <a:p>
            <a:pPr marL="285750" indent="-285750">
              <a:lnSpc>
                <a:spcPct val="150000"/>
              </a:lnSpc>
              <a:buFont typeface="Wingdings" panose="05000000000000000000" pitchFamily="2" charset="2"/>
              <a:buChar char="ü"/>
            </a:pPr>
            <a:r>
              <a:rPr lang="en-GB" sz="1800" dirty="0">
                <a:latin typeface="Arial" panose="020B0604020202020204" pitchFamily="34" charset="0"/>
                <a:cs typeface="Arial" panose="020B0604020202020204" pitchFamily="34" charset="0"/>
              </a:rPr>
              <a:t>Good leadership and teamwork abilities</a:t>
            </a:r>
          </a:p>
          <a:p>
            <a:pPr marL="285750" indent="-285750">
              <a:lnSpc>
                <a:spcPct val="150000"/>
              </a:lnSpc>
              <a:buFont typeface="Wingdings" panose="05000000000000000000" pitchFamily="2" charset="2"/>
              <a:buChar char="ü"/>
            </a:pPr>
            <a:r>
              <a:rPr lang="en-GB" dirty="0">
                <a:latin typeface="Arial" panose="020B0604020202020204" pitchFamily="34" charset="0"/>
                <a:cs typeface="Arial" panose="020B0604020202020204" pitchFamily="34" charset="0"/>
              </a:rPr>
              <a:t>A</a:t>
            </a:r>
            <a:r>
              <a:rPr lang="en-GB" sz="1800" dirty="0">
                <a:latin typeface="Arial" panose="020B0604020202020204" pitchFamily="34" charset="0"/>
                <a:cs typeface="Arial" panose="020B0604020202020204" pitchFamily="34" charset="0"/>
              </a:rPr>
              <a:t>bility to solve problems effectively and make appropriate decisions.</a:t>
            </a:r>
          </a:p>
          <a:p>
            <a:pPr marL="285750" indent="-285750">
              <a:lnSpc>
                <a:spcPct val="150000"/>
              </a:lnSpc>
              <a:buFont typeface="Wingdings" panose="05000000000000000000" pitchFamily="2" charset="2"/>
              <a:buChar char="ü"/>
            </a:pPr>
            <a:r>
              <a:rPr lang="en-GB" sz="1800" dirty="0">
                <a:latin typeface="Arial" panose="020B0604020202020204" pitchFamily="34" charset="0"/>
                <a:cs typeface="Arial" panose="020B0604020202020204" pitchFamily="34" charset="0"/>
              </a:rPr>
              <a:t> Capability to handle and resolve customer complaints in a professional manner</a:t>
            </a:r>
          </a:p>
          <a:p>
            <a:pPr>
              <a:lnSpc>
                <a:spcPct val="150000"/>
              </a:lnSpc>
            </a:pPr>
            <a:r>
              <a:rPr lang="en-GB" sz="1800" b="1" dirty="0">
                <a:latin typeface="Arial" panose="020B0604020202020204" pitchFamily="34" charset="0"/>
                <a:cs typeface="Arial" panose="020B0604020202020204" pitchFamily="34" charset="0"/>
              </a:rPr>
              <a:t>3. Personal Attributes</a:t>
            </a:r>
          </a:p>
          <a:p>
            <a:pPr marL="285750" indent="-285750">
              <a:lnSpc>
                <a:spcPct val="150000"/>
              </a:lnSpc>
              <a:buFont typeface="Wingdings" panose="05000000000000000000" pitchFamily="2" charset="2"/>
              <a:buChar char="ü"/>
            </a:pPr>
            <a:r>
              <a:rPr lang="en-GB" sz="1800" dirty="0">
                <a:latin typeface="Arial" panose="020B0604020202020204" pitchFamily="34" charset="0"/>
                <a:cs typeface="Arial" panose="020B0604020202020204" pitchFamily="34" charset="0"/>
              </a:rPr>
              <a:t>Friendly and customer-focused attitude</a:t>
            </a:r>
          </a:p>
          <a:p>
            <a:pPr marL="285750" indent="-285750">
              <a:lnSpc>
                <a:spcPct val="150000"/>
              </a:lnSpc>
              <a:buFont typeface="Wingdings" panose="05000000000000000000" pitchFamily="2" charset="2"/>
              <a:buChar char="ü"/>
            </a:pPr>
            <a:r>
              <a:rPr lang="en-GB" sz="1800" dirty="0">
                <a:latin typeface="Arial" panose="020B0604020202020204" pitchFamily="34" charset="0"/>
                <a:cs typeface="Arial" panose="020B0604020202020204" pitchFamily="34" charset="0"/>
              </a:rPr>
              <a:t>Ability to perform effectively  under pressure in a </a:t>
            </a:r>
            <a:r>
              <a:rPr lang="en-GB" dirty="0">
                <a:latin typeface="Arial" panose="020B0604020202020204" pitchFamily="34" charset="0"/>
                <a:cs typeface="Arial" panose="020B0604020202020204" pitchFamily="34" charset="0"/>
              </a:rPr>
              <a:t>busy</a:t>
            </a:r>
            <a:r>
              <a:rPr lang="en-GB" sz="1800" dirty="0">
                <a:latin typeface="Arial" panose="020B0604020202020204" pitchFamily="34" charset="0"/>
                <a:cs typeface="Arial" panose="020B0604020202020204" pitchFamily="34" charset="0"/>
              </a:rPr>
              <a:t> retail environment</a:t>
            </a:r>
          </a:p>
          <a:p>
            <a:pPr marL="285750" indent="-285750">
              <a:lnSpc>
                <a:spcPct val="150000"/>
              </a:lnSpc>
              <a:buFont typeface="Wingdings" panose="05000000000000000000" pitchFamily="2" charset="2"/>
              <a:buChar char="ü"/>
            </a:pPr>
            <a:r>
              <a:rPr lang="en-GB" dirty="0">
                <a:latin typeface="Arial" panose="020B0604020202020204" pitchFamily="34" charset="0"/>
                <a:cs typeface="Arial" panose="020B0604020202020204" pitchFamily="34" charset="0"/>
              </a:rPr>
              <a:t>Dependable</a:t>
            </a:r>
            <a:r>
              <a:rPr lang="en-GB" sz="1800" dirty="0">
                <a:latin typeface="Arial" panose="020B0604020202020204" pitchFamily="34" charset="0"/>
                <a:cs typeface="Arial" panose="020B0604020202020204" pitchFamily="34" charset="0"/>
              </a:rPr>
              <a:t>, well organised, and responsible</a:t>
            </a:r>
          </a:p>
        </p:txBody>
      </p:sp>
    </p:spTree>
    <p:extLst>
      <p:ext uri="{BB962C8B-B14F-4D97-AF65-F5344CB8AC3E}">
        <p14:creationId xmlns:p14="http://schemas.microsoft.com/office/powerpoint/2010/main" val="20775594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C9FC9B2-CB5F-6EA5-8BE2-929C1021EA97}"/>
              </a:ext>
            </a:extLst>
          </p:cNvPr>
          <p:cNvSpPr txBox="1"/>
          <p:nvPr/>
        </p:nvSpPr>
        <p:spPr>
          <a:xfrm>
            <a:off x="1622321" y="1140543"/>
            <a:ext cx="8721214" cy="3330399"/>
          </a:xfrm>
          <a:prstGeom prst="rect">
            <a:avLst/>
          </a:prstGeom>
          <a:noFill/>
        </p:spPr>
        <p:txBody>
          <a:bodyPr wrap="square">
            <a:spAutoFit/>
          </a:bodyPr>
          <a:lstStyle/>
          <a:p>
            <a:pPr algn="ctr">
              <a:lnSpc>
                <a:spcPct val="150000"/>
              </a:lnSpc>
              <a:buNone/>
            </a:pPr>
            <a:r>
              <a:rPr lang="en-GB" sz="2400" b="1" dirty="0">
                <a:latin typeface="Arial" panose="020B0604020202020204" pitchFamily="34" charset="0"/>
                <a:cs typeface="Arial" panose="020B0604020202020204" pitchFamily="34" charset="0"/>
              </a:rPr>
              <a:t>VIII.ADVERTISING THE VACANCY </a:t>
            </a:r>
          </a:p>
          <a:p>
            <a:pPr marL="285750" indent="-285750">
              <a:lnSpc>
                <a:spcPct val="200000"/>
              </a:lnSpc>
              <a:buFont typeface="Wingdings" panose="05000000000000000000" pitchFamily="2" charset="2"/>
              <a:buChar char="ü"/>
            </a:pPr>
            <a:r>
              <a:rPr lang="en-GB" dirty="0">
                <a:latin typeface="Arial" panose="020B0604020202020204" pitchFamily="34" charset="0"/>
                <a:cs typeface="Arial" panose="020B0604020202020204" pitchFamily="34" charset="0"/>
              </a:rPr>
              <a:t>Vacancies advertised internally or externally</a:t>
            </a:r>
          </a:p>
          <a:p>
            <a:pPr marL="285750" indent="-285750">
              <a:lnSpc>
                <a:spcPct val="200000"/>
              </a:lnSpc>
              <a:buFont typeface="Wingdings" panose="05000000000000000000" pitchFamily="2" charset="2"/>
              <a:buChar char="ü"/>
            </a:pPr>
            <a:r>
              <a:rPr lang="en-GB" dirty="0">
                <a:latin typeface="Arial" panose="020B0604020202020204" pitchFamily="34" charset="0"/>
                <a:cs typeface="Arial" panose="020B0604020202020204" pitchFamily="34" charset="0"/>
              </a:rPr>
              <a:t>Platforms include the company’s careers website and job boards</a:t>
            </a:r>
          </a:p>
          <a:p>
            <a:pPr marL="285750" indent="-285750">
              <a:lnSpc>
                <a:spcPct val="200000"/>
              </a:lnSpc>
              <a:buFont typeface="Wingdings" panose="05000000000000000000" pitchFamily="2" charset="2"/>
              <a:buChar char="ü"/>
            </a:pPr>
            <a:r>
              <a:rPr lang="en-GB" dirty="0">
                <a:latin typeface="Arial" panose="020B0604020202020204" pitchFamily="34" charset="0"/>
                <a:cs typeface="Arial" panose="020B0604020202020204" pitchFamily="34" charset="0"/>
              </a:rPr>
              <a:t>Helps attract candidates with the required skills and experience</a:t>
            </a:r>
          </a:p>
          <a:p>
            <a:pPr marL="285750" indent="-285750">
              <a:lnSpc>
                <a:spcPct val="200000"/>
              </a:lnSpc>
              <a:buFont typeface="Wingdings" panose="05000000000000000000" pitchFamily="2" charset="2"/>
              <a:buChar char="ü"/>
            </a:pPr>
            <a:r>
              <a:rPr lang="en-GB" dirty="0">
                <a:latin typeface="Arial" panose="020B0604020202020204" pitchFamily="34" charset="0"/>
                <a:cs typeface="Arial" panose="020B0604020202020204" pitchFamily="34" charset="0"/>
              </a:rPr>
              <a:t>Promoting a job opportunity to attract suitable candidates</a:t>
            </a:r>
          </a:p>
          <a:p>
            <a:pPr marL="285750" indent="-285750">
              <a:lnSpc>
                <a:spcPct val="200000"/>
              </a:lnSpc>
              <a:buFont typeface="Wingdings" panose="05000000000000000000" pitchFamily="2" charset="2"/>
              <a:buChar char="ü"/>
            </a:pPr>
            <a:r>
              <a:rPr lang="en-GB" dirty="0">
                <a:latin typeface="Arial" panose="020B0604020202020204" pitchFamily="34" charset="0"/>
                <a:cs typeface="Arial" panose="020B0604020202020204" pitchFamily="34" charset="0"/>
              </a:rPr>
              <a:t>Supports an effective recruitment process (CIPD, 2023)</a:t>
            </a:r>
          </a:p>
        </p:txBody>
      </p:sp>
    </p:spTree>
    <p:extLst>
      <p:ext uri="{BB962C8B-B14F-4D97-AF65-F5344CB8AC3E}">
        <p14:creationId xmlns:p14="http://schemas.microsoft.com/office/powerpoint/2010/main" val="18059517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7280770-48E2-A26F-C5E2-2573AC01CB1B}"/>
              </a:ext>
            </a:extLst>
          </p:cNvPr>
          <p:cNvSpPr txBox="1"/>
          <p:nvPr/>
        </p:nvSpPr>
        <p:spPr>
          <a:xfrm>
            <a:off x="1445343" y="1120878"/>
            <a:ext cx="9635612" cy="3330399"/>
          </a:xfrm>
          <a:prstGeom prst="rect">
            <a:avLst/>
          </a:prstGeom>
          <a:noFill/>
        </p:spPr>
        <p:txBody>
          <a:bodyPr wrap="square">
            <a:spAutoFit/>
          </a:bodyPr>
          <a:lstStyle/>
          <a:p>
            <a:pPr algn="ctr">
              <a:lnSpc>
                <a:spcPct val="150000"/>
              </a:lnSpc>
              <a:buNone/>
            </a:pPr>
            <a:r>
              <a:rPr lang="en-GB" sz="2400" b="1" dirty="0">
                <a:latin typeface="Arial" panose="020B0604020202020204" pitchFamily="34" charset="0"/>
                <a:cs typeface="Arial" panose="020B0604020202020204" pitchFamily="34" charset="0"/>
              </a:rPr>
              <a:t>IX. SELECTION &amp; INTERVIEW </a:t>
            </a:r>
          </a:p>
          <a:p>
            <a:pPr marL="285750" indent="-285750">
              <a:lnSpc>
                <a:spcPct val="200000"/>
              </a:lnSpc>
              <a:buFont typeface="Wingdings" panose="05000000000000000000" pitchFamily="2" charset="2"/>
              <a:buChar char="ü"/>
            </a:pPr>
            <a:r>
              <a:rPr lang="en-GB" dirty="0">
                <a:latin typeface="Arial" panose="020B0604020202020204" pitchFamily="34" charset="0"/>
                <a:cs typeface="Arial" panose="020B0604020202020204" pitchFamily="34" charset="0"/>
              </a:rPr>
              <a:t>HR reviews and </a:t>
            </a:r>
            <a:r>
              <a:rPr lang="en-GB" b="1" dirty="0">
                <a:latin typeface="Arial" panose="020B0604020202020204" pitchFamily="34" charset="0"/>
                <a:cs typeface="Arial" panose="020B0604020202020204" pitchFamily="34" charset="0"/>
              </a:rPr>
              <a:t>shortlists applications</a:t>
            </a:r>
            <a:endParaRPr lang="en-GB" dirty="0">
              <a:latin typeface="Arial" panose="020B0604020202020204" pitchFamily="34" charset="0"/>
              <a:cs typeface="Arial" panose="020B0604020202020204" pitchFamily="34" charset="0"/>
            </a:endParaRPr>
          </a:p>
          <a:p>
            <a:pPr marL="285750" indent="-285750">
              <a:lnSpc>
                <a:spcPct val="200000"/>
              </a:lnSpc>
              <a:buFont typeface="Wingdings" panose="05000000000000000000" pitchFamily="2" charset="2"/>
              <a:buChar char="ü"/>
            </a:pPr>
            <a:r>
              <a:rPr lang="en-GB" dirty="0">
                <a:latin typeface="Arial" panose="020B0604020202020204" pitchFamily="34" charset="0"/>
                <a:cs typeface="Arial" panose="020B0604020202020204" pitchFamily="34" charset="0"/>
              </a:rPr>
              <a:t>Suitable candidates are </a:t>
            </a:r>
            <a:r>
              <a:rPr lang="en-GB" b="1" dirty="0">
                <a:latin typeface="Arial" panose="020B0604020202020204" pitchFamily="34" charset="0"/>
                <a:cs typeface="Arial" panose="020B0604020202020204" pitchFamily="34" charset="0"/>
              </a:rPr>
              <a:t>invited for an interview</a:t>
            </a:r>
            <a:endParaRPr lang="en-GB" dirty="0">
              <a:latin typeface="Arial" panose="020B0604020202020204" pitchFamily="34" charset="0"/>
              <a:cs typeface="Arial" panose="020B0604020202020204" pitchFamily="34" charset="0"/>
            </a:endParaRPr>
          </a:p>
          <a:p>
            <a:pPr marL="285750" indent="-285750">
              <a:lnSpc>
                <a:spcPct val="200000"/>
              </a:lnSpc>
              <a:buFont typeface="Wingdings" panose="05000000000000000000" pitchFamily="2" charset="2"/>
              <a:buChar char="ü"/>
            </a:pPr>
            <a:r>
              <a:rPr lang="en-GB" dirty="0">
                <a:latin typeface="Arial" panose="020B0604020202020204" pitchFamily="34" charset="0"/>
                <a:cs typeface="Arial" panose="020B0604020202020204" pitchFamily="34" charset="0"/>
              </a:rPr>
              <a:t>Interview assesses </a:t>
            </a:r>
            <a:r>
              <a:rPr lang="en-GB" b="1" dirty="0">
                <a:latin typeface="Arial" panose="020B0604020202020204" pitchFamily="34" charset="0"/>
                <a:cs typeface="Arial" panose="020B0604020202020204" pitchFamily="34" charset="0"/>
              </a:rPr>
              <a:t>skills, experience, and suitability</a:t>
            </a:r>
            <a:endParaRPr lang="en-GB" dirty="0">
              <a:latin typeface="Arial" panose="020B0604020202020204" pitchFamily="34" charset="0"/>
              <a:cs typeface="Arial" panose="020B0604020202020204" pitchFamily="34" charset="0"/>
            </a:endParaRPr>
          </a:p>
          <a:p>
            <a:pPr marL="285750" indent="-285750">
              <a:lnSpc>
                <a:spcPct val="200000"/>
              </a:lnSpc>
              <a:buFont typeface="Wingdings" panose="05000000000000000000" pitchFamily="2" charset="2"/>
              <a:buChar char="ü"/>
            </a:pPr>
            <a:r>
              <a:rPr lang="en-GB" dirty="0">
                <a:latin typeface="Arial" panose="020B0604020202020204" pitchFamily="34" charset="0"/>
                <a:cs typeface="Arial" panose="020B0604020202020204" pitchFamily="34" charset="0"/>
              </a:rPr>
              <a:t>Helps select the </a:t>
            </a:r>
            <a:r>
              <a:rPr lang="en-GB" b="1" dirty="0">
                <a:latin typeface="Arial" panose="020B0604020202020204" pitchFamily="34" charset="0"/>
                <a:cs typeface="Arial" panose="020B0604020202020204" pitchFamily="34" charset="0"/>
              </a:rPr>
              <a:t>best candidate for the role</a:t>
            </a:r>
            <a:endParaRPr lang="en-GB" dirty="0">
              <a:latin typeface="Arial" panose="020B0604020202020204" pitchFamily="34" charset="0"/>
              <a:cs typeface="Arial" panose="020B0604020202020204" pitchFamily="34" charset="0"/>
            </a:endParaRPr>
          </a:p>
          <a:p>
            <a:pPr marL="285750" indent="-285750">
              <a:lnSpc>
                <a:spcPct val="200000"/>
              </a:lnSpc>
              <a:buFont typeface="Wingdings" panose="05000000000000000000" pitchFamily="2" charset="2"/>
              <a:buChar char="ü"/>
            </a:pPr>
            <a:r>
              <a:rPr lang="en-GB" dirty="0">
                <a:latin typeface="Arial" panose="020B0604020202020204" pitchFamily="34" charset="0"/>
                <a:cs typeface="Arial" panose="020B0604020202020204" pitchFamily="34" charset="0"/>
              </a:rPr>
              <a:t>Important step in the </a:t>
            </a:r>
            <a:r>
              <a:rPr lang="en-GB" b="1" dirty="0">
                <a:latin typeface="Arial" panose="020B0604020202020204" pitchFamily="34" charset="0"/>
                <a:cs typeface="Arial" panose="020B0604020202020204" pitchFamily="34" charset="0"/>
              </a:rPr>
              <a:t>recruitment process</a:t>
            </a:r>
            <a:r>
              <a:rPr lang="en-GB" dirty="0">
                <a:latin typeface="Arial" panose="020B0604020202020204" pitchFamily="34" charset="0"/>
                <a:cs typeface="Arial" panose="020B0604020202020204" pitchFamily="34" charset="0"/>
              </a:rPr>
              <a:t> (Armstrong, 2020)</a:t>
            </a:r>
          </a:p>
        </p:txBody>
      </p:sp>
    </p:spTree>
    <p:extLst>
      <p:ext uri="{BB962C8B-B14F-4D97-AF65-F5344CB8AC3E}">
        <p14:creationId xmlns:p14="http://schemas.microsoft.com/office/powerpoint/2010/main" val="18216586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7ABF437-99AB-BE8A-AE0B-440D5304CBB8}"/>
              </a:ext>
            </a:extLst>
          </p:cNvPr>
          <p:cNvSpPr txBox="1"/>
          <p:nvPr/>
        </p:nvSpPr>
        <p:spPr>
          <a:xfrm>
            <a:off x="1809135" y="1130710"/>
            <a:ext cx="8554065" cy="3803605"/>
          </a:xfrm>
          <a:prstGeom prst="rect">
            <a:avLst/>
          </a:prstGeom>
          <a:noFill/>
        </p:spPr>
        <p:txBody>
          <a:bodyPr wrap="square">
            <a:spAutoFit/>
          </a:bodyPr>
          <a:lstStyle/>
          <a:p>
            <a:pPr algn="ctr">
              <a:buNone/>
            </a:pPr>
            <a:r>
              <a:rPr lang="en-GB" sz="2400" b="1" dirty="0">
                <a:latin typeface="Arial" panose="020B0604020202020204" pitchFamily="34" charset="0"/>
                <a:cs typeface="Arial" panose="020B0604020202020204" pitchFamily="34" charset="0"/>
              </a:rPr>
              <a:t>X. JOB OFFER </a:t>
            </a:r>
          </a:p>
          <a:p>
            <a:pPr marL="285750" indent="-285750">
              <a:lnSpc>
                <a:spcPct val="250000"/>
              </a:lnSpc>
              <a:buFont typeface="Wingdings" panose="05000000000000000000" pitchFamily="2" charset="2"/>
              <a:buChar char="Ø"/>
            </a:pPr>
            <a:r>
              <a:rPr lang="en-GB" dirty="0">
                <a:latin typeface="Arial" panose="020B0604020202020204" pitchFamily="34" charset="0"/>
                <a:cs typeface="Arial" panose="020B0604020202020204" pitchFamily="34" charset="0"/>
              </a:rPr>
              <a:t>The </a:t>
            </a:r>
            <a:r>
              <a:rPr lang="en-GB" b="1" dirty="0">
                <a:latin typeface="Arial" panose="020B0604020202020204" pitchFamily="34" charset="0"/>
                <a:cs typeface="Arial" panose="020B0604020202020204" pitchFamily="34" charset="0"/>
              </a:rPr>
              <a:t>selected candidate is offered the position</a:t>
            </a:r>
            <a:endParaRPr lang="en-GB" dirty="0">
              <a:latin typeface="Arial" panose="020B0604020202020204" pitchFamily="34" charset="0"/>
              <a:cs typeface="Arial" panose="020B0604020202020204" pitchFamily="34" charset="0"/>
            </a:endParaRPr>
          </a:p>
          <a:p>
            <a:pPr marL="285750" indent="-285750">
              <a:lnSpc>
                <a:spcPct val="250000"/>
              </a:lnSpc>
              <a:buFont typeface="Wingdings" panose="05000000000000000000" pitchFamily="2" charset="2"/>
              <a:buChar char="Ø"/>
            </a:pPr>
            <a:r>
              <a:rPr lang="en-GB" dirty="0">
                <a:latin typeface="Arial" panose="020B0604020202020204" pitchFamily="34" charset="0"/>
                <a:cs typeface="Arial" panose="020B0604020202020204" pitchFamily="34" charset="0"/>
              </a:rPr>
              <a:t>HR provides </a:t>
            </a:r>
            <a:r>
              <a:rPr lang="en-GB" b="1" dirty="0">
                <a:latin typeface="Arial" panose="020B0604020202020204" pitchFamily="34" charset="0"/>
                <a:cs typeface="Arial" panose="020B0604020202020204" pitchFamily="34" charset="0"/>
              </a:rPr>
              <a:t>salary, contract, and job details</a:t>
            </a:r>
            <a:endParaRPr lang="en-GB" dirty="0">
              <a:latin typeface="Arial" panose="020B0604020202020204" pitchFamily="34" charset="0"/>
              <a:cs typeface="Arial" panose="020B0604020202020204" pitchFamily="34" charset="0"/>
            </a:endParaRPr>
          </a:p>
          <a:p>
            <a:pPr marL="285750" indent="-285750">
              <a:lnSpc>
                <a:spcPct val="250000"/>
              </a:lnSpc>
              <a:buFont typeface="Wingdings" panose="05000000000000000000" pitchFamily="2" charset="2"/>
              <a:buChar char="Ø"/>
            </a:pPr>
            <a:r>
              <a:rPr lang="en-GB" dirty="0">
                <a:latin typeface="Arial" panose="020B0604020202020204" pitchFamily="34" charset="0"/>
                <a:cs typeface="Arial" panose="020B0604020202020204" pitchFamily="34" charset="0"/>
              </a:rPr>
              <a:t>Candidate reviews and </a:t>
            </a:r>
            <a:r>
              <a:rPr lang="en-GB" b="1" dirty="0">
                <a:latin typeface="Arial" panose="020B0604020202020204" pitchFamily="34" charset="0"/>
                <a:cs typeface="Arial" panose="020B0604020202020204" pitchFamily="34" charset="0"/>
              </a:rPr>
              <a:t>accepts the job offer</a:t>
            </a:r>
            <a:endParaRPr lang="en-GB" dirty="0">
              <a:latin typeface="Arial" panose="020B0604020202020204" pitchFamily="34" charset="0"/>
              <a:cs typeface="Arial" panose="020B0604020202020204" pitchFamily="34" charset="0"/>
            </a:endParaRPr>
          </a:p>
          <a:p>
            <a:pPr marL="285750" indent="-285750">
              <a:lnSpc>
                <a:spcPct val="250000"/>
              </a:lnSpc>
              <a:buFont typeface="Wingdings" panose="05000000000000000000" pitchFamily="2" charset="2"/>
              <a:buChar char="Ø"/>
            </a:pPr>
            <a:r>
              <a:rPr lang="en-GB" dirty="0">
                <a:latin typeface="Arial" panose="020B0604020202020204" pitchFamily="34" charset="0"/>
                <a:cs typeface="Arial" panose="020B0604020202020204" pitchFamily="34" charset="0"/>
              </a:rPr>
              <a:t>Final step before starting employment</a:t>
            </a:r>
          </a:p>
          <a:p>
            <a:pPr>
              <a:lnSpc>
                <a:spcPct val="250000"/>
              </a:lnSpc>
            </a:pPr>
            <a:r>
              <a:rPr lang="en-GB" dirty="0">
                <a:latin typeface="Arial" panose="020B0604020202020204" pitchFamily="34" charset="0"/>
                <a:cs typeface="Arial" panose="020B0604020202020204" pitchFamily="34" charset="0"/>
              </a:rPr>
              <a:t>Part of the recruitment process (CIPD, 2023)</a:t>
            </a:r>
          </a:p>
        </p:txBody>
      </p:sp>
    </p:spTree>
    <p:extLst>
      <p:ext uri="{BB962C8B-B14F-4D97-AF65-F5344CB8AC3E}">
        <p14:creationId xmlns:p14="http://schemas.microsoft.com/office/powerpoint/2010/main" val="15933681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4EA1068-ABA0-5CE9-EA2C-72DD0FFC67D6}"/>
              </a:ext>
            </a:extLst>
          </p:cNvPr>
          <p:cNvSpPr txBox="1"/>
          <p:nvPr/>
        </p:nvSpPr>
        <p:spPr>
          <a:xfrm>
            <a:off x="1386349" y="1111046"/>
            <a:ext cx="9586451" cy="3515065"/>
          </a:xfrm>
          <a:prstGeom prst="rect">
            <a:avLst/>
          </a:prstGeom>
          <a:noFill/>
        </p:spPr>
        <p:txBody>
          <a:bodyPr wrap="square">
            <a:spAutoFit/>
          </a:bodyPr>
          <a:lstStyle/>
          <a:p>
            <a:pPr algn="ctr">
              <a:lnSpc>
                <a:spcPct val="200000"/>
              </a:lnSpc>
              <a:buNone/>
            </a:pPr>
            <a:r>
              <a:rPr lang="en-GB" sz="2400" b="1" dirty="0">
                <a:latin typeface="Arial" panose="020B0604020202020204" pitchFamily="34" charset="0"/>
                <a:cs typeface="Arial" panose="020B0604020202020204" pitchFamily="34" charset="0"/>
              </a:rPr>
              <a:t>XI. INDUCTION FOR NEW STAFF AT M&amp;S</a:t>
            </a:r>
          </a:p>
          <a:p>
            <a:pPr marL="285750" indent="-285750">
              <a:lnSpc>
                <a:spcPct val="200000"/>
              </a:lnSpc>
              <a:buFont typeface="Wingdings" panose="05000000000000000000" pitchFamily="2" charset="2"/>
              <a:buChar char="ü"/>
            </a:pPr>
            <a:r>
              <a:rPr lang="en-GB" b="1" dirty="0">
                <a:latin typeface="Arial" panose="020B0604020202020204" pitchFamily="34" charset="0"/>
                <a:cs typeface="Arial" panose="020B0604020202020204" pitchFamily="34" charset="0"/>
              </a:rPr>
              <a:t>Introduction to the company and workplace</a:t>
            </a:r>
            <a:endParaRPr lang="en-GB" dirty="0">
              <a:latin typeface="Arial" panose="020B0604020202020204" pitchFamily="34" charset="0"/>
              <a:cs typeface="Arial" panose="020B0604020202020204" pitchFamily="34" charset="0"/>
            </a:endParaRPr>
          </a:p>
          <a:p>
            <a:pPr marL="285750" indent="-285750">
              <a:lnSpc>
                <a:spcPct val="200000"/>
              </a:lnSpc>
              <a:buFont typeface="Wingdings" panose="05000000000000000000" pitchFamily="2" charset="2"/>
              <a:buChar char="ü"/>
            </a:pPr>
            <a:r>
              <a:rPr lang="en-GB" dirty="0">
                <a:latin typeface="Arial" panose="020B0604020202020204" pitchFamily="34" charset="0"/>
                <a:cs typeface="Arial" panose="020B0604020202020204" pitchFamily="34" charset="0"/>
              </a:rPr>
              <a:t>Explanation of </a:t>
            </a:r>
            <a:r>
              <a:rPr lang="en-GB" b="1" dirty="0">
                <a:latin typeface="Arial" panose="020B0604020202020204" pitchFamily="34" charset="0"/>
                <a:cs typeface="Arial" panose="020B0604020202020204" pitchFamily="34" charset="0"/>
              </a:rPr>
              <a:t>job role and responsibilities</a:t>
            </a:r>
            <a:endParaRPr lang="en-GB" dirty="0">
              <a:latin typeface="Arial" panose="020B0604020202020204" pitchFamily="34" charset="0"/>
              <a:cs typeface="Arial" panose="020B0604020202020204" pitchFamily="34" charset="0"/>
            </a:endParaRPr>
          </a:p>
          <a:p>
            <a:pPr marL="285750" indent="-285750">
              <a:lnSpc>
                <a:spcPct val="200000"/>
              </a:lnSpc>
              <a:buFont typeface="Wingdings" panose="05000000000000000000" pitchFamily="2" charset="2"/>
              <a:buChar char="ü"/>
            </a:pPr>
            <a:r>
              <a:rPr lang="en-GB" dirty="0">
                <a:latin typeface="Arial" panose="020B0604020202020204" pitchFamily="34" charset="0"/>
                <a:cs typeface="Arial" panose="020B0604020202020204" pitchFamily="34" charset="0"/>
              </a:rPr>
              <a:t>Training on </a:t>
            </a:r>
            <a:r>
              <a:rPr lang="en-GB" b="1" dirty="0">
                <a:latin typeface="Arial" panose="020B0604020202020204" pitchFamily="34" charset="0"/>
                <a:cs typeface="Arial" panose="020B0604020202020204" pitchFamily="34" charset="0"/>
              </a:rPr>
              <a:t>company policies and procedures</a:t>
            </a:r>
            <a:endParaRPr lang="en-GB" dirty="0">
              <a:latin typeface="Arial" panose="020B0604020202020204" pitchFamily="34" charset="0"/>
              <a:cs typeface="Arial" panose="020B0604020202020204" pitchFamily="34" charset="0"/>
            </a:endParaRPr>
          </a:p>
          <a:p>
            <a:pPr marL="285750" indent="-285750">
              <a:lnSpc>
                <a:spcPct val="200000"/>
              </a:lnSpc>
              <a:buFont typeface="Wingdings" panose="05000000000000000000" pitchFamily="2" charset="2"/>
              <a:buChar char="ü"/>
            </a:pPr>
            <a:r>
              <a:rPr lang="en-GB" dirty="0">
                <a:latin typeface="Arial" panose="020B0604020202020204" pitchFamily="34" charset="0"/>
                <a:cs typeface="Arial" panose="020B0604020202020204" pitchFamily="34" charset="0"/>
              </a:rPr>
              <a:t>Helps new employees </a:t>
            </a:r>
            <a:r>
              <a:rPr lang="en-GB" b="1" dirty="0">
                <a:latin typeface="Arial" panose="020B0604020202020204" pitchFamily="34" charset="0"/>
                <a:cs typeface="Arial" panose="020B0604020202020204" pitchFamily="34" charset="0"/>
              </a:rPr>
              <a:t>adapt quickly to the job</a:t>
            </a:r>
            <a:endParaRPr lang="en-GB" dirty="0">
              <a:latin typeface="Arial" panose="020B0604020202020204" pitchFamily="34" charset="0"/>
              <a:cs typeface="Arial" panose="020B0604020202020204" pitchFamily="34" charset="0"/>
            </a:endParaRPr>
          </a:p>
          <a:p>
            <a:pPr marL="285750" indent="-285750">
              <a:lnSpc>
                <a:spcPct val="200000"/>
              </a:lnSpc>
              <a:buFont typeface="Wingdings" panose="05000000000000000000" pitchFamily="2" charset="2"/>
              <a:buChar char="ü"/>
            </a:pPr>
            <a:r>
              <a:rPr lang="en-GB" dirty="0">
                <a:latin typeface="Arial" panose="020B0604020202020204" pitchFamily="34" charset="0"/>
                <a:cs typeface="Arial" panose="020B0604020202020204" pitchFamily="34" charset="0"/>
              </a:rPr>
              <a:t>Improves performance and confidence (CIPD, 2023)</a:t>
            </a:r>
          </a:p>
        </p:txBody>
      </p:sp>
    </p:spTree>
    <p:extLst>
      <p:ext uri="{BB962C8B-B14F-4D97-AF65-F5344CB8AC3E}">
        <p14:creationId xmlns:p14="http://schemas.microsoft.com/office/powerpoint/2010/main" val="1290372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B8287-05D3-FBD3-945D-0BB99C22D3B2}"/>
              </a:ext>
            </a:extLst>
          </p:cNvPr>
          <p:cNvSpPr>
            <a:spLocks noGrp="1"/>
          </p:cNvSpPr>
          <p:nvPr>
            <p:ph type="ctrTitle"/>
          </p:nvPr>
        </p:nvSpPr>
        <p:spPr>
          <a:xfrm>
            <a:off x="482600" y="978409"/>
            <a:ext cx="10506991" cy="575088"/>
          </a:xfrm>
        </p:spPr>
        <p:txBody>
          <a:bodyPr/>
          <a:lstStyle/>
          <a:p>
            <a:pPr algn="ctr"/>
            <a:br>
              <a:rPr lang="en-GB" sz="3600" b="1" dirty="0">
                <a:solidFill>
                  <a:srgbClr val="202020"/>
                </a:solidFill>
                <a:latin typeface="Arial" panose="020B0604020202020204" pitchFamily="34" charset="0"/>
                <a:cs typeface="Arial" panose="020B0604020202020204" pitchFamily="34" charset="0"/>
              </a:rPr>
            </a:br>
            <a:br>
              <a:rPr lang="en-GB" sz="3600" b="1" dirty="0">
                <a:solidFill>
                  <a:srgbClr val="202020"/>
                </a:solidFill>
                <a:latin typeface="Arial" panose="020B0604020202020204" pitchFamily="34" charset="0"/>
                <a:cs typeface="Arial" panose="020B0604020202020204" pitchFamily="34" charset="0"/>
              </a:rPr>
            </a:br>
            <a:r>
              <a:rPr lang="en-GB" sz="2400" b="1" dirty="0">
                <a:solidFill>
                  <a:srgbClr val="202020"/>
                </a:solidFill>
                <a:latin typeface="Arial" panose="020B0604020202020204" pitchFamily="34" charset="0"/>
                <a:cs typeface="Arial" panose="020B0604020202020204" pitchFamily="34" charset="0"/>
              </a:rPr>
              <a:t>XII.TRAINING AND DEVELOPMENT NEEDS</a:t>
            </a:r>
            <a:r>
              <a:rPr lang="en-GB" sz="2400" b="1" dirty="0">
                <a:latin typeface="Arial" panose="020B0604020202020204" pitchFamily="34" charset="0"/>
                <a:cs typeface="Arial" panose="020B0604020202020204" pitchFamily="34" charset="0"/>
              </a:rPr>
              <a:t>–M&amp;S </a:t>
            </a:r>
            <a:br>
              <a:rPr lang="en-GB" sz="2400" b="1" dirty="0">
                <a:solidFill>
                  <a:srgbClr val="202020"/>
                </a:solidFill>
                <a:latin typeface="Arial" panose="020B0604020202020204" pitchFamily="34" charset="0"/>
                <a:cs typeface="Arial" panose="020B0604020202020204" pitchFamily="34" charset="0"/>
              </a:rPr>
            </a:br>
            <a:endParaRPr lang="en-GB" sz="2400" dirty="0"/>
          </a:p>
        </p:txBody>
      </p:sp>
      <p:sp>
        <p:nvSpPr>
          <p:cNvPr id="3" name="Subtitle 2">
            <a:extLst>
              <a:ext uri="{FF2B5EF4-FFF2-40B4-BE49-F238E27FC236}">
                <a16:creationId xmlns:a16="http://schemas.microsoft.com/office/drawing/2014/main" id="{B927EF3C-830D-087C-BC94-C33CDA6BE380}"/>
              </a:ext>
            </a:extLst>
          </p:cNvPr>
          <p:cNvSpPr>
            <a:spLocks noGrp="1"/>
          </p:cNvSpPr>
          <p:nvPr>
            <p:ph type="subTitle" idx="1"/>
          </p:nvPr>
        </p:nvSpPr>
        <p:spPr>
          <a:xfrm>
            <a:off x="482600" y="1071716"/>
            <a:ext cx="10506991" cy="4807876"/>
          </a:xfrm>
        </p:spPr>
        <p:txBody>
          <a:bodyPr>
            <a:normAutofit fontScale="92500"/>
          </a:bodyPr>
          <a:lstStyle/>
          <a:p>
            <a:pPr lvl="0" eaLnBrk="0" fontAlgn="base" hangingPunct="0">
              <a:lnSpc>
                <a:spcPct val="200000"/>
              </a:lnSpc>
              <a:spcBef>
                <a:spcPct val="0"/>
              </a:spcBef>
              <a:spcAft>
                <a:spcPct val="0"/>
              </a:spcAft>
              <a:buFontTx/>
              <a:buChar char="•"/>
            </a:pPr>
            <a:r>
              <a:rPr lang="en-US" altLang="en-US" sz="1900" b="1" dirty="0">
                <a:latin typeface="Arial" panose="020B0604020202020204" pitchFamily="34" charset="0"/>
                <a:cs typeface="Arial" panose="020B0604020202020204" pitchFamily="34" charset="0"/>
              </a:rPr>
              <a:t>Performance Reviews:</a:t>
            </a:r>
            <a:r>
              <a:rPr lang="en-US" altLang="en-US" sz="1900" dirty="0">
                <a:latin typeface="Arial" panose="020B0604020202020204" pitchFamily="34" charset="0"/>
                <a:cs typeface="Arial" panose="020B0604020202020204" pitchFamily="34" charset="0"/>
              </a:rPr>
              <a:t> Identifying gaps between expected and actual employee performance through appraisals.</a:t>
            </a:r>
          </a:p>
          <a:p>
            <a:pPr lvl="0" eaLnBrk="0" fontAlgn="base" hangingPunct="0">
              <a:lnSpc>
                <a:spcPct val="200000"/>
              </a:lnSpc>
              <a:spcBef>
                <a:spcPct val="0"/>
              </a:spcBef>
              <a:spcAft>
                <a:spcPct val="0"/>
              </a:spcAft>
              <a:buFontTx/>
              <a:buChar char="•"/>
            </a:pPr>
            <a:r>
              <a:rPr lang="en-US" altLang="en-US" sz="1900" b="1" dirty="0">
                <a:latin typeface="Arial" panose="020B0604020202020204" pitchFamily="34" charset="0"/>
                <a:cs typeface="Arial" panose="020B0604020202020204" pitchFamily="34" charset="0"/>
              </a:rPr>
              <a:t>Skills Gap Analysis:</a:t>
            </a:r>
            <a:r>
              <a:rPr lang="en-US" altLang="en-US" sz="1900" dirty="0">
                <a:latin typeface="Arial" panose="020B0604020202020204" pitchFamily="34" charset="0"/>
                <a:cs typeface="Arial" panose="020B0604020202020204" pitchFamily="34" charset="0"/>
              </a:rPr>
              <a:t> Assessing current employee competencies against </a:t>
            </a:r>
            <a:r>
              <a:rPr lang="en-US" altLang="en-US" sz="1900" dirty="0" err="1">
                <a:latin typeface="Arial" panose="020B0604020202020204" pitchFamily="34" charset="0"/>
                <a:cs typeface="Arial" panose="020B0604020202020204" pitchFamily="34" charset="0"/>
              </a:rPr>
              <a:t>organisational</a:t>
            </a:r>
            <a:r>
              <a:rPr lang="en-US" altLang="en-US" sz="1900" dirty="0">
                <a:latin typeface="Arial" panose="020B0604020202020204" pitchFamily="34" charset="0"/>
                <a:cs typeface="Arial" panose="020B0604020202020204" pitchFamily="34" charset="0"/>
              </a:rPr>
              <a:t> requirements.</a:t>
            </a:r>
          </a:p>
          <a:p>
            <a:pPr lvl="0" eaLnBrk="0" fontAlgn="base" hangingPunct="0">
              <a:lnSpc>
                <a:spcPct val="200000"/>
              </a:lnSpc>
              <a:spcBef>
                <a:spcPct val="0"/>
              </a:spcBef>
              <a:spcAft>
                <a:spcPct val="0"/>
              </a:spcAft>
              <a:buFontTx/>
              <a:buChar char="•"/>
            </a:pPr>
            <a:r>
              <a:rPr lang="en-US" altLang="en-US" sz="1900" b="1" dirty="0">
                <a:latin typeface="Arial" panose="020B0604020202020204" pitchFamily="34" charset="0"/>
                <a:cs typeface="Arial" panose="020B0604020202020204" pitchFamily="34" charset="0"/>
              </a:rPr>
              <a:t>Customer Feedback:</a:t>
            </a:r>
            <a:r>
              <a:rPr lang="en-US" altLang="en-US" sz="1900" dirty="0">
                <a:latin typeface="Arial" panose="020B0604020202020204" pitchFamily="34" charset="0"/>
                <a:cs typeface="Arial" panose="020B0604020202020204" pitchFamily="34" charset="0"/>
              </a:rPr>
              <a:t> Using complaints and satisfaction data to identify service improvement areas.</a:t>
            </a:r>
          </a:p>
          <a:p>
            <a:pPr lvl="0" eaLnBrk="0" fontAlgn="base" hangingPunct="0">
              <a:lnSpc>
                <a:spcPct val="200000"/>
              </a:lnSpc>
              <a:spcBef>
                <a:spcPct val="0"/>
              </a:spcBef>
              <a:spcAft>
                <a:spcPct val="0"/>
              </a:spcAft>
              <a:buFontTx/>
              <a:buChar char="•"/>
            </a:pPr>
            <a:r>
              <a:rPr lang="en-US" altLang="en-US" sz="1900" b="1" dirty="0">
                <a:latin typeface="Arial" panose="020B0604020202020204" pitchFamily="34" charset="0"/>
                <a:cs typeface="Arial" panose="020B0604020202020204" pitchFamily="34" charset="0"/>
              </a:rPr>
              <a:t>Business Strategy Changes:</a:t>
            </a:r>
            <a:r>
              <a:rPr lang="en-US" altLang="en-US" sz="1900" dirty="0">
                <a:latin typeface="Arial" panose="020B0604020202020204" pitchFamily="34" charset="0"/>
                <a:cs typeface="Arial" panose="020B0604020202020204" pitchFamily="34" charset="0"/>
              </a:rPr>
              <a:t> providing training when a new system, products or policies are important.</a:t>
            </a:r>
          </a:p>
          <a:p>
            <a:pPr lvl="0" eaLnBrk="0" fontAlgn="base" hangingPunct="0">
              <a:lnSpc>
                <a:spcPct val="200000"/>
              </a:lnSpc>
              <a:spcBef>
                <a:spcPct val="0"/>
              </a:spcBef>
              <a:spcAft>
                <a:spcPct val="0"/>
              </a:spcAft>
              <a:buFontTx/>
              <a:buChar char="•"/>
            </a:pPr>
            <a:r>
              <a:rPr lang="en-US" altLang="en-US" sz="1900" b="1" dirty="0">
                <a:latin typeface="Arial" panose="020B0604020202020204" pitchFamily="34" charset="0"/>
                <a:cs typeface="Arial" panose="020B0604020202020204" pitchFamily="34" charset="0"/>
              </a:rPr>
              <a:t>Manager Observation:</a:t>
            </a:r>
            <a:r>
              <a:rPr lang="en-US" altLang="en-US" sz="1900" dirty="0">
                <a:latin typeface="Arial" panose="020B0604020202020204" pitchFamily="34" charset="0"/>
                <a:cs typeface="Arial" panose="020B0604020202020204" pitchFamily="34" charset="0"/>
              </a:rPr>
              <a:t> Supervisors monitor employee </a:t>
            </a:r>
            <a:r>
              <a:rPr lang="en-US" altLang="en-US" sz="1900" dirty="0" err="1">
                <a:latin typeface="Arial" panose="020B0604020202020204" pitchFamily="34" charset="0"/>
                <a:cs typeface="Arial" panose="020B0604020202020204" pitchFamily="34" charset="0"/>
              </a:rPr>
              <a:t>behaviours</a:t>
            </a:r>
            <a:r>
              <a:rPr lang="en-US" altLang="en-US" sz="1900" dirty="0">
                <a:latin typeface="Arial" panose="020B0604020202020204" pitchFamily="34" charset="0"/>
                <a:cs typeface="Arial" panose="020B0604020202020204" pitchFamily="34" charset="0"/>
              </a:rPr>
              <a:t> and identify development needs</a:t>
            </a:r>
            <a:r>
              <a:rPr lang="en-US" altLang="en-US" sz="1900" dirty="0">
                <a:latin typeface="Arial" panose="020B0604020202020204" pitchFamily="34" charset="0"/>
              </a:rPr>
              <a:t>.</a:t>
            </a:r>
          </a:p>
          <a:p>
            <a:endParaRPr lang="en-GB" dirty="0"/>
          </a:p>
        </p:txBody>
      </p:sp>
    </p:spTree>
    <p:extLst>
      <p:ext uri="{BB962C8B-B14F-4D97-AF65-F5344CB8AC3E}">
        <p14:creationId xmlns:p14="http://schemas.microsoft.com/office/powerpoint/2010/main" val="32086404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79FD78C-F2E1-0820-BDBD-1758C249F24A}"/>
              </a:ext>
            </a:extLst>
          </p:cNvPr>
          <p:cNvSpPr txBox="1"/>
          <p:nvPr/>
        </p:nvSpPr>
        <p:spPr>
          <a:xfrm>
            <a:off x="1042219" y="1446299"/>
            <a:ext cx="9812594" cy="4807726"/>
          </a:xfrm>
          <a:prstGeom prst="rect">
            <a:avLst/>
          </a:prstGeom>
          <a:noFill/>
        </p:spPr>
        <p:txBody>
          <a:bodyPr wrap="square">
            <a:spAutoFit/>
          </a:bodyPr>
          <a:lstStyle/>
          <a:p>
            <a:pPr algn="ctr">
              <a:buNone/>
            </a:pPr>
            <a:r>
              <a:rPr lang="en-GB" sz="2400" b="1" dirty="0">
                <a:latin typeface="Arial" panose="020B0604020202020204" pitchFamily="34" charset="0"/>
                <a:cs typeface="Arial" panose="020B0604020202020204" pitchFamily="34" charset="0"/>
              </a:rPr>
              <a:t>XIII.LEARNING THEORIES IN TRAINING – MARKS &amp; SPENCER (M&amp;S)</a:t>
            </a:r>
          </a:p>
          <a:p>
            <a:pPr algn="ctr">
              <a:buNone/>
            </a:pPr>
            <a:r>
              <a:rPr lang="en-GB" sz="2400" b="1" dirty="0">
                <a:latin typeface="Arial" panose="020B0604020202020204" pitchFamily="34" charset="0"/>
                <a:cs typeface="Arial" panose="020B0604020202020204" pitchFamily="34" charset="0"/>
              </a:rPr>
              <a:t>BEHAVIOURIST THEORY</a:t>
            </a:r>
            <a:endParaRPr lang="en-GB" sz="2400"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Learning occurs through </a:t>
            </a:r>
            <a:r>
              <a:rPr lang="en-GB" b="1" dirty="0">
                <a:latin typeface="Arial" panose="020B0604020202020204" pitchFamily="34" charset="0"/>
                <a:cs typeface="Arial" panose="020B0604020202020204" pitchFamily="34" charset="0"/>
              </a:rPr>
              <a:t>stimulus and response</a:t>
            </a:r>
            <a:endParaRPr lang="en-GB"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Behaviour is reinforced through </a:t>
            </a:r>
            <a:r>
              <a:rPr lang="en-GB" b="1" dirty="0">
                <a:latin typeface="Arial" panose="020B0604020202020204" pitchFamily="34" charset="0"/>
                <a:cs typeface="Arial" panose="020B0604020202020204" pitchFamily="34" charset="0"/>
              </a:rPr>
              <a:t>rewards and feedback</a:t>
            </a:r>
            <a:endParaRPr lang="en-GB"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Used in retail through </a:t>
            </a:r>
            <a:r>
              <a:rPr lang="en-GB" b="1" dirty="0">
                <a:latin typeface="Arial" panose="020B0604020202020204" pitchFamily="34" charset="0"/>
                <a:cs typeface="Arial" panose="020B0604020202020204" pitchFamily="34" charset="0"/>
              </a:rPr>
              <a:t>sales incentives and performance rewards</a:t>
            </a:r>
            <a:br>
              <a:rPr lang="en-GB" dirty="0">
                <a:latin typeface="Arial" panose="020B0604020202020204" pitchFamily="34" charset="0"/>
                <a:cs typeface="Arial" panose="020B0604020202020204" pitchFamily="34" charset="0"/>
              </a:rPr>
            </a:br>
            <a:r>
              <a:rPr lang="en-GB" i="1" dirty="0">
                <a:latin typeface="Arial" panose="020B0604020202020204" pitchFamily="34" charset="0"/>
                <a:cs typeface="Arial" panose="020B0604020202020204" pitchFamily="34" charset="0"/>
              </a:rPr>
              <a:t>(Skinner, 1953)</a:t>
            </a:r>
            <a:endParaRPr lang="en-GB" dirty="0">
              <a:latin typeface="Arial" panose="020B0604020202020204" pitchFamily="34" charset="0"/>
              <a:cs typeface="Arial" panose="020B0604020202020204" pitchFamily="34" charset="0"/>
            </a:endParaRPr>
          </a:p>
          <a:p>
            <a:pPr algn="ctr">
              <a:buNone/>
            </a:pPr>
            <a:r>
              <a:rPr lang="en-GB" sz="2400" b="1" dirty="0">
                <a:latin typeface="Arial" panose="020B0604020202020204" pitchFamily="34" charset="0"/>
                <a:cs typeface="Arial" panose="020B0604020202020204" pitchFamily="34" charset="0"/>
              </a:rPr>
              <a:t>Cognitivist Theory</a:t>
            </a:r>
            <a:endParaRPr lang="en-GB" sz="2400" dirty="0">
              <a:latin typeface="Arial" panose="020B0604020202020204" pitchFamily="34" charset="0"/>
              <a:cs typeface="Arial" panose="020B0604020202020204" pitchFamily="34" charset="0"/>
            </a:endParaRPr>
          </a:p>
          <a:p>
            <a:pPr>
              <a:lnSpc>
                <a:spcPct val="200000"/>
              </a:lnSpc>
              <a:buFont typeface="Arial" panose="020B0604020202020204" pitchFamily="34" charset="0"/>
              <a:buChar char="•"/>
            </a:pPr>
            <a:r>
              <a:rPr lang="en-GB" dirty="0">
                <a:latin typeface="Arial" panose="020B0604020202020204" pitchFamily="34" charset="0"/>
                <a:cs typeface="Arial" panose="020B0604020202020204" pitchFamily="34" charset="0"/>
              </a:rPr>
              <a:t>Focuses on understanding, thinking and information processing</a:t>
            </a:r>
          </a:p>
          <a:p>
            <a:pPr>
              <a:lnSpc>
                <a:spcPct val="200000"/>
              </a:lnSpc>
              <a:buFont typeface="Arial" panose="020B0604020202020204" pitchFamily="34" charset="0"/>
              <a:buChar char="•"/>
            </a:pPr>
            <a:r>
              <a:rPr lang="en-GB" dirty="0">
                <a:latin typeface="Arial" panose="020B0604020202020204" pitchFamily="34" charset="0"/>
                <a:cs typeface="Arial" panose="020B0604020202020204" pitchFamily="34" charset="0"/>
              </a:rPr>
              <a:t>Employees learn through structured training and knowledge development</a:t>
            </a:r>
          </a:p>
          <a:p>
            <a:pPr>
              <a:lnSpc>
                <a:spcPct val="200000"/>
              </a:lnSpc>
              <a:buFont typeface="Arial" panose="020B0604020202020204" pitchFamily="34" charset="0"/>
              <a:buChar char="•"/>
            </a:pPr>
            <a:r>
              <a:rPr lang="en-GB" dirty="0">
                <a:latin typeface="Arial" panose="020B0604020202020204" pitchFamily="34" charset="0"/>
                <a:cs typeface="Arial" panose="020B0604020202020204" pitchFamily="34" charset="0"/>
              </a:rPr>
              <a:t>Used in M&amp;S through product training and e-learning modules</a:t>
            </a:r>
          </a:p>
        </p:txBody>
      </p:sp>
    </p:spTree>
    <p:extLst>
      <p:ext uri="{BB962C8B-B14F-4D97-AF65-F5344CB8AC3E}">
        <p14:creationId xmlns:p14="http://schemas.microsoft.com/office/powerpoint/2010/main" val="27102078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BB42F-BE20-77AA-3A2A-63AF362A01F5}"/>
              </a:ext>
            </a:extLst>
          </p:cNvPr>
          <p:cNvSpPr>
            <a:spLocks noGrp="1"/>
          </p:cNvSpPr>
          <p:nvPr>
            <p:ph type="title"/>
          </p:nvPr>
        </p:nvSpPr>
        <p:spPr>
          <a:xfrm>
            <a:off x="766916" y="766918"/>
            <a:ext cx="10756490" cy="737418"/>
          </a:xfrm>
        </p:spPr>
        <p:txBody>
          <a:bodyPr/>
          <a:lstStyle/>
          <a:p>
            <a:pPr algn="ctr"/>
            <a:r>
              <a:rPr lang="en-GB" sz="2400" b="1" dirty="0">
                <a:solidFill>
                  <a:srgbClr val="202020"/>
                </a:solidFill>
                <a:latin typeface="Arial" panose="020B0604020202020204" pitchFamily="34" charset="0"/>
                <a:cs typeface="Arial" panose="020B0604020202020204" pitchFamily="34" charset="0"/>
              </a:rPr>
              <a:t>XIV. HUMANIST / EXPERIENTIAL LEARNING - </a:t>
            </a:r>
            <a:r>
              <a:rPr lang="en-GB" sz="2400" b="1" dirty="0">
                <a:latin typeface="Arial" panose="020B0604020202020204" pitchFamily="34" charset="0"/>
                <a:cs typeface="Arial" panose="020B0604020202020204" pitchFamily="34" charset="0"/>
              </a:rPr>
              <a:t>APPLICATION IN M&amp;S</a:t>
            </a:r>
            <a:br>
              <a:rPr lang="en-GB" sz="2400" b="1" dirty="0">
                <a:solidFill>
                  <a:srgbClr val="202020"/>
                </a:solidFill>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176DFCA8-99B1-7A54-9817-0DEC6F0188EA}"/>
              </a:ext>
            </a:extLst>
          </p:cNvPr>
          <p:cNvSpPr>
            <a:spLocks noGrp="1"/>
          </p:cNvSpPr>
          <p:nvPr>
            <p:ph type="body" idx="1"/>
          </p:nvPr>
        </p:nvSpPr>
        <p:spPr>
          <a:xfrm>
            <a:off x="1061884" y="1504336"/>
            <a:ext cx="4267200" cy="501445"/>
          </a:xfrm>
        </p:spPr>
        <p:txBody>
          <a:bodyPr>
            <a:normAutofit fontScale="47500" lnSpcReduction="20000"/>
          </a:bodyPr>
          <a:lstStyle/>
          <a:p>
            <a:r>
              <a:rPr lang="en-GB" sz="3400" b="1" i="0" dirty="0">
                <a:latin typeface="Arial" panose="020B0604020202020204" pitchFamily="34" charset="0"/>
                <a:cs typeface="Arial" panose="020B0604020202020204" pitchFamily="34" charset="0"/>
              </a:rPr>
              <a:t>Humanist / Experiential Learning  in M&amp;S</a:t>
            </a:r>
            <a:endParaRPr lang="en-GB" sz="3400" i="0" dirty="0"/>
          </a:p>
          <a:p>
            <a:endParaRPr lang="en-GB" sz="1600" dirty="0"/>
          </a:p>
        </p:txBody>
      </p:sp>
      <p:sp>
        <p:nvSpPr>
          <p:cNvPr id="4" name="Content Placeholder 3">
            <a:extLst>
              <a:ext uri="{FF2B5EF4-FFF2-40B4-BE49-F238E27FC236}">
                <a16:creationId xmlns:a16="http://schemas.microsoft.com/office/drawing/2014/main" id="{3D55441D-91EC-0ED3-A59E-B39D13C6F579}"/>
              </a:ext>
            </a:extLst>
          </p:cNvPr>
          <p:cNvSpPr>
            <a:spLocks noGrp="1"/>
          </p:cNvSpPr>
          <p:nvPr>
            <p:ph sz="half" idx="2"/>
          </p:nvPr>
        </p:nvSpPr>
        <p:spPr>
          <a:xfrm>
            <a:off x="484632" y="1887795"/>
            <a:ext cx="5346222" cy="4301868"/>
          </a:xfrm>
        </p:spPr>
        <p:txBody>
          <a:bodyPr>
            <a:normAutofit/>
          </a:bodyPr>
          <a:lstStyle/>
          <a:p>
            <a:pPr marL="285750" lvl="0" indent="-285750">
              <a:lnSpc>
                <a:spcPct val="150000"/>
              </a:lnSpc>
              <a:buFont typeface="Courier New" panose="02070309020205020404" pitchFamily="49" charset="0"/>
              <a:buChar char="o"/>
            </a:pPr>
            <a:r>
              <a:rPr lang="en-GB" sz="1800" dirty="0">
                <a:latin typeface="Arial" panose="020B0604020202020204" pitchFamily="34" charset="0"/>
                <a:cs typeface="Arial" panose="020B0604020202020204" pitchFamily="34" charset="0"/>
              </a:rPr>
              <a:t>Focuses on </a:t>
            </a:r>
            <a:r>
              <a:rPr lang="en-GB" sz="1800" b="1" dirty="0">
                <a:latin typeface="Arial" panose="020B0604020202020204" pitchFamily="34" charset="0"/>
                <a:cs typeface="Arial" panose="020B0604020202020204" pitchFamily="34" charset="0"/>
              </a:rPr>
              <a:t>personal growth and self-development</a:t>
            </a:r>
            <a:endParaRPr lang="en-US" sz="1800" dirty="0">
              <a:latin typeface="Arial" panose="020B0604020202020204" pitchFamily="34" charset="0"/>
              <a:cs typeface="Arial" panose="020B0604020202020204" pitchFamily="34" charset="0"/>
            </a:endParaRPr>
          </a:p>
          <a:p>
            <a:pPr marL="285750" lvl="0" indent="-285750">
              <a:lnSpc>
                <a:spcPct val="150000"/>
              </a:lnSpc>
              <a:buFont typeface="Courier New" panose="02070309020205020404" pitchFamily="49" charset="0"/>
              <a:buChar char="o"/>
            </a:pPr>
            <a:r>
              <a:rPr lang="en-GB" sz="1800" dirty="0">
                <a:latin typeface="Arial" panose="020B0604020202020204" pitchFamily="34" charset="0"/>
                <a:cs typeface="Arial" panose="020B0604020202020204" pitchFamily="34" charset="0"/>
              </a:rPr>
              <a:t>Emphasises learner autonomy and intrinsic motivation</a:t>
            </a:r>
            <a:endParaRPr lang="en-US" sz="1800" dirty="0">
              <a:latin typeface="Arial" panose="020B0604020202020204" pitchFamily="34" charset="0"/>
              <a:cs typeface="Arial" panose="020B0604020202020204" pitchFamily="34" charset="0"/>
            </a:endParaRPr>
          </a:p>
          <a:p>
            <a:pPr marL="285750" lvl="0" indent="-285750">
              <a:lnSpc>
                <a:spcPct val="150000"/>
              </a:lnSpc>
              <a:buFont typeface="Courier New" panose="02070309020205020404" pitchFamily="49" charset="0"/>
              <a:buChar char="o"/>
            </a:pPr>
            <a:r>
              <a:rPr lang="en-GB" sz="1800" dirty="0">
                <a:latin typeface="Arial" panose="020B0604020202020204" pitchFamily="34" charset="0"/>
                <a:cs typeface="Arial" panose="020B0604020202020204" pitchFamily="34" charset="0"/>
              </a:rPr>
              <a:t>Learning occurs through </a:t>
            </a:r>
            <a:r>
              <a:rPr lang="en-GB" sz="1800" b="1" dirty="0">
                <a:latin typeface="Arial" panose="020B0604020202020204" pitchFamily="34" charset="0"/>
                <a:cs typeface="Arial" panose="020B0604020202020204" pitchFamily="34" charset="0"/>
              </a:rPr>
              <a:t>experience and reflection</a:t>
            </a:r>
            <a:endParaRPr lang="en-US" sz="1800" dirty="0">
              <a:latin typeface="Arial" panose="020B0604020202020204" pitchFamily="34" charset="0"/>
              <a:cs typeface="Arial" panose="020B0604020202020204" pitchFamily="34" charset="0"/>
            </a:endParaRPr>
          </a:p>
          <a:p>
            <a:pPr marL="285750" lvl="0" indent="-285750">
              <a:lnSpc>
                <a:spcPct val="150000"/>
              </a:lnSpc>
              <a:buFont typeface="Courier New" panose="02070309020205020404" pitchFamily="49" charset="0"/>
              <a:buChar char="o"/>
            </a:pPr>
            <a:r>
              <a:rPr lang="en-GB" sz="1800" dirty="0">
                <a:latin typeface="Arial" panose="020B0604020202020204" pitchFamily="34" charset="0"/>
                <a:cs typeface="Arial" panose="020B0604020202020204" pitchFamily="34" charset="0"/>
              </a:rPr>
              <a:t>Encourages employee-centred development</a:t>
            </a:r>
            <a:endParaRPr lang="en-US"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932C0C65-FB85-9EC2-0D6A-19D3918E6481}"/>
              </a:ext>
            </a:extLst>
          </p:cNvPr>
          <p:cNvSpPr>
            <a:spLocks noGrp="1"/>
          </p:cNvSpPr>
          <p:nvPr>
            <p:ph type="body" sz="quarter" idx="3"/>
          </p:nvPr>
        </p:nvSpPr>
        <p:spPr>
          <a:xfrm>
            <a:off x="7128387" y="1504335"/>
            <a:ext cx="4501284" cy="648931"/>
          </a:xfrm>
        </p:spPr>
        <p:txBody>
          <a:bodyPr>
            <a:normAutofit fontScale="47500" lnSpcReduction="20000"/>
          </a:bodyPr>
          <a:lstStyle/>
          <a:p>
            <a:endParaRPr lang="en-GB" b="1" dirty="0">
              <a:latin typeface="Arial" panose="020B0604020202020204" pitchFamily="34" charset="0"/>
              <a:cs typeface="Arial" panose="020B0604020202020204" pitchFamily="34" charset="0"/>
            </a:endParaRPr>
          </a:p>
          <a:p>
            <a:r>
              <a:rPr lang="en-GB" sz="4400" b="1" dirty="0">
                <a:latin typeface="Arial" panose="020B0604020202020204" pitchFamily="34" charset="0"/>
                <a:cs typeface="Arial" panose="020B0604020202020204" pitchFamily="34" charset="0"/>
              </a:rPr>
              <a:t>Application in Retail (M&amp;S):</a:t>
            </a:r>
            <a:endParaRPr lang="en-GB" sz="4400" b="1" dirty="0"/>
          </a:p>
          <a:p>
            <a:endParaRPr lang="en-GB" dirty="0"/>
          </a:p>
        </p:txBody>
      </p:sp>
      <p:sp>
        <p:nvSpPr>
          <p:cNvPr id="6" name="Content Placeholder 5">
            <a:extLst>
              <a:ext uri="{FF2B5EF4-FFF2-40B4-BE49-F238E27FC236}">
                <a16:creationId xmlns:a16="http://schemas.microsoft.com/office/drawing/2014/main" id="{10EF23C1-92CB-9221-65EB-7B332AA00201}"/>
              </a:ext>
            </a:extLst>
          </p:cNvPr>
          <p:cNvSpPr>
            <a:spLocks noGrp="1"/>
          </p:cNvSpPr>
          <p:nvPr>
            <p:ph sz="quarter" idx="4"/>
          </p:nvPr>
        </p:nvSpPr>
        <p:spPr>
          <a:xfrm>
            <a:off x="6257120" y="2005781"/>
            <a:ext cx="5372551" cy="4183881"/>
          </a:xfrm>
        </p:spPr>
        <p:txBody>
          <a:bodyPr/>
          <a:lstStyle/>
          <a:p>
            <a:pPr marL="342900" lvl="0" indent="-342900">
              <a:lnSpc>
                <a:spcPct val="150000"/>
              </a:lnSpc>
              <a:buFont typeface="Wingdings" panose="05000000000000000000" pitchFamily="2" charset="2"/>
              <a:buChar char="q"/>
            </a:pPr>
            <a:r>
              <a:rPr lang="en-GB" sz="2000" dirty="0">
                <a:latin typeface="Arial" panose="020B0604020202020204" pitchFamily="34" charset="0"/>
                <a:cs typeface="Arial" panose="020B0604020202020204" pitchFamily="34" charset="0"/>
              </a:rPr>
              <a:t>On-the-job training and shadowing experienced staff</a:t>
            </a:r>
            <a:endParaRPr lang="en-US" sz="2000" dirty="0">
              <a:latin typeface="Arial" panose="020B0604020202020204" pitchFamily="34" charset="0"/>
              <a:cs typeface="Arial" panose="020B0604020202020204" pitchFamily="34" charset="0"/>
            </a:endParaRPr>
          </a:p>
          <a:p>
            <a:pPr marL="342900" lvl="0" indent="-342900">
              <a:lnSpc>
                <a:spcPct val="150000"/>
              </a:lnSpc>
              <a:buFont typeface="Wingdings" panose="05000000000000000000" pitchFamily="2" charset="2"/>
              <a:buChar char="q"/>
            </a:pPr>
            <a:r>
              <a:rPr lang="en-GB" sz="2000" dirty="0">
                <a:latin typeface="Arial" panose="020B0604020202020204" pitchFamily="34" charset="0"/>
                <a:cs typeface="Arial" panose="020B0604020202020204" pitchFamily="34" charset="0"/>
              </a:rPr>
              <a:t>Coaching and mentoring programmes</a:t>
            </a:r>
            <a:endParaRPr lang="en-US" sz="2000" dirty="0">
              <a:latin typeface="Arial" panose="020B0604020202020204" pitchFamily="34" charset="0"/>
              <a:cs typeface="Arial" panose="020B0604020202020204" pitchFamily="34" charset="0"/>
            </a:endParaRPr>
          </a:p>
          <a:p>
            <a:pPr marL="342900" lvl="0" indent="-342900">
              <a:lnSpc>
                <a:spcPct val="150000"/>
              </a:lnSpc>
              <a:buFont typeface="Wingdings" panose="05000000000000000000" pitchFamily="2" charset="2"/>
              <a:buChar char="q"/>
            </a:pPr>
            <a:r>
              <a:rPr lang="en-GB" sz="2000" dirty="0">
                <a:latin typeface="Arial" panose="020B0604020202020204" pitchFamily="34" charset="0"/>
                <a:cs typeface="Arial" panose="020B0604020202020204" pitchFamily="34" charset="0"/>
              </a:rPr>
              <a:t>Reflective practice after customer interactions</a:t>
            </a:r>
            <a:endParaRPr lang="en-US" sz="2000" dirty="0">
              <a:latin typeface="Arial" panose="020B0604020202020204" pitchFamily="34" charset="0"/>
              <a:cs typeface="Arial" panose="020B0604020202020204" pitchFamily="34" charset="0"/>
            </a:endParaRPr>
          </a:p>
          <a:p>
            <a:pPr marL="342900" lvl="0" indent="-342900">
              <a:lnSpc>
                <a:spcPct val="150000"/>
              </a:lnSpc>
              <a:buFont typeface="Wingdings" panose="05000000000000000000" pitchFamily="2" charset="2"/>
              <a:buChar char="q"/>
            </a:pPr>
            <a:r>
              <a:rPr lang="en-GB" sz="2000" dirty="0">
                <a:latin typeface="Arial" panose="020B0604020202020204" pitchFamily="34" charset="0"/>
                <a:cs typeface="Arial" panose="020B0604020202020204" pitchFamily="34" charset="0"/>
              </a:rPr>
              <a:t>Opportunities for career development and promotion</a:t>
            </a:r>
            <a:endParaRPr lang="en-US" sz="20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3690613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5C9A1DF-459E-74C5-0AD6-8F6083D24526}"/>
              </a:ext>
            </a:extLst>
          </p:cNvPr>
          <p:cNvSpPr txBox="1"/>
          <p:nvPr/>
        </p:nvSpPr>
        <p:spPr>
          <a:xfrm>
            <a:off x="314632" y="786580"/>
            <a:ext cx="11720052" cy="6509474"/>
          </a:xfrm>
          <a:prstGeom prst="rect">
            <a:avLst/>
          </a:prstGeom>
          <a:noFill/>
        </p:spPr>
        <p:txBody>
          <a:bodyPr wrap="square">
            <a:spAutoFit/>
          </a:bodyPr>
          <a:lstStyle/>
          <a:p>
            <a:pPr algn="l"/>
            <a:endParaRPr lang="en-GB" sz="1800" b="1" dirty="0">
              <a:solidFill>
                <a:srgbClr val="202020"/>
              </a:solidFill>
              <a:latin typeface="Arial" panose="020B0604020202020204" pitchFamily="34" charset="0"/>
              <a:cs typeface="Arial" panose="020B0604020202020204" pitchFamily="34" charset="0"/>
            </a:endParaRPr>
          </a:p>
          <a:p>
            <a:pPr>
              <a:lnSpc>
                <a:spcPct val="150000"/>
              </a:lnSpc>
            </a:pPr>
            <a:r>
              <a:rPr lang="en-GB" b="1" dirty="0">
                <a:latin typeface="Arial" panose="020B0604020202020204" pitchFamily="34" charset="0"/>
                <a:cs typeface="Arial" panose="020B0604020202020204" pitchFamily="34" charset="0"/>
              </a:rPr>
              <a:t>		KOLB’S LEARNING CYCLE (1984)</a:t>
            </a:r>
            <a:endParaRPr lang="en-US" dirty="0">
              <a:latin typeface="Arial" panose="020B0604020202020204" pitchFamily="34" charset="0"/>
              <a:cs typeface="Arial" panose="020B0604020202020204" pitchFamily="34" charset="0"/>
            </a:endParaRPr>
          </a:p>
          <a:p>
            <a:pPr>
              <a:lnSpc>
                <a:spcPct val="150000"/>
              </a:lnSpc>
            </a:pPr>
            <a:r>
              <a:rPr lang="en-GB" dirty="0">
                <a:latin typeface="Arial" panose="020B0604020202020204" pitchFamily="34" charset="0"/>
                <a:cs typeface="Arial" panose="020B0604020202020204" pitchFamily="34" charset="0"/>
              </a:rPr>
              <a:t>Kolb suggests that learning takes place through a continuous 4-stage cycle</a:t>
            </a:r>
          </a:p>
          <a:p>
            <a:pPr lvl="0">
              <a:lnSpc>
                <a:spcPct val="150000"/>
              </a:lnSpc>
            </a:pPr>
            <a:r>
              <a:rPr lang="en-GB" b="1" dirty="0">
                <a:latin typeface="Arial" panose="020B0604020202020204" pitchFamily="34" charset="0"/>
                <a:cs typeface="Arial" panose="020B0604020202020204" pitchFamily="34" charset="0"/>
              </a:rPr>
              <a:t>Concrete Experience</a:t>
            </a:r>
            <a:r>
              <a:rPr lang="en-GB" dirty="0">
                <a:latin typeface="Arial" panose="020B0604020202020204" pitchFamily="34" charset="0"/>
                <a:cs typeface="Arial" panose="020B0604020202020204" pitchFamily="34" charset="0"/>
              </a:rPr>
              <a:t> – 	Being involved  in a new situation</a:t>
            </a:r>
            <a:endParaRPr lang="en-US" dirty="0">
              <a:latin typeface="Arial" panose="020B0604020202020204" pitchFamily="34" charset="0"/>
              <a:cs typeface="Arial" panose="020B0604020202020204" pitchFamily="34" charset="0"/>
            </a:endParaRPr>
          </a:p>
          <a:p>
            <a:pPr lvl="0" algn="ctr">
              <a:lnSpc>
                <a:spcPct val="150000"/>
              </a:lnSpc>
            </a:pPr>
            <a:r>
              <a:rPr lang="en-GB" b="1" dirty="0">
                <a:latin typeface="Arial" panose="020B0604020202020204" pitchFamily="34" charset="0"/>
                <a:cs typeface="Arial" panose="020B0604020202020204" pitchFamily="34" charset="0"/>
              </a:rPr>
              <a:t>Reflective Observation</a:t>
            </a:r>
            <a:r>
              <a:rPr lang="en-GB" dirty="0">
                <a:latin typeface="Arial" panose="020B0604020202020204" pitchFamily="34" charset="0"/>
                <a:cs typeface="Arial" panose="020B0604020202020204" pitchFamily="34" charset="0"/>
              </a:rPr>
              <a:t> – Stepping back to think about the experience from various perspectives and reflecting on what happened and how it felt.</a:t>
            </a:r>
            <a:endParaRPr lang="en-US" dirty="0">
              <a:latin typeface="Arial" panose="020B0604020202020204" pitchFamily="34" charset="0"/>
              <a:cs typeface="Arial" panose="020B0604020202020204" pitchFamily="34" charset="0"/>
            </a:endParaRPr>
          </a:p>
          <a:p>
            <a:pPr lvl="0">
              <a:lnSpc>
                <a:spcPct val="150000"/>
              </a:lnSpc>
            </a:pPr>
            <a:r>
              <a:rPr lang="en-GB" b="1" dirty="0">
                <a:latin typeface="Arial" panose="020B0604020202020204" pitchFamily="34" charset="0"/>
                <a:cs typeface="Arial" panose="020B0604020202020204" pitchFamily="34" charset="0"/>
              </a:rPr>
              <a:t>Abstract Conceptualisation</a:t>
            </a:r>
            <a:r>
              <a:rPr lang="en-GB" dirty="0">
                <a:latin typeface="Arial" panose="020B0604020202020204" pitchFamily="34" charset="0"/>
                <a:cs typeface="Arial" panose="020B0604020202020204" pitchFamily="34" charset="0"/>
              </a:rPr>
              <a:t> – Developing new ideas or understanding</a:t>
            </a:r>
            <a:endParaRPr lang="en-US" dirty="0">
              <a:latin typeface="Arial" panose="020B0604020202020204" pitchFamily="34" charset="0"/>
              <a:cs typeface="Arial" panose="020B0604020202020204" pitchFamily="34" charset="0"/>
            </a:endParaRPr>
          </a:p>
          <a:p>
            <a:pPr lvl="0">
              <a:lnSpc>
                <a:spcPct val="150000"/>
              </a:lnSpc>
            </a:pPr>
            <a:r>
              <a:rPr lang="en-GB" b="1" dirty="0">
                <a:latin typeface="Arial" panose="020B0604020202020204" pitchFamily="34" charset="0"/>
                <a:cs typeface="Arial" panose="020B0604020202020204" pitchFamily="34" charset="0"/>
              </a:rPr>
              <a:t>Active Experimentation</a:t>
            </a:r>
            <a:r>
              <a:rPr lang="en-GB" dirty="0">
                <a:latin typeface="Arial" panose="020B0604020202020204" pitchFamily="34" charset="0"/>
                <a:cs typeface="Arial" panose="020B0604020202020204" pitchFamily="34" charset="0"/>
              </a:rPr>
              <a:t> – using or testing the new knowledge in a real situation</a:t>
            </a:r>
          </a:p>
          <a:p>
            <a:pPr>
              <a:lnSpc>
                <a:spcPct val="150000"/>
              </a:lnSpc>
            </a:pPr>
            <a:r>
              <a:rPr lang="en-GB" b="1" dirty="0">
                <a:latin typeface="Arial" panose="020B0604020202020204" pitchFamily="34" charset="0"/>
                <a:cs typeface="Arial" panose="020B0604020202020204" pitchFamily="34" charset="0"/>
              </a:rPr>
              <a:t>	Application in M&amp;S</a:t>
            </a:r>
            <a:endParaRPr lang="en-US" dirty="0">
              <a:latin typeface="Arial" panose="020B0604020202020204" pitchFamily="34" charset="0"/>
              <a:cs typeface="Arial" panose="020B0604020202020204" pitchFamily="34" charset="0"/>
            </a:endParaRPr>
          </a:p>
          <a:p>
            <a:pPr lvl="0">
              <a:lnSpc>
                <a:spcPct val="150000"/>
              </a:lnSpc>
            </a:pPr>
            <a:r>
              <a:rPr lang="en-GB" dirty="0">
                <a:latin typeface="Arial" panose="020B0604020202020204" pitchFamily="34" charset="0"/>
                <a:cs typeface="Arial" panose="020B0604020202020204" pitchFamily="34" charset="0"/>
              </a:rPr>
              <a:t>A new employee serves a customer (</a:t>
            </a:r>
            <a:r>
              <a:rPr lang="en-GB" b="1" dirty="0">
                <a:latin typeface="Arial" panose="020B0604020202020204" pitchFamily="34" charset="0"/>
                <a:cs typeface="Arial" panose="020B0604020202020204" pitchFamily="34" charset="0"/>
              </a:rPr>
              <a:t>Concrete Experience</a:t>
            </a:r>
            <a:r>
              <a:rPr lang="en-GB"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a:p>
            <a:pPr lvl="0">
              <a:lnSpc>
                <a:spcPct val="150000"/>
              </a:lnSpc>
            </a:pPr>
            <a:r>
              <a:rPr lang="en-GB" dirty="0">
                <a:latin typeface="Arial" panose="020B0604020202020204" pitchFamily="34" charset="0"/>
                <a:cs typeface="Arial" panose="020B0604020202020204" pitchFamily="34" charset="0"/>
              </a:rPr>
              <a:t>Reflects on what went well or could improve (</a:t>
            </a:r>
            <a:r>
              <a:rPr lang="en-GB" b="1" dirty="0">
                <a:latin typeface="Arial" panose="020B0604020202020204" pitchFamily="34" charset="0"/>
                <a:cs typeface="Arial" panose="020B0604020202020204" pitchFamily="34" charset="0"/>
              </a:rPr>
              <a:t>Reflective Observation</a:t>
            </a:r>
            <a:r>
              <a:rPr lang="en-GB"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a:p>
            <a:pPr lvl="0">
              <a:lnSpc>
                <a:spcPct val="150000"/>
              </a:lnSpc>
            </a:pPr>
            <a:r>
              <a:rPr lang="en-GB" dirty="0">
                <a:latin typeface="Arial" panose="020B0604020202020204" pitchFamily="34" charset="0"/>
                <a:cs typeface="Arial" panose="020B0604020202020204" pitchFamily="34" charset="0"/>
              </a:rPr>
              <a:t>Understands better customer service techniques (</a:t>
            </a:r>
            <a:r>
              <a:rPr lang="en-GB" b="1" dirty="0">
                <a:latin typeface="Arial" panose="020B0604020202020204" pitchFamily="34" charset="0"/>
                <a:cs typeface="Arial" panose="020B0604020202020204" pitchFamily="34" charset="0"/>
              </a:rPr>
              <a:t>Abstract Conceptualisation</a:t>
            </a:r>
            <a:r>
              <a:rPr lang="en-GB"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a:p>
            <a:pPr lvl="0">
              <a:lnSpc>
                <a:spcPct val="150000"/>
              </a:lnSpc>
            </a:pPr>
            <a:r>
              <a:rPr lang="en-GB" dirty="0">
                <a:latin typeface="Arial" panose="020B0604020202020204" pitchFamily="34" charset="0"/>
                <a:cs typeface="Arial" panose="020B0604020202020204" pitchFamily="34" charset="0"/>
              </a:rPr>
              <a:t>Applies improved approach in future interactions (</a:t>
            </a:r>
            <a:r>
              <a:rPr lang="en-GB" b="1" dirty="0">
                <a:latin typeface="Arial" panose="020B0604020202020204" pitchFamily="34" charset="0"/>
                <a:cs typeface="Arial" panose="020B0604020202020204" pitchFamily="34" charset="0"/>
              </a:rPr>
              <a:t>Active Experimentation</a:t>
            </a:r>
            <a:r>
              <a:rPr lang="en-GB" sz="2000" dirty="0">
                <a:latin typeface="Arial" panose="020B0604020202020204" pitchFamily="34" charset="0"/>
                <a:cs typeface="Arial" panose="020B0604020202020204" pitchFamily="34" charset="0"/>
              </a:rPr>
              <a:t>)</a:t>
            </a:r>
            <a:endParaRPr lang="en-US" sz="2000" dirty="0">
              <a:latin typeface="Arial" panose="020B0604020202020204" pitchFamily="34" charset="0"/>
              <a:cs typeface="Arial" panose="020B0604020202020204" pitchFamily="34" charset="0"/>
            </a:endParaRPr>
          </a:p>
          <a:p>
            <a:pPr lvl="0">
              <a:lnSpc>
                <a:spcPct val="150000"/>
              </a:lnSpc>
            </a:pPr>
            <a:endParaRPr lang="en-US" dirty="0">
              <a:latin typeface="Arial" panose="020B0604020202020204" pitchFamily="34" charset="0"/>
              <a:cs typeface="Arial" panose="020B0604020202020204" pitchFamily="34" charset="0"/>
            </a:endParaRPr>
          </a:p>
          <a:p>
            <a:pPr>
              <a:lnSpc>
                <a:spcPct val="150000"/>
              </a:lnSpc>
            </a:pPr>
            <a:endParaRPr lang="en-GB" dirty="0">
              <a:latin typeface="Arial" panose="020B0604020202020204" pitchFamily="34" charset="0"/>
              <a:cs typeface="Arial" panose="020B0604020202020204" pitchFamily="34" charset="0"/>
            </a:endParaRPr>
          </a:p>
          <a:p>
            <a:pPr algn="l"/>
            <a:endParaRPr lang="en-GB" sz="1800" b="1" dirty="0">
              <a:solidFill>
                <a:srgbClr val="20202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476564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87306AF-6EB9-2E0C-A4B0-098260C5C839}"/>
              </a:ext>
            </a:extLst>
          </p:cNvPr>
          <p:cNvSpPr txBox="1"/>
          <p:nvPr/>
        </p:nvSpPr>
        <p:spPr>
          <a:xfrm>
            <a:off x="796413" y="917950"/>
            <a:ext cx="10176387" cy="4888518"/>
          </a:xfrm>
          <a:prstGeom prst="rect">
            <a:avLst/>
          </a:prstGeom>
          <a:noFill/>
        </p:spPr>
        <p:txBody>
          <a:bodyPr wrap="square">
            <a:spAutoFit/>
          </a:bodyPr>
          <a:lstStyle/>
          <a:p>
            <a:pPr algn="ctr">
              <a:lnSpc>
                <a:spcPct val="150000"/>
              </a:lnSpc>
            </a:pPr>
            <a:r>
              <a:rPr lang="en-GB" sz="2400" b="1" dirty="0">
                <a:latin typeface="Arial" panose="020B0604020202020204" pitchFamily="34" charset="0"/>
                <a:cs typeface="Arial" panose="020B0604020202020204" pitchFamily="34" charset="0"/>
              </a:rPr>
              <a:t>XV. ANALYSIS OF TRAINING AND DEVELOPMENT</a:t>
            </a:r>
          </a:p>
          <a:p>
            <a:pPr>
              <a:lnSpc>
                <a:spcPct val="150000"/>
              </a:lnSpc>
            </a:pPr>
            <a:r>
              <a:rPr lang="en-GB" b="1" dirty="0">
                <a:latin typeface="Arial" panose="020B0604020202020204" pitchFamily="34" charset="0"/>
                <a:cs typeface="Arial" panose="020B0604020202020204" pitchFamily="34" charset="0"/>
              </a:rPr>
              <a:t>Benefits to Employees:</a:t>
            </a:r>
          </a:p>
          <a:p>
            <a:pPr marL="285750" indent="-285750">
              <a:lnSpc>
                <a:spcPct val="150000"/>
              </a:lnSpc>
              <a:buFont typeface="Wingdings" panose="05000000000000000000" pitchFamily="2" charset="2"/>
              <a:buChar char="ü"/>
            </a:pPr>
            <a:r>
              <a:rPr lang="en-GB" dirty="0">
                <a:latin typeface="Arial" panose="020B0604020202020204" pitchFamily="34" charset="0"/>
                <a:cs typeface="Arial" panose="020B0604020202020204" pitchFamily="34" charset="0"/>
              </a:rPr>
              <a:t>Develops technical and interpersonal skills </a:t>
            </a:r>
          </a:p>
          <a:p>
            <a:pPr marL="285750" indent="-285750">
              <a:lnSpc>
                <a:spcPct val="150000"/>
              </a:lnSpc>
              <a:buFont typeface="Wingdings" panose="05000000000000000000" pitchFamily="2" charset="2"/>
              <a:buChar char="ü"/>
            </a:pPr>
            <a:r>
              <a:rPr lang="en-GB" dirty="0">
                <a:latin typeface="Arial" panose="020B0604020202020204" pitchFamily="34" charset="0"/>
                <a:cs typeface="Arial" panose="020B0604020202020204" pitchFamily="34" charset="0"/>
              </a:rPr>
              <a:t>Increases career growth and promotion opportunities </a:t>
            </a:r>
          </a:p>
          <a:p>
            <a:pPr marL="285750" indent="-285750">
              <a:lnSpc>
                <a:spcPct val="150000"/>
              </a:lnSpc>
              <a:buFont typeface="Wingdings" panose="05000000000000000000" pitchFamily="2" charset="2"/>
              <a:buChar char="ü"/>
            </a:pPr>
            <a:r>
              <a:rPr lang="en-GB" dirty="0">
                <a:latin typeface="Arial" panose="020B0604020202020204" pitchFamily="34" charset="0"/>
                <a:cs typeface="Arial" panose="020B0604020202020204" pitchFamily="34" charset="0"/>
              </a:rPr>
              <a:t>Boosts job satisfaction and motivation </a:t>
            </a:r>
          </a:p>
          <a:p>
            <a:pPr marL="285750" indent="-285750">
              <a:lnSpc>
                <a:spcPct val="150000"/>
              </a:lnSpc>
              <a:buFont typeface="Wingdings" panose="05000000000000000000" pitchFamily="2" charset="2"/>
              <a:buChar char="ü"/>
            </a:pPr>
            <a:r>
              <a:rPr lang="en-GB" dirty="0">
                <a:latin typeface="Arial" panose="020B0604020202020204" pitchFamily="34" charset="0"/>
                <a:cs typeface="Arial" panose="020B0604020202020204" pitchFamily="34" charset="0"/>
              </a:rPr>
              <a:t>Improves adaptability to change </a:t>
            </a:r>
          </a:p>
          <a:p>
            <a:pPr>
              <a:lnSpc>
                <a:spcPct val="150000"/>
              </a:lnSpc>
            </a:pPr>
            <a:r>
              <a:rPr lang="en-GB" b="1" dirty="0">
                <a:latin typeface="Arial" panose="020B0604020202020204" pitchFamily="34" charset="0"/>
                <a:cs typeface="Arial" panose="020B0604020202020204" pitchFamily="34" charset="0"/>
              </a:rPr>
              <a:t>Benefits to Company</a:t>
            </a:r>
            <a:r>
              <a:rPr lang="en-GB" dirty="0">
                <a:latin typeface="Arial" panose="020B0604020202020204" pitchFamily="34" charset="0"/>
                <a:cs typeface="Arial" panose="020B0604020202020204" pitchFamily="34" charset="0"/>
              </a:rPr>
              <a:t>:</a:t>
            </a:r>
          </a:p>
          <a:p>
            <a:pPr marL="285750" indent="-285750">
              <a:lnSpc>
                <a:spcPct val="150000"/>
              </a:lnSpc>
              <a:buFont typeface="Wingdings" panose="05000000000000000000" pitchFamily="2" charset="2"/>
              <a:buChar char="ü"/>
            </a:pPr>
            <a:r>
              <a:rPr lang="en-GB" dirty="0">
                <a:latin typeface="Arial" panose="020B0604020202020204" pitchFamily="34" charset="0"/>
                <a:cs typeface="Arial" panose="020B0604020202020204" pitchFamily="34" charset="0"/>
              </a:rPr>
              <a:t>Enhances performance and productivity.</a:t>
            </a:r>
          </a:p>
          <a:p>
            <a:pPr marL="285750" indent="-285750">
              <a:lnSpc>
                <a:spcPct val="150000"/>
              </a:lnSpc>
              <a:buFont typeface="Wingdings" panose="05000000000000000000" pitchFamily="2" charset="2"/>
              <a:buChar char="ü"/>
            </a:pPr>
            <a:r>
              <a:rPr lang="en-GB" dirty="0">
                <a:latin typeface="Arial" panose="020B0604020202020204" pitchFamily="34" charset="0"/>
                <a:cs typeface="Arial" panose="020B0604020202020204" pitchFamily="34" charset="0"/>
              </a:rPr>
              <a:t>Increases employee retention and loyalty. </a:t>
            </a:r>
          </a:p>
          <a:p>
            <a:pPr marL="285750" indent="-285750">
              <a:lnSpc>
                <a:spcPct val="150000"/>
              </a:lnSpc>
              <a:buFont typeface="Wingdings" panose="05000000000000000000" pitchFamily="2" charset="2"/>
              <a:buChar char="ü"/>
            </a:pPr>
            <a:r>
              <a:rPr lang="en-GB" dirty="0">
                <a:latin typeface="Arial" panose="020B0604020202020204" pitchFamily="34" charset="0"/>
                <a:cs typeface="Arial" panose="020B0604020202020204" pitchFamily="34" charset="0"/>
              </a:rPr>
              <a:t>Builds competitive advantage through a skilled workforce. </a:t>
            </a:r>
          </a:p>
          <a:p>
            <a:pPr marL="285750" indent="-285750">
              <a:lnSpc>
                <a:spcPct val="150000"/>
              </a:lnSpc>
              <a:buFont typeface="Wingdings" panose="05000000000000000000" pitchFamily="2" charset="2"/>
              <a:buChar char="ü"/>
            </a:pPr>
            <a:r>
              <a:rPr lang="en-GB" dirty="0">
                <a:latin typeface="Arial" panose="020B0604020202020204" pitchFamily="34" charset="0"/>
                <a:cs typeface="Arial" panose="020B0604020202020204" pitchFamily="34" charset="0"/>
              </a:rPr>
              <a:t>Supports long-term organisational growth.</a:t>
            </a:r>
          </a:p>
        </p:txBody>
      </p:sp>
    </p:spTree>
    <p:extLst>
      <p:ext uri="{BB962C8B-B14F-4D97-AF65-F5344CB8AC3E}">
        <p14:creationId xmlns:p14="http://schemas.microsoft.com/office/powerpoint/2010/main" val="22746257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56CAEEA-96E0-A6F8-65BA-1019B446B6BD}"/>
              </a:ext>
            </a:extLst>
          </p:cNvPr>
          <p:cNvSpPr txBox="1"/>
          <p:nvPr/>
        </p:nvSpPr>
        <p:spPr>
          <a:xfrm>
            <a:off x="1366684" y="1380017"/>
            <a:ext cx="8209935" cy="3515065"/>
          </a:xfrm>
          <a:prstGeom prst="rect">
            <a:avLst/>
          </a:prstGeom>
          <a:noFill/>
        </p:spPr>
        <p:txBody>
          <a:bodyPr wrap="square">
            <a:spAutoFit/>
          </a:bodyPr>
          <a:lstStyle/>
          <a:p>
            <a:pPr>
              <a:lnSpc>
                <a:spcPct val="200000"/>
              </a:lnSpc>
              <a:buNone/>
            </a:pPr>
            <a:r>
              <a:rPr lang="en-GB" sz="2400" b="1" dirty="0">
                <a:latin typeface="Arial" panose="020B0604020202020204" pitchFamily="34" charset="0"/>
                <a:cs typeface="Arial" panose="020B0604020202020204" pitchFamily="34" charset="0"/>
              </a:rPr>
              <a:t>CONCLUSION </a:t>
            </a:r>
          </a:p>
          <a:p>
            <a:pPr>
              <a:lnSpc>
                <a:spcPct val="200000"/>
              </a:lnSpc>
              <a:buFont typeface="Arial" panose="020B0604020202020204" pitchFamily="34" charset="0"/>
              <a:buChar char="•"/>
            </a:pPr>
            <a:r>
              <a:rPr lang="en-GB" dirty="0">
                <a:latin typeface="Arial" panose="020B0604020202020204" pitchFamily="34" charset="0"/>
                <a:cs typeface="Arial" panose="020B0604020202020204" pitchFamily="34" charset="0"/>
              </a:rPr>
              <a:t>Effective recruitment ensures the </a:t>
            </a:r>
            <a:r>
              <a:rPr lang="en-GB" b="1" dirty="0">
                <a:latin typeface="Arial" panose="020B0604020202020204" pitchFamily="34" charset="0"/>
                <a:cs typeface="Arial" panose="020B0604020202020204" pitchFamily="34" charset="0"/>
              </a:rPr>
              <a:t>right candidate is selected</a:t>
            </a:r>
            <a:endParaRPr lang="en-GB" dirty="0">
              <a:latin typeface="Arial" panose="020B0604020202020204" pitchFamily="34" charset="0"/>
              <a:cs typeface="Arial" panose="020B0604020202020204" pitchFamily="34" charset="0"/>
            </a:endParaRPr>
          </a:p>
          <a:p>
            <a:pPr>
              <a:lnSpc>
                <a:spcPct val="200000"/>
              </a:lnSpc>
              <a:buFont typeface="Arial" panose="020B0604020202020204" pitchFamily="34" charset="0"/>
              <a:buChar char="•"/>
            </a:pPr>
            <a:r>
              <a:rPr lang="en-GB" dirty="0">
                <a:latin typeface="Arial" panose="020B0604020202020204" pitchFamily="34" charset="0"/>
                <a:cs typeface="Arial" panose="020B0604020202020204" pitchFamily="34" charset="0"/>
              </a:rPr>
              <a:t>Job analysis, job description, and person specification guide recruitment</a:t>
            </a:r>
          </a:p>
          <a:p>
            <a:pPr>
              <a:lnSpc>
                <a:spcPct val="200000"/>
              </a:lnSpc>
              <a:buFont typeface="Arial" panose="020B0604020202020204" pitchFamily="34" charset="0"/>
              <a:buChar char="•"/>
            </a:pPr>
            <a:r>
              <a:rPr lang="en-GB" dirty="0">
                <a:latin typeface="Arial" panose="020B0604020202020204" pitchFamily="34" charset="0"/>
                <a:cs typeface="Arial" panose="020B0604020202020204" pitchFamily="34" charset="0"/>
              </a:rPr>
              <a:t>Training and development improve </a:t>
            </a:r>
            <a:r>
              <a:rPr lang="en-GB" b="1" dirty="0">
                <a:latin typeface="Arial" panose="020B0604020202020204" pitchFamily="34" charset="0"/>
                <a:cs typeface="Arial" panose="020B0604020202020204" pitchFamily="34" charset="0"/>
              </a:rPr>
              <a:t>employee skills and performance</a:t>
            </a:r>
            <a:endParaRPr lang="en-GB" dirty="0">
              <a:latin typeface="Arial" panose="020B0604020202020204" pitchFamily="34" charset="0"/>
              <a:cs typeface="Arial" panose="020B0604020202020204" pitchFamily="34" charset="0"/>
            </a:endParaRPr>
          </a:p>
          <a:p>
            <a:pPr>
              <a:lnSpc>
                <a:spcPct val="200000"/>
              </a:lnSpc>
              <a:buFont typeface="Arial" panose="020B0604020202020204" pitchFamily="34" charset="0"/>
              <a:buChar char="•"/>
            </a:pPr>
            <a:r>
              <a:rPr lang="en-GB" dirty="0">
                <a:latin typeface="Arial" panose="020B0604020202020204" pitchFamily="34" charset="0"/>
                <a:cs typeface="Arial" panose="020B0604020202020204" pitchFamily="34" charset="0"/>
              </a:rPr>
              <a:t>Learning theories help organisations design </a:t>
            </a:r>
            <a:r>
              <a:rPr lang="en-GB" b="1" dirty="0">
                <a:latin typeface="Arial" panose="020B0604020202020204" pitchFamily="34" charset="0"/>
                <a:cs typeface="Arial" panose="020B0604020202020204" pitchFamily="34" charset="0"/>
              </a:rPr>
              <a:t>effective training programmes</a:t>
            </a:r>
            <a:endParaRPr lang="en-GB" dirty="0">
              <a:latin typeface="Arial" panose="020B0604020202020204" pitchFamily="34" charset="0"/>
              <a:cs typeface="Arial" panose="020B0604020202020204" pitchFamily="34" charset="0"/>
            </a:endParaRPr>
          </a:p>
          <a:p>
            <a:pPr>
              <a:lnSpc>
                <a:spcPct val="200000"/>
              </a:lnSpc>
              <a:buFont typeface="Arial" panose="020B0604020202020204" pitchFamily="34" charset="0"/>
              <a:buChar char="•"/>
            </a:pPr>
            <a:r>
              <a:rPr lang="en-GB" dirty="0">
                <a:latin typeface="Arial" panose="020B0604020202020204" pitchFamily="34" charset="0"/>
                <a:cs typeface="Arial" panose="020B0604020202020204" pitchFamily="34" charset="0"/>
              </a:rPr>
              <a:t>Together, recruitment and training support </a:t>
            </a:r>
            <a:r>
              <a:rPr lang="en-GB" b="1" dirty="0">
                <a:latin typeface="Arial" panose="020B0604020202020204" pitchFamily="34" charset="0"/>
                <a:cs typeface="Arial" panose="020B0604020202020204" pitchFamily="34" charset="0"/>
              </a:rPr>
              <a:t>organisational success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972302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315A420-D796-71C8-24BD-DCDCCE5DD51D}"/>
              </a:ext>
            </a:extLst>
          </p:cNvPr>
          <p:cNvSpPr txBox="1"/>
          <p:nvPr/>
        </p:nvSpPr>
        <p:spPr>
          <a:xfrm>
            <a:off x="904568" y="767531"/>
            <a:ext cx="10697496" cy="4622869"/>
          </a:xfrm>
          <a:prstGeom prst="rect">
            <a:avLst/>
          </a:prstGeom>
          <a:noFill/>
        </p:spPr>
        <p:txBody>
          <a:bodyPr wrap="square">
            <a:spAutoFit/>
          </a:bodyPr>
          <a:lstStyle/>
          <a:p>
            <a:pPr>
              <a:buNone/>
            </a:pPr>
            <a:r>
              <a:rPr lang="en-GB" sz="1400" b="1" dirty="0">
                <a:latin typeface="Arial" panose="020B0604020202020204" pitchFamily="34" charset="0"/>
                <a:cs typeface="Arial" panose="020B0604020202020204" pitchFamily="34" charset="0"/>
              </a:rPr>
              <a:t>Reference List</a:t>
            </a:r>
          </a:p>
          <a:p>
            <a:pPr marL="342900" indent="-342900">
              <a:lnSpc>
                <a:spcPct val="150000"/>
              </a:lnSpc>
              <a:buFont typeface="+mj-lt"/>
              <a:buAutoNum type="arabicPeriod"/>
            </a:pPr>
            <a:r>
              <a:rPr lang="en-GB" sz="1400" dirty="0">
                <a:latin typeface="Arial" panose="020B0604020202020204" pitchFamily="34" charset="0"/>
                <a:cs typeface="Arial" panose="020B0604020202020204" pitchFamily="34" charset="0"/>
              </a:rPr>
              <a:t>Armstrong, M. (2020) </a:t>
            </a:r>
            <a:r>
              <a:rPr lang="en-GB" sz="1400" i="1" dirty="0">
                <a:latin typeface="Arial" panose="020B0604020202020204" pitchFamily="34" charset="0"/>
                <a:cs typeface="Arial" panose="020B0604020202020204" pitchFamily="34" charset="0"/>
              </a:rPr>
              <a:t>Armstrong’s Handbook of Human Resource Management Practice</a:t>
            </a:r>
            <a:r>
              <a:rPr lang="en-GB" sz="1400" dirty="0">
                <a:latin typeface="Arial" panose="020B0604020202020204" pitchFamily="34" charset="0"/>
                <a:cs typeface="Arial" panose="020B0604020202020204" pitchFamily="34" charset="0"/>
              </a:rPr>
              <a:t>. 15th </a:t>
            </a:r>
            <a:r>
              <a:rPr lang="en-GB" sz="1400" dirty="0" err="1">
                <a:latin typeface="Arial" panose="020B0604020202020204" pitchFamily="34" charset="0"/>
                <a:cs typeface="Arial" panose="020B0604020202020204" pitchFamily="34" charset="0"/>
              </a:rPr>
              <a:t>edn</a:t>
            </a:r>
            <a:r>
              <a:rPr lang="en-GB" sz="1400" dirty="0">
                <a:latin typeface="Arial" panose="020B0604020202020204" pitchFamily="34" charset="0"/>
                <a:cs typeface="Arial" panose="020B0604020202020204" pitchFamily="34" charset="0"/>
              </a:rPr>
              <a:t>. London: Kogan Page.</a:t>
            </a:r>
          </a:p>
          <a:p>
            <a:pPr marL="342900" indent="-342900">
              <a:lnSpc>
                <a:spcPct val="150000"/>
              </a:lnSpc>
              <a:buFont typeface="+mj-lt"/>
              <a:buAutoNum type="arabicPeriod"/>
            </a:pPr>
            <a:r>
              <a:rPr lang="en-GB" sz="1400" dirty="0">
                <a:latin typeface="Arial" panose="020B0604020202020204" pitchFamily="34" charset="0"/>
                <a:cs typeface="Arial" panose="020B0604020202020204" pitchFamily="34" charset="0"/>
              </a:rPr>
              <a:t>Chartered Institute of Personnel and Development (2023) </a:t>
            </a:r>
            <a:r>
              <a:rPr lang="en-GB" sz="1400" i="1" dirty="0">
                <a:latin typeface="Arial" panose="020B0604020202020204" pitchFamily="34" charset="0"/>
                <a:cs typeface="Arial" panose="020B0604020202020204" pitchFamily="34" charset="0"/>
              </a:rPr>
              <a:t>Recruitment and selection</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2"/>
              </a:rPr>
              <a:t>https://www.cipd.co.uk</a:t>
            </a:r>
            <a:r>
              <a:rPr lang="en-GB" sz="1400" dirty="0">
                <a:latin typeface="Arial" panose="020B0604020202020204" pitchFamily="34" charset="0"/>
                <a:cs typeface="Arial" panose="020B0604020202020204" pitchFamily="34" charset="0"/>
              </a:rPr>
              <a:t> (Accessed: 16 March 2026).</a:t>
            </a:r>
          </a:p>
          <a:p>
            <a:pPr marL="342900" indent="-342900">
              <a:lnSpc>
                <a:spcPct val="150000"/>
              </a:lnSpc>
              <a:buFont typeface="+mj-lt"/>
              <a:buAutoNum type="arabicPeriod"/>
            </a:pPr>
            <a:r>
              <a:rPr lang="en-GB" sz="1400" dirty="0">
                <a:latin typeface="Arial" panose="020B0604020202020204" pitchFamily="34" charset="0"/>
                <a:cs typeface="Arial" panose="020B0604020202020204" pitchFamily="34" charset="0"/>
              </a:rPr>
              <a:t>Dessler, G. (2020) </a:t>
            </a:r>
            <a:r>
              <a:rPr lang="en-GB" sz="1400" i="1" dirty="0">
                <a:latin typeface="Arial" panose="020B0604020202020204" pitchFamily="34" charset="0"/>
                <a:cs typeface="Arial" panose="020B0604020202020204" pitchFamily="34" charset="0"/>
              </a:rPr>
              <a:t>Human Resource Management</a:t>
            </a:r>
            <a:r>
              <a:rPr lang="en-GB" sz="1400" dirty="0">
                <a:latin typeface="Arial" panose="020B0604020202020204" pitchFamily="34" charset="0"/>
                <a:cs typeface="Arial" panose="020B0604020202020204" pitchFamily="34" charset="0"/>
              </a:rPr>
              <a:t>. 16th </a:t>
            </a:r>
            <a:r>
              <a:rPr lang="en-GB" sz="1400" dirty="0" err="1">
                <a:latin typeface="Arial" panose="020B0604020202020204" pitchFamily="34" charset="0"/>
                <a:cs typeface="Arial" panose="020B0604020202020204" pitchFamily="34" charset="0"/>
              </a:rPr>
              <a:t>edn</a:t>
            </a:r>
            <a:r>
              <a:rPr lang="en-GB" sz="1400" dirty="0">
                <a:latin typeface="Arial" panose="020B0604020202020204" pitchFamily="34" charset="0"/>
                <a:cs typeface="Arial" panose="020B0604020202020204" pitchFamily="34" charset="0"/>
              </a:rPr>
              <a:t>. Harlow: Pearson Education.</a:t>
            </a:r>
          </a:p>
          <a:p>
            <a:pPr marL="342900" indent="-342900">
              <a:lnSpc>
                <a:spcPct val="150000"/>
              </a:lnSpc>
              <a:buFont typeface="+mj-lt"/>
              <a:buAutoNum type="arabicPeriod"/>
            </a:pPr>
            <a:r>
              <a:rPr lang="en-GB" sz="1400" dirty="0">
                <a:latin typeface="Arial" panose="020B0604020202020204" pitchFamily="34" charset="0"/>
                <a:cs typeface="Arial" panose="020B0604020202020204" pitchFamily="34" charset="0"/>
              </a:rPr>
              <a:t>Kolb, D.A. (1984) </a:t>
            </a:r>
            <a:r>
              <a:rPr lang="en-GB" sz="1400" i="1" dirty="0">
                <a:latin typeface="Arial" panose="020B0604020202020204" pitchFamily="34" charset="0"/>
                <a:cs typeface="Arial" panose="020B0604020202020204" pitchFamily="34" charset="0"/>
              </a:rPr>
              <a:t>Experiential Learning: Experience as the Source of Learning and Development</a:t>
            </a:r>
            <a:r>
              <a:rPr lang="en-GB" sz="1400" dirty="0">
                <a:latin typeface="Arial" panose="020B0604020202020204" pitchFamily="34" charset="0"/>
                <a:cs typeface="Arial" panose="020B0604020202020204" pitchFamily="34" charset="0"/>
              </a:rPr>
              <a:t>. New Jersey: Prentice Hall.</a:t>
            </a:r>
          </a:p>
          <a:p>
            <a:pPr marL="342900" indent="-342900">
              <a:lnSpc>
                <a:spcPct val="150000"/>
              </a:lnSpc>
              <a:buFont typeface="+mj-lt"/>
              <a:buAutoNum type="arabicPeriod"/>
            </a:pPr>
            <a:r>
              <a:rPr lang="en-GB" sz="1400" dirty="0">
                <a:latin typeface="Arial" panose="020B0604020202020204" pitchFamily="34" charset="0"/>
                <a:cs typeface="Arial" panose="020B0604020202020204" pitchFamily="34" charset="0"/>
              </a:rPr>
              <a:t>Marks &amp; Spencer (2024) </a:t>
            </a:r>
            <a:r>
              <a:rPr lang="en-GB" sz="1400" i="1" dirty="0">
                <a:latin typeface="Arial" panose="020B0604020202020204" pitchFamily="34" charset="0"/>
                <a:cs typeface="Arial" panose="020B0604020202020204" pitchFamily="34" charset="0"/>
              </a:rPr>
              <a:t>Careers at Marks &amp; Spencer</a:t>
            </a:r>
            <a:r>
              <a:rPr lang="en-GB" sz="1400" dirty="0">
                <a:latin typeface="Arial" panose="020B0604020202020204" pitchFamily="34" charset="0"/>
                <a:cs typeface="Arial" panose="020B0604020202020204" pitchFamily="34" charset="0"/>
              </a:rPr>
              <a:t>. Available at: https://careers.marksandspencer.com (Accessed: 16 March 2026).</a:t>
            </a:r>
          </a:p>
          <a:p>
            <a:pPr marL="342900" indent="-342900">
              <a:lnSpc>
                <a:spcPct val="150000"/>
              </a:lnSpc>
              <a:buFont typeface="+mj-lt"/>
              <a:buAutoNum type="arabicPeriod"/>
            </a:pPr>
            <a:r>
              <a:rPr lang="en-GB" sz="1400" dirty="0">
                <a:latin typeface="Arial" panose="020B0604020202020204" pitchFamily="34" charset="0"/>
                <a:cs typeface="Arial" panose="020B0604020202020204" pitchFamily="34" charset="0"/>
              </a:rPr>
              <a:t>Noe, R.A. (2020) </a:t>
            </a:r>
            <a:r>
              <a:rPr lang="en-GB" sz="1400" i="1" dirty="0">
                <a:latin typeface="Arial" panose="020B0604020202020204" pitchFamily="34" charset="0"/>
                <a:cs typeface="Arial" panose="020B0604020202020204" pitchFamily="34" charset="0"/>
              </a:rPr>
              <a:t>Employee Training and Development</a:t>
            </a:r>
            <a:r>
              <a:rPr lang="en-GB" sz="1400" dirty="0">
                <a:latin typeface="Arial" panose="020B0604020202020204" pitchFamily="34" charset="0"/>
                <a:cs typeface="Arial" panose="020B0604020202020204" pitchFamily="34" charset="0"/>
              </a:rPr>
              <a:t>. 8th </a:t>
            </a:r>
            <a:r>
              <a:rPr lang="en-GB" sz="1400" dirty="0" err="1">
                <a:latin typeface="Arial" panose="020B0604020202020204" pitchFamily="34" charset="0"/>
                <a:cs typeface="Arial" panose="020B0604020202020204" pitchFamily="34" charset="0"/>
              </a:rPr>
              <a:t>edn</a:t>
            </a:r>
            <a:r>
              <a:rPr lang="en-GB" sz="1400" dirty="0">
                <a:latin typeface="Arial" panose="020B0604020202020204" pitchFamily="34" charset="0"/>
                <a:cs typeface="Arial" panose="020B0604020202020204" pitchFamily="34" charset="0"/>
              </a:rPr>
              <a:t>. New York: McGraw-Hill Education.</a:t>
            </a:r>
          </a:p>
          <a:p>
            <a:pPr marL="342900" indent="-342900">
              <a:lnSpc>
                <a:spcPct val="150000"/>
              </a:lnSpc>
              <a:buFont typeface="+mj-lt"/>
              <a:buAutoNum type="arabicPeriod"/>
            </a:pPr>
            <a:r>
              <a:rPr lang="en-GB" sz="1400" dirty="0">
                <a:latin typeface="Arial" panose="020B0604020202020204" pitchFamily="34" charset="0"/>
                <a:cs typeface="Arial" panose="020B0604020202020204" pitchFamily="34" charset="0"/>
              </a:rPr>
              <a:t>Piaget, J. (1976) </a:t>
            </a:r>
            <a:r>
              <a:rPr lang="en-GB" sz="1400" i="1" dirty="0">
                <a:latin typeface="Arial" panose="020B0604020202020204" pitchFamily="34" charset="0"/>
                <a:cs typeface="Arial" panose="020B0604020202020204" pitchFamily="34" charset="0"/>
              </a:rPr>
              <a:t>The Psychology of the Child</a:t>
            </a:r>
            <a:r>
              <a:rPr lang="en-GB" sz="1400" dirty="0">
                <a:latin typeface="Arial" panose="020B0604020202020204" pitchFamily="34" charset="0"/>
                <a:cs typeface="Arial" panose="020B0604020202020204" pitchFamily="34" charset="0"/>
              </a:rPr>
              <a:t>. New York: Basic Books.</a:t>
            </a:r>
          </a:p>
          <a:p>
            <a:pPr marL="342900" indent="-342900">
              <a:lnSpc>
                <a:spcPct val="150000"/>
              </a:lnSpc>
              <a:buFont typeface="+mj-lt"/>
              <a:buAutoNum type="arabicPeriod"/>
            </a:pPr>
            <a:r>
              <a:rPr lang="en-GB" sz="1400" dirty="0">
                <a:latin typeface="Arial" panose="020B0604020202020204" pitchFamily="34" charset="0"/>
                <a:cs typeface="Arial" panose="020B0604020202020204" pitchFamily="34" charset="0"/>
              </a:rPr>
              <a:t>Skinner, B.F. (1953) </a:t>
            </a:r>
            <a:r>
              <a:rPr lang="en-GB" sz="1400" i="1" dirty="0">
                <a:latin typeface="Arial" panose="020B0604020202020204" pitchFamily="34" charset="0"/>
                <a:cs typeface="Arial" panose="020B0604020202020204" pitchFamily="34" charset="0"/>
              </a:rPr>
              <a:t>Science and Human Behaviour</a:t>
            </a:r>
            <a:r>
              <a:rPr lang="en-GB" sz="1400" dirty="0">
                <a:latin typeface="Arial" panose="020B0604020202020204" pitchFamily="34" charset="0"/>
                <a:cs typeface="Arial" panose="020B0604020202020204" pitchFamily="34" charset="0"/>
              </a:rPr>
              <a:t>. New York: Macmillan.</a:t>
            </a:r>
          </a:p>
          <a:p>
            <a:pPr marL="342900" indent="-342900">
              <a:lnSpc>
                <a:spcPct val="150000"/>
              </a:lnSpc>
              <a:buFont typeface="+mj-lt"/>
              <a:buAutoNum type="arabicPeriod"/>
            </a:pPr>
            <a:r>
              <a:rPr lang="en-GB" sz="1400" dirty="0">
                <a:latin typeface="Arial" panose="020B0604020202020204" pitchFamily="34" charset="0"/>
                <a:cs typeface="Arial" panose="020B0604020202020204" pitchFamily="34" charset="0"/>
              </a:rPr>
              <a:t>Torrington, D., Hall, L., Taylor, S. and Atkinson, C. (2020) </a:t>
            </a:r>
            <a:r>
              <a:rPr lang="en-GB" sz="1400" i="1" dirty="0">
                <a:latin typeface="Arial" panose="020B0604020202020204" pitchFamily="34" charset="0"/>
                <a:cs typeface="Arial" panose="020B0604020202020204" pitchFamily="34" charset="0"/>
              </a:rPr>
              <a:t>Human Resource Management</a:t>
            </a:r>
            <a:r>
              <a:rPr lang="en-GB" sz="1400" dirty="0">
                <a:latin typeface="Arial" panose="020B0604020202020204" pitchFamily="34" charset="0"/>
                <a:cs typeface="Arial" panose="020B0604020202020204" pitchFamily="34" charset="0"/>
              </a:rPr>
              <a:t>. 11th </a:t>
            </a:r>
            <a:r>
              <a:rPr lang="en-GB" sz="1400" dirty="0" err="1">
                <a:latin typeface="Arial" panose="020B0604020202020204" pitchFamily="34" charset="0"/>
                <a:cs typeface="Arial" panose="020B0604020202020204" pitchFamily="34" charset="0"/>
              </a:rPr>
              <a:t>edn</a:t>
            </a:r>
            <a:r>
              <a:rPr lang="en-GB" sz="1400" dirty="0">
                <a:latin typeface="Arial" panose="020B0604020202020204" pitchFamily="34" charset="0"/>
                <a:cs typeface="Arial" panose="020B0604020202020204" pitchFamily="34" charset="0"/>
              </a:rPr>
              <a:t>. Harlow: Pearson.</a:t>
            </a:r>
          </a:p>
          <a:p>
            <a:pPr marL="342900" indent="-342900">
              <a:lnSpc>
                <a:spcPct val="150000"/>
              </a:lnSpc>
              <a:buFont typeface="+mj-lt"/>
              <a:buAutoNum type="arabicPeriod"/>
            </a:pPr>
            <a:r>
              <a:rPr lang="en-GB" sz="1400" dirty="0">
                <a:latin typeface="Arial" panose="020B0604020202020204" pitchFamily="34" charset="0"/>
                <a:cs typeface="Arial" panose="020B0604020202020204" pitchFamily="34" charset="0"/>
              </a:rPr>
              <a:t>Wilson, J.P. (2017) </a:t>
            </a:r>
            <a:r>
              <a:rPr lang="en-GB" sz="1400" i="1" dirty="0">
                <a:latin typeface="Arial" panose="020B0604020202020204" pitchFamily="34" charset="0"/>
                <a:cs typeface="Arial" panose="020B0604020202020204" pitchFamily="34" charset="0"/>
              </a:rPr>
              <a:t>Human Resource Development: Learning and Training for Individuals and Organizations</a:t>
            </a:r>
            <a:r>
              <a:rPr lang="en-GB" sz="1400" dirty="0">
                <a:latin typeface="Arial" panose="020B0604020202020204" pitchFamily="34" charset="0"/>
                <a:cs typeface="Arial" panose="020B0604020202020204" pitchFamily="34" charset="0"/>
              </a:rPr>
              <a:t>. 3rd </a:t>
            </a:r>
            <a:r>
              <a:rPr lang="en-GB" sz="1400" dirty="0" err="1">
                <a:latin typeface="Arial" panose="020B0604020202020204" pitchFamily="34" charset="0"/>
                <a:cs typeface="Arial" panose="020B0604020202020204" pitchFamily="34" charset="0"/>
              </a:rPr>
              <a:t>edn</a:t>
            </a:r>
            <a:r>
              <a:rPr lang="en-GB" sz="1400" dirty="0">
                <a:latin typeface="Arial" panose="020B0604020202020204" pitchFamily="34" charset="0"/>
                <a:cs typeface="Arial" panose="020B0604020202020204" pitchFamily="34" charset="0"/>
              </a:rPr>
              <a:t>. London: Kogan Page.</a:t>
            </a:r>
          </a:p>
        </p:txBody>
      </p:sp>
    </p:spTree>
    <p:extLst>
      <p:ext uri="{BB962C8B-B14F-4D97-AF65-F5344CB8AC3E}">
        <p14:creationId xmlns:p14="http://schemas.microsoft.com/office/powerpoint/2010/main" val="44089364"/>
      </p:ext>
    </p:extLst>
  </p:cSld>
  <p:clrMapOvr>
    <a:masterClrMapping/>
  </p:clrMapOvr>
</p:sld>
</file>

<file path=ppt/theme/theme1.xml><?xml version="1.0" encoding="utf-8"?>
<a:theme xmlns:a="http://schemas.openxmlformats.org/drawingml/2006/main" name="LevelVTI">
  <a:themeElements>
    <a:clrScheme name="Custom 88">
      <a:dk1>
        <a:sysClr val="windowText" lastClr="000000"/>
      </a:dk1>
      <a:lt1>
        <a:sysClr val="window" lastClr="FFFFFF"/>
      </a:lt1>
      <a:dk2>
        <a:srgbClr val="182230"/>
      </a:dk2>
      <a:lt2>
        <a:srgbClr val="F2F2F2"/>
      </a:lt2>
      <a:accent1>
        <a:srgbClr val="00BAC8"/>
      </a:accent1>
      <a:accent2>
        <a:srgbClr val="794DFF"/>
      </a:accent2>
      <a:accent3>
        <a:srgbClr val="00D17D"/>
      </a:accent3>
      <a:accent4>
        <a:srgbClr val="E69500"/>
      </a:accent4>
      <a:accent5>
        <a:srgbClr val="FE5D21"/>
      </a:accent5>
      <a:accent6>
        <a:srgbClr val="939393"/>
      </a:accent6>
      <a:hlink>
        <a:srgbClr val="3E8FF1"/>
      </a:hlink>
      <a:folHlink>
        <a:srgbClr val="939393"/>
      </a:folHlink>
    </a:clrScheme>
    <a:fontScheme name="Seaford">
      <a:majorFont>
        <a:latin typeface="Seaford"/>
        <a:ea typeface=""/>
        <a:cs typeface=""/>
      </a:majorFont>
      <a:minorFont>
        <a:latin typeface="Seafor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velVTI" id="{64F43929-0387-4D33-907F-72B939BCAF99}" vid="{D804DF84-3298-4A39-BA0E-21F83D68BC2A}"/>
    </a:ext>
  </a:extLst>
</a:theme>
</file>

<file path=docProps/app.xml><?xml version="1.0" encoding="utf-8"?>
<Properties xmlns="http://schemas.openxmlformats.org/officeDocument/2006/extended-properties" xmlns:vt="http://schemas.openxmlformats.org/officeDocument/2006/docPropsVTypes">
  <Template>Office 2013 - 2022 Theme</Template>
  <TotalTime>957</TotalTime>
  <Words>1767</Words>
  <Application>Microsoft Office PowerPoint</Application>
  <PresentationFormat>Widescreen</PresentationFormat>
  <Paragraphs>182</Paragraphs>
  <Slides>21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Courier New</vt:lpstr>
      <vt:lpstr>Seaford</vt:lpstr>
      <vt:lpstr>Wingdings</vt:lpstr>
      <vt:lpstr>LevelVTI</vt:lpstr>
      <vt:lpstr> UNIVERSITY OF WALES TRINITY SAINT DAVID                           LONDON CAMPUS </vt:lpstr>
      <vt:lpstr>PowerPoint Presentation</vt:lpstr>
      <vt:lpstr>PowerPoint Presentation</vt:lpstr>
      <vt:lpstr>PowerPoint Presentation</vt:lpstr>
      <vt:lpstr>PowerPoint Presentation</vt:lpstr>
      <vt:lpstr>  IV. RECRUITMENT PROCESS – MARKS &amp; SPENCER ( M&amp;S)  </vt:lpstr>
      <vt:lpstr>V. JOB ANALYSIS– MARKS &amp; SPENCER (M&amp;S) </vt:lpstr>
      <vt:lpstr>VI. JOB DESCRIPTION–MARKS &amp; SPENCER (M&amp;S) </vt:lpstr>
      <vt:lpstr>VII. PERSON SPECIFICATION – CUSTOMER SERVICE SUPERVISOR  AT MARKS &amp; SPENCER</vt:lpstr>
      <vt:lpstr>PowerPoint Presentation</vt:lpstr>
      <vt:lpstr>PowerPoint Presentation</vt:lpstr>
      <vt:lpstr>PowerPoint Presentation</vt:lpstr>
      <vt:lpstr>PowerPoint Presentation</vt:lpstr>
      <vt:lpstr>PowerPoint Presentation</vt:lpstr>
      <vt:lpstr>  XII.TRAINING AND DEVELOPMENT NEEDS–M&amp;S  </vt:lpstr>
      <vt:lpstr>PowerPoint Presentation</vt:lpstr>
      <vt:lpstr>XIV. HUMANIST / EXPERIENTIAL LEARNING - APPLICATION IN M&amp;S </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Yustina Da Costsa</dc:creator>
  <cp:lastModifiedBy>Yustina Da Costsa</cp:lastModifiedBy>
  <cp:revision>7</cp:revision>
  <dcterms:created xsi:type="dcterms:W3CDTF">2026-03-05T16:25:46Z</dcterms:created>
  <dcterms:modified xsi:type="dcterms:W3CDTF">2026-03-16T23:27:48Z</dcterms:modified>
</cp:coreProperties>
</file>