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64" r:id="rId11"/>
    <p:sldId id="271" r:id="rId12"/>
    <p:sldId id="265" r:id="rId13"/>
    <p:sldId id="266" r:id="rId14"/>
    <p:sldId id="269" r:id="rId15"/>
    <p:sldId id="268" r:id="rId16"/>
    <p:sldId id="273" r:id="rId17"/>
    <p:sldId id="275" r:id="rId18"/>
    <p:sldId id="272" r:id="rId19"/>
    <p:sldId id="274" r:id="rId20"/>
    <p:sldId id="276" r:id="rId21"/>
    <p:sldId id="267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9B162A-3B70-4B52-84B3-052147F8F1C6}" v="1" dt="2018-11-15T09:15:09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Hutchings" userId="S::laura.hutchings@uwtsd.ac.uk::a3779f9f-9c99-4095-9b3e-37d5e4307d3c" providerId="AD" clId="Web-{549B162A-3B70-4B52-84B3-052147F8F1C6}"/>
    <pc:docChg chg="modSld">
      <pc:chgData name="Laura Hutchings" userId="S::laura.hutchings@uwtsd.ac.uk::a3779f9f-9c99-4095-9b3e-37d5e4307d3c" providerId="AD" clId="Web-{549B162A-3B70-4B52-84B3-052147F8F1C6}" dt="2018-11-15T09:15:17.087" v="2" actId="20577"/>
      <pc:docMkLst>
        <pc:docMk/>
      </pc:docMkLst>
      <pc:sldChg chg="modSp">
        <pc:chgData name="Laura Hutchings" userId="S::laura.hutchings@uwtsd.ac.uk::a3779f9f-9c99-4095-9b3e-37d5e4307d3c" providerId="AD" clId="Web-{549B162A-3B70-4B52-84B3-052147F8F1C6}" dt="2018-11-15T09:15:09.259" v="0" actId="20577"/>
        <pc:sldMkLst>
          <pc:docMk/>
          <pc:sldMk cId="3530697855" sldId="256"/>
        </pc:sldMkLst>
        <pc:spChg chg="mod">
          <ac:chgData name="Laura Hutchings" userId="S::laura.hutchings@uwtsd.ac.uk::a3779f9f-9c99-4095-9b3e-37d5e4307d3c" providerId="AD" clId="Web-{549B162A-3B70-4B52-84B3-052147F8F1C6}" dt="2018-11-15T09:15:09.259" v="0" actId="20577"/>
          <ac:spMkLst>
            <pc:docMk/>
            <pc:sldMk cId="3530697855" sldId="2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FD7449-AE5D-4CE0-A5D7-0AC8689A182F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71A3D730-EF46-42B6-9115-8771D1D9B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12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561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altLang="en-US" dirty="0" smtClean="0"/>
              <a:t>Donald from 2 and a half years had been able to </a:t>
            </a:r>
            <a:r>
              <a:rPr lang="en-GB" altLang="en-US" dirty="0" err="1" smtClean="0"/>
              <a:t>lst</a:t>
            </a:r>
            <a:r>
              <a:rPr lang="en-GB" altLang="en-US" dirty="0" smtClean="0"/>
              <a:t> all the \us presidents; say the alphabet forwards and backwards; relate the 23</a:t>
            </a:r>
            <a:r>
              <a:rPr lang="en-GB" altLang="en-US" baseline="30000" dirty="0" smtClean="0"/>
              <a:t>rd</a:t>
            </a:r>
            <a:r>
              <a:rPr lang="en-GB" altLang="en-US" dirty="0" smtClean="0"/>
              <a:t> Psalm but not be able to hold a normal conversation.</a:t>
            </a:r>
          </a:p>
          <a:p>
            <a:endParaRPr lang="en-GB" dirty="0" smtClean="0"/>
          </a:p>
          <a:p>
            <a:r>
              <a:rPr lang="en-GB" dirty="0" smtClean="0"/>
              <a:t>Leo </a:t>
            </a:r>
            <a:r>
              <a:rPr lang="en-GB" dirty="0" err="1" smtClean="0"/>
              <a:t>Kranner</a:t>
            </a:r>
            <a:r>
              <a:rPr lang="en-GB" dirty="0" smtClean="0"/>
              <a:t> – psychiatrist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465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altLang="en-US" dirty="0" smtClean="0"/>
              <a:t>Before this : A psychiatrist </a:t>
            </a:r>
            <a:r>
              <a:rPr lang="en-GB" altLang="en-US" dirty="0" err="1" smtClean="0"/>
              <a:t>Bleuer</a:t>
            </a:r>
            <a:r>
              <a:rPr lang="en-GB" altLang="en-US" dirty="0" smtClean="0"/>
              <a:t> in 1911 had </a:t>
            </a:r>
            <a:r>
              <a:rPr lang="en-GB" altLang="en-US" dirty="0" err="1" smtClean="0"/>
              <a:t>usd</a:t>
            </a:r>
            <a:r>
              <a:rPr lang="en-GB" altLang="en-US" dirty="0" smtClean="0"/>
              <a:t> the term ‘autism’ to describe a withdrawal from participation.</a:t>
            </a:r>
          </a:p>
          <a:p>
            <a:endParaRPr lang="en-GB" dirty="0" smtClean="0"/>
          </a:p>
          <a:p>
            <a:r>
              <a:rPr lang="en-GB" dirty="0" err="1" smtClean="0"/>
              <a:t>Kanner</a:t>
            </a:r>
            <a:r>
              <a:rPr lang="en-GB" dirty="0" smtClean="0"/>
              <a:t> defined more features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02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However </a:t>
            </a:r>
            <a:r>
              <a:rPr lang="en-GB" dirty="0" err="1" smtClean="0"/>
              <a:t>Kranner</a:t>
            </a:r>
            <a:r>
              <a:rPr lang="en-GB" dirty="0" smtClean="0"/>
              <a:t> was very dated – time went on there was more of a spectrum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7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Described in 1979 after a seminal study by Lorna Wing and Judith Gould working in London. They studied all the children in London under 15 with a learning disability.</a:t>
            </a:r>
          </a:p>
          <a:p>
            <a:pPr eaLnBrk="1" hangingPunct="1"/>
            <a:r>
              <a:rPr lang="en-GB" altLang="en-US" dirty="0" smtClean="0"/>
              <a:t>All three features must be present to make a diagnosis. Observation used to diagnose.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Social imagination=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smtClean="0"/>
              <a:t>not imagination but imagining what others think-theory of mind.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It is likely that in the next year or so that new diagnostic criteria will be adopted that do not require the three areas- this is because experts think that there is an overlap that is not clearly understood between these areas.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425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altLang="en-US" dirty="0" smtClean="0"/>
              <a:t>Child is not mentally equipped to learn social skills in a normal way, so difficult to teach.</a:t>
            </a:r>
          </a:p>
          <a:p>
            <a:pPr defTabSz="897849">
              <a:defRPr/>
            </a:pPr>
            <a:endParaRPr lang="en-GB" altLang="en-US" dirty="0"/>
          </a:p>
          <a:p>
            <a:pPr defTabSz="897849">
              <a:defRPr/>
            </a:pPr>
            <a:r>
              <a:rPr lang="en-GB" altLang="en-US" dirty="0" smtClean="0"/>
              <a:t>Consider interaction with others in class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307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 definition </a:t>
            </a:r>
          </a:p>
          <a:p>
            <a:endParaRPr lang="en-GB" dirty="0"/>
          </a:p>
          <a:p>
            <a:r>
              <a:rPr lang="en-GB" dirty="0" smtClean="0"/>
              <a:t>Write your own definition of what it means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3053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. Withdrawn, play stereotyped, ritualised behaviour, little or no language, 4:1 males to females (Jordan,2002)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2. </a:t>
            </a:r>
            <a:r>
              <a:rPr lang="en-GB" altLang="en-US" dirty="0" err="1" smtClean="0"/>
              <a:t>Aspergers</a:t>
            </a:r>
            <a:r>
              <a:rPr lang="en-GB" altLang="en-US" dirty="0" smtClean="0"/>
              <a:t> characterised by obsessional interests, </a:t>
            </a:r>
            <a:r>
              <a:rPr lang="en-GB" altLang="en-US" dirty="0" err="1" smtClean="0"/>
              <a:t>routinised</a:t>
            </a:r>
            <a:r>
              <a:rPr lang="en-GB" altLang="en-US" dirty="0" smtClean="0"/>
              <a:t> behaviour. Do develop grammatically correct speech but lack semantic-pragmatic skills. Not mild </a:t>
            </a:r>
            <a:r>
              <a:rPr lang="en-GB" altLang="en-US" dirty="0"/>
              <a:t>a</a:t>
            </a:r>
            <a:r>
              <a:rPr lang="en-GB" altLang="en-US" dirty="0" smtClean="0"/>
              <a:t>utism, can be quite severe. 14:1 Male female ratio (Jordan,2002).</a:t>
            </a:r>
          </a:p>
          <a:p>
            <a:pPr eaLnBrk="1" hangingPunct="1"/>
            <a:endParaRPr lang="en-GB" altLang="en-US" dirty="0" smtClean="0"/>
          </a:p>
          <a:p>
            <a:r>
              <a:rPr lang="en-GB" altLang="en-US" dirty="0" smtClean="0"/>
              <a:t>3. </a:t>
            </a:r>
            <a:r>
              <a:rPr lang="en-GB" altLang="en-US" dirty="0" err="1" smtClean="0"/>
              <a:t>Retts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Syndrom</a:t>
            </a:r>
            <a:r>
              <a:rPr lang="en-GB" altLang="en-US" dirty="0" smtClean="0"/>
              <a:t>-genetic</a:t>
            </a:r>
            <a:r>
              <a:rPr lang="en-GB" altLang="en-US" dirty="0"/>
              <a:t> </a:t>
            </a:r>
            <a:r>
              <a:rPr lang="en-GB" altLang="en-US" dirty="0" smtClean="0"/>
              <a:t>= </a:t>
            </a:r>
            <a:r>
              <a:rPr lang="en-GB" dirty="0"/>
              <a:t>Most cases of </a:t>
            </a:r>
            <a:r>
              <a:rPr lang="en-GB" dirty="0" err="1"/>
              <a:t>Rett</a:t>
            </a:r>
            <a:r>
              <a:rPr lang="en-GB" dirty="0"/>
              <a:t> syndrome are caused by a mutation (change in the DNA) in the MECP2 gene, which is found on the X chromosome</a:t>
            </a:r>
            <a:endParaRPr lang="en-GB" altLang="en-US" dirty="0" smtClean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smtClean="0"/>
              <a:t>mainly affects girls, degenerative, severe LD, deteriorate physically, hand wringing is a common characteristic.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4.PDD-term sometimes used in USA for ASD.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8043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619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May be no single cause  but a set of triggers, that if they occur together can cause autism.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Neurochemical= condition effects diet, diet effects condition (two way interaction)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Psychological and behavioural interact e.g. Child’s flexibility can increase to the extent that we display flexibility in adjusting to the child, so dependent on each other.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154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962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Observation –Cumine et al (2000) p.21-go through some illustrative points – things to look out for: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smtClean="0"/>
              <a:t>Spending more time playing with objects than others </a:t>
            </a:r>
          </a:p>
          <a:p>
            <a:pPr eaLnBrk="1" hangingPunct="1"/>
            <a:r>
              <a:rPr lang="en-GB" altLang="en-US" dirty="0" smtClean="0"/>
              <a:t>Do they try to share the object?</a:t>
            </a:r>
          </a:p>
          <a:p>
            <a:pPr eaLnBrk="1" hangingPunct="1"/>
            <a:r>
              <a:rPr lang="en-GB" altLang="en-US" dirty="0" smtClean="0"/>
              <a:t>Do they respond to laughter or crying</a:t>
            </a:r>
          </a:p>
          <a:p>
            <a:pPr eaLnBrk="1" hangingPunct="1"/>
            <a:r>
              <a:rPr lang="en-GB" altLang="en-US" dirty="0" smtClean="0"/>
              <a:t>Do they become resistant if you try to move toys</a:t>
            </a:r>
          </a:p>
          <a:p>
            <a:pPr eaLnBrk="1" hangingPunct="1"/>
            <a:r>
              <a:rPr lang="en-GB" altLang="en-US" dirty="0" smtClean="0"/>
              <a:t>Becomes upset if you rearrange toys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Play based assessment – developed at Nottingham University by Elizabeth Newson in 1979-suggets that toys be used to elicit play and communication.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Checklists-e.g. Childhood Autism Rating Scale. But full medical diagnosis is needed to confirm – this is usually by a multi-</a:t>
            </a:r>
            <a:r>
              <a:rPr lang="en-GB" altLang="en-US" dirty="0" err="1" smtClean="0"/>
              <a:t>disiplinary</a:t>
            </a:r>
            <a:r>
              <a:rPr lang="en-GB" altLang="en-US" dirty="0" smtClean="0"/>
              <a:t> team.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Scales – CHAT = checklist for autism in toddlers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CARS = childhood autism rating scale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3883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SALT = speech and language therapy</a:t>
            </a:r>
          </a:p>
          <a:p>
            <a:endParaRPr lang="en-GB" dirty="0"/>
          </a:p>
          <a:p>
            <a:r>
              <a:rPr lang="en-GB" dirty="0" smtClean="0"/>
              <a:t>A multi disciplinary assessment is needed – why?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8820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8717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769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623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Social </a:t>
            </a:r>
            <a:r>
              <a:rPr lang="en-GB" dirty="0" err="1"/>
              <a:t>stories</a:t>
            </a:r>
            <a:r>
              <a:rPr lang="en-GB" baseline="30000" dirty="0" err="1"/>
              <a:t>TM</a:t>
            </a:r>
            <a:r>
              <a:rPr lang="en-GB" dirty="0"/>
              <a:t> were created by Carol </a:t>
            </a:r>
            <a:r>
              <a:rPr lang="en-GB" dirty="0" err="1"/>
              <a:t>Gray</a:t>
            </a:r>
            <a:r>
              <a:rPr lang="en-GB" dirty="0"/>
              <a:t> in 1991. They are short descriptions of a particular situation, event or activity, which include specific information about what to expect in that situation and why.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4723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636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7692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2401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3D730-EF46-42B6-9115-8771D1D9B8F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64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D7AAC69-6941-4D23-A5A1-7B056DA1D5E3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D5F1C09-3E3E-4700-9A41-E725E3F7AC6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r1HF6a0w4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pWWP1HNGQ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Needs resulting from autistic spectrum disorders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697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Leo </a:t>
            </a:r>
            <a:r>
              <a:rPr lang="en-GB" dirty="0" err="1"/>
              <a:t>Kanner</a:t>
            </a:r>
            <a:r>
              <a:rPr lang="en-GB" dirty="0"/>
              <a:t> first identified autism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In 1938, 5year old ‘Donald’ came to his clinic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 err="1"/>
              <a:t>Kanner</a:t>
            </a:r>
            <a:r>
              <a:rPr lang="en-GB" dirty="0"/>
              <a:t> noticed other similar children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In 1943 he published a paper and called the condition ‘early childhood autism</a:t>
            </a:r>
            <a:r>
              <a:rPr lang="en-GB" dirty="0" smtClean="0"/>
              <a:t>’.</a:t>
            </a:r>
          </a:p>
          <a:p>
            <a:pPr>
              <a:buFont typeface="Arial" pitchFamily="34" charset="0"/>
              <a:buChar char="•"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www.youtube.com/watch?v=Hr1HF6a0w40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Autistic Spectrum Disorder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93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Profound autistic withdrawal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An obsessive desire for the preservation of sameness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A good rote memory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An intelligent and pensive expression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 err="1"/>
              <a:t>Mutism</a:t>
            </a:r>
            <a:r>
              <a:rPr lang="en-GB" dirty="0"/>
              <a:t>, or language without real communicative intent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Oversensitivity to stimuli</a:t>
            </a:r>
            <a:r>
              <a:rPr lang="en-GB" dirty="0" smtClean="0"/>
              <a:t>;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dirty="0"/>
              <a:t>A skilful relationship to objects.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Kanner</a:t>
            </a:r>
            <a:r>
              <a:rPr lang="en-GB" dirty="0"/>
              <a:t> defined the features of autism as:</a:t>
            </a:r>
          </a:p>
        </p:txBody>
      </p:sp>
    </p:spTree>
    <p:extLst>
      <p:ext uri="{BB962C8B-B14F-4D97-AF65-F5344CB8AC3E}">
        <p14:creationId xmlns:p14="http://schemas.microsoft.com/office/powerpoint/2010/main" val="1976024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As time went on, more children were studied and it was found not all children fitted </a:t>
            </a:r>
            <a:r>
              <a:rPr lang="en-GB" dirty="0" err="1"/>
              <a:t>Kanner’s</a:t>
            </a:r>
            <a:r>
              <a:rPr lang="en-GB" dirty="0"/>
              <a:t> criteria exactly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In 1998 Lorna Wing used the broader term ‘autistic continuum’ or later ‘autistic spectrum’.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Autistic Continuum</a:t>
            </a:r>
          </a:p>
        </p:txBody>
      </p:sp>
    </p:spTree>
    <p:extLst>
      <p:ext uri="{BB962C8B-B14F-4D97-AF65-F5344CB8AC3E}">
        <p14:creationId xmlns:p14="http://schemas.microsoft.com/office/powerpoint/2010/main" val="2647141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Impairment of social interaction</a:t>
            </a:r>
            <a:r>
              <a:rPr lang="en-GB" dirty="0" smtClean="0"/>
              <a:t>;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Impairment of social communication</a:t>
            </a:r>
            <a:r>
              <a:rPr lang="en-GB" dirty="0" smtClean="0"/>
              <a:t>;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Impairment of social imagination.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Triad of Impairments</a:t>
            </a:r>
          </a:p>
        </p:txBody>
      </p:sp>
    </p:spTree>
    <p:extLst>
      <p:ext uri="{BB962C8B-B14F-4D97-AF65-F5344CB8AC3E}">
        <p14:creationId xmlns:p14="http://schemas.microsoft.com/office/powerpoint/2010/main" val="1819435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n"/>
              <a:defRPr/>
            </a:pPr>
            <a:r>
              <a:rPr lang="en-GB" dirty="0"/>
              <a:t>Child does not develop, or is slow to develop social skills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Usually unaware of social rules and conventions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Cannot make sense of </a:t>
            </a:r>
            <a:r>
              <a:rPr lang="en-GB" dirty="0" smtClean="0"/>
              <a:t>people.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Relates better to objects than people.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Impairment of social interaction</a:t>
            </a:r>
          </a:p>
        </p:txBody>
      </p:sp>
    </p:spTree>
    <p:extLst>
      <p:ext uri="{BB962C8B-B14F-4D97-AF65-F5344CB8AC3E}">
        <p14:creationId xmlns:p14="http://schemas.microsoft.com/office/powerpoint/2010/main" val="139536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indent="-273050">
              <a:buNone/>
              <a:defRPr/>
            </a:pPr>
            <a:r>
              <a:rPr lang="en-GB" dirty="0"/>
              <a:t>“ School was a torture ground in itself for me because of my lack of social skills and my absolute terror of people ( in part because I didn’t just automatically know the social rules, and when I did learn them, I had to think about them all the time- and who can keep up with that sort of coping skills ALL THE TIME” </a:t>
            </a:r>
          </a:p>
          <a:p>
            <a:pPr marL="273050" indent="-273050">
              <a:buNone/>
              <a:defRPr/>
            </a:pPr>
            <a:r>
              <a:rPr lang="en-GB" sz="1800" dirty="0"/>
              <a:t>(Karen cited in  Sainsbury(2000) p. 71)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Martian in the Playground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028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dirty="0"/>
              <a:t>An adult with autism / a child with autism ( not ‘ an autistic adult’ </a:t>
            </a:r>
            <a:r>
              <a:rPr lang="en-GB" dirty="0" err="1"/>
              <a:t>etc</a:t>
            </a:r>
            <a:r>
              <a:rPr lang="en-GB" dirty="0" smtClean="0"/>
              <a:t>)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dirty="0"/>
              <a:t>‘Autism’, ‘</a:t>
            </a:r>
            <a:r>
              <a:rPr lang="en-GB" dirty="0" err="1"/>
              <a:t>Kanner’s</a:t>
            </a:r>
            <a:r>
              <a:rPr lang="en-GB" dirty="0"/>
              <a:t> Autism’ – core syndrome; most will have additional learning difficulty and language problems</a:t>
            </a:r>
            <a:r>
              <a:rPr lang="en-GB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dirty="0" err="1"/>
              <a:t>Aspergers</a:t>
            </a:r>
            <a:r>
              <a:rPr lang="en-GB" dirty="0"/>
              <a:t> Syndrome – no additional learning difficulty; no difficulties with structural aspects of language</a:t>
            </a:r>
            <a:r>
              <a:rPr lang="en-GB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dirty="0" err="1"/>
              <a:t>Retts</a:t>
            </a:r>
            <a:r>
              <a:rPr lang="en-GB" dirty="0"/>
              <a:t> </a:t>
            </a:r>
            <a:r>
              <a:rPr lang="en-GB" dirty="0" smtClean="0"/>
              <a:t>Syndrome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dirty="0"/>
              <a:t>Pervasive Developmental Disorder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</p:spTree>
    <p:extLst>
      <p:ext uri="{BB962C8B-B14F-4D97-AF65-F5344CB8AC3E}">
        <p14:creationId xmlns:p14="http://schemas.microsoft.com/office/powerpoint/2010/main" val="3935331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we pinpoint a single cause?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causes autism?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21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93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6519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is autism identified?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766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Structured </a:t>
            </a:r>
            <a:r>
              <a:rPr lang="en-GB" dirty="0" smtClean="0"/>
              <a:t>observation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Play based </a:t>
            </a:r>
            <a:r>
              <a:rPr lang="en-GB" dirty="0" smtClean="0"/>
              <a:t>assessment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Diagnostic checklists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43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n"/>
              <a:defRPr/>
            </a:pPr>
            <a:r>
              <a:rPr lang="en-GB" dirty="0"/>
              <a:t>Team of professionals e.g. </a:t>
            </a:r>
            <a:r>
              <a:rPr lang="en-GB" smtClean="0"/>
              <a:t>paediatrician, </a:t>
            </a:r>
            <a:r>
              <a:rPr lang="en-GB" dirty="0"/>
              <a:t>SALT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Developmental history and medical checks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Child observation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Wingdings" pitchFamily="2" charset="2"/>
              <a:buChar char="n"/>
              <a:defRPr/>
            </a:pPr>
            <a:r>
              <a:rPr lang="en-GB" dirty="0"/>
              <a:t>Clinical judgement.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Multi-Disciplinary Assessment</a:t>
            </a:r>
          </a:p>
        </p:txBody>
      </p:sp>
    </p:spTree>
    <p:extLst>
      <p:ext uri="{BB962C8B-B14F-4D97-AF65-F5344CB8AC3E}">
        <p14:creationId xmlns:p14="http://schemas.microsoft.com/office/powerpoint/2010/main" val="3587416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www.youtube.com/watch?v=ejpWWP1HNGQ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Consider: how do children with autism experience the world?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barriers may be caused for these children in education?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Autism and 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383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Frightening sensory experiences</a:t>
            </a:r>
            <a:r>
              <a:rPr lang="en-GB" dirty="0" smtClean="0"/>
              <a:t>;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Unpredictable people</a:t>
            </a:r>
            <a:r>
              <a:rPr lang="en-GB" dirty="0" smtClean="0"/>
              <a:t>;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Constantly changing events</a:t>
            </a:r>
            <a:r>
              <a:rPr lang="en-GB" dirty="0" smtClean="0"/>
              <a:t>;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Everyone else is on the other side of an ‘invisible wall</a:t>
            </a:r>
            <a:r>
              <a:rPr lang="en-GB" dirty="0" smtClean="0"/>
              <a:t>’.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May result in fear, distress, frustration, anger.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the child with ASD experience the world?</a:t>
            </a:r>
          </a:p>
        </p:txBody>
      </p:sp>
    </p:spTree>
    <p:extLst>
      <p:ext uri="{BB962C8B-B14F-4D97-AF65-F5344CB8AC3E}">
        <p14:creationId xmlns:p14="http://schemas.microsoft.com/office/powerpoint/2010/main" val="3674596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>
            <a:normAutofit fontScale="62500" lnSpcReduction="20000"/>
          </a:bodyPr>
          <a:lstStyle/>
          <a:p>
            <a:pPr fontAlgn="base"/>
            <a:r>
              <a:rPr lang="en-GB" dirty="0"/>
              <a:t>develop self-care skills (</a:t>
            </a:r>
            <a:r>
              <a:rPr lang="en-GB" dirty="0" err="1"/>
              <a:t>eg</a:t>
            </a:r>
            <a:r>
              <a:rPr lang="en-GB" dirty="0"/>
              <a:t> how to clean teeth, wash hands or get dressed), social skills (</a:t>
            </a:r>
            <a:r>
              <a:rPr lang="en-GB" dirty="0" err="1"/>
              <a:t>eg</a:t>
            </a:r>
            <a:r>
              <a:rPr lang="en-GB" dirty="0"/>
              <a:t> sharing, asking for help, saying thank you, interrupting) and academic abilities </a:t>
            </a:r>
            <a:endParaRPr lang="en-GB" dirty="0" smtClean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help someone to understand how others might behave or respond in a particular situation </a:t>
            </a:r>
            <a:endParaRPr lang="en-GB" dirty="0" smtClean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help others understand the perspective of an autistic person and why they may respond or behave in a particular way </a:t>
            </a:r>
            <a:endParaRPr lang="en-GB" dirty="0" smtClean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help a person to cope with changes to routine and unexpected or distressing events (</a:t>
            </a:r>
            <a:r>
              <a:rPr lang="en-GB" dirty="0" err="1"/>
              <a:t>eg</a:t>
            </a:r>
            <a:r>
              <a:rPr lang="en-GB" dirty="0"/>
              <a:t> absence of teacher, moving house, thunderstorms) </a:t>
            </a:r>
            <a:endParaRPr lang="en-GB" dirty="0" smtClean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provide positive feedback to a person about an area of strength or achievement in order to develop self-esteem </a:t>
            </a:r>
            <a:endParaRPr lang="en-GB" dirty="0" smtClean="0"/>
          </a:p>
          <a:p>
            <a:pPr fontAlgn="base"/>
            <a:endParaRPr lang="en-GB" dirty="0"/>
          </a:p>
          <a:p>
            <a:pPr fontAlgn="base"/>
            <a:r>
              <a:rPr lang="en-GB" dirty="0"/>
              <a:t>as a behavioural strategy (</a:t>
            </a:r>
            <a:r>
              <a:rPr lang="en-GB" dirty="0" err="1"/>
              <a:t>eg</a:t>
            </a:r>
            <a:r>
              <a:rPr lang="en-GB" dirty="0"/>
              <a:t> what to do when angry, how to cope with obsessions).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Possible strategies – Social Stories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996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1399"/>
            <a:ext cx="9144000" cy="700274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459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Social Stories </a:t>
            </a:r>
          </a:p>
          <a:p>
            <a:r>
              <a:rPr lang="en-GB" dirty="0"/>
              <a:t>My toys belong to me. They are mine.</a:t>
            </a:r>
          </a:p>
          <a:p>
            <a:r>
              <a:rPr lang="en-GB" dirty="0"/>
              <a:t>Many of my toys were given to me</a:t>
            </a:r>
          </a:p>
          <a:p>
            <a:r>
              <a:rPr lang="en-GB" dirty="0"/>
              <a:t>Some of my toys have my name on them.</a:t>
            </a:r>
          </a:p>
          <a:p>
            <a:r>
              <a:rPr lang="en-GB" dirty="0"/>
              <a:t>I may play with my toys or share them with someone.</a:t>
            </a:r>
          </a:p>
          <a:p>
            <a:r>
              <a:rPr lang="en-GB" dirty="0"/>
              <a:t>I have toys that are mine.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669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social story needs to have a title, introduction, body and conclusion and should use patient and supportive language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It should answer six questions: where, when, who, what, how and why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It should be made up of descriptive sentences, and may also have coaching sentences. A descriptive sentence accurately describes the context, such as where the situation occurs, who is there, what happens and </a:t>
            </a:r>
            <a:r>
              <a:rPr lang="en-GB" dirty="0" smtClean="0"/>
              <a:t>why.</a:t>
            </a:r>
          </a:p>
          <a:p>
            <a:endParaRPr lang="en-GB" dirty="0"/>
          </a:p>
          <a:p>
            <a:r>
              <a:rPr lang="en-GB" dirty="0" smtClean="0"/>
              <a:t>Picture the goal and gather the information before starting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social story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8562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your own social story, present your story to the rest of the class.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122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Baron-</a:t>
            </a:r>
            <a:r>
              <a:rPr lang="en-US" dirty="0" err="1"/>
              <a:t>Cohen,S</a:t>
            </a:r>
            <a:r>
              <a:rPr lang="en-US" dirty="0"/>
              <a:t>., </a:t>
            </a:r>
            <a:r>
              <a:rPr lang="en-US" dirty="0" err="1"/>
              <a:t>Leslie,A</a:t>
            </a:r>
            <a:r>
              <a:rPr lang="en-US" dirty="0"/>
              <a:t>. &amp; </a:t>
            </a:r>
            <a:r>
              <a:rPr lang="en-US" dirty="0" err="1"/>
              <a:t>Frith,U</a:t>
            </a:r>
            <a:r>
              <a:rPr lang="en-US" dirty="0"/>
              <a:t>. (1985) Does the autistic child have a ‘theory of mind’? </a:t>
            </a:r>
            <a:r>
              <a:rPr lang="en-US" i="1" dirty="0"/>
              <a:t>Cognition</a:t>
            </a:r>
            <a:r>
              <a:rPr lang="en-US" dirty="0"/>
              <a:t>, 21, 37-46.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 err="1"/>
              <a:t>Cumine,V</a:t>
            </a:r>
            <a:r>
              <a:rPr lang="en-US" dirty="0"/>
              <a:t>., Julia Leach &amp; </a:t>
            </a:r>
            <a:r>
              <a:rPr lang="en-US" dirty="0" err="1"/>
              <a:t>Stevenson,G</a:t>
            </a:r>
            <a:r>
              <a:rPr lang="en-US" dirty="0"/>
              <a:t>. (1998) </a:t>
            </a:r>
            <a:r>
              <a:rPr lang="en-US" i="1" dirty="0"/>
              <a:t>Asperger Syndrome: A Practical Guide for Teachers</a:t>
            </a:r>
            <a:r>
              <a:rPr lang="en-US" dirty="0"/>
              <a:t>, London: David Fulton Publishers.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 err="1"/>
              <a:t>Frith,U</a:t>
            </a:r>
            <a:r>
              <a:rPr lang="en-US" dirty="0"/>
              <a:t>. (1989) </a:t>
            </a:r>
            <a:r>
              <a:rPr lang="en-US" i="1" dirty="0" err="1"/>
              <a:t>Autism:Explaining</a:t>
            </a:r>
            <a:r>
              <a:rPr lang="en-US" i="1" dirty="0"/>
              <a:t> the enigma</a:t>
            </a:r>
            <a:r>
              <a:rPr lang="en-US" dirty="0"/>
              <a:t>, Oxford: Blackwell.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 err="1"/>
              <a:t>Happe,F</a:t>
            </a:r>
            <a:r>
              <a:rPr lang="en-US" dirty="0"/>
              <a:t>. &amp; </a:t>
            </a:r>
            <a:r>
              <a:rPr lang="en-US" dirty="0" err="1"/>
              <a:t>Frith,U</a:t>
            </a:r>
            <a:r>
              <a:rPr lang="en-US" dirty="0"/>
              <a:t>. (2006) The Weak Coherence Account: Detail focused Cognitive Style in Autistic Spectrum Disorders, </a:t>
            </a:r>
            <a:r>
              <a:rPr lang="en-US" i="1" dirty="0"/>
              <a:t>Journal of Autism and Developmental Disorders</a:t>
            </a:r>
            <a:r>
              <a:rPr lang="en-US" dirty="0"/>
              <a:t>,36,1, 5-25.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 err="1"/>
              <a:t>Jordan,R</a:t>
            </a:r>
            <a:r>
              <a:rPr lang="en-US" dirty="0"/>
              <a:t>. (2002) </a:t>
            </a:r>
            <a:r>
              <a:rPr lang="en-US" i="1" dirty="0"/>
              <a:t>Autistic Spectrum Disorders in the Early Years</a:t>
            </a:r>
            <a:r>
              <a:rPr lang="en-US" dirty="0"/>
              <a:t>, Litchfield: </a:t>
            </a:r>
            <a:r>
              <a:rPr lang="en-US" dirty="0" err="1"/>
              <a:t>QEd</a:t>
            </a:r>
            <a:r>
              <a:rPr lang="en-US" dirty="0"/>
              <a:t> Publishers.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Sainsbury, C (2000) </a:t>
            </a:r>
            <a:r>
              <a:rPr lang="en-US" i="1" dirty="0"/>
              <a:t>Martian in the </a:t>
            </a:r>
            <a:r>
              <a:rPr lang="en-US" i="1" dirty="0" err="1"/>
              <a:t>Playground</a:t>
            </a:r>
            <a:r>
              <a:rPr lang="en-US" dirty="0" err="1"/>
              <a:t>.Bristol</a:t>
            </a:r>
            <a:r>
              <a:rPr lang="en-US" dirty="0"/>
              <a:t>: Lucky Duck Publishing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 err="1"/>
              <a:t>Tager-Flusberg,H</a:t>
            </a:r>
            <a:r>
              <a:rPr lang="en-US" dirty="0"/>
              <a:t>. (2007) Evaluating the theory of mind hypothesis of autism, </a:t>
            </a:r>
            <a:r>
              <a:rPr lang="en-US" i="1" dirty="0"/>
              <a:t>Current Directions in Psychological Science</a:t>
            </a:r>
            <a:r>
              <a:rPr lang="en-US" dirty="0"/>
              <a:t>, 16, 311-315.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9566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318</TotalTime>
  <Words>1434</Words>
  <Application>Microsoft Office PowerPoint</Application>
  <PresentationFormat>On-screen Show (4:3)</PresentationFormat>
  <Paragraphs>203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Candara</vt:lpstr>
      <vt:lpstr>Symbol</vt:lpstr>
      <vt:lpstr>Wingdings</vt:lpstr>
      <vt:lpstr>Waveform</vt:lpstr>
      <vt:lpstr>Needs resulting from autistic spectrum disorders</vt:lpstr>
      <vt:lpstr>Autistic Spectrum Disorder </vt:lpstr>
      <vt:lpstr>Kanner defined the features of autism as:</vt:lpstr>
      <vt:lpstr>An Autistic Continuum</vt:lpstr>
      <vt:lpstr>The Triad of Impairments</vt:lpstr>
      <vt:lpstr>Impairment of social interaction</vt:lpstr>
      <vt:lpstr>Martian in the Playground</vt:lpstr>
      <vt:lpstr>Terminology</vt:lpstr>
      <vt:lpstr>What causes autism?</vt:lpstr>
      <vt:lpstr>PowerPoint Presentation</vt:lpstr>
      <vt:lpstr>Discuss</vt:lpstr>
      <vt:lpstr>Identification</vt:lpstr>
      <vt:lpstr>Multi-Disciplinary Assessment</vt:lpstr>
      <vt:lpstr>Autism and Me</vt:lpstr>
      <vt:lpstr>How does the child with ASD experience the world?</vt:lpstr>
      <vt:lpstr>Possible strategies – Social Stories</vt:lpstr>
      <vt:lpstr>PowerPoint Presentation</vt:lpstr>
      <vt:lpstr>Possible strategies</vt:lpstr>
      <vt:lpstr>How to write a social story</vt:lpstr>
      <vt:lpstr>Task</vt:lpstr>
      <vt:lpstr>References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Needs resulting from autistic spectrum disorders</dc:title>
  <dc:creator>Phillips, Laura</dc:creator>
  <cp:lastModifiedBy>Laura Hutchings</cp:lastModifiedBy>
  <cp:revision>13</cp:revision>
  <cp:lastPrinted>2018-11-15T08:45:57Z</cp:lastPrinted>
  <dcterms:created xsi:type="dcterms:W3CDTF">2015-03-02T10:43:57Z</dcterms:created>
  <dcterms:modified xsi:type="dcterms:W3CDTF">2018-11-15T12:09:48Z</dcterms:modified>
</cp:coreProperties>
</file>