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1"/>
  </p:notesMasterIdLst>
  <p:sldIdLst>
    <p:sldId id="256" r:id="rId5"/>
    <p:sldId id="271" r:id="rId6"/>
    <p:sldId id="257" r:id="rId7"/>
    <p:sldId id="259" r:id="rId8"/>
    <p:sldId id="270" r:id="rId9"/>
    <p:sldId id="261" r:id="rId10"/>
    <p:sldId id="260" r:id="rId11"/>
    <p:sldId id="265" r:id="rId12"/>
    <p:sldId id="273" r:id="rId13"/>
    <p:sldId id="264" r:id="rId14"/>
    <p:sldId id="276" r:id="rId15"/>
    <p:sldId id="278" r:id="rId16"/>
    <p:sldId id="279" r:id="rId17"/>
    <p:sldId id="275" r:id="rId18"/>
    <p:sldId id="266" r:id="rId19"/>
    <p:sldId id="280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923562-6C90-4BA4-8547-FEACC2979EC2}" v="47" dt="2023-03-10T20:56:52.6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63" autoAdjust="0"/>
    <p:restoredTop sz="93945" autoAdjust="0"/>
  </p:normalViewPr>
  <p:slideViewPr>
    <p:cSldViewPr snapToGrid="0">
      <p:cViewPr>
        <p:scale>
          <a:sx n="40" d="100"/>
          <a:sy n="40" d="100"/>
        </p:scale>
        <p:origin x="1902" y="594"/>
      </p:cViewPr>
      <p:guideLst/>
    </p:cSldViewPr>
  </p:slideViewPr>
  <p:outlineViewPr>
    <p:cViewPr>
      <p:scale>
        <a:sx n="33" d="100"/>
        <a:sy n="33" d="100"/>
      </p:scale>
      <p:origin x="0" y="-30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70" d="100"/>
        <a:sy n="70" d="100"/>
      </p:scale>
      <p:origin x="0" y="-276"/>
    </p:cViewPr>
  </p:sorterViewPr>
  <p:notesViewPr>
    <p:cSldViewPr snapToGrid="0">
      <p:cViewPr>
        <p:scale>
          <a:sx n="70" d="100"/>
          <a:sy n="70" d="100"/>
        </p:scale>
        <p:origin x="2538" y="-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commentAuthors" Target="commentAuthors.xml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7ADD9-2083-264C-A652-8D52D02F7E72}" type="datetimeFigureOut">
              <a:rPr lang="en-US" smtClean="0"/>
              <a:t>3/10/2023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7DC217-DF71-1A49-B3EA-559F1F43B0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92914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71649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04482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37859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24882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79449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25717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43330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77879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0404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97336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DD9C8446-696E-6942-B6C8-CC9CAD0B34E0}" type="datetime1">
              <a:rPr lang="en-US" smtClean="0"/>
              <a:pPr/>
              <a:t>3/10/2023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fld id="{F5592931-05C6-8543-8B6E-A8BD29BD5C2B}" type="datetime1">
              <a:rPr lang="en-US" smtClean="0"/>
              <a:pPr/>
              <a:t>3/10/2023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7E7AB22C-8B7E-9B4A-8C65-396C3C874D86}" type="datetime1">
              <a:rPr lang="en-US" smtClean="0"/>
              <a:pPr/>
              <a:t>3/10/2023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8CE9AC2A-20AD-8C48-B5EB-B5322BDBCDEE}" type="datetime1">
              <a:rPr lang="en-US" smtClean="0"/>
              <a:pPr/>
              <a:t>3/10/2023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fld id="{4CF75428-5BE0-934D-BB71-675F8E23A386}" type="datetime1">
              <a:rPr lang="en-US" smtClean="0"/>
              <a:pPr/>
              <a:t>3/10/2023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9A85C5CA-AE29-AB4C-8F85-0373C72001D8}" type="datetime1">
              <a:rPr lang="en-US" smtClean="0"/>
              <a:pPr/>
              <a:t>3/10/2023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75594855-01E8-5A4B-B2B8-E2ECEF879100}" type="datetime1">
              <a:rPr lang="en-US" smtClean="0"/>
              <a:pPr/>
              <a:t>3/10/2023</a:t>
            </a:fld>
            <a:endParaRPr lang="en-US" dirty="0"/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5F02DCD1-2C6B-F948-9F72-3BB0CF3D512E}" type="datetime1">
              <a:rPr lang="en-US" smtClean="0"/>
              <a:pPr/>
              <a:t>3/10/2023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C1583C39-01BF-7F43-854C-FBB4E9AB6B0C}" type="datetime1">
              <a:rPr lang="en-US" smtClean="0"/>
              <a:pPr/>
              <a:t>3/10/2023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4B103E64-1627-9140-8127-1849FED275E1}" type="datetime1">
              <a:rPr lang="en-US" smtClean="0"/>
              <a:pPr/>
              <a:t>3/10/2023</a:t>
            </a:fld>
            <a:endParaRPr lang="en-US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B562DF68-3089-814D-8A14-C651FE91885E}" type="datetime1">
              <a:rPr lang="en-US" smtClean="0"/>
              <a:pPr/>
              <a:t>3/10/2023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8948" y="2057545"/>
            <a:ext cx="7096933" cy="1371455"/>
          </a:xfrm>
        </p:spPr>
        <p:txBody>
          <a:bodyPr/>
          <a:lstStyle/>
          <a:p>
            <a:r>
              <a:rPr lang="en-US" sz="4800" dirty="0"/>
              <a:t>BMSP5002 </a:t>
            </a:r>
            <a:br>
              <a:rPr lang="en-US" sz="4800" dirty="0"/>
            </a:br>
            <a:r>
              <a:rPr lang="en-US" sz="4800" dirty="0"/>
              <a:t>The Intercultural Workplace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42111" y="4928962"/>
            <a:ext cx="9500507" cy="806675"/>
          </a:xfrm>
        </p:spPr>
        <p:txBody>
          <a:bodyPr/>
          <a:lstStyle/>
          <a:p>
            <a:r>
              <a:rPr lang="en-US" dirty="0"/>
              <a:t>Assignment 2 – Reflective Presentation</a:t>
            </a:r>
          </a:p>
          <a:p>
            <a:r>
              <a:rPr lang="en-US" dirty="0"/>
              <a:t>Sarah Carr</a:t>
            </a:r>
          </a:p>
          <a:p>
            <a:r>
              <a:rPr lang="en-US" dirty="0"/>
              <a:t>Student ID - 2107448</a:t>
            </a:r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2B7412CB-B6BB-05FC-0F46-81C15EE0BD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17"/>
    </mc:Choice>
    <mc:Fallback>
      <p:transition spd="slow" advTm="25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17F12A-7304-B447-BEB8-A99EA8009F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/>
          <a:lstStyle/>
          <a:p>
            <a:r>
              <a:rPr lang="en-US" dirty="0"/>
              <a:t>March 2023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F90246-DFB2-A340-AADC-E85D28C31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/>
          <a:lstStyle/>
          <a:p>
            <a:r>
              <a:rPr lang="en-US" dirty="0"/>
              <a:t>Reflective Presentation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7CCF58-9B83-4A4F-8CA9-3D9C9BB7A2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71DEDF8C-C89E-D2ED-92AC-D5B08B5C41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0140" y="1191264"/>
            <a:ext cx="7481533" cy="5200918"/>
          </a:xfrm>
          <a:prstGeom prst="rect">
            <a:avLst/>
          </a:prstGeom>
        </p:spPr>
      </p:pic>
      <p:sp>
        <p:nvSpPr>
          <p:cNvPr id="32" name="Title 31">
            <a:extLst>
              <a:ext uri="{FF2B5EF4-FFF2-40B4-BE49-F238E27FC236}">
                <a16:creationId xmlns:a16="http://schemas.microsoft.com/office/drawing/2014/main" id="{FCD54761-19C9-C780-2644-B9F1376F0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5252" y="59150"/>
            <a:ext cx="3723097" cy="1026474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pic>
        <p:nvPicPr>
          <p:cNvPr id="67" name="Audio 66">
            <a:hlinkClick r:id="" action="ppaction://media"/>
            <a:extLst>
              <a:ext uri="{FF2B5EF4-FFF2-40B4-BE49-F238E27FC236}">
                <a16:creationId xmlns:a16="http://schemas.microsoft.com/office/drawing/2014/main" id="{147A36E5-8F65-5CE4-0E78-B736DC78F9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356902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243"/>
    </mc:Choice>
    <mc:Fallback>
      <p:transition spd="slow" advTm="422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4421" y="2052852"/>
            <a:ext cx="4114800" cy="1786597"/>
          </a:xfrm>
        </p:spPr>
        <p:txBody>
          <a:bodyPr/>
          <a:lstStyle/>
          <a:p>
            <a:r>
              <a:rPr lang="en-US" dirty="0"/>
              <a:t>Gibbs Reflective Cycle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39303D-13C0-6A41-947A-F998CC47B3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</p:spPr>
        <p:txBody>
          <a:bodyPr/>
          <a:lstStyle/>
          <a:p>
            <a:r>
              <a:rPr lang="en-US" dirty="0"/>
              <a:t>March 2023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09FEB4-4C5C-EB43-9696-7B42453DB7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Reflective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D470D0-6D64-5E42-9515-048F8779CD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3C82629-253C-59EE-3570-DACEC8336DF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181" y="136525"/>
            <a:ext cx="6284838" cy="6057886"/>
          </a:xfrm>
          <a:prstGeom prst="rect">
            <a:avLst/>
          </a:prstGeom>
        </p:spPr>
      </p:pic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6FF0F72B-8E75-1C3B-F789-7455E8EF16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687"/>
    </mc:Choice>
    <mc:Fallback>
      <p:transition spd="slow" advTm="306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0295B-54B9-4937-90E3-BAB9CE69E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1298" y="1519311"/>
            <a:ext cx="3671445" cy="1909689"/>
          </a:xfrm>
        </p:spPr>
        <p:txBody>
          <a:bodyPr anchor="b">
            <a:normAutofit/>
          </a:bodyPr>
          <a:lstStyle/>
          <a:p>
            <a:r>
              <a:rPr lang="en-US" sz="2600" dirty="0"/>
              <a:t>The Inter-Cultural Workplace</a:t>
            </a:r>
            <a:br>
              <a:rPr lang="en-US" sz="2600" dirty="0"/>
            </a:br>
            <a:br>
              <a:rPr lang="en-US" sz="2600" dirty="0"/>
            </a:br>
            <a:endParaRPr lang="en-US" sz="26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1B5CC5F-F412-7090-140D-52889E02ED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183" y="1054045"/>
            <a:ext cx="7196833" cy="4749910"/>
          </a:xfrm>
          <a:prstGeom prst="rect">
            <a:avLst/>
          </a:prstGeom>
          <a:noFill/>
        </p:spPr>
      </p:pic>
      <p:sp>
        <p:nvSpPr>
          <p:cNvPr id="28" name="Date Placeholder 3">
            <a:extLst>
              <a:ext uri="{FF2B5EF4-FFF2-40B4-BE49-F238E27FC236}">
                <a16:creationId xmlns:a16="http://schemas.microsoft.com/office/drawing/2014/main" id="{827FB654-7F87-E659-F53F-D2BD165A7B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dirty="0"/>
              <a:t>March 2023</a:t>
            </a:r>
          </a:p>
        </p:txBody>
      </p:sp>
      <p:sp>
        <p:nvSpPr>
          <p:cNvPr id="29" name="Footer Placeholder 4">
            <a:extLst>
              <a:ext uri="{FF2B5EF4-FFF2-40B4-BE49-F238E27FC236}">
                <a16:creationId xmlns:a16="http://schemas.microsoft.com/office/drawing/2014/main" id="{B87C06E7-BE12-CE2D-BAD1-F761B2FC80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dirty="0"/>
              <a:t>Reflective Presentation</a:t>
            </a:r>
          </a:p>
        </p:txBody>
      </p:sp>
      <p:sp>
        <p:nvSpPr>
          <p:cNvPr id="30" name="Slide Number Placeholder 5">
            <a:extLst>
              <a:ext uri="{FF2B5EF4-FFF2-40B4-BE49-F238E27FC236}">
                <a16:creationId xmlns:a16="http://schemas.microsoft.com/office/drawing/2014/main" id="{4557FBF9-5F9D-D296-9396-3E4A74CED5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 dirty="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EF3FB4A0-69C5-A887-FCB6-BE9B30069E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467973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472"/>
    </mc:Choice>
    <mc:Fallback>
      <p:transition spd="slow" advTm="224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55E2E3E-148D-4BE4-88A4-447C4BC35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708" y="-113875"/>
            <a:ext cx="9779183" cy="1325563"/>
          </a:xfrm>
        </p:spPr>
        <p:txBody>
          <a:bodyPr/>
          <a:lstStyle/>
          <a:p>
            <a:r>
              <a:rPr lang="en-US" dirty="0"/>
              <a:t>The Intercultural workplace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4915C9-579A-6644-A782-7D56C8F5561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r>
              <a:rPr lang="en-US" dirty="0"/>
              <a:t>March 2023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0F55DB-0AAD-684A-B0E2-8EF58E0394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Reflective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0037C3-0E79-CD4B-92A9-5B5F9E74A6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5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EC5DD08-C8DD-6EC7-64C5-09FC33046618}"/>
              </a:ext>
            </a:extLst>
          </p:cNvPr>
          <p:cNvSpPr txBox="1"/>
          <p:nvPr/>
        </p:nvSpPr>
        <p:spPr>
          <a:xfrm>
            <a:off x="895473" y="1662637"/>
            <a:ext cx="54403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400" dirty="0"/>
              <a:t>“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AC03775-F1AA-5D5C-5F4C-2612D6766B69}"/>
              </a:ext>
            </a:extLst>
          </p:cNvPr>
          <p:cNvSpPr txBox="1"/>
          <p:nvPr/>
        </p:nvSpPr>
        <p:spPr>
          <a:xfrm>
            <a:off x="7689273" y="1662637"/>
            <a:ext cx="59574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400" dirty="0"/>
              <a:t>”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D28B152-0FF6-9AE9-25EF-4991D289CA93}"/>
              </a:ext>
            </a:extLst>
          </p:cNvPr>
          <p:cNvSpPr txBox="1"/>
          <p:nvPr/>
        </p:nvSpPr>
        <p:spPr>
          <a:xfrm>
            <a:off x="1167493" y="1939636"/>
            <a:ext cx="69859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ability to understand different cultural context and view points</a:t>
            </a:r>
          </a:p>
        </p:txBody>
      </p:sp>
      <p:sp>
        <p:nvSpPr>
          <p:cNvPr id="13" name="Text Placeholder 6">
            <a:extLst>
              <a:ext uri="{FF2B5EF4-FFF2-40B4-BE49-F238E27FC236}">
                <a16:creationId xmlns:a16="http://schemas.microsoft.com/office/drawing/2014/main" id="{5DDB9D29-B865-00A9-BEA2-433B141314BF}"/>
              </a:ext>
            </a:extLst>
          </p:cNvPr>
          <p:cNvSpPr txBox="1">
            <a:spLocks/>
          </p:cNvSpPr>
          <p:nvPr/>
        </p:nvSpPr>
        <p:spPr>
          <a:xfrm>
            <a:off x="7512957" y="2308968"/>
            <a:ext cx="1977407" cy="3651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600" dirty="0"/>
              <a:t>British Council</a:t>
            </a:r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14" name="Table 14">
            <a:extLst>
              <a:ext uri="{FF2B5EF4-FFF2-40B4-BE49-F238E27FC236}">
                <a16:creationId xmlns:a16="http://schemas.microsoft.com/office/drawing/2014/main" id="{8FBDF391-4E23-4823-4B19-FA00CD1D0F3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0527552"/>
              </p:ext>
            </p:extLst>
          </p:nvPr>
        </p:nvGraphicFramePr>
        <p:xfrm>
          <a:off x="3682999" y="2985687"/>
          <a:ext cx="8128000" cy="2936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1783393489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4094800566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The Intercultural Workplace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23026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Benefits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Challenges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94369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Different talents and experiences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Change can be difficult, especially if quick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90273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Increased innovation and creativity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Conflicting working styles across teams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3848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Opportunity for personal and professional growth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Communication can be misinterpreted or difficult across language and cultures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8785721"/>
                  </a:ext>
                </a:extLst>
              </a:tr>
            </a:tbl>
          </a:graphicData>
        </a:graphic>
      </p:graphicFrame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A64BA696-3AA1-A41A-01B0-BB0AB7AC84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32498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081"/>
    </mc:Choice>
    <mc:Fallback>
      <p:transition spd="slow" advTm="690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3047E-FBFD-4F79-BCA5-10E69740F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1866900"/>
            <a:ext cx="4343400" cy="1920423"/>
          </a:xfrm>
        </p:spPr>
        <p:txBody>
          <a:bodyPr/>
          <a:lstStyle/>
          <a:p>
            <a:r>
              <a:rPr lang="en-GB" dirty="0"/>
              <a:t>Organisational</a:t>
            </a:r>
            <a:r>
              <a:rPr lang="en-US" dirty="0"/>
              <a:t> Culture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DB30D50-1377-244D-A1A4-32FB836C1F3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r>
              <a:rPr lang="en-US" dirty="0"/>
              <a:t>March 2023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926C73-F226-914E-AC56-BF3172765F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Reflective Presentation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A86E01-62BB-5145-A6C3-515717DD32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7E80ED6-526C-7994-B600-5ECCCC7015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4400" y="712788"/>
            <a:ext cx="6079139" cy="5643562"/>
          </a:xfrm>
          <a:prstGeom prst="rect">
            <a:avLst/>
          </a:prstGeom>
        </p:spPr>
      </p:pic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EBE5D114-49E2-3B93-03F8-93EA40815F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27386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558"/>
    </mc:Choice>
    <mc:Fallback>
      <p:transition spd="slow" advTm="555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F75DE-8A44-4EC5-83C6-95BDDF10D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6525"/>
            <a:ext cx="11106150" cy="1002434"/>
          </a:xfrm>
        </p:spPr>
        <p:txBody>
          <a:bodyPr/>
          <a:lstStyle/>
          <a:p>
            <a:pPr algn="ctr"/>
            <a:r>
              <a:rPr lang="en-US" sz="4000" dirty="0"/>
              <a:t>Academic Theory of Organisational Culture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809DF5-56B4-304A-8777-BB8576005AF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r>
              <a:rPr lang="en-US" dirty="0"/>
              <a:t>March 2023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79A912-225F-BE40-9F3E-0255524448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Reflective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B6C709-8794-DF4E-A15C-6E648F09DD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85AA228-3699-3EE0-2193-4797B54C58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6826" y="2379518"/>
            <a:ext cx="5746966" cy="383482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C679ABC-7A3C-B45C-CA91-635DDEC8E51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0693"/>
          <a:stretch/>
        </p:blipFill>
        <p:spPr>
          <a:xfrm>
            <a:off x="6323755" y="1619250"/>
            <a:ext cx="5487244" cy="29392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00B122F-B309-B6E0-99C5-976654AF18DB}"/>
              </a:ext>
            </a:extLst>
          </p:cNvPr>
          <p:cNvSpPr txBox="1"/>
          <p:nvPr/>
        </p:nvSpPr>
        <p:spPr>
          <a:xfrm>
            <a:off x="724746" y="2010186"/>
            <a:ext cx="4399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Schein’s Model of Organisational Culture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8C4D7A2-7A92-62BA-B0EB-C3D100FDB722}"/>
              </a:ext>
            </a:extLst>
          </p:cNvPr>
          <p:cNvSpPr txBox="1"/>
          <p:nvPr/>
        </p:nvSpPr>
        <p:spPr>
          <a:xfrm>
            <a:off x="6724649" y="4793250"/>
            <a:ext cx="5086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Handy’s</a:t>
            </a:r>
            <a:r>
              <a:rPr lang="en-GB" dirty="0"/>
              <a:t> Four Classes of Organisational Culture</a:t>
            </a: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2A508B57-DE2B-788F-4B31-466497F7EC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12917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6624"/>
    </mc:Choice>
    <mc:Fallback>
      <p:transition spd="slow" advTm="1666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56B7E-1633-44AB-8584-82DF5B726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043" y="2371725"/>
            <a:ext cx="4114800" cy="2114550"/>
          </a:xfrm>
        </p:spPr>
        <p:txBody>
          <a:bodyPr/>
          <a:lstStyle/>
          <a:p>
            <a:r>
              <a:rPr lang="en-US" dirty="0"/>
              <a:t>Human Resources Management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EB64BEF-8367-144A-9F53-7A1282A325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</p:spPr>
        <p:txBody>
          <a:bodyPr/>
          <a:lstStyle/>
          <a:p>
            <a:r>
              <a:rPr lang="en-US" dirty="0"/>
              <a:t>March 2023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D1986A-9AF9-5C45-BE85-20D5AA267A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Reflective Presentation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D448B0-743E-0045-8131-69B4EEC583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02E65B44-B893-46A4-18BF-B1CAC74CFA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08306" y="470931"/>
            <a:ext cx="4907705" cy="4950381"/>
          </a:xfrm>
          <a:prstGeom prst="rect">
            <a:avLst/>
          </a:prstGeom>
        </p:spPr>
      </p:pic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38E730CD-F5E0-3E75-C91D-B130FB1DBE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631196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950"/>
    </mc:Choice>
    <mc:Fallback>
      <p:transition spd="slow" advTm="339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F65A7-995A-9F45-891C-82D9B9D40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9961" y="1791018"/>
            <a:ext cx="8412079" cy="2810460"/>
          </a:xfrm>
        </p:spPr>
        <p:txBody>
          <a:bodyPr>
            <a:normAutofit/>
          </a:bodyPr>
          <a:lstStyle/>
          <a:p>
            <a:r>
              <a:rPr lang="en-US" sz="4400" dirty="0"/>
              <a:t>The purpose of an organisation is to enable ordinary human beings to do extraordinary things.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118A1B7-08BA-6B43-BBA8-952377DF944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502619" y="543354"/>
            <a:ext cx="1364297" cy="1094521"/>
          </a:xfrm>
        </p:spPr>
        <p:txBody>
          <a:bodyPr/>
          <a:lstStyle/>
          <a:p>
            <a:r>
              <a:rPr lang="en-US" dirty="0"/>
              <a:t>“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178654B-08C9-4C41-8BEC-DFB7202458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556250" y="4574039"/>
            <a:ext cx="3511550" cy="679450"/>
          </a:xfrm>
        </p:spPr>
        <p:txBody>
          <a:bodyPr/>
          <a:lstStyle/>
          <a:p>
            <a:r>
              <a:rPr lang="en-US" dirty="0"/>
              <a:t>Peter Drucker</a:t>
            </a:r>
          </a:p>
          <a:p>
            <a:endParaRPr lang="en-US" dirty="0"/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A1F17760-D90A-AB46-A4E0-31B2684E3F5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420876" y="3426615"/>
            <a:ext cx="1364297" cy="1094521"/>
          </a:xfrm>
        </p:spPr>
        <p:txBody>
          <a:bodyPr/>
          <a:lstStyle/>
          <a:p>
            <a:r>
              <a:rPr lang="en-US" dirty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3F7063-A64B-CB42-8BBF-BF5242426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March 2023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4EA976-8646-0143-BA18-8675E6FA5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Reflective Presentation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03A5E2-8F37-D546-BCD9-24A2037BB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DC1589D6-806C-F712-3C2F-585664CB05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399837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076"/>
    </mc:Choice>
    <mc:Fallback>
      <p:transition spd="slow" advTm="380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B6389-2374-4677-B8BB-59410CCC32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853484"/>
            <a:ext cx="6245912" cy="2387600"/>
          </a:xfrm>
        </p:spPr>
        <p:txBody>
          <a:bodyPr>
            <a:normAutofit/>
          </a:bodyPr>
          <a:lstStyle/>
          <a:p>
            <a:r>
              <a:rPr lang="en-US" sz="8000" dirty="0"/>
              <a:t>Feelings and Thoughts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E88D32-0135-7B4F-AD5F-EA1673D46765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0" y="6356350"/>
            <a:ext cx="1701800" cy="365125"/>
          </a:xfrm>
        </p:spPr>
        <p:txBody>
          <a:bodyPr/>
          <a:lstStyle/>
          <a:p>
            <a:r>
              <a:rPr lang="en-US" dirty="0"/>
              <a:t>March 2023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EBF4ECF3-F211-3447-AF95-22487182EEF2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56350"/>
            <a:ext cx="4114800" cy="365125"/>
          </a:xfrm>
        </p:spPr>
        <p:txBody>
          <a:bodyPr/>
          <a:lstStyle/>
          <a:p>
            <a:r>
              <a:rPr lang="en-US" dirty="0"/>
              <a:t>Reflective Presentation</a:t>
            </a:r>
          </a:p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6308D1AB-33EC-174A-AFF4-6B9718A863B4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0534650" y="6356350"/>
            <a:ext cx="165735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3183C53D-E756-E938-CDD3-47993AEB71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002092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821"/>
    </mc:Choice>
    <mc:Fallback>
      <p:transition spd="slow" advTm="428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BDDBD0F-5013-A639-2BAF-5035F8455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0040" y="2354179"/>
            <a:ext cx="5425813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8000" dirty="0"/>
              <a:t>Evaluation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7A2B9C-0772-DD65-2970-65D830E76E3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March 2023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B6B88D-C2EB-B780-EF0B-A3296B55B6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Reflective Presentation</a:t>
            </a:r>
          </a:p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9F3F67-7028-849E-864D-906A63431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37F44B82-4E9F-81FA-BCB6-21D30D5DFA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96412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508"/>
    </mc:Choice>
    <mc:Fallback>
      <p:transition spd="slow" advTm="485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675FB-68EA-A764-4F27-DA732BAA2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4788" y="2498558"/>
            <a:ext cx="5353624" cy="1325563"/>
          </a:xfrm>
        </p:spPr>
        <p:txBody>
          <a:bodyPr/>
          <a:lstStyle/>
          <a:p>
            <a:r>
              <a:rPr lang="en-GB" sz="8000" dirty="0"/>
              <a:t>Conclusion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0593F7-09C1-8633-FFE1-8FAD8296F4F3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r>
              <a:rPr lang="en-US" dirty="0"/>
              <a:t>March 2023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F2CD7-54EE-8608-4B82-08DF6247F4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Reflective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CE081A-37EC-B47B-8687-34A094FE87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41AEC600-0D27-2548-DAF5-3814D7B249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763157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477"/>
    </mc:Choice>
    <mc:Fallback>
      <p:transition spd="slow" advTm="574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2C2C2-D7CF-8892-840B-9F1345AED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166" y="311011"/>
            <a:ext cx="9779183" cy="1325563"/>
          </a:xfrm>
        </p:spPr>
        <p:txBody>
          <a:bodyPr anchor="b">
            <a:normAutofit/>
          </a:bodyPr>
          <a:lstStyle/>
          <a:p>
            <a:r>
              <a:rPr lang="en-GB" sz="8000" dirty="0"/>
              <a:t>Action Plan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8E01373-7A1C-A57F-DF05-4C3D2A7440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656260" y="2087561"/>
            <a:ext cx="6801647" cy="3366815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967F36-AC9F-092D-F0C9-7BB29ED6F4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March 2023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AA7B16-13E7-4E44-FFE9-70E005437B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Reflective Presentation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430C57-A608-654F-3C29-7B1F048750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98F70351-A2AB-D7ED-897D-2AC47AC64E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6307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907"/>
    </mc:Choice>
    <mc:Fallback>
      <p:transition spd="slow" advTm="539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AE308-3076-43DB-B834-DA0B0AE19A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4594" y="2505075"/>
            <a:ext cx="6245912" cy="1847850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Thank you for listening.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03570495-BCAC-FC9A-4968-75DD03386F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261845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17"/>
    </mc:Choice>
    <mc:Fallback>
      <p:transition spd="slow" advTm="2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202033-17DD-3E4F-BB90-ADC6A1F0C6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</p:spPr>
        <p:txBody>
          <a:bodyPr/>
          <a:lstStyle/>
          <a:p>
            <a:r>
              <a:rPr lang="en-US" dirty="0"/>
              <a:t>March 2023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42ACFC2-B54A-8244-B5D9-4B1EC2EED5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Reflective Presentation</a:t>
            </a:r>
          </a:p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609FC03-B5BE-D846-993A-8E351C9509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29" name="Rectangle 2">
            <a:extLst>
              <a:ext uri="{FF2B5EF4-FFF2-40B4-BE49-F238E27FC236}">
                <a16:creationId xmlns:a16="http://schemas.microsoft.com/office/drawing/2014/main" id="{42881442-219B-FC5F-03D0-984BC6656E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1581"/>
            <a:ext cx="11810999" cy="5278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2F5496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CIPD. (2022, October 17).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Organisational climate and culture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March 2023, from The Chartered Institute of Personnel and Development : https://www.cipd.co.uk/knowledge/culture/working-environment/organisation-culture-change-factsheet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Indeed. (2022, June 25).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Intercultural Skills : Definition and Examples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March 2023, from Indeed: https://www.indeed.com/career-advice/career-development/intercultural-skills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Mulholland, J. (2013, March 4).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employers value intercultural skills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March 2023, from British Council: https://www.britishcouncil.org/voices-magazine/why-employers-value-intercultural-skills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Schindler, J. (2019, September 13).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benefits of cultural diversity in the workplace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March 2023, from Forbes: https://www.forbes.com/sites/forbescoachescouncil/2019/09/13/the-benefits-of-cultural-diversity-in-the-workplace/?sh=1e4a131371c0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University of Edinburgh. (2020, November 11).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Gibbs Reflective Cycle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The University of Edinburgh: https://www.ed.ac.uk/reflection/reflectors-toolkit/reflecting-on-experience/gibbs-reflective-cycle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Hertfordshire. (2020).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Gibbs Reflective Cycle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March 2023, from You tube: https://www.youtube.com/watch?app=desktop&amp;v=ZXKBc7kqQ7A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5" name="Audio 34">
            <a:hlinkClick r:id="" action="ppaction://media"/>
            <a:extLst>
              <a:ext uri="{FF2B5EF4-FFF2-40B4-BE49-F238E27FC236}">
                <a16:creationId xmlns:a16="http://schemas.microsoft.com/office/drawing/2014/main" id="{2EF075E8-123C-71E0-8A52-139D3F3132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21508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71"/>
    </mc:Choice>
    <mc:Fallback>
      <p:transition spd="slow" advTm="19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326E1C-321E-7016-94D7-808B4B4E29C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03E64-1627-9140-8127-1849FED275E1}" type="datetime1">
              <a:rPr lang="en-US" smtClean="0"/>
              <a:pPr/>
              <a:t>3/10/2023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005EDF-4C26-31D4-918C-A50D69D923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Reflective Presentation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510294F-B37F-F610-8A0B-651E53BD67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04E664-0B70-12A3-FBBB-DB73EAFF0FF8}"/>
              </a:ext>
            </a:extLst>
          </p:cNvPr>
          <p:cNvSpPr txBox="1"/>
          <p:nvPr/>
        </p:nvSpPr>
        <p:spPr>
          <a:xfrm>
            <a:off x="1323187" y="637787"/>
            <a:ext cx="8037095" cy="55824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Image references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2 – Introduction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https://www.cae.net/e-learning-education-10-tips-to-get-the-most-out-of-it/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3 – Gibbs Reflective Cycle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https://www.pmsystems.co.uk/post/we-do-not-learn-from-experience-we-learn-from-reflecting-on-experience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4 - The intercultural workplace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googleimages.co.uk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6 – The organisational culture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https://study-aids.co.uk/dissertation-blog/organizational-culture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7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Schein’s model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https://www.open.edu/openlearn/money-business/leadership-management/step-leadership/content-section-8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Handy Model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https://www.tutor2u.net/business/reference/models-of-organisational-culture-handy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8 – Human Resources Management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https://www.bing.com/images/search?view=detailV2&amp;ccid=8%2fNcIL9X&amp;id=20E3F09796AA68F144C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13 – Action Plan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https://www.bing.com/images/search?view=detailV2&amp;ccid=%2f%2bUoLJlg&amp;id=A4E71C52F628978FA9C9CEF86A93CC6511F8F36B&amp;thid=OIP._-U</a:t>
            </a:r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8BF475F8-0E6D-5720-DD28-31F0DA6AC0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54936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51"/>
    </mc:Choice>
    <mc:Fallback>
      <p:transition spd="slow" advTm="18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niversal Color Block_Win32_AP_v2" id="{3EA4D81A-EBDE-431D-8B15-A5A6F500D5A4}" vid="{8EBF5489-0BE1-418D-A69C-2193D304C7E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A615295-94F6-4CE2-A1B1-6B7E1DAA5A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D5BAB77-79E1-4739-AA51-10C9079186D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85334180-0405-413B-834A-44FA9E05ADB7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Universal presentation</Template>
  <TotalTime>701</TotalTime>
  <Words>616</Words>
  <Application>Microsoft Office PowerPoint</Application>
  <PresentationFormat>Widescreen</PresentationFormat>
  <Paragraphs>118</Paragraphs>
  <Slides>16</Slides>
  <Notes>11</Notes>
  <HiddenSlides>0</HiddenSlides>
  <MMClips>16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Tenorite</vt:lpstr>
      <vt:lpstr>Office Theme</vt:lpstr>
      <vt:lpstr>BMSP5002  The Intercultural Workplace</vt:lpstr>
      <vt:lpstr>Introduction</vt:lpstr>
      <vt:lpstr>Gibbs Reflective Cycle </vt:lpstr>
      <vt:lpstr>The Inter-Cultural Workplace  </vt:lpstr>
      <vt:lpstr>The Intercultural workplace </vt:lpstr>
      <vt:lpstr>Organisational Culture </vt:lpstr>
      <vt:lpstr>Academic Theory of Organisational Culture</vt:lpstr>
      <vt:lpstr>Human Resources Management </vt:lpstr>
      <vt:lpstr>The purpose of an organisation is to enable ordinary human beings to do extraordinary things.</vt:lpstr>
      <vt:lpstr>Feelings and Thoughts</vt:lpstr>
      <vt:lpstr>Evaluation</vt:lpstr>
      <vt:lpstr>Conclusion</vt:lpstr>
      <vt:lpstr>Action Plan</vt:lpstr>
      <vt:lpstr>Thank you for listening.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Intercultural Workplace</dc:title>
  <dc:creator>Sarah Carr</dc:creator>
  <cp:lastModifiedBy>Sarah Carr</cp:lastModifiedBy>
  <cp:revision>2</cp:revision>
  <dcterms:created xsi:type="dcterms:W3CDTF">2023-03-10T09:16:42Z</dcterms:created>
  <dcterms:modified xsi:type="dcterms:W3CDTF">2023-03-10T20:58:26Z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