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entation.xml" ContentType="application/vnd.openxmlformats-officedocument.presentationml.presentation.mai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5.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26.xml" ContentType="application/vnd.openxmlformats-officedocument.presentationml.notesSlid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7" r:id="rId2"/>
    <p:sldId id="263" r:id="rId3"/>
    <p:sldId id="291" r:id="rId4"/>
    <p:sldId id="265" r:id="rId5"/>
    <p:sldId id="266" r:id="rId6"/>
    <p:sldId id="267" r:id="rId7"/>
    <p:sldId id="269" r:id="rId8"/>
    <p:sldId id="270" r:id="rId9"/>
    <p:sldId id="271" r:id="rId10"/>
    <p:sldId id="272" r:id="rId11"/>
    <p:sldId id="273" r:id="rId12"/>
    <p:sldId id="274" r:id="rId13"/>
    <p:sldId id="275" r:id="rId14"/>
    <p:sldId id="284" r:id="rId15"/>
    <p:sldId id="276" r:id="rId16"/>
    <p:sldId id="277" r:id="rId17"/>
    <p:sldId id="279" r:id="rId18"/>
    <p:sldId id="268" r:id="rId19"/>
    <p:sldId id="290" r:id="rId20"/>
    <p:sldId id="278" r:id="rId21"/>
    <p:sldId id="280" r:id="rId22"/>
    <p:sldId id="281" r:id="rId23"/>
    <p:sldId id="282" r:id="rId24"/>
    <p:sldId id="286" r:id="rId25"/>
    <p:sldId id="283" r:id="rId26"/>
    <p:sldId id="287" r:id="rId27"/>
    <p:sldId id="288"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9328E-9869-934A-8A96-02141B0D5906}" v="42" dt="2023-04-27T18:02:55.773"/>
    <p1510:client id="{61020E6D-698D-4199-ADA1-BED592C2EE60}" v="959" dt="2023-04-27T12:06:41.914"/>
    <p1510:client id="{8CCAE9EB-A71B-4AC6-8A77-16A265FE4714}" v="1" dt="2023-04-27T16:42:11.559"/>
    <p1510:client id="{B9E22906-13D6-70B0-CDD9-BCF4EFFD0A82}" v="90" dt="2023-04-27T16:41:48.358"/>
    <p1510:client id="{E29C3AAE-94BB-7AE8-6396-8FAE15F59D6B}" v="220" dt="2023-04-27T11:53:35.141"/>
    <p1510:client id="{F10ADA6A-CF59-D0BA-D76B-9C7854D33516}" v="1" dt="2023-04-26T18:04:14.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3702" autoAdjust="0"/>
  </p:normalViewPr>
  <p:slideViewPr>
    <p:cSldViewPr snapToGrid="0">
      <p:cViewPr varScale="1">
        <p:scale>
          <a:sx n="61" d="100"/>
          <a:sy n="61" d="100"/>
        </p:scale>
        <p:origin x="2478"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38"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37"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2753CA-C59F-4D27-9667-FD7A9513C1E5}" type="datetimeFigureOut">
              <a:rPr lang="en-GB" smtClean="0"/>
              <a:t>27/04/2023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E5CE2-F7F7-4148-8328-3D910FD09520}" type="slidenum">
              <a:rPr lang="en-GB" smtClean="0"/>
              <a:t>‹#›</a:t>
            </a:fld>
            <a:endParaRPr lang="en-GB"/>
          </a:p>
        </p:txBody>
      </p:sp>
    </p:spTree>
    <p:extLst>
      <p:ext uri="{BB962C8B-B14F-4D97-AF65-F5344CB8AC3E}">
        <p14:creationId xmlns:p14="http://schemas.microsoft.com/office/powerpoint/2010/main" val="3952286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youtu.be/SI8G-5Mq6Kg"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Welcome to this final viva on an investigation into the use and importance of effective personnel scheduling and time management tools in the workplace. By Tom Farley student number 265044.</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7700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Both aims and objectives were created to aid how the project will be completed. Read aims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936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Both aims and objectives were created to aid how the project will be completed. Read aims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0936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Objectives were created in order to meet both aims. There are 4 objectives to meet aim 1. Read objectives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509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In order to meet aim 2 of developing a workplace time management application 4 objectives were created. Read objectives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8246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dirty="0"/>
              <a:t>A literature review was written so that aim 1 and its objectives could be met. The subtopics within the literature review included: </a:t>
            </a:r>
            <a:r>
              <a:rPr lang="en-US" dirty="0"/>
              <a:t>read slide.</a:t>
            </a:r>
          </a:p>
          <a:p>
            <a:pPr>
              <a:spcBef>
                <a:spcPts val="1000"/>
              </a:spcBef>
            </a:pPr>
            <a:br>
              <a:rPr lang="en-GB" dirty="0">
                <a:cs typeface="+mn-lt"/>
              </a:rPr>
            </a:br>
            <a:r>
              <a:rPr lang="en-GB" dirty="0"/>
              <a:t>Excluding the introduction and conclusion, the literature review consisted of 2502 words with 58 references to relevant literature.  </a:t>
            </a:r>
          </a:p>
          <a:p>
            <a:pPr>
              <a:spcBef>
                <a:spcPts val="1000"/>
              </a:spcBef>
            </a:pPr>
            <a:endParaRPr lang="en-GB" dirty="0"/>
          </a:p>
          <a:p>
            <a:pPr>
              <a:spcBef>
                <a:spcPts val="1000"/>
              </a:spcBef>
            </a:pPr>
            <a:r>
              <a:rPr lang="en-GB" dirty="0"/>
              <a:t>Literature was deemed relevant through the use of CRAAP Analysis, ensuring that the sources used were </a:t>
            </a:r>
            <a:r>
              <a:rPr lang="en-US" b="0" i="0" dirty="0">
                <a:solidFill>
                  <a:srgbClr val="000000"/>
                </a:solidFill>
                <a:effectLst/>
                <a:latin typeface="Calibri"/>
                <a:cs typeface="Calibri"/>
              </a:rPr>
              <a:t>current, relevant, authoritative, accurate and purposeful. If it were none of these then the source would not be used as part of the literature review. </a:t>
            </a:r>
          </a:p>
          <a:p>
            <a:pPr>
              <a:spcBef>
                <a:spcPts val="1000"/>
              </a:spcBef>
            </a:pPr>
            <a:endParaRPr lang="en-US" b="0" i="0" dirty="0">
              <a:solidFill>
                <a:srgbClr val="000000"/>
              </a:solidFill>
              <a:effectLst/>
              <a:latin typeface="Calibri"/>
              <a:cs typeface="Calibri"/>
            </a:endParaRPr>
          </a:p>
          <a:p>
            <a:pPr>
              <a:spcBef>
                <a:spcPts val="1000"/>
              </a:spcBef>
            </a:pPr>
            <a:r>
              <a:rPr lang="en-US" b="0" i="0" dirty="0">
                <a:solidFill>
                  <a:srgbClr val="000000"/>
                </a:solidFill>
                <a:effectLst/>
                <a:latin typeface="Calibri"/>
                <a:cs typeface="Calibri"/>
              </a:rPr>
              <a:t>Some sources were used for both the project proposal and the major report, however a significant amount of extra reading occurred.</a:t>
            </a:r>
            <a:r>
              <a:rPr lang="en-US" dirty="0">
                <a:solidFill>
                  <a:srgbClr val="000000"/>
                </a:solidFill>
                <a:latin typeface="Calibri"/>
                <a:cs typeface="Calibri"/>
              </a:rPr>
              <a:t> </a:t>
            </a:r>
            <a:endParaRPr lang="en-GB" dirty="0">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006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subtopic that was researched was time management tools and what they are. </a:t>
            </a:r>
          </a:p>
          <a:p>
            <a:endParaRPr lang="en-GB" dirty="0"/>
          </a:p>
          <a:p>
            <a:r>
              <a:rPr lang="en-GB" dirty="0"/>
              <a:t>Time management tools are defined as (1) </a:t>
            </a:r>
            <a:r>
              <a:rPr lang="en-US" b="0" i="0" dirty="0">
                <a:solidFill>
                  <a:srgbClr val="000000"/>
                </a:solidFill>
                <a:effectLst/>
                <a:latin typeface="WordVisi_MSFontService"/>
              </a:rPr>
              <a:t>“all software products and tools that are used by Supplier to deliver and manage the Services”. </a:t>
            </a:r>
          </a:p>
          <a:p>
            <a:endParaRPr lang="en-US" b="0" i="0" dirty="0">
              <a:solidFill>
                <a:srgbClr val="000000"/>
              </a:solidFill>
              <a:effectLst/>
              <a:latin typeface="WordVisi_MSFontService"/>
            </a:endParaRPr>
          </a:p>
          <a:p>
            <a:r>
              <a:rPr lang="en-US" b="0" i="0" dirty="0">
                <a:solidFill>
                  <a:srgbClr val="000000"/>
                </a:solidFill>
                <a:effectLst/>
                <a:latin typeface="WordVisi_MSFontService"/>
              </a:rPr>
              <a:t>The use of time management tools in the workplace can bring benefits to the workplace. These include competitive advantage, increase in income, maximizing how much is done per day at the workplace, more organization, less stress (2) and an increase in worker satisfaction and job performance (3).</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3867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Personnel scheduling can be defined as </a:t>
            </a:r>
            <a:r>
              <a:rPr lang="en-US" dirty="0"/>
              <a:t>“the allocation, subject to constraints, of resources to objects being placed in space-time, in such a way as to minimize the total cost of some set of the resources used” (4).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Ernst states that this is commonly done through using spreadsheets and database tools (5).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Personnel scheduling has also been described as complex and time consuming as you would be ensuring that the right person is assigned to the right job or the right role (6)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Calibri" panose="020F0502020204030204" pitchFamily="34" charset="0"/>
              </a:rPr>
              <a:t>If personnel scheduling is utilized properly then a business could track who has worked and how many hours they have worked. These two pieces of information could then be used to help create a payroll system as that would need to know how many hours somebody worked and at what rate.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3422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a:cs typeface="Calibri"/>
              </a:rPr>
              <a:t>A rota is defined by the Cambridge University Press as “a list of things that have to be done and of the people who will do them” (</a:t>
            </a:r>
            <a:r>
              <a:rPr lang="en-GB" dirty="0">
                <a:solidFill>
                  <a:srgbClr val="000000"/>
                </a:solidFill>
                <a:latin typeface="Calibri"/>
                <a:cs typeface="Calibri"/>
              </a:rPr>
              <a:t>7</a:t>
            </a:r>
            <a:r>
              <a:rPr lang="en-GB" b="0" i="0" dirty="0">
                <a:solidFill>
                  <a:srgbClr val="000000"/>
                </a:solidFill>
                <a:effectLst/>
                <a:latin typeface="Calibri"/>
                <a:cs typeface="Calibri"/>
              </a:rPr>
              <a:t>).  </a:t>
            </a:r>
          </a:p>
          <a:p>
            <a:endParaRPr lang="en-GB" b="0" i="0" dirty="0">
              <a:solidFill>
                <a:srgbClr val="000000"/>
              </a:solidFill>
              <a:effectLst/>
              <a:latin typeface="Calibri"/>
              <a:cs typeface="Calibri"/>
            </a:endParaRPr>
          </a:p>
          <a:p>
            <a:r>
              <a:rPr lang="en-GB" b="0" i="0" dirty="0">
                <a:solidFill>
                  <a:srgbClr val="000000"/>
                </a:solidFill>
                <a:effectLst/>
                <a:latin typeface="Calibri"/>
                <a:cs typeface="Calibri"/>
              </a:rPr>
              <a:t>A rota can be used in the workplace to manage shifts that are not the same each week. </a:t>
            </a:r>
            <a:r>
              <a:rPr lang="en-US" b="0" i="0" dirty="0">
                <a:solidFill>
                  <a:srgbClr val="000000"/>
                </a:solidFill>
                <a:effectLst/>
                <a:latin typeface="WordVisi_MSFontService"/>
              </a:rPr>
              <a:t>It is a way of publicly showing the result of personnel scheduling. </a:t>
            </a:r>
            <a:r>
              <a:rPr lang="en-GB" b="0" i="0" dirty="0">
                <a:solidFill>
                  <a:srgbClr val="000000"/>
                </a:solidFill>
                <a:effectLst/>
                <a:latin typeface="Calibri"/>
                <a:cs typeface="Calibri"/>
              </a:rPr>
              <a:t>The scheduling of personnel in this manner is used through several different work sectors including health, transport, call centres and the retail trade.</a:t>
            </a:r>
            <a:endParaRPr lang="en-GB" dirty="0">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3389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understand shift work, it would make sense to become familiar with the term shift.</a:t>
            </a:r>
          </a:p>
          <a:p>
            <a:endParaRPr lang="en-GB" dirty="0"/>
          </a:p>
          <a:p>
            <a:r>
              <a:rPr lang="en-GB" dirty="0"/>
              <a:t>A shift is defined </a:t>
            </a:r>
            <a:r>
              <a:rPr lang="en-US" dirty="0"/>
              <a:t>as </a:t>
            </a:r>
            <a:r>
              <a:rPr lang="en-GB" dirty="0"/>
              <a:t>“a date, start and finish time” (8). </a:t>
            </a:r>
            <a:r>
              <a:rPr lang="en-GB" dirty="0" err="1"/>
              <a:t>Shiftwork</a:t>
            </a:r>
            <a:r>
              <a:rPr lang="en-GB" dirty="0"/>
              <a:t> is where these shifts fall outside of standard daytime hours which is between 7am and 7pm. </a:t>
            </a:r>
          </a:p>
          <a:p>
            <a:endParaRPr lang="en-GB" dirty="0"/>
          </a:p>
          <a:p>
            <a:r>
              <a:rPr lang="en-GB" dirty="0"/>
              <a:t>Read 3</a:t>
            </a:r>
            <a:r>
              <a:rPr lang="en-GB" baseline="30000" dirty="0"/>
              <a:t>rd</a:t>
            </a:r>
            <a:r>
              <a:rPr lang="en-GB" dirty="0"/>
              <a:t> point (9). </a:t>
            </a:r>
          </a:p>
          <a:p>
            <a:endParaRPr lang="en-GB" dirty="0"/>
          </a:p>
          <a:p>
            <a:r>
              <a:rPr lang="en-GB" dirty="0"/>
              <a:t>Shift work is a popular method of work as research has suggested that around one fifth of workers are engaged in some kind of shift work (10). This number will only increase due to the need for places that provide a 24-hour service. These include retail and hospitality, whereas </a:t>
            </a:r>
            <a:r>
              <a:rPr lang="en-GB" dirty="0" err="1"/>
              <a:t>shiftwork</a:t>
            </a:r>
            <a:r>
              <a:rPr lang="en-GB" dirty="0"/>
              <a:t> would only have been with public sector work or practical work.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1627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a:cs typeface="Calibri"/>
              </a:rPr>
              <a:t>When personnel scheduling through a rota is misused, it could lead to drawbacks for the employees and employers. Read slide</a:t>
            </a:r>
            <a:endParaRPr lang="en-US" dirty="0"/>
          </a:p>
          <a:p>
            <a:endParaRPr lang="en-US" dirty="0"/>
          </a:p>
          <a:p>
            <a:r>
              <a:rPr lang="en-US" dirty="0"/>
              <a:t>There are plenty of health issues that an employee could experience. These include </a:t>
            </a:r>
            <a:r>
              <a:rPr lang="en-US" b="0" i="0" dirty="0">
                <a:solidFill>
                  <a:srgbClr val="000000"/>
                </a:solidFill>
                <a:effectLst/>
                <a:latin typeface="WordVisi_MSFontService"/>
              </a:rPr>
              <a:t>sleep disturbance, fatigue, digestive problems, emotional problems, stress-related illnesses and an increase in morbidity. </a:t>
            </a:r>
            <a:r>
              <a:rPr lang="en-GB" sz="1800" b="0" i="0" dirty="0">
                <a:solidFill>
                  <a:srgbClr val="000000"/>
                </a:solidFill>
                <a:effectLst/>
                <a:latin typeface="Calibri" panose="020F0502020204030204" pitchFamily="34" charset="0"/>
              </a:rPr>
              <a:t>Employee health has been reported as “significantly worse amongst employees who experienced work-life imbalance” (13). The health issues that can be experienced by an employee include a “36% to 60% increased risk of breast cancer in large prospective studies, a fourfold increased risk of duodenal ulcers verified by endoscopy and increased cardiovascular morbidity and mortality, including atherosclerosis and myocardial infarction” (14). </a:t>
            </a:r>
          </a:p>
          <a:p>
            <a:endParaRPr lang="en-GB" sz="1800" b="0" i="0" dirty="0">
              <a:solidFill>
                <a:srgbClr val="000000"/>
              </a:solidFill>
              <a:effectLst/>
              <a:latin typeface="Calibri" panose="020F0502020204030204" pitchFamily="34" charset="0"/>
            </a:endParaRPr>
          </a:p>
          <a:p>
            <a:r>
              <a:rPr lang="en-GB" sz="1800" b="0" i="0" dirty="0">
                <a:solidFill>
                  <a:srgbClr val="000000"/>
                </a:solidFill>
                <a:effectLst/>
                <a:latin typeface="Calibri" panose="020F0502020204030204" pitchFamily="34" charset="0"/>
              </a:rPr>
              <a:t>Catastrophe could be an extreme result of the health issues that surround the misuse of personnel scheduling. </a:t>
            </a:r>
            <a:r>
              <a:rPr lang="en-GB" b="0" i="0" dirty="0">
                <a:solidFill>
                  <a:srgbClr val="000000"/>
                </a:solidFill>
                <a:effectLst/>
                <a:latin typeface="Calibri" panose="020F0502020204030204" pitchFamily="34" charset="0"/>
              </a:rPr>
              <a:t>Those who work chronic shift work can experience an increase in tiredness as they may reduce the time spent in bed which could lead to sleep deprivation (15). Having employees that are sleep deprived could lead to a lack of alertness. Smith stated that there was an increase in road accidents by 50% when a night shift had been worked (16). An extremity of this includes catastrophes such as “Bhopal, Three Mile Island, Chernobyl, the Rhine chemical spillage and the Exxon Valdez” (17), all of which happened on the night shift, from 10pm to 6am. </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The balance between </a:t>
            </a:r>
            <a:r>
              <a:rPr lang="en-GB" sz="1800" b="0" i="0" dirty="0">
                <a:solidFill>
                  <a:srgbClr val="000000"/>
                </a:solidFill>
                <a:effectLst/>
                <a:latin typeface="Calibri" panose="020F0502020204030204" pitchFamily="34" charset="0"/>
              </a:rPr>
              <a:t>work and life is said to be achieved only “when an individual's right to a fulfilled life inside and outside paid work is respected as the norm – to the mutual benefit of the individual, business and society” (18). Shift work can affect an employee's home life as studies show a “57% higher divorce rate, reduced job satisfaction, and reduced family and social interaction” (14).  </a:t>
            </a:r>
          </a:p>
          <a:p>
            <a:endParaRPr lang="en-GB" sz="1800" b="0" i="0" dirty="0">
              <a:solidFill>
                <a:srgbClr val="000000"/>
              </a:solidFill>
              <a:effectLst/>
              <a:latin typeface="Calibri" panose="020F0502020204030204" pitchFamily="34" charset="0"/>
            </a:endParaRPr>
          </a:p>
          <a:p>
            <a:r>
              <a:rPr lang="en-GB" sz="1800" b="0" i="0" dirty="0">
                <a:solidFill>
                  <a:srgbClr val="000000"/>
                </a:solidFill>
                <a:effectLst/>
                <a:latin typeface="Calibri" panose="020F0502020204030204" pitchFamily="34" charset="0"/>
              </a:rPr>
              <a:t>Businesses may utilise time management tools to manage staff to meet aims and objectives. Common reasons for implementing time management tools include minimizing labour costs, maximising contractual hours assigned, minimizing workforce size, balancing workloads and maximising employee satisfaction (6). Without effectively managing time these may not be met.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5720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Gwyn Hall must abide by certain legal considerations. One of these include the working time regulations of 1998. </a:t>
            </a:r>
          </a:p>
          <a:p>
            <a:endParaRPr lang="en-GB" dirty="0"/>
          </a:p>
          <a:p>
            <a:r>
              <a:rPr lang="en-GB" dirty="0"/>
              <a:t>These were first implemented after the United Kingdoms Government introduced minimum wage. </a:t>
            </a:r>
          </a:p>
          <a:p>
            <a:endParaRPr lang="en-GB" dirty="0"/>
          </a:p>
          <a:p>
            <a:r>
              <a:rPr lang="en-GB" dirty="0"/>
              <a:t>The working time regulations apply to every sector of work in the UK. </a:t>
            </a:r>
            <a:r>
              <a:rPr lang="en-GB" b="0" i="0" dirty="0">
                <a:solidFill>
                  <a:srgbClr val="000000"/>
                </a:solidFill>
                <a:effectLst/>
                <a:latin typeface="Calibri" panose="020F0502020204030204" pitchFamily="34" charset="0"/>
              </a:rPr>
              <a:t>The key provisions that were included in the Working Time Regulations included maximum weekly working time, rest periods, rest breaks, leave and night work length (19). </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It states that the maximum hours that an employee should work, including overtime, is 48 hours. An employee should have two rest periods of 24 hours every fortnight. When employees work over 6 hours, they are required to take at least a 20-minute break. When an employee has worked somewhere for over 13 weeks, they are eligible for 3 weeks of leave per year. Those who work the night shift cannot work more than 8 hours per night (20).</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By breaching these regulations, employees can complain about pay and work rights on the government website. If the allegations were to be true, then penalties could be imposed on a business. These penalties may potentially include compensation for the worker, a fine for the business, up to two years imprisonment for the directors or notices issued by the Health and Safety executive or local authority (21)</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3527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Gwyn Hall must also abide by the Data Protection Act when scheduling its staff. </a:t>
            </a:r>
          </a:p>
          <a:p>
            <a:endParaRPr lang="en-GB" dirty="0"/>
          </a:p>
          <a:p>
            <a:r>
              <a:rPr lang="en-GB" dirty="0"/>
              <a:t>By complying with this act it can guarantee that any </a:t>
            </a:r>
            <a:r>
              <a:rPr lang="en-GB" b="0" i="0" dirty="0">
                <a:solidFill>
                  <a:srgbClr val="000000"/>
                </a:solidFill>
                <a:effectLst/>
                <a:latin typeface="Calibri" panose="020F0502020204030204" pitchFamily="34" charset="0"/>
              </a:rPr>
              <a:t>data that is gathered is “used fairly, used for specified purpose, kept up to date, kept for no longer than necessary” (22). </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Personal data is defined by the Metropolitan Police as “any information relating to a living (23).</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Personal data that an employer can have on an employee include their name, contact details, date of birth, sex, education and qualifications, National Insurance number and employment (16). </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If a business does not comply with the Data Protection Act, the business could be fined of up to 17.5 million or 4% of the business’s annual turnover, whichever is higher (24).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198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lots of tools and technologies that can provide what the Gwyn Hall is looking for. </a:t>
            </a:r>
            <a:r>
              <a:rPr lang="en-GB" b="0" i="0" dirty="0">
                <a:solidFill>
                  <a:srgbClr val="000000"/>
                </a:solidFill>
                <a:effectLst/>
                <a:latin typeface="Calibri" panose="020F0502020204030204" pitchFamily="34" charset="0"/>
              </a:rPr>
              <a:t>When researching those tools and techniques available, a Google search for ‘rota creator’ returned 3.2 million results. When searching for ‘rota generator’ there are over 6 million results. </a:t>
            </a:r>
          </a:p>
          <a:p>
            <a:endParaRPr lang="en-GB" b="0" i="0" dirty="0">
              <a:solidFill>
                <a:srgbClr val="000000"/>
              </a:solidFill>
              <a:effectLst/>
              <a:latin typeface="Calibri" panose="020F0502020204030204" pitchFamily="34" charset="0"/>
            </a:endParaRPr>
          </a:p>
          <a:p>
            <a:r>
              <a:rPr lang="en-GB" b="0" i="0" dirty="0">
                <a:solidFill>
                  <a:srgbClr val="000000"/>
                </a:solidFill>
                <a:effectLst/>
                <a:latin typeface="Calibri" panose="020F0502020204030204" pitchFamily="34" charset="0"/>
              </a:rPr>
              <a:t>Use of spreadsheets is common to schedule staff. This process can require a lot of time and there could be human error. </a:t>
            </a:r>
            <a:r>
              <a:rPr lang="en-GB" sz="1800" b="0" i="0" dirty="0">
                <a:solidFill>
                  <a:srgbClr val="000000"/>
                </a:solidFill>
                <a:effectLst/>
                <a:latin typeface="Calibri" panose="020F0502020204030204" pitchFamily="34" charset="0"/>
              </a:rPr>
              <a:t>Spreadsheets were not created for the sole use of scheduling either as the professor responsible for the introduction of electronic spreadsheets intended them to be used in business accounting (25). T</a:t>
            </a:r>
            <a:r>
              <a:rPr lang="en-US" b="0" i="0" dirty="0">
                <a:solidFill>
                  <a:srgbClr val="000000"/>
                </a:solidFill>
                <a:effectLst/>
                <a:latin typeface="WordVisi_MSFontService"/>
              </a:rPr>
              <a:t>hey were not seen as useful to everyone as it was described as “merely an upgrade of handwritten records to a complicated spreadsheet” (26).</a:t>
            </a:r>
          </a:p>
          <a:p>
            <a:endParaRPr lang="en-US" b="0" i="0" dirty="0">
              <a:solidFill>
                <a:srgbClr val="000000"/>
              </a:solidFill>
              <a:effectLst/>
              <a:latin typeface="WordVisi_MSFontService"/>
            </a:endParaRPr>
          </a:p>
          <a:p>
            <a:r>
              <a:rPr lang="en-US" b="0" i="0" dirty="0">
                <a:solidFill>
                  <a:srgbClr val="000000"/>
                </a:solidFill>
                <a:effectLst/>
                <a:latin typeface="WordVisi_MSFontService"/>
              </a:rPr>
              <a:t>Smartsheet, which the Gwyn Hall currently use is a project management tool that utilizes collaboration and file sharing features. It claims that it is better than excel in work management, </a:t>
            </a:r>
            <a:r>
              <a:rPr lang="en-GB" b="0" i="0" dirty="0">
                <a:solidFill>
                  <a:srgbClr val="000000"/>
                </a:solidFill>
                <a:effectLst/>
                <a:latin typeface="Calibri" panose="020F0502020204030204" pitchFamily="34" charset="0"/>
              </a:rPr>
              <a:t>collaboration, visibility, accessibility, and integrations” (27). It can claim this because of its founder. Smartsheet’s founder, Brent Frei, previously worked for Microsoft as a programmer analyst for just over 2 years. 11 years later he founded Smartsheet (28). Frei would have used his prior knowledge to combine features of Excel, Project and SharePoint to create Smartsheet (28). Smartsheet will cost a business £5 per month at its cheapest pricing option. </a:t>
            </a:r>
            <a:r>
              <a:rPr lang="en-GB" b="0" i="0" dirty="0" err="1">
                <a:solidFill>
                  <a:srgbClr val="000000"/>
                </a:solidFill>
                <a:effectLst/>
                <a:latin typeface="Calibri" panose="020F0502020204030204" pitchFamily="34" charset="0"/>
              </a:rPr>
              <a:t>Enlyft</a:t>
            </a:r>
            <a:r>
              <a:rPr lang="en-GB" b="0" i="0" dirty="0">
                <a:solidFill>
                  <a:srgbClr val="000000"/>
                </a:solidFill>
                <a:effectLst/>
                <a:latin typeface="Calibri" panose="020F0502020204030204" pitchFamily="34" charset="0"/>
              </a:rPr>
              <a:t> has data on over 20000 companies that utilise Smartsheet. Of those, the company with the largest NetSuite (29). </a:t>
            </a:r>
          </a:p>
          <a:p>
            <a:endParaRPr lang="en-GB" b="0" i="0" dirty="0">
              <a:solidFill>
                <a:srgbClr val="000000"/>
              </a:solidFill>
              <a:effectLst/>
              <a:latin typeface="Calibri" panose="020F0502020204030204" pitchFamily="34" charset="0"/>
            </a:endParaRPr>
          </a:p>
          <a:p>
            <a:r>
              <a:rPr lang="en-GB" sz="1800" b="0" i="0" dirty="0" err="1">
                <a:solidFill>
                  <a:srgbClr val="000000"/>
                </a:solidFill>
                <a:effectLst/>
                <a:latin typeface="Calibri" panose="020F0502020204030204" pitchFamily="34" charset="0"/>
              </a:rPr>
              <a:t>Papershift</a:t>
            </a:r>
            <a:r>
              <a:rPr lang="en-GB" sz="1800" b="0" i="0" dirty="0">
                <a:solidFill>
                  <a:srgbClr val="000000"/>
                </a:solidFill>
                <a:effectLst/>
                <a:latin typeface="Calibri" panose="020F0502020204030204" pitchFamily="34" charset="0"/>
              </a:rPr>
              <a:t> is a piece of software which allows businesses to manage absences, track time and plan rosters and enterprise. The </a:t>
            </a:r>
            <a:r>
              <a:rPr lang="en-GB" sz="1800" b="0" i="0" dirty="0" err="1">
                <a:solidFill>
                  <a:srgbClr val="000000"/>
                </a:solidFill>
                <a:effectLst/>
                <a:latin typeface="Calibri" panose="020F0502020204030204" pitchFamily="34" charset="0"/>
              </a:rPr>
              <a:t>Papershift</a:t>
            </a:r>
            <a:r>
              <a:rPr lang="en-GB" sz="1800" b="0" i="0" dirty="0">
                <a:solidFill>
                  <a:srgbClr val="000000"/>
                </a:solidFill>
                <a:effectLst/>
                <a:latin typeface="Calibri" panose="020F0502020204030204" pitchFamily="34" charset="0"/>
              </a:rPr>
              <a:t> website boasts that they have been responsible for creating over 5 million shifts, including from large businesses like Aldi, Subway and Burger King. This shows that it is suitable for large chains however may be unusable for smaller businesses as the pricing starts from 3 euros per employee per month (30).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3546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development platform that was used to create the application was Visual Studio to create a Windows Forms Application. However, there was a comparison between these three methods prior to the choice. The comparison between them highlighted that using a Windows Forms Application would have an easier interface to develop applications for a desktop. The reasons behind the choice was because it was described as an easy-to-use platform and the developer had previous development experience using it. Another thought was that </a:t>
            </a:r>
            <a:r>
              <a:rPr lang="en-US" b="0" i="0" dirty="0">
                <a:solidFill>
                  <a:srgbClr val="000000"/>
                </a:solidFill>
                <a:effectLst/>
                <a:latin typeface="WordVisi_MSFontService"/>
              </a:rPr>
              <a:t>the easier the development, the more likely the application will be developed on time. </a:t>
            </a:r>
          </a:p>
          <a:p>
            <a:endParaRPr lang="en-US" b="0" i="0" dirty="0">
              <a:solidFill>
                <a:srgbClr val="000000"/>
              </a:solidFill>
              <a:effectLst/>
              <a:latin typeface="WordVisi_MSFontService"/>
            </a:endParaRPr>
          </a:p>
          <a:p>
            <a:r>
              <a:rPr lang="en-US" b="0" i="0" dirty="0">
                <a:solidFill>
                  <a:srgbClr val="000000"/>
                </a:solidFill>
                <a:effectLst/>
                <a:latin typeface="WordVisi_MSFontService"/>
              </a:rPr>
              <a:t>The other alternatives were Xamarin and a website-driven database. </a:t>
            </a:r>
          </a:p>
          <a:p>
            <a:endParaRPr lang="en-US" b="0" i="0" dirty="0">
              <a:solidFill>
                <a:srgbClr val="000000"/>
              </a:solidFill>
              <a:effectLst/>
              <a:latin typeface="WordVisi_MSFontService"/>
            </a:endParaRPr>
          </a:p>
          <a:p>
            <a:r>
              <a:rPr lang="en-GB" sz="1800" b="0" i="0" dirty="0">
                <a:solidFill>
                  <a:srgbClr val="000000"/>
                </a:solidFill>
                <a:effectLst/>
                <a:latin typeface="Calibri" panose="020F0502020204030204" pitchFamily="34" charset="0"/>
              </a:rPr>
              <a:t>Xamarin focuses on mobile applications for iOS, Android and Windows. This could have been used however the rota coordinator would have needed to create the rota from a mobile device instead of a PC which they used prior to the application. A benefit of using Xamarin is that when an app is developed it can perform, behave and look the same across different platforms (31). This would have been beneficial as a requirement is that the application should be easily accessible, and it would be if it were a mobile application.  </a:t>
            </a:r>
          </a:p>
          <a:p>
            <a:endParaRPr lang="en-GB" sz="1800" b="0" i="0" dirty="0">
              <a:solidFill>
                <a:srgbClr val="000000"/>
              </a:solidFill>
              <a:effectLst/>
              <a:latin typeface="Calibri" panose="020F0502020204030204" pitchFamily="34" charset="0"/>
            </a:endParaRPr>
          </a:p>
          <a:p>
            <a:r>
              <a:rPr lang="en-GB" sz="1800" b="0" i="0" dirty="0">
                <a:solidFill>
                  <a:srgbClr val="000000"/>
                </a:solidFill>
                <a:effectLst/>
                <a:latin typeface="Calibri" panose="020F0502020204030204" pitchFamily="34" charset="0"/>
              </a:rPr>
              <a:t>A website-driven database is where the website’s content is kept in a database. With the amount of data needing to be kept from the business utilising this could be a solution. This would have allowed the business to have its website for the creation and viewing of the rota which is in line with the requirement of being easily accessible. </a:t>
            </a:r>
          </a:p>
          <a:p>
            <a:endParaRPr lang="en-GB" sz="1800" b="0" i="0" dirty="0">
              <a:solidFill>
                <a:srgbClr val="000000"/>
              </a:solidFill>
              <a:effectLst/>
              <a:latin typeface="Calibri" panose="020F0502020204030204" pitchFamily="34" charset="0"/>
            </a:endParaRPr>
          </a:p>
          <a:p>
            <a:r>
              <a:rPr lang="en-GB" sz="1800" b="0" i="0" dirty="0">
                <a:solidFill>
                  <a:srgbClr val="000000"/>
                </a:solidFill>
                <a:effectLst/>
                <a:latin typeface="Calibri" panose="020F0502020204030204" pitchFamily="34" charset="0"/>
              </a:rPr>
              <a:t>MySQL was be the choice of database software connected.</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0814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dirty="0">
                <a:solidFill>
                  <a:srgbClr val="000000"/>
                </a:solidFill>
                <a:effectLst/>
                <a:latin typeface="Calibri" panose="020F0502020204030204" pitchFamily="34" charset="0"/>
              </a:rPr>
              <a:t>When researching case studies that have written about their use of personnel scheduling applications there was a common theme. Petrovic and </a:t>
            </a:r>
            <a:r>
              <a:rPr lang="en-GB" sz="1800" b="0" i="0" dirty="0" err="1">
                <a:solidFill>
                  <a:srgbClr val="000000"/>
                </a:solidFill>
                <a:effectLst/>
                <a:latin typeface="Calibri" panose="020F0502020204030204" pitchFamily="34" charset="0"/>
              </a:rPr>
              <a:t>Eveborn</a:t>
            </a:r>
            <a:r>
              <a:rPr lang="en-GB" sz="1800" b="0" i="0" dirty="0">
                <a:solidFill>
                  <a:srgbClr val="000000"/>
                </a:solidFill>
                <a:effectLst/>
                <a:latin typeface="Calibri" panose="020F0502020204030204" pitchFamily="34" charset="0"/>
              </a:rPr>
              <a:t> &amp; </a:t>
            </a:r>
            <a:r>
              <a:rPr lang="en-GB" sz="1800" b="0" i="0" dirty="0" err="1">
                <a:solidFill>
                  <a:srgbClr val="000000"/>
                </a:solidFill>
                <a:effectLst/>
                <a:latin typeface="Calibri" panose="020F0502020204030204" pitchFamily="34" charset="0"/>
              </a:rPr>
              <a:t>Ronnqvist</a:t>
            </a:r>
            <a:r>
              <a:rPr lang="en-GB" sz="1800" b="0" i="0" dirty="0">
                <a:solidFill>
                  <a:srgbClr val="000000"/>
                </a:solidFill>
                <a:effectLst/>
                <a:latin typeface="Calibri" panose="020F0502020204030204" pitchFamily="34" charset="0"/>
              </a:rPr>
              <a:t> both state that scheduling a workforce is a difficult task (32, 8). </a:t>
            </a:r>
            <a:r>
              <a:rPr lang="en-GB" sz="1800" b="0" i="0" dirty="0" err="1">
                <a:solidFill>
                  <a:srgbClr val="000000"/>
                </a:solidFill>
                <a:effectLst/>
                <a:latin typeface="Calibri" panose="020F0502020204030204" pitchFamily="34" charset="0"/>
              </a:rPr>
              <a:t>Eveborn</a:t>
            </a:r>
            <a:r>
              <a:rPr lang="en-GB" sz="1800" b="0" i="0" dirty="0">
                <a:solidFill>
                  <a:srgbClr val="000000"/>
                </a:solidFill>
                <a:effectLst/>
                <a:latin typeface="Calibri" panose="020F0502020204030204" pitchFamily="34" charset="0"/>
              </a:rPr>
              <a:t> and </a:t>
            </a:r>
            <a:r>
              <a:rPr lang="en-GB" sz="1800" b="0" i="0" dirty="0" err="1">
                <a:solidFill>
                  <a:srgbClr val="000000"/>
                </a:solidFill>
                <a:effectLst/>
                <a:latin typeface="Calibri" panose="020F0502020204030204" pitchFamily="34" charset="0"/>
              </a:rPr>
              <a:t>Ronnqvist</a:t>
            </a:r>
            <a:r>
              <a:rPr lang="en-GB" sz="1800" b="0" i="0" dirty="0">
                <a:solidFill>
                  <a:srgbClr val="000000"/>
                </a:solidFill>
                <a:effectLst/>
                <a:latin typeface="Calibri" panose="020F0502020204030204" pitchFamily="34" charset="0"/>
              </a:rPr>
              <a:t> also explain that when developing a system to aid personnel scheduling that it must be “user friendly, robust, flexible and quick” (8). Ensuring that the developed application adheres to these principles should make the scheduling process easier for the user, as it can sometimes be a laborious task (33).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45257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800" b="0" i="0" dirty="0">
                <a:solidFill>
                  <a:srgbClr val="000000"/>
                </a:solidFill>
                <a:effectLst/>
                <a:latin typeface="Calibri" panose="020F0502020204030204" pitchFamily="34" charset="0"/>
              </a:rPr>
              <a:t>The aims set at the start of the process had now been met once the application was tested. Aim 1 was to understand the use of time management tools and scheduling software in the workplace. This aim was met by completing 4 objectives. Suitable sources were used to gather secondary data. The sources that were gathered were judged to be credible through CRAAP analysis. Primary research was completed with the client through interviews which helped gain an understanding of the current rostering practice. This allowed requirements to be created. Aim 2 was to develop a workplace time management application.  This aim was met which will be seen in the demonstration. The requirements gathered from the first aim were then used to aid the design of the application. The third objective was the then to develop the application which was completed. Finally, the testing stage ensured that all the aims and objectives were met during the project.  </a:t>
            </a:r>
          </a:p>
          <a:p>
            <a:pPr algn="l" rtl="0" fontAlgn="base"/>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The subtopics within the literature review were needed for an expansion of knowledge before the development of the application. The development also proved to be a success from the testing stages. However, from the usability testing, some things could be changed to the application if there was more time available. An inclusion could be more message boxes to ensure that the user knows what they have done and how to undo it.  A help page could also have been added to the application.  </a:t>
            </a:r>
          </a:p>
          <a:p>
            <a:pPr algn="l" rtl="0" fontAlgn="base"/>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If this project were to be completed again then a different data-gathering technique could be used. Instead of only interviewing 2 members of staff, sending a company-wide questionnaire could have been more beneficial. This would have given more data to analyse and discuss. This could have gained further insight into what more employees think of the old system or for feedback on the newly developed application.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19106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project itself does not implicitly suggest further avenues for research. However, when completing the literature review some elements were interesting but not entirely relevant. The terms that could be researched with more depth include shift generation, algorithms, shift minimization and the adverse health issues with shift work. The application that was created does not have an automated shift generator as the user is responsible for creating the shifts instead of an algorithm being used to generate the shifts. If the project timescale allowed for more time, then this could have been something that was researched more and implemented into the application. There were more health issues with working shift work which was highlighted in Shift Work, Shift Work Disorder and </a:t>
            </a:r>
            <a:r>
              <a:rPr lang="en-GB" sz="18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Jet Lag (14).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project could be completed purely on the negative effects of shift work and reading chapter 71 would be beneficial to read. Shift minimization could also be a subtopic that could be further read into.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0753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cs typeface="Calibri"/>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64134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https://youtu.be/SI8G-5Mq6Kg</a:t>
            </a:r>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25341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72183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27500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1714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87429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76383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6812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8386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AD2764B-1516-46F5-A591-ED83656FFAD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667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00486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87176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4025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0564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05484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1038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9196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51184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42300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55241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50863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472993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005435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43760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42269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73718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21627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US" smtClean="0"/>
              <a:t>4/27/2023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3380744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SI8G-5Mq6K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ec.gov/Archives/edgar/data/771497/000095013406023656/f25881exv10w36.ht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link.springer.com/chapter/10.1007/3-540-61794-9_51" TargetMode="External"/><Relationship Id="rId5" Type="http://schemas.openxmlformats.org/officeDocument/2006/relationships/hyperlink" Target="https://link.springer.com/article/10.1007/s12144-021-01578-x" TargetMode="External"/><Relationship Id="rId4" Type="http://schemas.openxmlformats.org/officeDocument/2006/relationships/hyperlink" Target="https://www.sba.gov/sites/default/files/files/PARTICIPANT_GUIDE_TIME_MANAGEMENT.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csc595.files.wordpress.com/2012/12/staff-scheduling-and-rostering-a-review-of-applications-methods-and-modelsread.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link.springer.com/article/10.1023/B:ANOR.0000019097.93634.07" TargetMode="External"/><Relationship Id="rId5" Type="http://schemas.openxmlformats.org/officeDocument/2006/relationships/hyperlink" Target="https://dictionary.cambridge.org/dictionary/english/rota" TargetMode="External"/><Relationship Id="rId4" Type="http://schemas.openxmlformats.org/officeDocument/2006/relationships/hyperlink" Target="https://core.ac.uk/download/pdf/302955726.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90908/hsg256_managing_shift_work.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proquest.com/docview/2584384761/742FB9E2FD324FB8PQ/5?accountid=167397andforcedol=true" TargetMode="External"/><Relationship Id="rId5" Type="http://schemas.openxmlformats.org/officeDocument/2006/relationships/hyperlink" Target="https://skybrary.aero/sites/default/files/bookshelf/691.pdf" TargetMode="External"/><Relationship Id="rId4" Type="http://schemas.openxmlformats.org/officeDocument/2006/relationships/hyperlink" Target="https://core.ac.uk/works/246641"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ore.ac.uk/works/246641"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researchgate.net/publication/15263736_Increased_injuries_on_night_shift" TargetMode="External"/><Relationship Id="rId5" Type="http://schemas.openxmlformats.org/officeDocument/2006/relationships/hyperlink" Target="https://www.researchgate.net/publication/12440452_Workrest_cycles_in_railroad_operations_Effects_of_shorter_than_24-h_shift_work_schedules_and_on-call_schedules_on_sleep" TargetMode="External"/><Relationship Id="rId4" Type="http://schemas.openxmlformats.org/officeDocument/2006/relationships/hyperlink" Target="https://www.researchgate.net/profile/Christopher-Drake/publication/279721280_Shift_Work_Shift-Work_Disorder_and_Jet_Lag/links/5a0dcddfaca27244d2858000/Shift-Work-Shift-Work-Disorder-and-Jet-Lag.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researchgate.net/publication/10854999_Shift_work_safety_and_productivity" TargetMode="External"/><Relationship Id="rId7" Type="http://schemas.openxmlformats.org/officeDocument/2006/relationships/hyperlink" Target="https://www.wilsonbrowne.co.uk/guides/working-time-regulation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legislation.gov.uk/uksi/1998/1833/contents/made" TargetMode="External"/><Relationship Id="rId5" Type="http://schemas.openxmlformats.org/officeDocument/2006/relationships/hyperlink" Target="https://core.ac.uk/reader/228198937" TargetMode="External"/><Relationship Id="rId4" Type="http://schemas.openxmlformats.org/officeDocument/2006/relationships/hyperlink" Target="https://www.bl.uk/britishlibrary/~/media/bl/global/business-and-management/pdfs/non-secure/i/n/n/innovations-worklife-balance.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faculty.kfupm.edu.sa/MISAC/irfan/Brief%20History%20of%20Spreadsheets,%20v_%203_6.htm" TargetMode="External"/><Relationship Id="rId5" Type="http://schemas.openxmlformats.org/officeDocument/2006/relationships/hyperlink" Target="https://www.legislation.gov.uk/ukpga/2018/12/part/6/crossheading/penalties/enacted" TargetMode="External"/><Relationship Id="rId4" Type="http://schemas.openxmlformats.org/officeDocument/2006/relationships/hyperlink" Target="https://www.gov.uk/personal-data-my-employer-can-keep-about-m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ink.springer.com/article/10.1186/s12913-018-2989-x" TargetMode="External"/><Relationship Id="rId7" Type="http://schemas.openxmlformats.org/officeDocument/2006/relationships/hyperlink" Target="https://www.papershift.com/en/schedule"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enlyft.com/tech/products/smartsheet" TargetMode="External"/><Relationship Id="rId5" Type="http://schemas.openxmlformats.org/officeDocument/2006/relationships/hyperlink" Target="https://www.linkedin.com/in/brentfrei" TargetMode="External"/><Relationship Id="rId4" Type="http://schemas.openxmlformats.org/officeDocument/2006/relationships/hyperlink" Target="https://www.smartsheet.com/s/excel-dimension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learn.microsoft.com/en-us/xamarin/get-started/what-is-xamarin"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ore.ac.uk/works/61624997" TargetMode="External"/><Relationship Id="rId4" Type="http://schemas.openxmlformats.org/officeDocument/2006/relationships/hyperlink" Target="https://link.springer.com/article/10.1007/s10479-017-257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ea typeface="Calibri Light"/>
                <a:cs typeface="Calibri Light"/>
              </a:rPr>
              <a:t>Final Viva</a:t>
            </a:r>
            <a:br>
              <a:rPr lang="en-US">
                <a:ea typeface="Calibri"/>
                <a:cs typeface="Calibri"/>
              </a:rPr>
            </a:br>
            <a:r>
              <a:rPr lang="en-US" sz="1800">
                <a:ea typeface="Calibri"/>
                <a:cs typeface="Calibri"/>
              </a:rPr>
              <a:t>Tom Farley 265044</a:t>
            </a:r>
            <a:endParaRPr lang="en-US" sz="1800"/>
          </a:p>
        </p:txBody>
      </p:sp>
      <p:sp>
        <p:nvSpPr>
          <p:cNvPr id="3" name="Subtitle 2"/>
          <p:cNvSpPr>
            <a:spLocks noGrp="1"/>
          </p:cNvSpPr>
          <p:nvPr>
            <p:ph type="subTitle" idx="1"/>
          </p:nvPr>
        </p:nvSpPr>
        <p:spPr/>
        <p:txBody>
          <a:bodyPr vert="horz" lIns="91440" tIns="45720" rIns="91440" bIns="45720" rtlCol="0" anchor="t">
            <a:normAutofit fontScale="92500" lnSpcReduction="20000"/>
          </a:bodyPr>
          <a:lstStyle/>
          <a:p>
            <a:r>
              <a:rPr lang="en-GB"/>
              <a:t>An Investigation into the Use and Importance of Effective Personnel Scheduling and Time Management Tools in the Workplace.</a:t>
            </a:r>
          </a:p>
          <a:p>
            <a:endParaRPr lang="en-US"/>
          </a:p>
        </p:txBody>
      </p:sp>
    </p:spTree>
    <p:extLst>
      <p:ext uri="{BB962C8B-B14F-4D97-AF65-F5344CB8AC3E}">
        <p14:creationId xmlns:p14="http://schemas.microsoft.com/office/powerpoint/2010/main" val="588506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dirty="0">
                <a:cs typeface="Calibri Light"/>
              </a:rPr>
              <a:t>Summary of Viva</a:t>
            </a:r>
            <a:endParaRPr lang="en-US" dirty="0"/>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vert="horz" lIns="91440" tIns="45720" rIns="91440" bIns="45720" rtlCol="0" anchor="t">
            <a:normAutofit/>
          </a:bodyPr>
          <a:lstStyle/>
          <a:p>
            <a:r>
              <a:rPr lang="en-US" dirty="0">
                <a:cs typeface="Calibri"/>
              </a:rPr>
              <a:t>Aims</a:t>
            </a:r>
            <a:r>
              <a:rPr lang="en-US" dirty="0">
                <a:ea typeface="+mn-lt"/>
                <a:cs typeface="Calibri"/>
              </a:rPr>
              <a:t> and Objectives</a:t>
            </a:r>
            <a:endParaRPr lang="en-US" dirty="0">
              <a:ea typeface="+mn-lt"/>
              <a:cs typeface="+mn-lt"/>
            </a:endParaRPr>
          </a:p>
          <a:p>
            <a:pPr>
              <a:buClr>
                <a:srgbClr val="999999"/>
              </a:buClr>
            </a:pPr>
            <a:r>
              <a:rPr lang="en-US" dirty="0"/>
              <a:t>Literature Review Subtopics</a:t>
            </a:r>
          </a:p>
          <a:p>
            <a:pPr>
              <a:buClr>
                <a:srgbClr val="999999"/>
              </a:buClr>
            </a:pPr>
            <a:r>
              <a:rPr lang="en-US" dirty="0"/>
              <a:t>Findings of Literature Review</a:t>
            </a:r>
          </a:p>
          <a:p>
            <a:pPr>
              <a:buClr>
                <a:srgbClr val="999999"/>
              </a:buClr>
            </a:pPr>
            <a:r>
              <a:rPr lang="en-US" dirty="0"/>
              <a:t>Conclusions &amp; Recommendations</a:t>
            </a:r>
          </a:p>
          <a:p>
            <a:pPr>
              <a:buClr>
                <a:srgbClr val="999999"/>
              </a:buClr>
            </a:pPr>
            <a:r>
              <a:rPr lang="en-US" dirty="0"/>
              <a:t>Testing</a:t>
            </a:r>
          </a:p>
          <a:p>
            <a:pPr>
              <a:buClr>
                <a:srgbClr val="999999"/>
              </a:buClr>
            </a:pPr>
            <a:r>
              <a:rPr lang="en-US" dirty="0"/>
              <a:t>Demo</a:t>
            </a:r>
          </a:p>
          <a:p>
            <a:pPr>
              <a:buClr>
                <a:srgbClr val="999999"/>
              </a:buClr>
            </a:pPr>
            <a:r>
              <a:rPr lang="en-US" dirty="0"/>
              <a:t>References</a:t>
            </a:r>
          </a:p>
        </p:txBody>
      </p:sp>
    </p:spTree>
    <p:extLst>
      <p:ext uri="{BB962C8B-B14F-4D97-AF65-F5344CB8AC3E}">
        <p14:creationId xmlns:p14="http://schemas.microsoft.com/office/powerpoint/2010/main" val="24537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EC88-F3A0-BEF7-C323-8FA37BEFA73A}"/>
              </a:ext>
            </a:extLst>
          </p:cNvPr>
          <p:cNvSpPr>
            <a:spLocks noGrp="1"/>
          </p:cNvSpPr>
          <p:nvPr>
            <p:ph type="title"/>
          </p:nvPr>
        </p:nvSpPr>
        <p:spPr/>
        <p:txBody>
          <a:bodyPr/>
          <a:lstStyle/>
          <a:p>
            <a:r>
              <a:rPr lang="en-US">
                <a:cs typeface="Calibri Light"/>
              </a:rPr>
              <a:t>Aims</a:t>
            </a:r>
            <a:endParaRPr lang="en-US"/>
          </a:p>
        </p:txBody>
      </p:sp>
      <p:sp>
        <p:nvSpPr>
          <p:cNvPr id="3" name="Content Placeholder 2">
            <a:extLst>
              <a:ext uri="{FF2B5EF4-FFF2-40B4-BE49-F238E27FC236}">
                <a16:creationId xmlns:a16="http://schemas.microsoft.com/office/drawing/2014/main" id="{318E6740-0BAD-FAF7-B757-5F1E6540F72E}"/>
              </a:ext>
            </a:extLst>
          </p:cNvPr>
          <p:cNvSpPr>
            <a:spLocks noGrp="1"/>
          </p:cNvSpPr>
          <p:nvPr>
            <p:ph idx="1"/>
          </p:nvPr>
        </p:nvSpPr>
        <p:spPr/>
        <p:txBody>
          <a:bodyPr vert="horz" lIns="91440" tIns="45720" rIns="91440" bIns="45720" rtlCol="0" anchor="t">
            <a:normAutofit/>
          </a:bodyPr>
          <a:lstStyle/>
          <a:p>
            <a:r>
              <a:rPr lang="en-US">
                <a:cs typeface="Calibri"/>
              </a:rPr>
              <a:t>Aim 1 – </a:t>
            </a:r>
            <a:r>
              <a:rPr lang="en-US">
                <a:ea typeface="+mn-lt"/>
                <a:cs typeface="+mn-lt"/>
              </a:rPr>
              <a:t>To understand the use of time management tools and scheduling software in the workplace. </a:t>
            </a:r>
          </a:p>
          <a:p>
            <a:endParaRPr lang="en-US">
              <a:ea typeface="+mn-lt"/>
              <a:cs typeface="+mn-lt"/>
            </a:endParaRPr>
          </a:p>
          <a:p>
            <a:r>
              <a:rPr lang="en-US">
                <a:ea typeface="+mn-lt"/>
                <a:cs typeface="+mn-lt"/>
              </a:rPr>
              <a:t>Aim 2 – To develop a workplace time management application. </a:t>
            </a:r>
          </a:p>
        </p:txBody>
      </p:sp>
    </p:spTree>
    <p:extLst>
      <p:ext uri="{BB962C8B-B14F-4D97-AF65-F5344CB8AC3E}">
        <p14:creationId xmlns:p14="http://schemas.microsoft.com/office/powerpoint/2010/main" val="1951550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cs typeface="Calibri Light"/>
              </a:rPr>
              <a:t>Objectives to Meet Aim 1</a:t>
            </a:r>
            <a:endParaRPr lang="en-US"/>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ea typeface="+mn-lt"/>
                <a:cs typeface="+mn-lt"/>
              </a:rPr>
              <a:t>Objective 1 - Using secondary research methods, identify suitable sources to use for secondary research and literature reviews. </a:t>
            </a:r>
          </a:p>
          <a:p>
            <a:endParaRPr lang="en-US" dirty="0">
              <a:cs typeface="Calibri" panose="020F0502020204030204"/>
            </a:endParaRPr>
          </a:p>
          <a:p>
            <a:r>
              <a:rPr lang="en-US" dirty="0">
                <a:ea typeface="+mn-lt"/>
                <a:cs typeface="+mn-lt"/>
              </a:rPr>
              <a:t>Objective 2 - Understand if sources found are credible using CRAAP analysis. </a:t>
            </a:r>
            <a:endParaRPr lang="en-US" dirty="0"/>
          </a:p>
          <a:p>
            <a:endParaRPr lang="en-US" dirty="0">
              <a:ea typeface="+mn-lt"/>
              <a:cs typeface="+mn-lt"/>
            </a:endParaRPr>
          </a:p>
          <a:p>
            <a:r>
              <a:rPr lang="en-US" dirty="0">
                <a:ea typeface="+mn-lt"/>
                <a:cs typeface="+mn-lt"/>
              </a:rPr>
              <a:t>Objective 3 – Undergo primary research with client to understand current rostering practice. </a:t>
            </a:r>
            <a:endParaRPr lang="en-US" dirty="0"/>
          </a:p>
          <a:p>
            <a:endParaRPr lang="en-US" dirty="0">
              <a:ea typeface="+mn-lt"/>
              <a:cs typeface="+mn-lt"/>
            </a:endParaRPr>
          </a:p>
          <a:p>
            <a:r>
              <a:rPr lang="en-US" dirty="0">
                <a:ea typeface="+mn-lt"/>
                <a:cs typeface="+mn-lt"/>
              </a:rPr>
              <a:t>Objective 4 – Examine data gathered. </a:t>
            </a:r>
            <a:endParaRPr lang="en-US" dirty="0"/>
          </a:p>
        </p:txBody>
      </p:sp>
    </p:spTree>
    <p:extLst>
      <p:ext uri="{BB962C8B-B14F-4D97-AF65-F5344CB8AC3E}">
        <p14:creationId xmlns:p14="http://schemas.microsoft.com/office/powerpoint/2010/main" val="1119186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cs typeface="Calibri Light"/>
              </a:rPr>
              <a:t>Objectives to Meet Aim 2</a:t>
            </a:r>
            <a:endParaRPr lang="en-US"/>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ea typeface="+mn-lt"/>
                <a:cs typeface="+mn-lt"/>
              </a:rPr>
              <a:t>Objective 1 – Utilize primary and secondary data to understand what is required within the application. </a:t>
            </a:r>
            <a:endParaRPr lang="en-US" dirty="0">
              <a:cs typeface="Calibri" panose="020F0502020204030204"/>
            </a:endParaRPr>
          </a:p>
          <a:p>
            <a:endParaRPr lang="en-US" dirty="0">
              <a:ea typeface="+mn-lt"/>
              <a:cs typeface="+mn-lt"/>
            </a:endParaRPr>
          </a:p>
          <a:p>
            <a:r>
              <a:rPr lang="en-US" dirty="0">
                <a:ea typeface="+mn-lt"/>
                <a:cs typeface="+mn-lt"/>
              </a:rPr>
              <a:t>Objective 2 – Use requirements to aid design of application. </a:t>
            </a:r>
            <a:endParaRPr lang="en-US" dirty="0"/>
          </a:p>
          <a:p>
            <a:endParaRPr lang="en-US" dirty="0">
              <a:ea typeface="+mn-lt"/>
              <a:cs typeface="+mn-lt"/>
            </a:endParaRPr>
          </a:p>
          <a:p>
            <a:r>
              <a:rPr lang="en-US" dirty="0">
                <a:ea typeface="+mn-lt"/>
                <a:cs typeface="+mn-lt"/>
              </a:rPr>
              <a:t>Objective 3 – Develop application. </a:t>
            </a:r>
          </a:p>
          <a:p>
            <a:endParaRPr lang="en-US" dirty="0">
              <a:ea typeface="+mn-lt"/>
              <a:cs typeface="+mn-lt"/>
            </a:endParaRPr>
          </a:p>
          <a:p>
            <a:r>
              <a:rPr lang="en-US" dirty="0">
                <a:ea typeface="+mn-lt"/>
                <a:cs typeface="+mn-lt"/>
              </a:rPr>
              <a:t>Objective 4 – Test and refine application in conjunction with client</a:t>
            </a:r>
            <a:endParaRPr lang="en-US" dirty="0"/>
          </a:p>
        </p:txBody>
      </p:sp>
    </p:spTree>
    <p:extLst>
      <p:ext uri="{BB962C8B-B14F-4D97-AF65-F5344CB8AC3E}">
        <p14:creationId xmlns:p14="http://schemas.microsoft.com/office/powerpoint/2010/main" val="376409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cs typeface="Calibri Light"/>
              </a:rPr>
              <a:t>Literature Review Subtopics</a:t>
            </a:r>
            <a:endParaRPr lang="en-US"/>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a:t>What are Time Management Tools?</a:t>
            </a:r>
          </a:p>
          <a:p>
            <a:pPr>
              <a:buClr>
                <a:srgbClr val="999999"/>
              </a:buClr>
            </a:pPr>
            <a:r>
              <a:rPr lang="en-US"/>
              <a:t>What is Personnel Scheduling?</a:t>
            </a:r>
          </a:p>
          <a:p>
            <a:pPr>
              <a:buClr>
                <a:srgbClr val="999999"/>
              </a:buClr>
            </a:pPr>
            <a:r>
              <a:rPr lang="en-US"/>
              <a:t>What is a Rota?</a:t>
            </a:r>
          </a:p>
          <a:p>
            <a:pPr>
              <a:buClr>
                <a:srgbClr val="999999"/>
              </a:buClr>
            </a:pPr>
            <a:r>
              <a:rPr lang="en-US"/>
              <a:t>What is Shiftwork?</a:t>
            </a:r>
          </a:p>
          <a:p>
            <a:pPr>
              <a:buClr>
                <a:srgbClr val="999999"/>
              </a:buClr>
            </a:pPr>
            <a:r>
              <a:rPr lang="en-US"/>
              <a:t>Misuse and Drawbacks</a:t>
            </a:r>
          </a:p>
          <a:p>
            <a:pPr>
              <a:buClr>
                <a:srgbClr val="999999"/>
              </a:buClr>
            </a:pPr>
            <a:r>
              <a:rPr lang="en-US"/>
              <a:t>Legal Considerations</a:t>
            </a:r>
          </a:p>
          <a:p>
            <a:pPr>
              <a:buClr>
                <a:srgbClr val="999999"/>
              </a:buClr>
            </a:pPr>
            <a:r>
              <a:rPr lang="en-US"/>
              <a:t>Current Tools and Technologies</a:t>
            </a:r>
          </a:p>
          <a:p>
            <a:pPr>
              <a:buClr>
                <a:srgbClr val="999999"/>
              </a:buClr>
            </a:pPr>
            <a:r>
              <a:rPr lang="en-US"/>
              <a:t>Potential Development Platforms</a:t>
            </a:r>
          </a:p>
          <a:p>
            <a:pPr>
              <a:buClr>
                <a:srgbClr val="999999"/>
              </a:buClr>
            </a:pPr>
            <a:r>
              <a:rPr lang="en-US"/>
              <a:t>Development Requirements</a:t>
            </a:r>
          </a:p>
        </p:txBody>
      </p:sp>
    </p:spTree>
    <p:extLst>
      <p:ext uri="{BB962C8B-B14F-4D97-AF65-F5344CB8AC3E}">
        <p14:creationId xmlns:p14="http://schemas.microsoft.com/office/powerpoint/2010/main" val="2523461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What are Time Management Tools?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GB" dirty="0"/>
              <a:t>Defined as software tools that are used by supplier to manage services (1).</a:t>
            </a:r>
          </a:p>
          <a:p>
            <a:r>
              <a:rPr lang="en-GB" dirty="0"/>
              <a:t>What happens if they are used correctly? </a:t>
            </a:r>
            <a:br>
              <a:rPr lang="en-GB" dirty="0"/>
            </a:br>
            <a:endParaRPr lang="en-GB" dirty="0"/>
          </a:p>
          <a:p>
            <a:r>
              <a:rPr lang="en-GB" dirty="0"/>
              <a:t>Competitive advantage</a:t>
            </a:r>
            <a:br>
              <a:rPr lang="en-GB" dirty="0"/>
            </a:br>
            <a:r>
              <a:rPr lang="en-GB" dirty="0"/>
              <a:t>More income</a:t>
            </a:r>
            <a:br>
              <a:rPr lang="en-GB" dirty="0"/>
            </a:br>
            <a:r>
              <a:rPr lang="en-GB" dirty="0"/>
              <a:t>Maximising how much work is done per day</a:t>
            </a:r>
            <a:br>
              <a:rPr lang="en-GB" dirty="0"/>
            </a:br>
            <a:r>
              <a:rPr lang="en-GB" dirty="0"/>
              <a:t>More organisation</a:t>
            </a:r>
            <a:br>
              <a:rPr lang="en-GB" dirty="0"/>
            </a:br>
            <a:r>
              <a:rPr lang="en-GB" dirty="0"/>
              <a:t>Less stress (2)</a:t>
            </a:r>
            <a:br>
              <a:rPr lang="en-GB" dirty="0"/>
            </a:br>
            <a:r>
              <a:rPr lang="en-GB" dirty="0"/>
              <a:t>Increase in job performance</a:t>
            </a:r>
            <a:br>
              <a:rPr lang="en-GB" dirty="0"/>
            </a:br>
            <a:r>
              <a:rPr lang="en-GB" dirty="0"/>
              <a:t>Increase in worker satisfaction (3)</a:t>
            </a:r>
          </a:p>
        </p:txBody>
      </p:sp>
    </p:spTree>
    <p:extLst>
      <p:ext uri="{BB962C8B-B14F-4D97-AF65-F5344CB8AC3E}">
        <p14:creationId xmlns:p14="http://schemas.microsoft.com/office/powerpoint/2010/main" val="3329676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What is Personnel Scheduling?</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lnSpcReduction="10000"/>
          </a:bodyPr>
          <a:lstStyle/>
          <a:p>
            <a:r>
              <a:rPr lang="en-US" dirty="0"/>
              <a:t>Defined as “the allocation, subject to constraints, of resources to objects being placed in space-time, in such a way as to minimize the total cost of some set of the resources used” (4)</a:t>
            </a:r>
          </a:p>
          <a:p>
            <a:endParaRPr lang="en-US" dirty="0"/>
          </a:p>
          <a:p>
            <a:r>
              <a:rPr lang="en-US" dirty="0"/>
              <a:t>Commonly done using spreadsheets and database tools (5)</a:t>
            </a:r>
          </a:p>
          <a:p>
            <a:endParaRPr lang="en-US" dirty="0"/>
          </a:p>
          <a:p>
            <a:r>
              <a:rPr lang="en-US" dirty="0"/>
              <a:t>Scheduling personnel is described as complex and time-consuming (6)</a:t>
            </a:r>
          </a:p>
          <a:p>
            <a:endParaRPr lang="en-US" dirty="0"/>
          </a:p>
          <a:p>
            <a:r>
              <a:rPr lang="en-US" dirty="0"/>
              <a:t>If done correctly, a business could track hours worked, who has worked and when they worked. </a:t>
            </a:r>
          </a:p>
        </p:txBody>
      </p:sp>
    </p:spTree>
    <p:extLst>
      <p:ext uri="{BB962C8B-B14F-4D97-AF65-F5344CB8AC3E}">
        <p14:creationId xmlns:p14="http://schemas.microsoft.com/office/powerpoint/2010/main" val="2178556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What is a Rota?</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GB" dirty="0"/>
              <a:t>Defined as “a list of things that have to be done and of the people who will do them” (7)</a:t>
            </a:r>
          </a:p>
          <a:p>
            <a:pPr marL="0" indent="0">
              <a:buNone/>
            </a:pPr>
            <a:endParaRPr lang="en-GB" dirty="0"/>
          </a:p>
          <a:p>
            <a:r>
              <a:rPr lang="en-GB" dirty="0"/>
              <a:t>A rota can be used within the workplace to manage shifts that are not the same each week. </a:t>
            </a:r>
          </a:p>
          <a:p>
            <a:pPr marL="0" indent="0">
              <a:buNone/>
            </a:pPr>
            <a:endParaRPr lang="en-GB" dirty="0"/>
          </a:p>
          <a:p>
            <a:r>
              <a:rPr lang="en-GB" dirty="0"/>
              <a:t>A rota is typically used to show the end result of personnel scheduling.</a:t>
            </a:r>
          </a:p>
          <a:p>
            <a:endParaRPr lang="en-GB" dirty="0"/>
          </a:p>
          <a:p>
            <a:r>
              <a:rPr lang="en-GB" dirty="0"/>
              <a:t>Used in many sectors of work.</a:t>
            </a:r>
          </a:p>
        </p:txBody>
      </p:sp>
    </p:spTree>
    <p:extLst>
      <p:ext uri="{BB962C8B-B14F-4D97-AF65-F5344CB8AC3E}">
        <p14:creationId xmlns:p14="http://schemas.microsoft.com/office/powerpoint/2010/main" val="3313969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a:xfrm>
            <a:off x="756643" y="462766"/>
            <a:ext cx="9404723" cy="1400530"/>
          </a:xfrm>
        </p:spPr>
        <p:txBody>
          <a:bodyPr/>
          <a:lstStyle/>
          <a:p>
            <a:r>
              <a:rPr lang="en-US"/>
              <a:t>What is Shiftwork?</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4293" y="2052918"/>
            <a:ext cx="8946541" cy="4195481"/>
          </a:xfrm>
        </p:spPr>
        <p:txBody>
          <a:bodyPr vert="horz" lIns="91440" tIns="45720" rIns="91440" bIns="45720" rtlCol="0" anchor="t">
            <a:normAutofit fontScale="92500" lnSpcReduction="20000"/>
          </a:bodyPr>
          <a:lstStyle/>
          <a:p>
            <a:r>
              <a:rPr lang="en-US" sz="2200" dirty="0"/>
              <a:t>What is a shift? (8)</a:t>
            </a:r>
            <a:endParaRPr lang="en-GB" sz="2200" dirty="0"/>
          </a:p>
          <a:p>
            <a:endParaRPr lang="en-GB" sz="2200" dirty="0"/>
          </a:p>
          <a:p>
            <a:r>
              <a:rPr lang="en-GB" sz="2200" dirty="0" err="1"/>
              <a:t>Shiftwork</a:t>
            </a:r>
            <a:r>
              <a:rPr lang="en-GB" sz="2200" dirty="0"/>
              <a:t> is when these shifts fall outside of standard daytime hours </a:t>
            </a:r>
          </a:p>
          <a:p>
            <a:endParaRPr lang="en-US" sz="2200" dirty="0"/>
          </a:p>
          <a:p>
            <a:r>
              <a:rPr lang="en-US" sz="2200" dirty="0"/>
              <a:t>Examples include outside of standard hours, working 12 hours or more, rotating hours of work, split shifts, overtime and on-call shifts. (9)</a:t>
            </a:r>
          </a:p>
          <a:p>
            <a:endParaRPr lang="en-US" sz="2200" dirty="0"/>
          </a:p>
          <a:p>
            <a:r>
              <a:rPr lang="en-US" sz="2200" dirty="0"/>
              <a:t>Research stated that around one fifth of workers are engaged in shift work  (10)</a:t>
            </a:r>
          </a:p>
          <a:p>
            <a:endParaRPr lang="en-US" sz="2200" dirty="0"/>
          </a:p>
          <a:p>
            <a:r>
              <a:rPr lang="en-US" sz="2200" dirty="0"/>
              <a:t>That statistic will increase.</a:t>
            </a:r>
          </a:p>
          <a:p>
            <a:endParaRPr lang="en-US" dirty="0"/>
          </a:p>
        </p:txBody>
      </p:sp>
    </p:spTree>
    <p:extLst>
      <p:ext uri="{BB962C8B-B14F-4D97-AF65-F5344CB8AC3E}">
        <p14:creationId xmlns:p14="http://schemas.microsoft.com/office/powerpoint/2010/main" val="3169220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Misuse and Drawbacks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Misuse could lead to many drawbacks. </a:t>
            </a:r>
          </a:p>
          <a:p>
            <a:r>
              <a:rPr lang="en-US" dirty="0"/>
              <a:t>These include:</a:t>
            </a:r>
          </a:p>
          <a:p>
            <a:r>
              <a:rPr lang="en-US" dirty="0"/>
              <a:t>Affecting an employee's health, social life, work efficiency and quality (11).</a:t>
            </a:r>
          </a:p>
          <a:p>
            <a:r>
              <a:rPr lang="en-US" dirty="0"/>
              <a:t>Long list of health issues. (13, 14)</a:t>
            </a:r>
          </a:p>
          <a:p>
            <a:r>
              <a:rPr lang="en-US" dirty="0"/>
              <a:t>Catastrophe – C</a:t>
            </a:r>
            <a:r>
              <a:rPr lang="en-GB" dirty="0" err="1"/>
              <a:t>hernobyl</a:t>
            </a:r>
            <a:r>
              <a:rPr lang="en-GB" dirty="0"/>
              <a:t>, the Rhine chemical spillage and the Exxon Valdez (17)</a:t>
            </a:r>
          </a:p>
          <a:p>
            <a:r>
              <a:rPr lang="en-US" dirty="0"/>
              <a:t>Imbalance between work and home life (18, 14). </a:t>
            </a:r>
          </a:p>
          <a:p>
            <a:r>
              <a:rPr lang="en-US" dirty="0"/>
              <a:t>Business drawbacks. (6)</a:t>
            </a:r>
          </a:p>
        </p:txBody>
      </p:sp>
    </p:spTree>
    <p:extLst>
      <p:ext uri="{BB962C8B-B14F-4D97-AF65-F5344CB8AC3E}">
        <p14:creationId xmlns:p14="http://schemas.microsoft.com/office/powerpoint/2010/main" val="162691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Legal Considerations – The Working Time Regulations 1998</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Brought in after minimum wage</a:t>
            </a:r>
          </a:p>
          <a:p>
            <a:r>
              <a:rPr lang="en-US" dirty="0"/>
              <a:t>Applies to every sector of work.</a:t>
            </a:r>
          </a:p>
          <a:p>
            <a:endParaRPr lang="en-US" dirty="0"/>
          </a:p>
          <a:p>
            <a:r>
              <a:rPr lang="en-US" dirty="0"/>
              <a:t>Key provisions include: (19)</a:t>
            </a:r>
            <a:br>
              <a:rPr lang="en-US" dirty="0"/>
            </a:br>
            <a:r>
              <a:rPr lang="en-US" dirty="0"/>
              <a:t>Maximum Weekly Hours</a:t>
            </a:r>
            <a:br>
              <a:rPr lang="en-US" dirty="0"/>
            </a:br>
            <a:r>
              <a:rPr lang="en-US" dirty="0"/>
              <a:t>Rest Periods</a:t>
            </a:r>
            <a:br>
              <a:rPr lang="en-US" dirty="0"/>
            </a:br>
            <a:r>
              <a:rPr lang="en-US" dirty="0"/>
              <a:t>Leave</a:t>
            </a:r>
            <a:br>
              <a:rPr lang="en-US" dirty="0"/>
            </a:br>
            <a:r>
              <a:rPr lang="en-US" dirty="0"/>
              <a:t>Night Work Length (20)</a:t>
            </a:r>
          </a:p>
          <a:p>
            <a:pPr marL="0" indent="0">
              <a:buNone/>
            </a:pPr>
            <a:endParaRPr lang="en-US" dirty="0"/>
          </a:p>
          <a:p>
            <a:r>
              <a:rPr lang="en-US" dirty="0"/>
              <a:t>Implications of a breach? (21)</a:t>
            </a:r>
          </a:p>
        </p:txBody>
      </p:sp>
    </p:spTree>
    <p:extLst>
      <p:ext uri="{BB962C8B-B14F-4D97-AF65-F5344CB8AC3E}">
        <p14:creationId xmlns:p14="http://schemas.microsoft.com/office/powerpoint/2010/main" val="2394451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Legal Considerations – The Data Protection Act</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What does complying guarantee? (22)</a:t>
            </a:r>
          </a:p>
          <a:p>
            <a:pPr marL="0" indent="0">
              <a:buNone/>
            </a:pPr>
            <a:endParaRPr lang="en-US" dirty="0"/>
          </a:p>
          <a:p>
            <a:r>
              <a:rPr lang="en-US" dirty="0"/>
              <a:t>Personal data is defined by the Metropolitan Police as “any information relating to a living person"  (23)</a:t>
            </a:r>
          </a:p>
          <a:p>
            <a:endParaRPr lang="en-US" dirty="0"/>
          </a:p>
          <a:p>
            <a:r>
              <a:rPr lang="en-US" dirty="0"/>
              <a:t>What personal data can an employer have? (16)</a:t>
            </a:r>
          </a:p>
          <a:p>
            <a:endParaRPr lang="en-US" dirty="0"/>
          </a:p>
          <a:p>
            <a:r>
              <a:rPr lang="en-US" dirty="0"/>
              <a:t>Implications of a breach? (24)</a:t>
            </a:r>
          </a:p>
        </p:txBody>
      </p:sp>
    </p:spTree>
    <p:extLst>
      <p:ext uri="{BB962C8B-B14F-4D97-AF65-F5344CB8AC3E}">
        <p14:creationId xmlns:p14="http://schemas.microsoft.com/office/powerpoint/2010/main" val="1674152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t>Current Tools and Technologies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There are plenty out there.</a:t>
            </a:r>
          </a:p>
          <a:p>
            <a:r>
              <a:rPr lang="en-US" dirty="0"/>
              <a:t>Spreadsheets – time consuming, human error, not intended for this use (26)</a:t>
            </a:r>
          </a:p>
          <a:p>
            <a:endParaRPr lang="en-US" dirty="0"/>
          </a:p>
          <a:p>
            <a:pPr>
              <a:buClr>
                <a:srgbClr val="999999"/>
              </a:buClr>
            </a:pPr>
            <a:r>
              <a:rPr lang="en-US" dirty="0"/>
              <a:t>Smartsheet - Previously in use, claims to be better than excel, founder information, pricing strategy (27, 28, 29)</a:t>
            </a:r>
          </a:p>
          <a:p>
            <a:endParaRPr lang="en-US" dirty="0"/>
          </a:p>
          <a:p>
            <a:pPr>
              <a:buClr>
                <a:srgbClr val="999999"/>
              </a:buClr>
            </a:pPr>
            <a:r>
              <a:rPr lang="en-US" dirty="0" err="1"/>
              <a:t>Papershift</a:t>
            </a:r>
            <a:r>
              <a:rPr lang="en-US" dirty="0"/>
              <a:t> – </a:t>
            </a:r>
            <a:r>
              <a:rPr lang="en-US" dirty="0" err="1"/>
              <a:t>Utilised</a:t>
            </a:r>
            <a:r>
              <a:rPr lang="en-US" dirty="0"/>
              <a:t> by? Pricing strategy? (30)</a:t>
            </a:r>
          </a:p>
        </p:txBody>
      </p:sp>
    </p:spTree>
    <p:extLst>
      <p:ext uri="{BB962C8B-B14F-4D97-AF65-F5344CB8AC3E}">
        <p14:creationId xmlns:p14="http://schemas.microsoft.com/office/powerpoint/2010/main" val="2376910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Potential Development Platforms</a:t>
            </a:r>
            <a:br>
              <a:rPr lang="en-US"/>
            </a:br>
            <a:endParaRPr lang="en-US"/>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There is lots of these as well.</a:t>
            </a:r>
          </a:p>
          <a:p>
            <a:r>
              <a:rPr lang="en-US" dirty="0"/>
              <a:t>Windows Forms Application</a:t>
            </a:r>
          </a:p>
          <a:p>
            <a:endParaRPr lang="en-US" dirty="0"/>
          </a:p>
          <a:p>
            <a:r>
              <a:rPr lang="en-US" dirty="0"/>
              <a:t>Xamarin (31)</a:t>
            </a:r>
          </a:p>
          <a:p>
            <a:endParaRPr lang="en-US" dirty="0"/>
          </a:p>
          <a:p>
            <a:r>
              <a:rPr lang="en-US" dirty="0"/>
              <a:t>Website-Driven Database</a:t>
            </a:r>
          </a:p>
        </p:txBody>
      </p:sp>
    </p:spTree>
    <p:extLst>
      <p:ext uri="{BB962C8B-B14F-4D97-AF65-F5344CB8AC3E}">
        <p14:creationId xmlns:p14="http://schemas.microsoft.com/office/powerpoint/2010/main" val="1084274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Development Requirements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Scheduling a workforce is a difficult task (32, 8).</a:t>
            </a:r>
          </a:p>
          <a:p>
            <a:endParaRPr lang="en-US" dirty="0"/>
          </a:p>
          <a:p>
            <a:r>
              <a:rPr lang="en-US" dirty="0"/>
              <a:t>Imperative that the application is easy to use (8)</a:t>
            </a:r>
          </a:p>
          <a:p>
            <a:endParaRPr lang="en-US" dirty="0"/>
          </a:p>
          <a:p>
            <a:r>
              <a:rPr lang="en-US" dirty="0"/>
              <a:t>What happens when ensured? (33)</a:t>
            </a:r>
          </a:p>
          <a:p>
            <a:endParaRPr lang="en-US" dirty="0"/>
          </a:p>
          <a:p>
            <a:endParaRPr lang="en-US" dirty="0"/>
          </a:p>
        </p:txBody>
      </p:sp>
    </p:spTree>
    <p:extLst>
      <p:ext uri="{BB962C8B-B14F-4D97-AF65-F5344CB8AC3E}">
        <p14:creationId xmlns:p14="http://schemas.microsoft.com/office/powerpoint/2010/main" val="760420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Conclusions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t>Were the aims and objectives met?</a:t>
            </a:r>
          </a:p>
          <a:p>
            <a:endParaRPr lang="en-US" dirty="0"/>
          </a:p>
          <a:p>
            <a:r>
              <a:rPr lang="en-US" dirty="0"/>
              <a:t>Could the app be considered a success?</a:t>
            </a:r>
          </a:p>
          <a:p>
            <a:pPr marL="0" indent="0">
              <a:buNone/>
            </a:pPr>
            <a:endParaRPr lang="en-US" dirty="0"/>
          </a:p>
          <a:p>
            <a:r>
              <a:rPr lang="en-US" dirty="0"/>
              <a:t>What could be done differently in the future?</a:t>
            </a:r>
          </a:p>
        </p:txBody>
      </p:sp>
    </p:spTree>
    <p:extLst>
      <p:ext uri="{BB962C8B-B14F-4D97-AF65-F5344CB8AC3E}">
        <p14:creationId xmlns:p14="http://schemas.microsoft.com/office/powerpoint/2010/main" val="3755607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a:cs typeface="Calibri Light"/>
              </a:rPr>
              <a:t>Recommendations</a:t>
            </a:r>
            <a:endParaRPr lang="en-US"/>
          </a:p>
        </p:txBody>
      </p:sp>
      <p:sp>
        <p:nvSpPr>
          <p:cNvPr id="9" name="Content Placeholder 8">
            <a:extLst>
              <a:ext uri="{FF2B5EF4-FFF2-40B4-BE49-F238E27FC236}">
                <a16:creationId xmlns:a16="http://schemas.microsoft.com/office/drawing/2014/main" id="{5264F06C-0462-4916-44D1-5E5ADBCCB54D}"/>
              </a:ext>
            </a:extLst>
          </p:cNvPr>
          <p:cNvSpPr>
            <a:spLocks noGrp="1"/>
          </p:cNvSpPr>
          <p:nvPr>
            <p:ph idx="1"/>
          </p:nvPr>
        </p:nvSpPr>
        <p:spPr/>
        <p:txBody>
          <a:bodyPr/>
          <a:lstStyle/>
          <a:p>
            <a:r>
              <a:rPr lang="en-GB" dirty="0"/>
              <a:t>Shift Generation</a:t>
            </a:r>
          </a:p>
          <a:p>
            <a:endParaRPr lang="en-GB" dirty="0"/>
          </a:p>
          <a:p>
            <a:r>
              <a:rPr lang="en-GB" dirty="0"/>
              <a:t>Algorithms </a:t>
            </a:r>
          </a:p>
          <a:p>
            <a:endParaRPr lang="en-GB" dirty="0"/>
          </a:p>
          <a:p>
            <a:r>
              <a:rPr lang="en-GB" dirty="0"/>
              <a:t>Shift Minimization </a:t>
            </a:r>
          </a:p>
          <a:p>
            <a:endParaRPr lang="en-GB" dirty="0"/>
          </a:p>
          <a:p>
            <a:r>
              <a:rPr lang="en-GB" dirty="0"/>
              <a:t>Adverse Health Issues with Shift Work (14)</a:t>
            </a:r>
          </a:p>
        </p:txBody>
      </p:sp>
    </p:spTree>
    <p:extLst>
      <p:ext uri="{BB962C8B-B14F-4D97-AF65-F5344CB8AC3E}">
        <p14:creationId xmlns:p14="http://schemas.microsoft.com/office/powerpoint/2010/main" val="2678621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r>
              <a:rPr lang="en-US" dirty="0">
                <a:cs typeface="Calibri Light"/>
              </a:rPr>
              <a:t>Testing</a:t>
            </a:r>
            <a:endParaRPr lang="en-US" dirty="0"/>
          </a:p>
        </p:txBody>
      </p:sp>
      <p:sp>
        <p:nvSpPr>
          <p:cNvPr id="9" name="Content Placeholder 8">
            <a:extLst>
              <a:ext uri="{FF2B5EF4-FFF2-40B4-BE49-F238E27FC236}">
                <a16:creationId xmlns:a16="http://schemas.microsoft.com/office/drawing/2014/main" id="{5264F06C-0462-4916-44D1-5E5ADBCCB54D}"/>
              </a:ext>
            </a:extLst>
          </p:cNvPr>
          <p:cNvSpPr>
            <a:spLocks noGrp="1"/>
          </p:cNvSpPr>
          <p:nvPr>
            <p:ph idx="1"/>
          </p:nvPr>
        </p:nvSpPr>
        <p:spPr/>
        <p:txBody>
          <a:bodyPr vert="horz" lIns="91440" tIns="45720" rIns="91440" bIns="45720" rtlCol="0" anchor="t">
            <a:normAutofit/>
          </a:bodyPr>
          <a:lstStyle/>
          <a:p>
            <a:r>
              <a:rPr lang="en-GB" dirty="0"/>
              <a:t>Security Testing – Testing the log in form</a:t>
            </a:r>
          </a:p>
          <a:p>
            <a:pPr>
              <a:buClr>
                <a:srgbClr val="999999"/>
              </a:buClr>
            </a:pPr>
            <a:endParaRPr lang="en-GB" dirty="0"/>
          </a:p>
          <a:p>
            <a:pPr>
              <a:buClr>
                <a:srgbClr val="999999"/>
              </a:buClr>
            </a:pPr>
            <a:r>
              <a:rPr lang="en-GB" dirty="0"/>
              <a:t>Functionality Testing – Testing each form</a:t>
            </a:r>
          </a:p>
          <a:p>
            <a:pPr>
              <a:buClr>
                <a:srgbClr val="999999"/>
              </a:buClr>
            </a:pPr>
            <a:endParaRPr lang="en-GB" dirty="0"/>
          </a:p>
          <a:p>
            <a:pPr>
              <a:buClr>
                <a:srgbClr val="999999"/>
              </a:buClr>
            </a:pPr>
            <a:r>
              <a:rPr lang="en-GB" dirty="0"/>
              <a:t>Usability Testing – Nielsen Heuristics</a:t>
            </a:r>
          </a:p>
          <a:p>
            <a:pPr>
              <a:buClr>
                <a:srgbClr val="999999"/>
              </a:buClr>
            </a:pPr>
            <a:endParaRPr lang="en-GB" dirty="0"/>
          </a:p>
          <a:p>
            <a:pPr>
              <a:buClr>
                <a:srgbClr val="999999"/>
              </a:buClr>
            </a:pPr>
            <a:r>
              <a:rPr lang="en-GB" dirty="0"/>
              <a:t>Compatibility Testing – Testing on PC</a:t>
            </a:r>
          </a:p>
          <a:p>
            <a:pPr>
              <a:buClr>
                <a:srgbClr val="999999"/>
              </a:buClr>
            </a:pPr>
            <a:endParaRPr lang="en-GB" dirty="0"/>
          </a:p>
          <a:p>
            <a:pPr>
              <a:buClr>
                <a:srgbClr val="999999"/>
              </a:buClr>
            </a:pPr>
            <a:r>
              <a:rPr lang="en-GB" dirty="0"/>
              <a:t>System Testing – Testing navigation buttons</a:t>
            </a:r>
          </a:p>
        </p:txBody>
      </p:sp>
    </p:spTree>
    <p:extLst>
      <p:ext uri="{BB962C8B-B14F-4D97-AF65-F5344CB8AC3E}">
        <p14:creationId xmlns:p14="http://schemas.microsoft.com/office/powerpoint/2010/main" val="1779344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Application Demo</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r>
              <a:rPr lang="en-US" dirty="0">
                <a:hlinkClick r:id="rId3"/>
              </a:rPr>
              <a:t>Link</a:t>
            </a:r>
            <a:endParaRPr lang="en-US" dirty="0"/>
          </a:p>
          <a:p>
            <a:endParaRPr lang="en-US" dirty="0"/>
          </a:p>
        </p:txBody>
      </p:sp>
    </p:spTree>
    <p:extLst>
      <p:ext uri="{BB962C8B-B14F-4D97-AF65-F5344CB8AC3E}">
        <p14:creationId xmlns:p14="http://schemas.microsoft.com/office/powerpoint/2010/main" val="2164008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pPr marL="0" indent="0">
              <a:buNone/>
            </a:pPr>
            <a:r>
              <a:rPr lang="en-GB" sz="1800">
                <a:effectLst/>
                <a:latin typeface="Calibri" panose="020F0502020204030204" pitchFamily="34" charset="0"/>
                <a:ea typeface="Calibri" panose="020F0502020204030204" pitchFamily="34" charset="0"/>
                <a:cs typeface="Calibri" panose="020F0502020204030204" pitchFamily="34" charset="0"/>
              </a:rPr>
              <a:t>[1] H. C. </a:t>
            </a:r>
            <a:r>
              <a:rPr lang="en-GB" sz="1800" err="1">
                <a:effectLst/>
                <a:latin typeface="Calibri" panose="020F0502020204030204" pitchFamily="34" charset="0"/>
                <a:ea typeface="Calibri" panose="020F0502020204030204" pitchFamily="34" charset="0"/>
                <a:cs typeface="Calibri" panose="020F0502020204030204" pitchFamily="34" charset="0"/>
              </a:rPr>
              <a:t>Slipsager</a:t>
            </a:r>
            <a:r>
              <a:rPr lang="en-GB" sz="1800">
                <a:effectLst/>
                <a:latin typeface="Calibri" panose="020F0502020204030204" pitchFamily="34" charset="0"/>
                <a:ea typeface="Calibri" panose="020F0502020204030204" pitchFamily="34" charset="0"/>
                <a:cs typeface="Calibri" panose="020F0502020204030204" pitchFamily="34" charset="0"/>
              </a:rPr>
              <a:t> &amp; H. </a:t>
            </a:r>
            <a:r>
              <a:rPr lang="en-GB" sz="1800" err="1">
                <a:effectLst/>
                <a:latin typeface="Calibri" panose="020F0502020204030204" pitchFamily="34" charset="0"/>
                <a:ea typeface="Calibri" panose="020F0502020204030204" pitchFamily="34" charset="0"/>
                <a:cs typeface="Calibri" panose="020F0502020204030204" pitchFamily="34" charset="0"/>
              </a:rPr>
              <a:t>Warsau</a:t>
            </a:r>
            <a:r>
              <a:rPr lang="en-GB" sz="1800">
                <a:effectLst/>
                <a:latin typeface="Calibri" panose="020F0502020204030204" pitchFamily="34" charset="0"/>
                <a:ea typeface="Calibri" panose="020F0502020204030204" pitchFamily="34" charset="0"/>
                <a:cs typeface="Calibri" panose="020F0502020204030204" pitchFamily="34" charset="0"/>
              </a:rPr>
              <a:t>, ‘MASTER PPROFESSIONAL SERVICE AGREEMENT’, 22nd December 2006. [Accessed 21</a:t>
            </a:r>
            <a:r>
              <a:rPr lang="en-GB" sz="1800" baseline="30000">
                <a:effectLst/>
                <a:latin typeface="Calibri" panose="020F0502020204030204" pitchFamily="34" charset="0"/>
                <a:ea typeface="Calibri" panose="020F0502020204030204" pitchFamily="34" charset="0"/>
                <a:cs typeface="Calibri" panose="020F0502020204030204" pitchFamily="34" charset="0"/>
              </a:rPr>
              <a:t>st</a:t>
            </a:r>
            <a:r>
              <a:rPr lang="en-GB" sz="1800">
                <a:effectLst/>
                <a:latin typeface="Calibri" panose="020F0502020204030204" pitchFamily="34" charset="0"/>
                <a:ea typeface="Calibri" panose="020F0502020204030204" pitchFamily="34" charset="0"/>
                <a:cs typeface="Calibri" panose="020F0502020204030204" pitchFamily="34" charset="0"/>
              </a:rPr>
              <a:t> April 2023] Available at: </a:t>
            </a:r>
            <a:r>
              <a:rPr lang="en-GB" sz="1800" u="sng">
                <a:solidFill>
                  <a:srgbClr val="0563C1"/>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https://www.sec.gov/Archives/edgar/data/771497/000095013406023656/f25881exv10w36.htm</a:t>
            </a:r>
            <a:r>
              <a:rPr lang="en-GB" sz="1800" u="sng">
                <a:solidFill>
                  <a:srgbClr val="0563C1"/>
                </a:solidFill>
                <a:latin typeface="Calibri" panose="020F0502020204030204" pitchFamily="34" charset="0"/>
                <a:cs typeface="Calibri" panose="020F0502020204030204" pitchFamily="34" charset="0"/>
              </a:rPr>
              <a:t>. </a:t>
            </a:r>
          </a:p>
          <a:p>
            <a:pPr marL="0" indent="0">
              <a:buNone/>
            </a:pPr>
            <a:r>
              <a:rPr lang="en-GB" sz="1800">
                <a:latin typeface="Calibri" panose="020F0502020204030204" pitchFamily="34" charset="0"/>
                <a:cs typeface="Calibri" panose="020F0502020204030204" pitchFamily="34" charset="0"/>
              </a:rPr>
              <a:t>[2] </a:t>
            </a:r>
            <a:r>
              <a:rPr lang="en-GB" sz="1800">
                <a:effectLst/>
                <a:latin typeface="Calibri" panose="020F0502020204030204" pitchFamily="34" charset="0"/>
                <a:ea typeface="Calibri" panose="020F0502020204030204" pitchFamily="34" charset="0"/>
                <a:cs typeface="Calibri" panose="020F0502020204030204" pitchFamily="34" charset="0"/>
              </a:rPr>
              <a:t>Small Business Association, “Time Management for a Small Business”. [Accessed 21</a:t>
            </a:r>
            <a:r>
              <a:rPr lang="en-GB" sz="1800" baseline="30000">
                <a:latin typeface="Calibri" panose="020F0502020204030204" pitchFamily="34" charset="0"/>
                <a:ea typeface="Calibri" panose="020F0502020204030204" pitchFamily="34" charset="0"/>
                <a:cs typeface="Calibri" panose="020F0502020204030204" pitchFamily="34" charset="0"/>
              </a:rPr>
              <a:t>st</a:t>
            </a:r>
            <a:r>
              <a:rPr lang="en-GB" sz="1800">
                <a:effectLst/>
                <a:latin typeface="Calibri" panose="020F0502020204030204" pitchFamily="34" charset="0"/>
                <a:ea typeface="Calibri" panose="020F0502020204030204" pitchFamily="34" charset="0"/>
                <a:cs typeface="Calibri" panose="020F0502020204030204" pitchFamily="34" charset="0"/>
              </a:rPr>
              <a:t> April 2023] Available at: </a:t>
            </a:r>
            <a:r>
              <a:rPr lang="en-GB" sz="1800" u="sng">
                <a:solidFill>
                  <a:srgbClr val="0563C1"/>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https://www.sba.gov/sites/default/files/files/PARTICIPANT_GUIDE_TIME_MANAGEMENT.pdf</a:t>
            </a:r>
            <a:endParaRPr lang="en-GB" sz="1800" u="sng">
              <a:solidFill>
                <a:srgbClr val="0563C1"/>
              </a:solidFill>
              <a:latin typeface="Calibri" panose="020F0502020204030204" pitchFamily="34" charset="0"/>
              <a:cs typeface="Calibri" panose="020F0502020204030204" pitchFamily="34" charset="0"/>
            </a:endParaRPr>
          </a:p>
          <a:p>
            <a:pPr marL="0" indent="0">
              <a:buNone/>
            </a:pPr>
            <a:r>
              <a:rPr lang="en-GB" sz="1800">
                <a:latin typeface="Calibri" panose="020F0502020204030204" pitchFamily="34" charset="0"/>
                <a:cs typeface="Calibri" panose="020F0502020204030204" pitchFamily="34" charset="0"/>
              </a:rPr>
              <a:t>[3]</a:t>
            </a:r>
            <a:r>
              <a:rPr lang="en-GB" sz="1800">
                <a:effectLst/>
                <a:latin typeface="Calibri" panose="020F0502020204030204" pitchFamily="34" charset="0"/>
                <a:ea typeface="Calibri" panose="020F0502020204030204" pitchFamily="34" charset="0"/>
                <a:cs typeface="Calibri" panose="020F0502020204030204" pitchFamily="34" charset="0"/>
              </a:rPr>
              <a:t> M. Romero et al, “A complementary methodology to assess time management behaviours”, 13th March 2021. [Accessed 21st April 2023] Available at: </a:t>
            </a:r>
            <a:r>
              <a:rPr lang="en-GB" sz="1800" u="sng">
                <a:solidFill>
                  <a:srgbClr val="0563C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https://link.springer.com/article/10.1007/s12144-021-01578-x</a:t>
            </a:r>
            <a:endParaRPr lang="en-GB" sz="1800" u="sng">
              <a:solidFill>
                <a:srgbClr val="0563C1"/>
              </a:solidFill>
              <a:latin typeface="Calibri" panose="020F0502020204030204" pitchFamily="34" charset="0"/>
              <a:cs typeface="Calibri" panose="020F0502020204030204" pitchFamily="34" charset="0"/>
            </a:endParaRPr>
          </a:p>
          <a:p>
            <a:pPr marL="0" indent="0">
              <a:buNone/>
            </a:pPr>
            <a:r>
              <a:rPr lang="en-GB" sz="1800">
                <a:latin typeface="Calibri" panose="020F0502020204030204" pitchFamily="34" charset="0"/>
                <a:cs typeface="Calibri" panose="020F0502020204030204" pitchFamily="34" charset="0"/>
              </a:rPr>
              <a:t>[4] </a:t>
            </a:r>
            <a:r>
              <a:rPr lang="en-GB" sz="1800">
                <a:effectLst/>
                <a:latin typeface="Calibri" panose="020F0502020204030204" pitchFamily="34" charset="0"/>
                <a:ea typeface="Calibri" panose="020F0502020204030204" pitchFamily="34" charset="0"/>
                <a:cs typeface="Calibri" panose="020F0502020204030204" pitchFamily="34" charset="0"/>
              </a:rPr>
              <a:t>[9] A. Wren, “Scheduling, timetabling and rostering — A special relationship?”, 1st January 2005. [Accessed 21</a:t>
            </a:r>
            <a:r>
              <a:rPr lang="en-GB" sz="1800" baseline="30000">
                <a:latin typeface="Calibri" panose="020F0502020204030204" pitchFamily="34" charset="0"/>
                <a:ea typeface="Calibri" panose="020F0502020204030204" pitchFamily="34" charset="0"/>
                <a:cs typeface="Calibri" panose="020F0502020204030204" pitchFamily="34" charset="0"/>
              </a:rPr>
              <a:t>st</a:t>
            </a:r>
            <a:r>
              <a:rPr lang="en-GB" sz="1800">
                <a:effectLst/>
                <a:latin typeface="Calibri" panose="020F0502020204030204" pitchFamily="34" charset="0"/>
                <a:ea typeface="Calibri" panose="020F0502020204030204" pitchFamily="34" charset="0"/>
                <a:cs typeface="Calibri" panose="020F0502020204030204" pitchFamily="34" charset="0"/>
              </a:rPr>
              <a:t> April 2023] Available at: </a:t>
            </a:r>
            <a:r>
              <a:rPr lang="en-GB" sz="1800" u="sng">
                <a:solidFill>
                  <a:srgbClr val="0563C1"/>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https://link.springer.com/chapter/10.1007/3-540-61794-9_51</a:t>
            </a:r>
            <a:endParaRPr lang="en-GB" sz="1800" u="sng">
              <a:solidFill>
                <a:srgbClr val="0563C1"/>
              </a:solidFill>
              <a:latin typeface="Calibri" panose="020F0502020204030204" pitchFamily="34" charset="0"/>
              <a:cs typeface="Calibri" panose="020F0502020204030204" pitchFamily="34" charset="0"/>
            </a:endParaRPr>
          </a:p>
          <a:p>
            <a:pPr marL="0" indent="0">
              <a:buNone/>
            </a:pPr>
            <a:endParaRPr lang="en-GB" sz="1800">
              <a:latin typeface="Calibri" panose="020F0502020204030204" pitchFamily="34" charset="0"/>
              <a:cs typeface="Calibri" panose="020F0502020204030204" pitchFamily="34" charset="0"/>
            </a:endParaRPr>
          </a:p>
          <a:p>
            <a:pPr marL="0" indent="0">
              <a:buNone/>
            </a:pPr>
            <a:endParaRPr lang="en-US"/>
          </a:p>
        </p:txBody>
      </p:sp>
    </p:spTree>
    <p:extLst>
      <p:ext uri="{BB962C8B-B14F-4D97-AF65-F5344CB8AC3E}">
        <p14:creationId xmlns:p14="http://schemas.microsoft.com/office/powerpoint/2010/main" val="1684161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p:txBody>
          <a:bodyPr vert="horz" lIns="91440" tIns="45720" rIns="91440" bIns="45720" rtlCol="0" anchor="t">
            <a:normAutofit/>
          </a:bodyPr>
          <a:lstStyle/>
          <a:p>
            <a:pPr marL="0" indent="0">
              <a:lnSpc>
                <a:spcPct val="107000"/>
              </a:lnSpc>
              <a:spcAft>
                <a:spcPts val="800"/>
              </a:spcAft>
              <a:buNone/>
            </a:pPr>
            <a:r>
              <a:rPr lang="en-GB" sz="1800" dirty="0">
                <a:effectLst/>
                <a:latin typeface="Calibri"/>
                <a:ea typeface="Calibri" panose="020F0502020204030204" pitchFamily="34" charset="0"/>
                <a:cs typeface="Calibri"/>
              </a:rPr>
              <a:t>[5] A. T. Ernst et al. “Staff scheduling and rostering: A review of applications, methods and models”, 2004. [Accessed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 Available at: </a:t>
            </a:r>
            <a:r>
              <a:rPr lang="en-GB" sz="1800" u="sng" dirty="0">
                <a:solidFill>
                  <a:srgbClr val="0563C1"/>
                </a:solidFill>
                <a:latin typeface="Calibri"/>
                <a:cs typeface="Calibri"/>
                <a:hlinkClick r:id="rId3">
                  <a:extLst>
                    <a:ext uri="{A12FA001-AC4F-418D-AE19-62706E023703}">
                      <ahyp:hlinkClr xmlns:ahyp="http://schemas.microsoft.com/office/drawing/2018/hyperlinkcolor" val="tx"/>
                    </a:ext>
                  </a:extLst>
                </a:hlinkClick>
              </a:rPr>
              <a:t>https://csc595.files.wordpress.com/2012/12/staff-scheduling-and-rostering-a-review-of-applications-methods-and-modelsread.pdf</a:t>
            </a:r>
            <a:endParaRPr lang="en-GB" sz="1800" u="sng" dirty="0">
              <a:solidFill>
                <a:srgbClr val="0563C1"/>
              </a:solidFill>
              <a:latin typeface="Calibri"/>
              <a:cs typeface="Calibri"/>
            </a:endParaRPr>
          </a:p>
          <a:p>
            <a:pPr marL="0" indent="0">
              <a:buNone/>
            </a:pPr>
            <a:r>
              <a:rPr lang="en-GB" sz="1800" dirty="0">
                <a:latin typeface="Calibri"/>
                <a:cs typeface="Calibri"/>
              </a:rPr>
              <a:t>[6] </a:t>
            </a:r>
            <a:r>
              <a:rPr lang="en-GB" sz="1800" dirty="0">
                <a:effectLst/>
                <a:latin typeface="Calibri"/>
                <a:ea typeface="Calibri" panose="020F0502020204030204" pitchFamily="34" charset="0"/>
                <a:cs typeface="Calibri"/>
              </a:rPr>
              <a:t>M. da Silva Rocha, “The staff scheduling problem: a general model and applications”, 2013. [Accessed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Available at: </a:t>
            </a:r>
            <a:r>
              <a:rPr lang="en-GB" sz="1800" u="sng" dirty="0">
                <a:solidFill>
                  <a:srgbClr val="0563C1"/>
                </a:solidFill>
                <a:latin typeface="Calibri"/>
                <a:cs typeface="Calibri"/>
                <a:hlinkClick r:id="rId4">
                  <a:extLst>
                    <a:ext uri="{A12FA001-AC4F-418D-AE19-62706E023703}">
                      <ahyp:hlinkClr xmlns:ahyp="http://schemas.microsoft.com/office/drawing/2018/hyperlinkcolor" val="tx"/>
                    </a:ext>
                  </a:extLst>
                </a:hlinkClick>
              </a:rPr>
              <a:t>https://core.ac.uk/download/pdf/302955726.pdf</a:t>
            </a:r>
            <a:endParaRPr lang="en-GB" sz="1800" u="sng" dirty="0">
              <a:solidFill>
                <a:srgbClr val="0563C1"/>
              </a:solidFill>
              <a:latin typeface="Calibri"/>
              <a:cs typeface="Calibri"/>
            </a:endParaRPr>
          </a:p>
          <a:p>
            <a:pPr marL="0" indent="0">
              <a:buNone/>
            </a:pPr>
            <a:r>
              <a:rPr lang="en-US" sz="1800" dirty="0">
                <a:latin typeface="Calibri"/>
                <a:cs typeface="Calibri"/>
              </a:rPr>
              <a:t>[7] </a:t>
            </a:r>
            <a:r>
              <a:rPr lang="en-GB" sz="1800" dirty="0">
                <a:effectLst/>
                <a:latin typeface="Calibri"/>
                <a:ea typeface="Calibri" panose="020F0502020204030204" pitchFamily="34" charset="0"/>
                <a:cs typeface="Calibri"/>
              </a:rPr>
              <a:t>Cambridge University Press, “Cambridge Business English Dictionary”, 10th November 2011. [Accessed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Available at: </a:t>
            </a:r>
            <a:r>
              <a:rPr lang="en-GB" sz="1800" u="sng" dirty="0">
                <a:solidFill>
                  <a:srgbClr val="0563C1"/>
                </a:solidFill>
                <a:latin typeface="Calibri"/>
                <a:cs typeface="Calibri"/>
                <a:hlinkClick r:id="rId5">
                  <a:extLst>
                    <a:ext uri="{A12FA001-AC4F-418D-AE19-62706E023703}">
                      <ahyp:hlinkClr xmlns:ahyp="http://schemas.microsoft.com/office/drawing/2018/hyperlinkcolor" val="tx"/>
                    </a:ext>
                  </a:extLst>
                </a:hlinkClick>
              </a:rPr>
              <a:t>https://dictionary.cambridge.org/dictionary/english/rota</a:t>
            </a:r>
            <a:endParaRPr lang="en-US" sz="1800" u="sng" dirty="0">
              <a:solidFill>
                <a:srgbClr val="0563C1"/>
              </a:solidFill>
              <a:latin typeface="Calibri"/>
              <a:cs typeface="Calibri"/>
            </a:endParaRPr>
          </a:p>
          <a:p>
            <a:pPr marL="0" indent="0">
              <a:buNone/>
            </a:pPr>
            <a:r>
              <a:rPr lang="en-US" sz="1800" dirty="0">
                <a:latin typeface="Calibri"/>
                <a:cs typeface="Calibri"/>
              </a:rPr>
              <a:t>[8] </a:t>
            </a:r>
            <a:r>
              <a:rPr lang="en-GB" sz="1800" dirty="0">
                <a:effectLst/>
                <a:latin typeface="Calibri"/>
                <a:ea typeface="Calibri" panose="020F0502020204030204" pitchFamily="34" charset="0"/>
                <a:cs typeface="Calibri"/>
              </a:rPr>
              <a:t>P. </a:t>
            </a:r>
            <a:r>
              <a:rPr lang="en-GB" sz="1800" dirty="0" err="1">
                <a:effectLst/>
                <a:latin typeface="Calibri"/>
                <a:ea typeface="Calibri" panose="020F0502020204030204" pitchFamily="34" charset="0"/>
                <a:cs typeface="Calibri"/>
              </a:rPr>
              <a:t>Eveborn</a:t>
            </a:r>
            <a:r>
              <a:rPr lang="en-GB" sz="1800" dirty="0">
                <a:effectLst/>
                <a:latin typeface="Calibri"/>
                <a:ea typeface="Calibri" panose="020F0502020204030204" pitchFamily="34" charset="0"/>
                <a:cs typeface="Calibri"/>
              </a:rPr>
              <a:t> &amp; M. </a:t>
            </a:r>
            <a:r>
              <a:rPr lang="en-GB" sz="1800" dirty="0" err="1">
                <a:effectLst/>
                <a:latin typeface="Calibri"/>
                <a:ea typeface="Calibri" panose="020F0502020204030204" pitchFamily="34" charset="0"/>
                <a:cs typeface="Calibri"/>
              </a:rPr>
              <a:t>Ronnqvist</a:t>
            </a:r>
            <a:r>
              <a:rPr lang="en-GB" sz="1800" dirty="0">
                <a:effectLst/>
                <a:latin typeface="Calibri"/>
                <a:ea typeface="Calibri" panose="020F0502020204030204" pitchFamily="34" charset="0"/>
                <a:cs typeface="Calibri"/>
              </a:rPr>
              <a:t>, “Scheduler – A System for Staff Planning”, 2004.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Available at: </a:t>
            </a:r>
            <a:r>
              <a:rPr lang="en-GB" sz="1800" u="sng" dirty="0">
                <a:solidFill>
                  <a:srgbClr val="0563C1"/>
                </a:solidFill>
                <a:latin typeface="Calibri"/>
                <a:cs typeface="Calibri"/>
                <a:hlinkClick r:id="rId6">
                  <a:extLst>
                    <a:ext uri="{A12FA001-AC4F-418D-AE19-62706E023703}">
                      <ahyp:hlinkClr xmlns:ahyp="http://schemas.microsoft.com/office/drawing/2018/hyperlinkcolor" val="tx"/>
                    </a:ext>
                  </a:extLst>
                </a:hlinkClick>
              </a:rPr>
              <a:t>https://link.springer.com/article/10.1023/B:ANOR.0000019097.93634.07</a:t>
            </a:r>
            <a:endParaRPr lang="en-US" sz="1800" u="sng" dirty="0">
              <a:solidFill>
                <a:srgbClr val="0563C1"/>
              </a:solidFill>
              <a:latin typeface="Calibri"/>
              <a:cs typeface="Calibri"/>
            </a:endParaRPr>
          </a:p>
        </p:txBody>
      </p:sp>
    </p:spTree>
    <p:extLst>
      <p:ext uri="{BB962C8B-B14F-4D97-AF65-F5344CB8AC3E}">
        <p14:creationId xmlns:p14="http://schemas.microsoft.com/office/powerpoint/2010/main" val="1563542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3312" y="1577592"/>
            <a:ext cx="8946541" cy="4670808"/>
          </a:xfrm>
        </p:spPr>
        <p:txBody>
          <a:bodyPr vert="horz" lIns="91440" tIns="45720" rIns="91440" bIns="45720" rtlCol="0" anchor="t">
            <a:normAutofit lnSpcReduction="10000"/>
          </a:bodyPr>
          <a:lstStyle/>
          <a:p>
            <a:pPr marL="0" indent="0">
              <a:lnSpc>
                <a:spcPct val="107000"/>
              </a:lnSpc>
              <a:spcAft>
                <a:spcPts val="800"/>
              </a:spcAft>
              <a:buNone/>
            </a:pPr>
            <a:r>
              <a:rPr lang="en-GB" sz="1800" dirty="0">
                <a:effectLst/>
                <a:latin typeface="Calibri"/>
                <a:ea typeface="Calibri" panose="020F0502020204030204" pitchFamily="34" charset="0"/>
                <a:cs typeface="Calibri"/>
              </a:rPr>
              <a:t>[9] Health and Safety Executive, “Managing shift work: Health and safety guidance”, 2006. [Accessed </a:t>
            </a:r>
            <a:r>
              <a:rPr lang="en-GB" sz="1800" dirty="0">
                <a:latin typeface="Calibri"/>
                <a:ea typeface="Calibri" panose="020F0502020204030204" pitchFamily="34" charset="0"/>
                <a:cs typeface="Calibri"/>
              </a:rPr>
              <a:t>21</a:t>
            </a:r>
            <a:r>
              <a:rPr lang="en-GB" sz="1800" baseline="30000" dirty="0">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t>
            </a:r>
            <a:r>
              <a:rPr lang="en-GB" sz="1800" dirty="0">
                <a:latin typeface="Calibri"/>
                <a:ea typeface="Calibri" panose="020F0502020204030204" pitchFamily="34" charset="0"/>
                <a:cs typeface="Calibri"/>
              </a:rPr>
              <a:t>April 2023</a:t>
            </a:r>
            <a:r>
              <a:rPr lang="en-GB" sz="1800" dirty="0">
                <a:effectLst/>
                <a:latin typeface="Calibri"/>
                <a:ea typeface="Calibri" panose="020F0502020204030204" pitchFamily="34" charset="0"/>
                <a:cs typeface="Calibri"/>
              </a:rPr>
              <a:t>] Available at: </a:t>
            </a:r>
            <a:r>
              <a:rPr lang="en-GB" sz="1800" u="sng" dirty="0">
                <a:solidFill>
                  <a:srgbClr val="0563C1"/>
                </a:solidFill>
                <a:latin typeface="Calibri"/>
                <a:cs typeface="Calibri"/>
                <a:hlinkClick r:id="rId3">
                  <a:extLst>
                    <a:ext uri="{A12FA001-AC4F-418D-AE19-62706E023703}">
                      <ahyp:hlinkClr xmlns:ahyp="http://schemas.microsoft.com/office/drawing/2018/hyperlinkcolor" val="tx"/>
                    </a:ext>
                  </a:extLst>
                </a:hlinkClick>
              </a:rPr>
              <a:t>https://assets.publishing.service.gov.uk/government/uploads/system/uploads/attachment_data/file/390908/hsg256_managing_shift_work.pdf</a:t>
            </a:r>
            <a:endParaRPr lang="en-US" sz="1800" u="sng" dirty="0">
              <a:solidFill>
                <a:srgbClr val="0563C1"/>
              </a:solidFill>
              <a:latin typeface="Calibri"/>
              <a:cs typeface="Calibri"/>
            </a:endParaRPr>
          </a:p>
          <a:p>
            <a:pPr marL="0" indent="0">
              <a:lnSpc>
                <a:spcPct val="107000"/>
              </a:lnSpc>
              <a:spcAft>
                <a:spcPts val="800"/>
              </a:spcAft>
              <a:buNone/>
            </a:pPr>
            <a:r>
              <a:rPr lang="en-GB" sz="1800" dirty="0">
                <a:effectLst/>
                <a:latin typeface="Calibri"/>
                <a:ea typeface="Calibri" panose="020F0502020204030204" pitchFamily="34" charset="0"/>
                <a:cs typeface="Calibri"/>
              </a:rPr>
              <a:t>[10] C. Bambra et al, “Shifting schedules: the health effects of reorganizing shift work”, 17 June 2009. [Accessed </a:t>
            </a:r>
            <a:r>
              <a:rPr lang="en-GB" sz="1800" dirty="0">
                <a:latin typeface="Calibri"/>
                <a:ea typeface="Calibri" panose="020F0502020204030204" pitchFamily="34" charset="0"/>
                <a:cs typeface="Calibri"/>
              </a:rPr>
              <a:t>21</a:t>
            </a:r>
            <a:r>
              <a:rPr lang="en-GB" sz="1800" baseline="30000" dirty="0">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t>
            </a:r>
            <a:r>
              <a:rPr lang="en-GB" sz="1800" dirty="0">
                <a:latin typeface="Calibri"/>
                <a:ea typeface="Calibri" panose="020F0502020204030204" pitchFamily="34" charset="0"/>
                <a:cs typeface="Calibri"/>
              </a:rPr>
              <a:t>April 2023</a:t>
            </a:r>
            <a:r>
              <a:rPr lang="en-GB" sz="1800" dirty="0">
                <a:effectLst/>
                <a:latin typeface="Calibri"/>
                <a:ea typeface="Calibri" panose="020F0502020204030204" pitchFamily="34" charset="0"/>
                <a:cs typeface="Calibri"/>
              </a:rPr>
              <a:t>] Available at: </a:t>
            </a:r>
            <a:r>
              <a:rPr lang="en-GB" sz="1800" u="sng" dirty="0">
                <a:solidFill>
                  <a:srgbClr val="0563C1"/>
                </a:solidFill>
                <a:latin typeface="Calibri"/>
                <a:cs typeface="Calibri"/>
                <a:hlinkClick r:id="rId4">
                  <a:extLst>
                    <a:ext uri="{A12FA001-AC4F-418D-AE19-62706E023703}">
                      <ahyp:hlinkClr xmlns:ahyp="http://schemas.microsoft.com/office/drawing/2018/hyperlinkcolor" val="tx"/>
                    </a:ext>
                  </a:extLst>
                </a:hlinkClick>
              </a:rPr>
              <a:t>https://core.ac.uk/works/246641</a:t>
            </a:r>
            <a:endParaRPr lang="en-GB" sz="1800" u="sng" dirty="0">
              <a:solidFill>
                <a:srgbClr val="0563C1"/>
              </a:solidFill>
              <a:latin typeface="Calibri"/>
              <a:cs typeface="Calibri"/>
            </a:endParaRPr>
          </a:p>
          <a:p>
            <a:pPr marL="0" indent="0">
              <a:lnSpc>
                <a:spcPct val="107000"/>
              </a:lnSpc>
              <a:spcAft>
                <a:spcPts val="800"/>
              </a:spcAft>
              <a:buNone/>
            </a:pPr>
            <a:r>
              <a:rPr lang="en-GB" sz="1800" dirty="0">
                <a:effectLst/>
                <a:latin typeface="Calibri"/>
                <a:ea typeface="Calibri" panose="020F0502020204030204" pitchFamily="34" charset="0"/>
                <a:cs typeface="Times New Roman"/>
              </a:rPr>
              <a:t>[11] </a:t>
            </a:r>
            <a:r>
              <a:rPr lang="en-GB" sz="1800" dirty="0">
                <a:effectLst/>
                <a:latin typeface="Calibri"/>
                <a:ea typeface="Calibri" panose="020F0502020204030204" pitchFamily="34" charset="0"/>
                <a:cs typeface="Calibri"/>
              </a:rPr>
              <a:t>S. Strand et al, “</a:t>
            </a:r>
            <a:r>
              <a:rPr lang="en-GB" sz="1800" dirty="0" err="1">
                <a:effectLst/>
                <a:latin typeface="Calibri"/>
                <a:ea typeface="Calibri" panose="020F0502020204030204" pitchFamily="34" charset="0"/>
                <a:cs typeface="Calibri"/>
              </a:rPr>
              <a:t>Shiftwork</a:t>
            </a:r>
            <a:r>
              <a:rPr lang="en-GB" sz="1800" dirty="0">
                <a:effectLst/>
                <a:latin typeface="Calibri"/>
                <a:ea typeface="Calibri" panose="020F0502020204030204" pitchFamily="34" charset="0"/>
                <a:cs typeface="Calibri"/>
              </a:rPr>
              <a:t> Practices Study -ATM and Related Industries”, 14th April 2006. [Accessed </a:t>
            </a:r>
            <a:r>
              <a:rPr lang="en-GB" sz="1800" dirty="0">
                <a:latin typeface="Calibri"/>
                <a:ea typeface="Calibri" panose="020F0502020204030204" pitchFamily="34" charset="0"/>
                <a:cs typeface="Calibri"/>
              </a:rPr>
              <a:t>21st April 2023</a:t>
            </a:r>
            <a:r>
              <a:rPr lang="en-GB" sz="1800" dirty="0">
                <a:effectLst/>
                <a:latin typeface="Calibri"/>
                <a:ea typeface="Calibri" panose="020F0502020204030204" pitchFamily="34" charset="0"/>
                <a:cs typeface="Calibri"/>
              </a:rPr>
              <a:t>] Available at: </a:t>
            </a:r>
            <a:r>
              <a:rPr lang="en-GB" sz="1800" u="sng" dirty="0">
                <a:solidFill>
                  <a:srgbClr val="0563C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https://skybrary.aero/sites/default/files/bookshelf/691.pdf</a:t>
            </a:r>
            <a:endParaRPr lang="en-GB" sz="1800" u="sng" dirty="0">
              <a:solidFill>
                <a:srgbClr val="0563C1"/>
              </a:solidFill>
              <a:latin typeface="Calibri" panose="020F0502020204030204" pitchFamily="34" charset="0"/>
              <a:cs typeface="Calibri" panose="020F0502020204030204" pitchFamily="34"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[12] </a:t>
            </a:r>
            <a:r>
              <a:rPr lang="en-GB" sz="1800" dirty="0">
                <a:effectLst/>
                <a:latin typeface="Calibri" panose="020F0502020204030204" pitchFamily="34" charset="0"/>
                <a:ea typeface="Calibri" panose="020F0502020204030204" pitchFamily="34" charset="0"/>
                <a:cs typeface="Calibri" panose="020F0502020204030204" pitchFamily="34" charset="0"/>
              </a:rPr>
              <a:t> S. Rahman et al, “The Effect of Using Participatory Working Time Scheduling Software on Employee Well-Being and Workability: A Cohort Study Analysed as a Pseudo-Experiment", 2021. [Accessed 21</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st</a:t>
            </a:r>
            <a:r>
              <a:rPr lang="en-GB" sz="1800" dirty="0">
                <a:effectLst/>
                <a:latin typeface="Calibri" panose="020F0502020204030204" pitchFamily="34" charset="0"/>
                <a:ea typeface="Calibri" panose="020F0502020204030204" pitchFamily="34" charset="0"/>
                <a:cs typeface="Calibri" panose="020F0502020204030204" pitchFamily="34" charset="0"/>
              </a:rPr>
              <a:t> April 2023] Available at: </a:t>
            </a:r>
            <a:r>
              <a:rPr lang="en-GB" sz="1800" u="sng" dirty="0">
                <a:solidFill>
                  <a:srgbClr val="0563C1"/>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https://www.proquest.com/docview/2584384761/742FB9E2FD324FB8PQ/5?accountid=167397andforcedol=true</a:t>
            </a:r>
            <a:r>
              <a:rPr lang="en-GB" sz="1800" u="sng" dirty="0">
                <a:solidFill>
                  <a:srgbClr val="0563C1"/>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517846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3312" y="1577592"/>
            <a:ext cx="8946541" cy="4670808"/>
          </a:xfrm>
        </p:spPr>
        <p:txBody>
          <a:bodyPr vert="horz" lIns="91440" tIns="45720" rIns="91440" bIns="45720" rtlCol="0" anchor="t">
            <a:normAutofit fontScale="92500" lnSpcReduction="10000"/>
          </a:bodyPr>
          <a:lstStyle/>
          <a:p>
            <a:pPr marL="0" indent="0">
              <a:lnSpc>
                <a:spcPct val="107000"/>
              </a:lnSpc>
              <a:spcAft>
                <a:spcPts val="800"/>
              </a:spcAft>
              <a:buNone/>
            </a:pPr>
            <a:r>
              <a:rPr lang="en-GB" sz="1800" dirty="0">
                <a:effectLst/>
                <a:latin typeface="Calibri"/>
                <a:ea typeface="Calibri" panose="020F0502020204030204" pitchFamily="34" charset="0"/>
                <a:cs typeface="Calibri"/>
              </a:rPr>
              <a:t>[13]</a:t>
            </a:r>
            <a:r>
              <a:rPr lang="en-GB" sz="1800" dirty="0">
                <a:latin typeface="Calibri"/>
                <a:ea typeface="Calibri" panose="020F0502020204030204" pitchFamily="34" charset="0"/>
                <a:cs typeface="Calibri"/>
              </a:rPr>
              <a:t> </a:t>
            </a:r>
            <a:r>
              <a:rPr lang="en-GB" sz="1800" dirty="0">
                <a:latin typeface="Calibri"/>
                <a:cs typeface="Calibri"/>
              </a:rPr>
              <a:t> C. Bambra et al, “Shifting schedules: the health effects of reorganizing shift work”, 17 June 2009. [Accessed 21st April 2023] Available at: </a:t>
            </a:r>
            <a:r>
              <a:rPr lang="en-GB" sz="1900" u="sng" dirty="0">
                <a:solidFill>
                  <a:srgbClr val="0563C1"/>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https://core.ac.uk/works/246641</a:t>
            </a:r>
            <a:r>
              <a:rPr lang="en-GB" sz="1900" u="sng" dirty="0">
                <a:solidFill>
                  <a:srgbClr val="0563C1"/>
                </a:solidFill>
                <a:latin typeface="Calibri" panose="020F0502020204030204" pitchFamily="34" charset="0"/>
                <a:cs typeface="Calibri" panose="020F0502020204030204" pitchFamily="34" charset="0"/>
              </a:rPr>
              <a:t> </a:t>
            </a:r>
          </a:p>
          <a:p>
            <a:pPr marL="0" indent="0">
              <a:lnSpc>
                <a:spcPct val="107000"/>
              </a:lnSpc>
              <a:spcAft>
                <a:spcPts val="800"/>
              </a:spcAft>
              <a:buNone/>
            </a:pPr>
            <a:r>
              <a:rPr lang="en-GB" sz="1800" dirty="0">
                <a:latin typeface="Calibri"/>
                <a:cs typeface="Calibri"/>
              </a:rPr>
              <a:t>[14] C. Drake, “Shift Work, Shift-Work Disorder, and Jet Lag”, April 2003. [Accessed 21st April 2023] Available at: </a:t>
            </a:r>
            <a:r>
              <a:rPr lang="en-GB" sz="1900" u="sng" dirty="0">
                <a:solidFill>
                  <a:srgbClr val="0563C1"/>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https://www.researchgate.net/profile/Christopher-Drake/publication/279721280_Shift_Work_Shift-Work_Disorder_and_Jet_Lag/links/5a0dcddfaca27244d2858000/Shift-Work-Shift-Work-Disorder-and-Jet-Lag.pdf</a:t>
            </a:r>
            <a:r>
              <a:rPr lang="en-GB" sz="1900" u="sng" dirty="0">
                <a:solidFill>
                  <a:srgbClr val="0563C1"/>
                </a:solidFill>
                <a:latin typeface="Calibri" panose="020F0502020204030204" pitchFamily="34" charset="0"/>
                <a:cs typeface="Calibri" panose="020F0502020204030204" pitchFamily="34" charset="0"/>
              </a:rPr>
              <a:t>  </a:t>
            </a:r>
          </a:p>
          <a:p>
            <a:pPr marL="0" indent="0">
              <a:lnSpc>
                <a:spcPct val="107000"/>
              </a:lnSpc>
              <a:spcAft>
                <a:spcPts val="800"/>
              </a:spcAft>
              <a:buNone/>
            </a:pPr>
            <a:r>
              <a:rPr lang="en-GB" sz="1800" dirty="0">
                <a:latin typeface="Calibri"/>
                <a:cs typeface="Calibri"/>
              </a:rPr>
              <a:t>[15] J. Pilcher &amp; M. Coplen, “Work/rest cycles in railroad operations: Effects of shorter than 24-h shift work schedules and on-call schedules on sleep”, June 2000. [Accessed 21st April 2023 ] Available at:</a:t>
            </a:r>
            <a:r>
              <a:rPr lang="en-GB" sz="1800" b="0" i="0" dirty="0">
                <a:solidFill>
                  <a:srgbClr val="000000"/>
                </a:solidFill>
                <a:effectLst/>
                <a:latin typeface="Calibri"/>
                <a:cs typeface="Calibri"/>
              </a:rPr>
              <a:t> </a:t>
            </a:r>
            <a:r>
              <a:rPr lang="en-GB" sz="1900" u="sng" dirty="0">
                <a:solidFill>
                  <a:srgbClr val="0563C1"/>
                </a:solidFill>
                <a:latin typeface="Calibri"/>
                <a:cs typeface="Calibri"/>
                <a:hlinkClick r:id="rId5">
                  <a:extLst>
                    <a:ext uri="{A12FA001-AC4F-418D-AE19-62706E023703}">
                      <ahyp:hlinkClr xmlns:ahyp="http://schemas.microsoft.com/office/drawing/2018/hyperlinkcolor" val="tx"/>
                    </a:ext>
                  </a:extLst>
                </a:hlinkClick>
              </a:rPr>
              <a:t>https://www.researchgate.net/publication/12440452_Workrest_cycles_in_railroad_operations_Effects_of_shorter_than_24-h_shift_work_schedules_and_on-call_schedules_on_sleep</a:t>
            </a:r>
            <a:r>
              <a:rPr lang="en-GB" sz="1900" u="sng" dirty="0">
                <a:solidFill>
                  <a:srgbClr val="0563C1"/>
                </a:solidFill>
                <a:latin typeface="Calibri"/>
                <a:cs typeface="Calibri"/>
              </a:rPr>
              <a:t> </a:t>
            </a:r>
          </a:p>
          <a:p>
            <a:pPr marL="0" indent="0" fontAlgn="base">
              <a:buNone/>
            </a:pPr>
            <a:r>
              <a:rPr lang="en-GB" sz="1800" dirty="0">
                <a:latin typeface="Calibri"/>
                <a:cs typeface="Calibri"/>
              </a:rPr>
              <a:t>16] </a:t>
            </a:r>
            <a:r>
              <a:rPr lang="en-US" sz="1800" dirty="0">
                <a:latin typeface="Calibri"/>
                <a:cs typeface="Calibri"/>
              </a:rPr>
              <a:t>L. Smith, S. Folkard &amp; C. J. M. Poole, “Increased injuries on night shift”, November 1994. [Accessed 21st April 2023] Available at:</a:t>
            </a:r>
            <a:r>
              <a:rPr lang="en-US" sz="1800" b="0" i="0" dirty="0">
                <a:solidFill>
                  <a:srgbClr val="000000"/>
                </a:solidFill>
                <a:effectLst/>
                <a:latin typeface="Calibri"/>
                <a:cs typeface="Calibri"/>
              </a:rPr>
              <a:t> </a:t>
            </a:r>
            <a:r>
              <a:rPr lang="en-US" sz="1900" u="sng" dirty="0">
                <a:solidFill>
                  <a:srgbClr val="0563C1"/>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https://www.researchgate.net/publication/15263736_Increased_injuries_on_night_shift</a:t>
            </a:r>
            <a:r>
              <a:rPr lang="en-US" sz="1900" u="sng" dirty="0">
                <a:solidFill>
                  <a:srgbClr val="0563C1"/>
                </a:solidFill>
                <a:latin typeface="Calibri" panose="020F0502020204030204" pitchFamily="34" charset="0"/>
                <a:cs typeface="Calibri" panose="020F0502020204030204" pitchFamily="34" charset="0"/>
              </a:rPr>
              <a:t> </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915592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3312" y="1577592"/>
            <a:ext cx="8946541" cy="4670808"/>
          </a:xfrm>
        </p:spPr>
        <p:txBody>
          <a:bodyPr vert="horz" lIns="91440" tIns="45720" rIns="91440" bIns="45720" rtlCol="0" anchor="t">
            <a:normAutofit/>
          </a:bodyPr>
          <a:lstStyle/>
          <a:p>
            <a:pPr marL="0" indent="0">
              <a:lnSpc>
                <a:spcPct val="107000"/>
              </a:lnSpc>
              <a:spcAft>
                <a:spcPts val="800"/>
              </a:spcAft>
              <a:buNone/>
            </a:pPr>
            <a:r>
              <a:rPr lang="en-GB" sz="1700" dirty="0">
                <a:latin typeface="Calibri"/>
                <a:cs typeface="Calibri"/>
              </a:rPr>
              <a:t>[17] S. Folkard &amp; P. Tucker, “Shift work, safety and productivity”, April 2003. [Accessed 21st April 2023] Available at:</a:t>
            </a:r>
            <a:r>
              <a:rPr lang="en-GB" sz="1800" u="sng" dirty="0">
                <a:solidFill>
                  <a:srgbClr val="0563C1"/>
                </a:solidFill>
                <a:latin typeface="Calibri" panose="020F0502020204030204" pitchFamily="34" charset="0"/>
                <a:cs typeface="Calibri" panose="020F0502020204030204" pitchFamily="34" charset="0"/>
              </a:rPr>
              <a:t> </a:t>
            </a:r>
            <a:r>
              <a:rPr lang="en-GB" sz="1800" u="sng" dirty="0">
                <a:solidFill>
                  <a:srgbClr val="0563C1"/>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https://www.researchgate.net/publication/10854999_Shift_work_safety_and_productivity</a:t>
            </a:r>
            <a:r>
              <a:rPr lang="en-GB" sz="1800" u="sng" dirty="0">
                <a:solidFill>
                  <a:srgbClr val="0563C1"/>
                </a:solidFill>
                <a:latin typeface="Calibri" panose="020F0502020204030204" pitchFamily="34" charset="0"/>
                <a:cs typeface="Calibri" panose="020F0502020204030204" pitchFamily="34" charset="0"/>
              </a:rPr>
              <a:t> </a:t>
            </a:r>
          </a:p>
          <a:p>
            <a:pPr marL="0" indent="0">
              <a:lnSpc>
                <a:spcPct val="107000"/>
              </a:lnSpc>
              <a:spcAft>
                <a:spcPts val="800"/>
              </a:spcAft>
              <a:buNone/>
            </a:pPr>
            <a:r>
              <a:rPr lang="en-GB" sz="1700" dirty="0">
                <a:latin typeface="Calibri"/>
                <a:cs typeface="Calibri"/>
              </a:rPr>
              <a:t>[18] M-Lab, “Innovations: Work-life balance”, 4th April 2011. [Accessed 21st April 2023] Available at: </a:t>
            </a:r>
            <a:r>
              <a:rPr lang="en-GB" sz="1800" u="sng" dirty="0">
                <a:solidFill>
                  <a:srgbClr val="0563C1"/>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https://www.bl.uk/britishlibrary/~/media/bl/global/business-and-management/pdfs/non-secure/i/n/n/innovations-worklife-balance.pdf</a:t>
            </a:r>
            <a:r>
              <a:rPr lang="en-GB" sz="1800" u="sng" dirty="0">
                <a:solidFill>
                  <a:srgbClr val="0563C1"/>
                </a:solidFill>
                <a:latin typeface="Calibri" panose="020F0502020204030204" pitchFamily="34" charset="0"/>
                <a:cs typeface="Calibri" panose="020F0502020204030204" pitchFamily="34" charset="0"/>
              </a:rPr>
              <a:t> </a:t>
            </a:r>
          </a:p>
          <a:p>
            <a:pPr marL="0" indent="0">
              <a:lnSpc>
                <a:spcPct val="107000"/>
              </a:lnSpc>
              <a:spcAft>
                <a:spcPts val="800"/>
              </a:spcAft>
              <a:buNone/>
            </a:pPr>
            <a:r>
              <a:rPr lang="en-GB" sz="1700" dirty="0">
                <a:latin typeface="Calibri"/>
                <a:cs typeface="Calibri"/>
              </a:rPr>
              <a:t>[19] A. Blair et al, “Britain and the Working Time Regulations”, January 2001. [Accessed 21st April 2023] Available at:</a:t>
            </a:r>
            <a:r>
              <a:rPr lang="en-GB" sz="1800" b="0" i="0" dirty="0">
                <a:solidFill>
                  <a:srgbClr val="000000"/>
                </a:solidFill>
                <a:effectLst/>
                <a:latin typeface="Calibri"/>
                <a:cs typeface="Calibri"/>
              </a:rPr>
              <a:t> </a:t>
            </a:r>
            <a:r>
              <a:rPr lang="en-GB" sz="1800" u="sng" dirty="0">
                <a:solidFill>
                  <a:srgbClr val="0563C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https://core.ac.uk/reader/228198937</a:t>
            </a:r>
            <a:r>
              <a:rPr lang="en-GB" sz="1800" u="sng" dirty="0">
                <a:solidFill>
                  <a:srgbClr val="0563C1"/>
                </a:solidFill>
                <a:latin typeface="Calibri" panose="020F0502020204030204" pitchFamily="34" charset="0"/>
                <a:cs typeface="Calibri" panose="020F0502020204030204" pitchFamily="34" charset="0"/>
              </a:rPr>
              <a:t> </a:t>
            </a:r>
          </a:p>
          <a:p>
            <a:pPr marL="0" indent="0" fontAlgn="base">
              <a:buNone/>
            </a:pPr>
            <a:r>
              <a:rPr lang="en-GB" sz="1700" dirty="0">
                <a:latin typeface="Calibri"/>
                <a:cs typeface="Calibri"/>
              </a:rPr>
              <a:t>[20] </a:t>
            </a:r>
            <a:r>
              <a:rPr lang="en-US" sz="1700" dirty="0">
                <a:latin typeface="Calibri"/>
                <a:cs typeface="Calibri"/>
              </a:rPr>
              <a:t>United Kingdom Statutory Instrument, ‘The Working Time Regulations 1998’, 1998. [Accessed 21st April 2023] Available at:</a:t>
            </a:r>
            <a:r>
              <a:rPr lang="en-US" sz="1800" b="0" i="0" u="sng" dirty="0">
                <a:solidFill>
                  <a:srgbClr val="0563C1"/>
                </a:solidFill>
                <a:effectLst/>
                <a:latin typeface="Calibri"/>
                <a:cs typeface="Calibri"/>
              </a:rPr>
              <a:t> </a:t>
            </a:r>
            <a:r>
              <a:rPr lang="en-US" sz="1800" u="sng" dirty="0">
                <a:solidFill>
                  <a:srgbClr val="0563C1"/>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https://www.legislation.gov.uk/uksi/1998/1833/contents/made</a:t>
            </a:r>
            <a:r>
              <a:rPr lang="en-US" sz="1800" u="sng" dirty="0">
                <a:solidFill>
                  <a:srgbClr val="0563C1"/>
                </a:solidFill>
                <a:latin typeface="Calibri" panose="020F0502020204030204" pitchFamily="34" charset="0"/>
                <a:cs typeface="Calibri" panose="020F0502020204030204" pitchFamily="34" charset="0"/>
              </a:rPr>
              <a:t> </a:t>
            </a:r>
          </a:p>
          <a:p>
            <a:pPr marL="0" indent="0" algn="l" rtl="0" fontAlgn="base">
              <a:buNone/>
            </a:pPr>
            <a:r>
              <a:rPr lang="en-US" sz="1700" dirty="0">
                <a:latin typeface="Calibri"/>
                <a:cs typeface="Calibri"/>
              </a:rPr>
              <a:t>[21] </a:t>
            </a:r>
            <a:r>
              <a:rPr lang="en-GB" sz="1700" dirty="0">
                <a:latin typeface="Calibri"/>
                <a:cs typeface="Calibri"/>
              </a:rPr>
              <a:t>Wilson Browne Solicitors, “Guide to Working Time Regulations”. [Accessed 21st April 2023] Available at: </a:t>
            </a:r>
            <a:r>
              <a:rPr lang="en-GB" sz="1800" u="sng" dirty="0">
                <a:solidFill>
                  <a:srgbClr val="0563C1"/>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https://www.wilsonbrowne.co.uk/guides/working-time-regulations</a:t>
            </a:r>
            <a:r>
              <a:rPr lang="en-GB" sz="1800" u="sng" dirty="0">
                <a:solidFill>
                  <a:srgbClr val="0563C1"/>
                </a:solidFill>
                <a:latin typeface="Calibri" panose="020F0502020204030204" pitchFamily="34" charset="0"/>
                <a:cs typeface="Calibri" panose="020F0502020204030204" pitchFamily="34" charset="0"/>
              </a:rPr>
              <a:t> </a:t>
            </a:r>
            <a:endParaRPr lang="en-US" sz="1800" u="sng" dirty="0">
              <a:solidFill>
                <a:srgbClr val="0563C1"/>
              </a:solidFill>
              <a:latin typeface="Calibri" panose="020F0502020204030204" pitchFamily="34" charset="0"/>
              <a:cs typeface="Calibri" panose="020F0502020204030204" pitchFamily="34"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6141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3312" y="1577592"/>
            <a:ext cx="8946541" cy="4670808"/>
          </a:xfrm>
        </p:spPr>
        <p:txBody>
          <a:bodyPr vert="horz" lIns="91440" tIns="45720" rIns="91440" bIns="45720" rtlCol="0" anchor="t">
            <a:normAutofit/>
          </a:bodyPr>
          <a:lstStyle/>
          <a:p>
            <a:pPr marL="0" indent="0">
              <a:lnSpc>
                <a:spcPct val="107000"/>
              </a:lnSpc>
              <a:spcAft>
                <a:spcPts val="800"/>
              </a:spcAft>
              <a:buNone/>
            </a:pPr>
            <a:r>
              <a:rPr lang="en-GB" sz="1800" dirty="0">
                <a:latin typeface="Calibri"/>
                <a:ea typeface="Calibri" panose="020F0502020204030204" pitchFamily="34" charset="0"/>
                <a:cs typeface="Calibri"/>
              </a:rPr>
              <a:t>[</a:t>
            </a:r>
            <a:r>
              <a:rPr lang="en-GB" sz="1800" dirty="0">
                <a:effectLst/>
                <a:latin typeface="Calibri"/>
                <a:ea typeface="Calibri" panose="020F0502020204030204" pitchFamily="34" charset="0"/>
                <a:cs typeface="Calibri"/>
              </a:rPr>
              <a:t>22] United Kingdom Public Acts, ‘The Data Protection Act’, 2018. [Accessed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Available at:</a:t>
            </a:r>
            <a:r>
              <a:rPr lang="en-GB" sz="1800" dirty="0">
                <a:latin typeface="Calibri"/>
                <a:ea typeface="Calibri" panose="020F0502020204030204" pitchFamily="34" charset="0"/>
                <a:cs typeface="Calibri"/>
              </a:rPr>
              <a:t> </a:t>
            </a:r>
            <a:r>
              <a:rPr lang="en-GB" sz="1800" dirty="0">
                <a:effectLst/>
                <a:latin typeface="Calibri"/>
                <a:ea typeface="Calibri" panose="020F0502020204030204" pitchFamily="34" charset="0"/>
                <a:cs typeface="Calibri"/>
              </a:rPr>
              <a:t> </a:t>
            </a:r>
            <a:r>
              <a:rPr lang="en-GB" sz="1800" u="sng" dirty="0">
                <a:solidFill>
                  <a:srgbClr val="0563C1"/>
                </a:solidFill>
                <a:latin typeface="Calibri"/>
                <a:cs typeface="Calibri"/>
                <a:hlinkClick r:id="rId3">
                  <a:extLst>
                    <a:ext uri="{A12FA001-AC4F-418D-AE19-62706E023703}">
                      <ahyp:hlinkClr xmlns:ahyp="http://schemas.microsoft.com/office/drawing/2018/hyperlinkcolor" val="tx"/>
                    </a:ext>
                  </a:extLst>
                </a:hlinkClick>
              </a:rPr>
              <a:t>https://www.gov.uk/data-protection</a:t>
            </a:r>
            <a:endParaRPr lang="en-GB" sz="1800" u="sng" dirty="0">
              <a:solidFill>
                <a:srgbClr val="0563C1"/>
              </a:solidFill>
              <a:latin typeface="Calibri"/>
              <a:cs typeface="Calibri"/>
            </a:endParaRPr>
          </a:p>
          <a:p>
            <a:pPr marL="0" indent="0">
              <a:lnSpc>
                <a:spcPct val="107000"/>
              </a:lnSpc>
              <a:spcAft>
                <a:spcPts val="800"/>
              </a:spcAft>
              <a:buNone/>
            </a:pPr>
            <a:r>
              <a:rPr lang="en-GB" sz="1800" dirty="0">
                <a:latin typeface="Calibri"/>
                <a:ea typeface="Calibri" panose="020F0502020204030204" pitchFamily="34" charset="0"/>
                <a:cs typeface="Times New Roman"/>
              </a:rPr>
              <a:t>[</a:t>
            </a:r>
            <a:r>
              <a:rPr lang="en-GB" sz="1800" dirty="0">
                <a:effectLst/>
                <a:latin typeface="Calibri"/>
                <a:ea typeface="Calibri" panose="020F0502020204030204" pitchFamily="34" charset="0"/>
                <a:cs typeface="Times New Roman"/>
              </a:rPr>
              <a:t>23] </a:t>
            </a:r>
            <a:r>
              <a:rPr lang="en-GB" sz="1800" dirty="0">
                <a:effectLst/>
                <a:latin typeface="Calibri"/>
                <a:ea typeface="Calibri" panose="020F0502020204030204" pitchFamily="34" charset="0"/>
                <a:cs typeface="Calibri"/>
              </a:rPr>
              <a:t>United Kingdom Government, “Personal data an employer can keep about an employee”. [Accessed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Available at: </a:t>
            </a:r>
            <a:r>
              <a:rPr lang="en-GB" sz="1800" u="sng" dirty="0">
                <a:solidFill>
                  <a:srgbClr val="0563C1"/>
                </a:solidFill>
                <a:latin typeface="Calibri"/>
                <a:cs typeface="Calibri"/>
                <a:hlinkClick r:id="rId4">
                  <a:extLst>
                    <a:ext uri="{A12FA001-AC4F-418D-AE19-62706E023703}">
                      <ahyp:hlinkClr xmlns:ahyp="http://schemas.microsoft.com/office/drawing/2018/hyperlinkcolor" val="tx"/>
                    </a:ext>
                  </a:extLst>
                </a:hlinkClick>
              </a:rPr>
              <a:t>https://www.gov.uk/personal-data-my-employer-can-keep-about-me</a:t>
            </a:r>
            <a:endParaRPr lang="en-GB" sz="1800" u="sng" dirty="0">
              <a:solidFill>
                <a:srgbClr val="0563C1"/>
              </a:solidFill>
              <a:latin typeface="Calibri"/>
              <a:cs typeface="Calibri"/>
            </a:endParaRPr>
          </a:p>
          <a:p>
            <a:pPr marL="0" indent="0">
              <a:lnSpc>
                <a:spcPct val="107000"/>
              </a:lnSpc>
              <a:spcAft>
                <a:spcPts val="800"/>
              </a:spcAft>
              <a:buNone/>
            </a:pPr>
            <a:r>
              <a:rPr lang="en-GB" sz="1800" dirty="0">
                <a:latin typeface="Calibri"/>
                <a:ea typeface="Calibri" panose="020F0502020204030204" pitchFamily="34" charset="0"/>
                <a:cs typeface="Times New Roman"/>
              </a:rPr>
              <a:t>[</a:t>
            </a:r>
            <a:r>
              <a:rPr lang="en-GB" sz="1800" dirty="0">
                <a:effectLst/>
                <a:latin typeface="Calibri"/>
                <a:ea typeface="Calibri" panose="020F0502020204030204" pitchFamily="34" charset="0"/>
                <a:cs typeface="Times New Roman"/>
              </a:rPr>
              <a:t>24] </a:t>
            </a:r>
            <a:r>
              <a:rPr lang="en-GB" sz="1800" dirty="0">
                <a:effectLst/>
                <a:latin typeface="Calibri"/>
                <a:ea typeface="Calibri" panose="020F0502020204030204" pitchFamily="34" charset="0"/>
                <a:cs typeface="Calibri"/>
              </a:rPr>
              <a:t>UK Public General Acts, “Data Protection Act 2018”, 2018. [Accessed 21</a:t>
            </a:r>
            <a:r>
              <a:rPr lang="en-GB" sz="1800" baseline="30000" dirty="0">
                <a:effectLst/>
                <a:latin typeface="Calibri"/>
                <a:ea typeface="Calibri" panose="020F0502020204030204" pitchFamily="34" charset="0"/>
                <a:cs typeface="Calibri"/>
              </a:rPr>
              <a:t>st</a:t>
            </a:r>
            <a:r>
              <a:rPr lang="en-GB" sz="1800" dirty="0">
                <a:effectLst/>
                <a:latin typeface="Calibri"/>
                <a:ea typeface="Calibri" panose="020F0502020204030204" pitchFamily="34" charset="0"/>
                <a:cs typeface="Calibri"/>
              </a:rPr>
              <a:t> April 2023] Available at: </a:t>
            </a:r>
            <a:r>
              <a:rPr lang="en-GB" sz="1800" u="sng" dirty="0">
                <a:solidFill>
                  <a:srgbClr val="0563C1"/>
                </a:solidFill>
                <a:latin typeface="Calibri"/>
                <a:cs typeface="Calibri"/>
                <a:hlinkClick r:id="rId5">
                  <a:extLst>
                    <a:ext uri="{A12FA001-AC4F-418D-AE19-62706E023703}">
                      <ahyp:hlinkClr xmlns:ahyp="http://schemas.microsoft.com/office/drawing/2018/hyperlinkcolor" val="tx"/>
                    </a:ext>
                  </a:extLst>
                </a:hlinkClick>
              </a:rPr>
              <a:t>https://www.legislation.gov.uk/ukpga/2018/12/part/6/crossheading/penalties/enacted</a:t>
            </a:r>
            <a:endParaRPr lang="en-GB" sz="1800" u="sng" dirty="0">
              <a:solidFill>
                <a:srgbClr val="0563C1"/>
              </a:solidFill>
              <a:latin typeface="Calibri"/>
              <a:cs typeface="Calibri"/>
            </a:endParaRPr>
          </a:p>
          <a:p>
            <a:pPr marL="0" indent="0">
              <a:lnSpc>
                <a:spcPct val="107000"/>
              </a:lnSpc>
              <a:spcAft>
                <a:spcPts val="800"/>
              </a:spcAft>
              <a:buNone/>
            </a:pPr>
            <a:r>
              <a:rPr lang="en-GB" sz="1800" dirty="0">
                <a:latin typeface="Calibri"/>
                <a:cs typeface="Times New Roman"/>
              </a:rPr>
              <a:t>[25] Power, D. J., "A Brief History of Spreadsheets", 2004. [Accessed 21st April 2023] Available at: </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6">
                  <a:extLst>
                    <a:ext uri="{A12FA001-AC4F-418D-AE19-62706E023703}">
                      <ahyp:hlinkClr xmlns:ahyp="http://schemas.microsoft.com/office/drawing/2018/hyperlinkcolor" val="tx"/>
                    </a:ext>
                  </a:extLst>
                </a:hlinkClick>
              </a:rPr>
              <a:t>https://faculty.kfupm.edu.sa/MISAC/irfan/Brief%20History%20of%20Spreadsheets,%20v_%203_6.htm</a:t>
            </a:r>
            <a:r>
              <a:rPr lang="en-GB" sz="1800" u="sng" dirty="0">
                <a:solidFill>
                  <a:srgbClr val="0563C1"/>
                </a:solidFill>
                <a:latin typeface="Calibri"/>
                <a:cs typeface="Calibri"/>
              </a:rPr>
              <a:t> </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9455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3312" y="1577592"/>
            <a:ext cx="8946541" cy="4670808"/>
          </a:xfrm>
        </p:spPr>
        <p:txBody>
          <a:bodyPr vert="horz" lIns="91440" tIns="45720" rIns="91440" bIns="45720" rtlCol="0" anchor="t">
            <a:normAutofit/>
          </a:bodyPr>
          <a:lstStyle/>
          <a:p>
            <a:pPr marL="0" indent="0">
              <a:lnSpc>
                <a:spcPct val="107000"/>
              </a:lnSpc>
              <a:spcAft>
                <a:spcPts val="800"/>
              </a:spcAft>
              <a:buNone/>
            </a:pPr>
            <a:r>
              <a:rPr lang="en-GB" sz="1800" dirty="0">
                <a:latin typeface="Calibri"/>
                <a:cs typeface="Calibri"/>
              </a:rPr>
              <a:t>[26]  I. </a:t>
            </a:r>
            <a:r>
              <a:rPr lang="en-GB" sz="1800" dirty="0" err="1">
                <a:latin typeface="Calibri"/>
                <a:cs typeface="Calibri"/>
              </a:rPr>
              <a:t>Theodoulou</a:t>
            </a:r>
            <a:r>
              <a:rPr lang="en-GB" sz="1800" dirty="0">
                <a:latin typeface="Calibri"/>
                <a:cs typeface="Calibri"/>
              </a:rPr>
              <a:t> et al. “Is innovative workforce planning software the solution to NHS staffing and cost crisis? An exploration of the locum industry”, 2018. [Accessed 21st April 2023] Available at:</a:t>
            </a:r>
            <a:r>
              <a:rPr lang="en-GB" sz="1800" u="sng" dirty="0">
                <a:solidFill>
                  <a:srgbClr val="0563C1"/>
                </a:solidFill>
                <a:latin typeface="Calibri"/>
                <a:cs typeface="Calibri"/>
              </a:rPr>
              <a:t> </a:t>
            </a:r>
            <a:r>
              <a:rPr lang="en-GB" sz="1800" u="sng" dirty="0">
                <a:solidFill>
                  <a:srgbClr val="0563C1"/>
                </a:solidFill>
                <a:latin typeface="Calibri"/>
                <a:cs typeface="Calibri"/>
                <a:hlinkClick r:id="rId3">
                  <a:extLst>
                    <a:ext uri="{A12FA001-AC4F-418D-AE19-62706E023703}">
                      <ahyp:hlinkClr xmlns:ahyp="http://schemas.microsoft.com/office/drawing/2018/hyperlinkcolor" val="tx"/>
                    </a:ext>
                  </a:extLst>
                </a:hlinkClick>
              </a:rPr>
              <a:t>https://link.springer.com/article/10.1186/s12913-018-2989-x</a:t>
            </a:r>
            <a:r>
              <a:rPr lang="en-GB" sz="1800" u="sng" dirty="0">
                <a:solidFill>
                  <a:srgbClr val="0563C1"/>
                </a:solidFill>
                <a:latin typeface="Calibri"/>
                <a:cs typeface="Calibri"/>
              </a:rPr>
              <a:t> </a:t>
            </a:r>
          </a:p>
          <a:p>
            <a:pPr marL="0" indent="0">
              <a:lnSpc>
                <a:spcPct val="107000"/>
              </a:lnSpc>
              <a:spcAft>
                <a:spcPts val="800"/>
              </a:spcAft>
              <a:buNone/>
            </a:pPr>
            <a:r>
              <a:rPr lang="en-GB" sz="1800" dirty="0">
                <a:latin typeface="Calibri"/>
                <a:cs typeface="Calibri"/>
              </a:rPr>
              <a:t>[27] Smartsheet, ‘A powerful Excel alternative’. [Accessed 21st April 2023] Available at:</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4">
                  <a:extLst>
                    <a:ext uri="{A12FA001-AC4F-418D-AE19-62706E023703}">
                      <ahyp:hlinkClr xmlns:ahyp="http://schemas.microsoft.com/office/drawing/2018/hyperlinkcolor" val="tx"/>
                    </a:ext>
                  </a:extLst>
                </a:hlinkClick>
              </a:rPr>
              <a:t>https://www.smartsheet.com/s/excel-dimensions</a:t>
            </a:r>
            <a:r>
              <a:rPr lang="en-GB" sz="1800" u="sng" dirty="0">
                <a:solidFill>
                  <a:srgbClr val="0563C1"/>
                </a:solidFill>
                <a:latin typeface="Calibri"/>
                <a:cs typeface="Calibri"/>
              </a:rPr>
              <a:t> </a:t>
            </a:r>
          </a:p>
          <a:p>
            <a:pPr marL="0" indent="0">
              <a:lnSpc>
                <a:spcPct val="107000"/>
              </a:lnSpc>
              <a:spcAft>
                <a:spcPts val="800"/>
              </a:spcAft>
              <a:buNone/>
            </a:pPr>
            <a:r>
              <a:rPr lang="en-GB" sz="1800" dirty="0">
                <a:latin typeface="Calibri"/>
                <a:cs typeface="Calibri"/>
              </a:rPr>
              <a:t>[28] B. Frei, “Experience”. [Accessed 21st April 2023] Available at:</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5">
                  <a:extLst>
                    <a:ext uri="{A12FA001-AC4F-418D-AE19-62706E023703}">
                      <ahyp:hlinkClr xmlns:ahyp="http://schemas.microsoft.com/office/drawing/2018/hyperlinkcolor" val="tx"/>
                    </a:ext>
                  </a:extLst>
                </a:hlinkClick>
              </a:rPr>
              <a:t>https://www.linkedin.com/in/brentfrei</a:t>
            </a:r>
            <a:r>
              <a:rPr lang="en-GB" sz="1800" u="sng" dirty="0">
                <a:solidFill>
                  <a:srgbClr val="0563C1"/>
                </a:solidFill>
                <a:latin typeface="Calibri"/>
                <a:cs typeface="Calibri"/>
              </a:rPr>
              <a:t> </a:t>
            </a:r>
          </a:p>
          <a:p>
            <a:pPr marL="0" indent="0">
              <a:lnSpc>
                <a:spcPct val="107000"/>
              </a:lnSpc>
              <a:spcAft>
                <a:spcPts val="800"/>
              </a:spcAft>
              <a:buNone/>
            </a:pPr>
            <a:r>
              <a:rPr lang="en-GB" sz="1800" dirty="0">
                <a:latin typeface="Calibri"/>
                <a:cs typeface="Calibri"/>
              </a:rPr>
              <a:t>[29] </a:t>
            </a:r>
            <a:r>
              <a:rPr lang="en-GB" sz="1800" dirty="0" err="1">
                <a:latin typeface="Calibri"/>
                <a:cs typeface="Calibri"/>
              </a:rPr>
              <a:t>Enlyft</a:t>
            </a:r>
            <a:r>
              <a:rPr lang="en-GB" sz="1800" dirty="0">
                <a:latin typeface="Calibri"/>
                <a:cs typeface="Calibri"/>
              </a:rPr>
              <a:t>, “Companies using Smartsheet”. [Accessed 21st April 2023] Available at:</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6">
                  <a:extLst>
                    <a:ext uri="{A12FA001-AC4F-418D-AE19-62706E023703}">
                      <ahyp:hlinkClr xmlns:ahyp="http://schemas.microsoft.com/office/drawing/2018/hyperlinkcolor" val="tx"/>
                    </a:ext>
                  </a:extLst>
                </a:hlinkClick>
              </a:rPr>
              <a:t>https://enlyft.com/tech/products/smartsheet</a:t>
            </a:r>
            <a:r>
              <a:rPr lang="en-GB" sz="1800" u="sng" dirty="0">
                <a:solidFill>
                  <a:srgbClr val="0563C1"/>
                </a:solidFill>
                <a:latin typeface="Calibri"/>
                <a:cs typeface="Calibri"/>
              </a:rPr>
              <a:t> </a:t>
            </a:r>
          </a:p>
          <a:p>
            <a:pPr marL="0" indent="0">
              <a:lnSpc>
                <a:spcPct val="107000"/>
              </a:lnSpc>
              <a:spcAft>
                <a:spcPts val="800"/>
              </a:spcAft>
              <a:buNone/>
            </a:pPr>
            <a:r>
              <a:rPr lang="en-GB" sz="1800" dirty="0">
                <a:latin typeface="Calibri"/>
                <a:cs typeface="Calibri"/>
              </a:rPr>
              <a:t>[30] </a:t>
            </a:r>
            <a:r>
              <a:rPr lang="en-GB" sz="1800" dirty="0" err="1">
                <a:latin typeface="Calibri"/>
                <a:cs typeface="Calibri"/>
              </a:rPr>
              <a:t>PaperShift</a:t>
            </a:r>
            <a:r>
              <a:rPr lang="en-GB" sz="1800" dirty="0">
                <a:latin typeface="Calibri"/>
                <a:cs typeface="Calibri"/>
              </a:rPr>
              <a:t>, ‘Employee Scheduling Software &amp; App’. [Accessed 21st April 2023] Available at: </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7"/>
              </a:rPr>
              <a:t>https://www.papershift.com/en/schedule</a:t>
            </a:r>
            <a:r>
              <a:rPr lang="en-GB" sz="1800" dirty="0">
                <a:solidFill>
                  <a:srgbClr val="000000"/>
                </a:solidFill>
                <a:latin typeface="Calibri"/>
                <a:cs typeface="Calibri"/>
              </a:rPr>
              <a:t> </a:t>
            </a:r>
          </a:p>
        </p:txBody>
      </p:sp>
    </p:spTree>
    <p:extLst>
      <p:ext uri="{BB962C8B-B14F-4D97-AF65-F5344CB8AC3E}">
        <p14:creationId xmlns:p14="http://schemas.microsoft.com/office/powerpoint/2010/main" val="38502730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D7DB5-BE08-226D-A005-9816CABF7E65}"/>
              </a:ext>
            </a:extLst>
          </p:cNvPr>
          <p:cNvSpPr>
            <a:spLocks noGrp="1"/>
          </p:cNvSpPr>
          <p:nvPr>
            <p:ph type="title"/>
          </p:nvPr>
        </p:nvSpPr>
        <p:spPr/>
        <p:txBody>
          <a:bodyPr/>
          <a:lstStyle/>
          <a:p>
            <a:pPr>
              <a:buClr>
                <a:srgbClr val="999999"/>
              </a:buClr>
            </a:pPr>
            <a:r>
              <a:rPr lang="en-US"/>
              <a:t>References</a:t>
            </a:r>
          </a:p>
        </p:txBody>
      </p:sp>
      <p:sp>
        <p:nvSpPr>
          <p:cNvPr id="3" name="Content Placeholder 2">
            <a:extLst>
              <a:ext uri="{FF2B5EF4-FFF2-40B4-BE49-F238E27FC236}">
                <a16:creationId xmlns:a16="http://schemas.microsoft.com/office/drawing/2014/main" id="{2E21E7A5-1818-E3B4-966E-7C2B3CB4AEDA}"/>
              </a:ext>
            </a:extLst>
          </p:cNvPr>
          <p:cNvSpPr>
            <a:spLocks noGrp="1"/>
          </p:cNvSpPr>
          <p:nvPr>
            <p:ph idx="1"/>
          </p:nvPr>
        </p:nvSpPr>
        <p:spPr>
          <a:xfrm>
            <a:off x="1103312" y="1577592"/>
            <a:ext cx="8946541" cy="4670808"/>
          </a:xfrm>
        </p:spPr>
        <p:txBody>
          <a:bodyPr vert="horz" lIns="91440" tIns="45720" rIns="91440" bIns="45720" rtlCol="0" anchor="t">
            <a:normAutofit/>
          </a:bodyPr>
          <a:lstStyle/>
          <a:p>
            <a:pPr marL="0" indent="0">
              <a:lnSpc>
                <a:spcPct val="107000"/>
              </a:lnSpc>
              <a:spcAft>
                <a:spcPts val="800"/>
              </a:spcAft>
              <a:buNone/>
            </a:pPr>
            <a:r>
              <a:rPr lang="en-GB" sz="1800" dirty="0">
                <a:latin typeface="Calibri"/>
                <a:cs typeface="Times New Roman"/>
              </a:rPr>
              <a:t>[31] D. Britch et al. ‘What is Xamarin?’, 20th September 2022. [Accessed 21st April 2023] Available at:</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3">
                  <a:extLst>
                    <a:ext uri="{A12FA001-AC4F-418D-AE19-62706E023703}">
                      <ahyp:hlinkClr xmlns:ahyp="http://schemas.microsoft.com/office/drawing/2018/hyperlinkcolor" val="tx"/>
                    </a:ext>
                  </a:extLst>
                </a:hlinkClick>
              </a:rPr>
              <a:t>https://learn.microsoft.com/en-us/xamarin/get-started/what-is-xamarin</a:t>
            </a:r>
            <a:r>
              <a:rPr lang="en-GB" sz="1800" u="sng" dirty="0">
                <a:solidFill>
                  <a:srgbClr val="0563C1"/>
                </a:solidFill>
                <a:latin typeface="Calibri"/>
                <a:cs typeface="Calibri"/>
              </a:rPr>
              <a:t> </a:t>
            </a:r>
          </a:p>
          <a:p>
            <a:pPr marL="0" indent="0">
              <a:lnSpc>
                <a:spcPct val="107000"/>
              </a:lnSpc>
              <a:spcAft>
                <a:spcPts val="800"/>
              </a:spcAft>
              <a:buNone/>
            </a:pPr>
            <a:r>
              <a:rPr lang="en-GB" sz="1800" dirty="0">
                <a:latin typeface="Calibri"/>
                <a:cs typeface="Times New Roman"/>
              </a:rPr>
              <a:t>[32]  S. Petrovic, ““You have to get wet to learn how to swim” applied to bridging the gap between research into personnel scheduling and its implementation in practice”, 8th July 2017. [Accessed 21st April 2023] Available at:</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4">
                  <a:extLst>
                    <a:ext uri="{A12FA001-AC4F-418D-AE19-62706E023703}">
                      <ahyp:hlinkClr xmlns:ahyp="http://schemas.microsoft.com/office/drawing/2018/hyperlinkcolor" val="tx"/>
                    </a:ext>
                  </a:extLst>
                </a:hlinkClick>
              </a:rPr>
              <a:t>https://link.springer.com/article/10.1007/s10479-017-2574-4</a:t>
            </a:r>
            <a:r>
              <a:rPr lang="en-GB" sz="1800" b="0" i="0" dirty="0">
                <a:solidFill>
                  <a:srgbClr val="000000"/>
                </a:solidFill>
                <a:effectLst/>
                <a:latin typeface="Calibri"/>
                <a:cs typeface="Calibri"/>
              </a:rPr>
              <a:t> </a:t>
            </a:r>
          </a:p>
          <a:p>
            <a:pPr marL="0" indent="0">
              <a:lnSpc>
                <a:spcPct val="107000"/>
              </a:lnSpc>
              <a:spcAft>
                <a:spcPts val="800"/>
              </a:spcAft>
              <a:buNone/>
            </a:pPr>
            <a:r>
              <a:rPr lang="en-GB" sz="1800" dirty="0">
                <a:latin typeface="Calibri"/>
                <a:cs typeface="Times New Roman"/>
              </a:rPr>
              <a:t>[33] A. Babu &amp; S. </a:t>
            </a:r>
            <a:r>
              <a:rPr lang="en-GB" sz="1800" dirty="0" err="1">
                <a:latin typeface="Calibri"/>
                <a:cs typeface="Times New Roman"/>
              </a:rPr>
              <a:t>Doosa</a:t>
            </a:r>
            <a:r>
              <a:rPr lang="en-GB" sz="1800" dirty="0">
                <a:latin typeface="Calibri"/>
                <a:cs typeface="Times New Roman"/>
              </a:rPr>
              <a:t>, “Shift Scheduling Optimization for PSU Library”, 1st January 2018. [Accessed 21st April 2023] Available at: </a:t>
            </a:r>
            <a:r>
              <a:rPr lang="en-GB" sz="1800" b="0" i="0" dirty="0">
                <a:solidFill>
                  <a:srgbClr val="000000"/>
                </a:solidFill>
                <a:effectLst/>
                <a:latin typeface="Calibri"/>
                <a:cs typeface="Calibri"/>
              </a:rPr>
              <a:t> </a:t>
            </a:r>
            <a:r>
              <a:rPr lang="en-GB" sz="1800" u="sng" dirty="0">
                <a:solidFill>
                  <a:srgbClr val="0563C1"/>
                </a:solidFill>
                <a:latin typeface="Calibri"/>
                <a:cs typeface="Calibri"/>
                <a:hlinkClick r:id="rId5">
                  <a:extLst>
                    <a:ext uri="{A12FA001-AC4F-418D-AE19-62706E023703}">
                      <ahyp:hlinkClr xmlns:ahyp="http://schemas.microsoft.com/office/drawing/2018/hyperlinkcolor" val="tx"/>
                    </a:ext>
                  </a:extLst>
                </a:hlinkClick>
              </a:rPr>
              <a:t>https://core.ac.uk/works/61624997</a:t>
            </a:r>
            <a:r>
              <a:rPr lang="en-GB" sz="1800" u="sng" dirty="0">
                <a:solidFill>
                  <a:srgbClr val="0563C1"/>
                </a:solidFill>
                <a:latin typeface="Calibri"/>
                <a:cs typeface="Calibri"/>
              </a:rPr>
              <a:t> </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94566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0" ma:contentTypeDescription="Create a new document." ma:contentTypeScope="" ma:versionID="f1658e4a1d7e28faaab6819d7cd97a83">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7f4e62a8f387d87dc54b0ff4acafcc4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9243E03-CA30-462C-A8E8-BAB17A67D679}"/>
</file>

<file path=customXml/itemProps2.xml><?xml version="1.0" encoding="utf-8"?>
<ds:datastoreItem xmlns:ds="http://schemas.openxmlformats.org/officeDocument/2006/customXml" ds:itemID="{CBC30871-3A6B-4280-80C3-57DA0D7DC1A6}"/>
</file>

<file path=customXml/itemProps3.xml><?xml version="1.0" encoding="utf-8"?>
<ds:datastoreItem xmlns:ds="http://schemas.openxmlformats.org/officeDocument/2006/customXml" ds:itemID="{7A9B3557-EC06-4F33-9233-F68C2BA07287}"/>
</file>

<file path=docProps/app.xml><?xml version="1.0" encoding="utf-8"?>
<Properties xmlns="http://schemas.openxmlformats.org/officeDocument/2006/extended-properties" xmlns:vt="http://schemas.openxmlformats.org/officeDocument/2006/docPropsVTypes">
  <Template>office theme</Template>
  <TotalTime>94</TotalTime>
  <Words>5213</Words>
  <Application>Microsoft Office PowerPoint</Application>
  <PresentationFormat>Widescreen</PresentationFormat>
  <Paragraphs>288</Paragraphs>
  <Slides>28</Slides>
  <Notes>28</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Ion</vt:lpstr>
      <vt:lpstr>Final Viva Tom Farley 265044</vt:lpstr>
      <vt:lpstr>Summary of Viva</vt:lpstr>
      <vt:lpstr>Aims</vt:lpstr>
      <vt:lpstr>Objectives to Meet Aim 1</vt:lpstr>
      <vt:lpstr>Objectives to Meet Aim 2</vt:lpstr>
      <vt:lpstr>Literature Review Subtopics</vt:lpstr>
      <vt:lpstr>What are Time Management Tools?</vt:lpstr>
      <vt:lpstr>What is Personnel Scheduling?</vt:lpstr>
      <vt:lpstr>What is a Rota?</vt:lpstr>
      <vt:lpstr>What is Shiftwork?</vt:lpstr>
      <vt:lpstr>Misuse and Drawbacks</vt:lpstr>
      <vt:lpstr>Legal Considerations – The Working Time Regulations 1998</vt:lpstr>
      <vt:lpstr>Legal Considerations – The Data Protection Act</vt:lpstr>
      <vt:lpstr>Current Tools and Technologies</vt:lpstr>
      <vt:lpstr>Potential Development Platforms </vt:lpstr>
      <vt:lpstr>Development Requirements</vt:lpstr>
      <vt:lpstr>Conclusions</vt:lpstr>
      <vt:lpstr>Recommendations</vt:lpstr>
      <vt:lpstr>Testing</vt:lpstr>
      <vt:lpstr>Application Demo</vt:lpstr>
      <vt:lpstr>References</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265044 (Tom Farley)</cp:lastModifiedBy>
  <cp:revision>36</cp:revision>
  <dcterms:created xsi:type="dcterms:W3CDTF">2023-03-23T13:35:10Z</dcterms:created>
  <dcterms:modified xsi:type="dcterms:W3CDTF">2023-04-27T19:03:39Z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0x010100EF4E6AAE9C568C45BB5244925F8AB03B</vt:lpwstr>
  </property>
</Properties>
</file>