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9" autoAdjust="0"/>
    <p:restoredTop sz="94660"/>
  </p:normalViewPr>
  <p:slideViewPr>
    <p:cSldViewPr snapToGrid="0">
      <p:cViewPr varScale="1">
        <p:scale>
          <a:sx n="86" d="100"/>
          <a:sy n="86" d="100"/>
        </p:scale>
        <p:origin x="28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1C21B0A-4967-422C-B235-6A206B0390C6}" type="datetimeFigureOut">
              <a:rPr lang="en-GB" smtClean="0"/>
              <a:t>07/03/2018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8B1E80-19ED-4C6C-834F-CF811FA988B0}" type="slidenum">
              <a:rPr lang="en-GB" smtClean="0"/>
              <a:t>‹#›</a:t>
            </a:fld>
            <a:endParaRPr lang="en-GB"/>
          </a:p>
        </p:txBody>
      </p:sp>
    </p:spTree>
    <p:extLst>
      <p:ext uri="{BB962C8B-B14F-4D97-AF65-F5344CB8AC3E}">
        <p14:creationId xmlns:p14="http://schemas.microsoft.com/office/powerpoint/2010/main" val="6828710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1C21B0A-4967-422C-B235-6A206B0390C6}" type="datetimeFigureOut">
              <a:rPr lang="en-GB" smtClean="0"/>
              <a:t>07/03/2018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8B1E80-19ED-4C6C-834F-CF811FA988B0}" type="slidenum">
              <a:rPr lang="en-GB" smtClean="0"/>
              <a:t>‹#›</a:t>
            </a:fld>
            <a:endParaRPr lang="en-GB"/>
          </a:p>
        </p:txBody>
      </p:sp>
    </p:spTree>
    <p:extLst>
      <p:ext uri="{BB962C8B-B14F-4D97-AF65-F5344CB8AC3E}">
        <p14:creationId xmlns:p14="http://schemas.microsoft.com/office/powerpoint/2010/main" val="1689546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1C21B0A-4967-422C-B235-6A206B0390C6}" type="datetimeFigureOut">
              <a:rPr lang="en-GB" smtClean="0"/>
              <a:t>07/03/2018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8B1E80-19ED-4C6C-834F-CF811FA988B0}" type="slidenum">
              <a:rPr lang="en-GB" smtClean="0"/>
              <a:t>‹#›</a:t>
            </a:fld>
            <a:endParaRPr lang="en-GB"/>
          </a:p>
        </p:txBody>
      </p:sp>
    </p:spTree>
    <p:extLst>
      <p:ext uri="{BB962C8B-B14F-4D97-AF65-F5344CB8AC3E}">
        <p14:creationId xmlns:p14="http://schemas.microsoft.com/office/powerpoint/2010/main" val="2819274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1C21B0A-4967-422C-B235-6A206B0390C6}" type="datetimeFigureOut">
              <a:rPr lang="en-GB" smtClean="0"/>
              <a:t>07/03/2018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8B1E80-19ED-4C6C-834F-CF811FA988B0}" type="slidenum">
              <a:rPr lang="en-GB" smtClean="0"/>
              <a:t>‹#›</a:t>
            </a:fld>
            <a:endParaRPr lang="en-GB"/>
          </a:p>
        </p:txBody>
      </p:sp>
    </p:spTree>
    <p:extLst>
      <p:ext uri="{BB962C8B-B14F-4D97-AF65-F5344CB8AC3E}">
        <p14:creationId xmlns:p14="http://schemas.microsoft.com/office/powerpoint/2010/main" val="4837711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1C21B0A-4967-422C-B235-6A206B0390C6}" type="datetimeFigureOut">
              <a:rPr lang="en-GB" smtClean="0"/>
              <a:t>07/03/2018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08B1E80-19ED-4C6C-834F-CF811FA988B0}" type="slidenum">
              <a:rPr lang="en-GB" smtClean="0"/>
              <a:t>‹#›</a:t>
            </a:fld>
            <a:endParaRPr lang="en-GB"/>
          </a:p>
        </p:txBody>
      </p:sp>
    </p:spTree>
    <p:extLst>
      <p:ext uri="{BB962C8B-B14F-4D97-AF65-F5344CB8AC3E}">
        <p14:creationId xmlns:p14="http://schemas.microsoft.com/office/powerpoint/2010/main" val="1373973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11C21B0A-4967-422C-B235-6A206B0390C6}" type="datetimeFigureOut">
              <a:rPr lang="en-GB" smtClean="0"/>
              <a:t>07/03/2018</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408B1E80-19ED-4C6C-834F-CF811FA988B0}" type="slidenum">
              <a:rPr lang="en-GB" smtClean="0"/>
              <a:t>‹#›</a:t>
            </a:fld>
            <a:endParaRPr lang="en-GB"/>
          </a:p>
        </p:txBody>
      </p:sp>
    </p:spTree>
    <p:extLst>
      <p:ext uri="{BB962C8B-B14F-4D97-AF65-F5344CB8AC3E}">
        <p14:creationId xmlns:p14="http://schemas.microsoft.com/office/powerpoint/2010/main" val="41781585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1C21B0A-4967-422C-B235-6A206B0390C6}" type="datetimeFigureOut">
              <a:rPr lang="en-GB" smtClean="0"/>
              <a:t>07/03/2018</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408B1E80-19ED-4C6C-834F-CF811FA988B0}" type="slidenum">
              <a:rPr lang="en-GB" smtClean="0"/>
              <a:t>‹#›</a:t>
            </a:fld>
            <a:endParaRPr lang="en-GB"/>
          </a:p>
        </p:txBody>
      </p:sp>
    </p:spTree>
    <p:extLst>
      <p:ext uri="{BB962C8B-B14F-4D97-AF65-F5344CB8AC3E}">
        <p14:creationId xmlns:p14="http://schemas.microsoft.com/office/powerpoint/2010/main" val="39662007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11C21B0A-4967-422C-B235-6A206B0390C6}" type="datetimeFigureOut">
              <a:rPr lang="en-GB" smtClean="0"/>
              <a:t>07/03/2018</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408B1E80-19ED-4C6C-834F-CF811FA988B0}" type="slidenum">
              <a:rPr lang="en-GB" smtClean="0"/>
              <a:t>‹#›</a:t>
            </a:fld>
            <a:endParaRPr lang="en-GB"/>
          </a:p>
        </p:txBody>
      </p:sp>
    </p:spTree>
    <p:extLst>
      <p:ext uri="{BB962C8B-B14F-4D97-AF65-F5344CB8AC3E}">
        <p14:creationId xmlns:p14="http://schemas.microsoft.com/office/powerpoint/2010/main" val="33499390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1C21B0A-4967-422C-B235-6A206B0390C6}" type="datetimeFigureOut">
              <a:rPr lang="en-GB" smtClean="0"/>
              <a:t>07/03/2018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8B1E80-19ED-4C6C-834F-CF811FA988B0}" type="slidenum">
              <a:rPr lang="en-GB" smtClean="0"/>
              <a:t>‹#›</a:t>
            </a:fld>
            <a:endParaRPr lang="en-GB"/>
          </a:p>
        </p:txBody>
      </p:sp>
    </p:spTree>
    <p:extLst>
      <p:ext uri="{BB962C8B-B14F-4D97-AF65-F5344CB8AC3E}">
        <p14:creationId xmlns:p14="http://schemas.microsoft.com/office/powerpoint/2010/main" val="40232137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1C21B0A-4967-422C-B235-6A206B0390C6}" type="datetimeFigureOut">
              <a:rPr lang="en-GB" smtClean="0"/>
              <a:t>07/03/2018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8B1E80-19ED-4C6C-834F-CF811FA988B0}" type="slidenum">
              <a:rPr lang="en-GB" smtClean="0"/>
              <a:t>‹#›</a:t>
            </a:fld>
            <a:endParaRPr lang="en-GB"/>
          </a:p>
        </p:txBody>
      </p:sp>
    </p:spTree>
    <p:extLst>
      <p:ext uri="{BB962C8B-B14F-4D97-AF65-F5344CB8AC3E}">
        <p14:creationId xmlns:p14="http://schemas.microsoft.com/office/powerpoint/2010/main" val="34266017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1C21B0A-4967-422C-B235-6A206B0390C6}" type="datetimeFigureOut">
              <a:rPr lang="en-GB" smtClean="0"/>
              <a:t>07/03/2018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8B1E80-19ED-4C6C-834F-CF811FA988B0}" type="slidenum">
              <a:rPr lang="en-GB" smtClean="0"/>
              <a:t>‹#›</a:t>
            </a:fld>
            <a:endParaRPr lang="en-GB"/>
          </a:p>
        </p:txBody>
      </p:sp>
    </p:spTree>
    <p:extLst>
      <p:ext uri="{BB962C8B-B14F-4D97-AF65-F5344CB8AC3E}">
        <p14:creationId xmlns:p14="http://schemas.microsoft.com/office/powerpoint/2010/main" val="13867937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1C21B0A-4967-422C-B235-6A206B0390C6}" type="datetimeFigureOut">
              <a:rPr lang="en-GB" smtClean="0"/>
              <a:t>07/03/2018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8B1E80-19ED-4C6C-834F-CF811FA988B0}" type="slidenum">
              <a:rPr lang="en-GB" smtClean="0"/>
              <a:t>‹#›</a:t>
            </a:fld>
            <a:endParaRPr lang="en-GB"/>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4283532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1C21B0A-4967-422C-B235-6A206B0390C6}" type="datetimeFigureOut">
              <a:rPr lang="en-GB" smtClean="0"/>
              <a:t>07/03/2018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8B1E80-19ED-4C6C-834F-CF811FA988B0}" type="slidenum">
              <a:rPr lang="en-GB" smtClean="0"/>
              <a:t>‹#›</a:t>
            </a:fld>
            <a:endParaRPr lang="en-GB"/>
          </a:p>
        </p:txBody>
      </p:sp>
    </p:spTree>
    <p:extLst>
      <p:ext uri="{BB962C8B-B14F-4D97-AF65-F5344CB8AC3E}">
        <p14:creationId xmlns:p14="http://schemas.microsoft.com/office/powerpoint/2010/main" val="8484925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1C21B0A-4967-422C-B235-6A206B0390C6}" type="datetimeFigureOut">
              <a:rPr lang="en-GB" smtClean="0"/>
              <a:t>07/03/2018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8B1E80-19ED-4C6C-834F-CF811FA988B0}" type="slidenum">
              <a:rPr lang="en-GB" smtClean="0"/>
              <a:t>‹#›</a:t>
            </a:fld>
            <a:endParaRPr lang="en-GB"/>
          </a:p>
        </p:txBody>
      </p:sp>
    </p:spTree>
    <p:extLst>
      <p:ext uri="{BB962C8B-B14F-4D97-AF65-F5344CB8AC3E}">
        <p14:creationId xmlns:p14="http://schemas.microsoft.com/office/powerpoint/2010/main" val="41803842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1C21B0A-4967-422C-B235-6A206B0390C6}" type="datetimeFigureOut">
              <a:rPr lang="en-GB" smtClean="0"/>
              <a:t>07/03/2018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8B1E80-19ED-4C6C-834F-CF811FA988B0}" type="slidenum">
              <a:rPr lang="en-GB" smtClean="0"/>
              <a:t>‹#›</a:t>
            </a:fld>
            <a:endParaRPr lang="en-GB"/>
          </a:p>
        </p:txBody>
      </p:sp>
    </p:spTree>
    <p:extLst>
      <p:ext uri="{BB962C8B-B14F-4D97-AF65-F5344CB8AC3E}">
        <p14:creationId xmlns:p14="http://schemas.microsoft.com/office/powerpoint/2010/main" val="37020377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1C21B0A-4967-422C-B235-6A206B0390C6}" type="datetimeFigureOut">
              <a:rPr lang="en-GB" smtClean="0"/>
              <a:t>07/03/2018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8B1E80-19ED-4C6C-834F-CF811FA988B0}" type="slidenum">
              <a:rPr lang="en-GB" smtClean="0"/>
              <a:t>‹#›</a:t>
            </a:fld>
            <a:endParaRPr lang="en-GB"/>
          </a:p>
        </p:txBody>
      </p:sp>
    </p:spTree>
    <p:extLst>
      <p:ext uri="{BB962C8B-B14F-4D97-AF65-F5344CB8AC3E}">
        <p14:creationId xmlns:p14="http://schemas.microsoft.com/office/powerpoint/2010/main" val="36298330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1C21B0A-4967-422C-B235-6A206B0390C6}" type="datetimeFigureOut">
              <a:rPr lang="en-GB" smtClean="0"/>
              <a:t>07/03/2018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8B1E80-19ED-4C6C-834F-CF811FA988B0}" type="slidenum">
              <a:rPr lang="en-GB" smtClean="0"/>
              <a:t>‹#›</a:t>
            </a:fld>
            <a:endParaRPr lang="en-GB"/>
          </a:p>
        </p:txBody>
      </p:sp>
    </p:spTree>
    <p:extLst>
      <p:ext uri="{BB962C8B-B14F-4D97-AF65-F5344CB8AC3E}">
        <p14:creationId xmlns:p14="http://schemas.microsoft.com/office/powerpoint/2010/main" val="175084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1C21B0A-4967-422C-B235-6A206B0390C6}" type="datetimeFigureOut">
              <a:rPr lang="en-GB" smtClean="0"/>
              <a:t>07/03/2018</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408B1E80-19ED-4C6C-834F-CF811FA988B0}" type="slidenum">
              <a:rPr lang="en-GB" smtClean="0"/>
              <a:t>‹#›</a:t>
            </a:fld>
            <a:endParaRPr lang="en-GB"/>
          </a:p>
        </p:txBody>
      </p:sp>
    </p:spTree>
    <p:extLst>
      <p:ext uri="{BB962C8B-B14F-4D97-AF65-F5344CB8AC3E}">
        <p14:creationId xmlns:p14="http://schemas.microsoft.com/office/powerpoint/2010/main" val="424837214"/>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Academic Writing &amp; Register</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8382440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What is academic writing?</a:t>
            </a:r>
            <a:endParaRPr lang="en-GB" dirty="0"/>
          </a:p>
        </p:txBody>
      </p:sp>
      <p:sp>
        <p:nvSpPr>
          <p:cNvPr id="5" name="Content Placeholder 4"/>
          <p:cNvSpPr>
            <a:spLocks noGrp="1"/>
          </p:cNvSpPr>
          <p:nvPr>
            <p:ph idx="1"/>
          </p:nvPr>
        </p:nvSpPr>
        <p:spPr/>
        <p:txBody>
          <a:bodyPr>
            <a:normAutofit/>
          </a:bodyPr>
          <a:lstStyle/>
          <a:p>
            <a:r>
              <a:rPr lang="en-GB" sz="3200" dirty="0" smtClean="0"/>
              <a:t>Academic writing is a </a:t>
            </a:r>
            <a:r>
              <a:rPr lang="en-GB" sz="3200" b="1" u="sng" dirty="0" smtClean="0">
                <a:solidFill>
                  <a:srgbClr val="FF0000"/>
                </a:solidFill>
              </a:rPr>
              <a:t>formal</a:t>
            </a:r>
            <a:r>
              <a:rPr lang="en-GB" sz="3200" dirty="0" smtClean="0"/>
              <a:t> type of communication.</a:t>
            </a:r>
          </a:p>
          <a:p>
            <a:r>
              <a:rPr lang="en-GB" sz="3200" dirty="0" smtClean="0"/>
              <a:t>It is used to communicate information and arguments in written format.</a:t>
            </a:r>
          </a:p>
          <a:p>
            <a:r>
              <a:rPr lang="en-GB" sz="3200" dirty="0" smtClean="0"/>
              <a:t>It is the type of writing you will read in academic journals and books.</a:t>
            </a:r>
            <a:endParaRPr lang="en-GB" sz="3200" dirty="0"/>
          </a:p>
        </p:txBody>
      </p:sp>
    </p:spTree>
    <p:extLst>
      <p:ext uri="{BB962C8B-B14F-4D97-AF65-F5344CB8AC3E}">
        <p14:creationId xmlns:p14="http://schemas.microsoft.com/office/powerpoint/2010/main" val="74991775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academic writing is </a:t>
            </a:r>
            <a:r>
              <a:rPr lang="en-GB" b="1" u="sng" dirty="0" smtClean="0">
                <a:solidFill>
                  <a:srgbClr val="FF0000"/>
                </a:solidFill>
              </a:rPr>
              <a:t>not</a:t>
            </a:r>
            <a:r>
              <a:rPr lang="en-GB" dirty="0" smtClean="0"/>
              <a:t>!</a:t>
            </a:r>
            <a:endParaRPr lang="en-GB" dirty="0"/>
          </a:p>
        </p:txBody>
      </p:sp>
      <p:sp>
        <p:nvSpPr>
          <p:cNvPr id="3" name="Content Placeholder 2"/>
          <p:cNvSpPr>
            <a:spLocks noGrp="1"/>
          </p:cNvSpPr>
          <p:nvPr>
            <p:ph idx="1"/>
          </p:nvPr>
        </p:nvSpPr>
        <p:spPr/>
        <p:txBody>
          <a:bodyPr>
            <a:normAutofit/>
          </a:bodyPr>
          <a:lstStyle/>
          <a:p>
            <a:r>
              <a:rPr lang="en-GB" sz="3200" dirty="0" smtClean="0"/>
              <a:t>Academic writing is not a transcription of what you would normally say.</a:t>
            </a:r>
          </a:p>
          <a:p>
            <a:r>
              <a:rPr lang="en-GB" sz="3200" dirty="0" smtClean="0"/>
              <a:t>Academic writing is generally not the type of writing you read in novels, magazines or on the web.</a:t>
            </a:r>
            <a:endParaRPr lang="en-GB" sz="3200" dirty="0"/>
          </a:p>
        </p:txBody>
      </p:sp>
    </p:spTree>
    <p:extLst>
      <p:ext uri="{BB962C8B-B14F-4D97-AF65-F5344CB8AC3E}">
        <p14:creationId xmlns:p14="http://schemas.microsoft.com/office/powerpoint/2010/main" val="164525151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And why is this academic writing useful?</a:t>
            </a:r>
            <a:endParaRPr lang="en-GB" dirty="0"/>
          </a:p>
        </p:txBody>
      </p:sp>
      <p:sp>
        <p:nvSpPr>
          <p:cNvPr id="3" name="Content Placeholder 2"/>
          <p:cNvSpPr>
            <a:spLocks noGrp="1"/>
          </p:cNvSpPr>
          <p:nvPr>
            <p:ph idx="1"/>
          </p:nvPr>
        </p:nvSpPr>
        <p:spPr/>
        <p:txBody>
          <a:bodyPr>
            <a:normAutofit/>
          </a:bodyPr>
          <a:lstStyle/>
          <a:p>
            <a:r>
              <a:rPr lang="en-GB" sz="3200" dirty="0" smtClean="0"/>
              <a:t>Academic writing is similar to other types of formal writing.</a:t>
            </a:r>
          </a:p>
          <a:p>
            <a:r>
              <a:rPr lang="en-GB" sz="3200" dirty="0" smtClean="0"/>
              <a:t>It is a skill that you will find useful not only during your studies but also when you go into the world of work.</a:t>
            </a:r>
            <a:endParaRPr lang="en-GB" sz="3200" dirty="0"/>
          </a:p>
        </p:txBody>
      </p:sp>
    </p:spTree>
    <p:extLst>
      <p:ext uri="{BB962C8B-B14F-4D97-AF65-F5344CB8AC3E}">
        <p14:creationId xmlns:p14="http://schemas.microsoft.com/office/powerpoint/2010/main" val="206289417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how do I write…academically?</a:t>
            </a:r>
            <a:endParaRPr lang="en-GB" dirty="0"/>
          </a:p>
        </p:txBody>
      </p:sp>
      <p:sp>
        <p:nvSpPr>
          <p:cNvPr id="3" name="Content Placeholder 2"/>
          <p:cNvSpPr>
            <a:spLocks noGrp="1"/>
          </p:cNvSpPr>
          <p:nvPr>
            <p:ph idx="1"/>
          </p:nvPr>
        </p:nvSpPr>
        <p:spPr/>
        <p:txBody>
          <a:bodyPr>
            <a:normAutofit/>
          </a:bodyPr>
          <a:lstStyle/>
          <a:p>
            <a:r>
              <a:rPr lang="en-GB" sz="3200" dirty="0" smtClean="0"/>
              <a:t>Academic writing is a skill that you need to develop.</a:t>
            </a:r>
          </a:p>
          <a:p>
            <a:r>
              <a:rPr lang="en-GB" sz="3200" dirty="0" smtClean="0"/>
              <a:t>It is not an instant process but there are tips and tricks that can help you on the way.</a:t>
            </a:r>
          </a:p>
          <a:p>
            <a:endParaRPr lang="en-GB" sz="3200" dirty="0"/>
          </a:p>
        </p:txBody>
      </p:sp>
    </p:spTree>
    <p:extLst>
      <p:ext uri="{BB962C8B-B14F-4D97-AF65-F5344CB8AC3E}">
        <p14:creationId xmlns:p14="http://schemas.microsoft.com/office/powerpoint/2010/main" val="65753868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Academic Writing: Tips and Tricks</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378933789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I…you…they</a:t>
            </a:r>
            <a:endParaRPr lang="en-GB" dirty="0"/>
          </a:p>
        </p:txBody>
      </p:sp>
      <p:sp>
        <p:nvSpPr>
          <p:cNvPr id="5" name="Content Placeholder 4"/>
          <p:cNvSpPr>
            <a:spLocks noGrp="1"/>
          </p:cNvSpPr>
          <p:nvPr>
            <p:ph idx="1"/>
          </p:nvPr>
        </p:nvSpPr>
        <p:spPr/>
        <p:txBody>
          <a:bodyPr>
            <a:normAutofit/>
          </a:bodyPr>
          <a:lstStyle/>
          <a:p>
            <a:r>
              <a:rPr lang="en-GB" sz="2800" dirty="0" smtClean="0"/>
              <a:t>Academic writing is formal.</a:t>
            </a:r>
          </a:p>
          <a:p>
            <a:r>
              <a:rPr lang="en-GB" sz="2800" dirty="0" smtClean="0"/>
              <a:t>So you should never address the reader. </a:t>
            </a:r>
          </a:p>
          <a:p>
            <a:r>
              <a:rPr lang="en-GB" sz="2800" dirty="0" smtClean="0"/>
              <a:t>Also, the use of the first person must be as sparring as possible.</a:t>
            </a:r>
          </a:p>
          <a:p>
            <a:r>
              <a:rPr lang="en-GB" sz="2800" dirty="0" smtClean="0"/>
              <a:t>Passive voice is your greatest friend.</a:t>
            </a:r>
            <a:endParaRPr lang="en-GB" sz="2800" dirty="0"/>
          </a:p>
        </p:txBody>
      </p:sp>
    </p:spTree>
    <p:extLst>
      <p:ext uri="{BB962C8B-B14F-4D97-AF65-F5344CB8AC3E}">
        <p14:creationId xmlns:p14="http://schemas.microsoft.com/office/powerpoint/2010/main" val="310812211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wrong with this </a:t>
            </a:r>
            <a:r>
              <a:rPr lang="en-GB" dirty="0" smtClean="0"/>
              <a:t>text (T1)?</a:t>
            </a:r>
            <a:endParaRPr lang="en-GB" dirty="0"/>
          </a:p>
        </p:txBody>
      </p:sp>
      <p:sp>
        <p:nvSpPr>
          <p:cNvPr id="3" name="Content Placeholder 2"/>
          <p:cNvSpPr>
            <a:spLocks noGrp="1"/>
          </p:cNvSpPr>
          <p:nvPr>
            <p:ph idx="1"/>
          </p:nvPr>
        </p:nvSpPr>
        <p:spPr/>
        <p:txBody>
          <a:bodyPr>
            <a:normAutofit/>
          </a:bodyPr>
          <a:lstStyle/>
          <a:p>
            <a:r>
              <a:rPr lang="en-GB" sz="2400" dirty="0" smtClean="0"/>
              <a:t>Diodoros begins his work with one of the most powerful statements in the history of historiography: “The writers of universal history bring great good to all people, since they are willing through their own toil to help the common good”. As you can see, Diodoros does not refer to history in general! No, you can tell he talks about universal history. I read that universal history was not a new phenomenon in the period. People think though that it had not yet reached its apogee.</a:t>
            </a:r>
            <a:endParaRPr lang="en-GB" sz="2400" dirty="0"/>
          </a:p>
        </p:txBody>
      </p:sp>
    </p:spTree>
    <p:extLst>
      <p:ext uri="{BB962C8B-B14F-4D97-AF65-F5344CB8AC3E}">
        <p14:creationId xmlns:p14="http://schemas.microsoft.com/office/powerpoint/2010/main" val="391360514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wrong with this text?</a:t>
            </a:r>
            <a:endParaRPr lang="en-GB" dirty="0"/>
          </a:p>
        </p:txBody>
      </p:sp>
      <p:sp>
        <p:nvSpPr>
          <p:cNvPr id="3" name="Content Placeholder 2"/>
          <p:cNvSpPr>
            <a:spLocks noGrp="1"/>
          </p:cNvSpPr>
          <p:nvPr>
            <p:ph idx="1"/>
          </p:nvPr>
        </p:nvSpPr>
        <p:spPr/>
        <p:txBody>
          <a:bodyPr>
            <a:normAutofit/>
          </a:bodyPr>
          <a:lstStyle/>
          <a:p>
            <a:r>
              <a:rPr lang="en-GB" sz="2400" dirty="0" smtClean="0"/>
              <a:t>Diodoros begins his work with one of the most powerful statements in the history of historiography: “The writers of universal history bring great good to all people, since they are willing through their own toil to help the common good”. </a:t>
            </a:r>
            <a:r>
              <a:rPr lang="en-GB" sz="2400" b="1" dirty="0" smtClean="0">
                <a:solidFill>
                  <a:schemeClr val="accent2"/>
                </a:solidFill>
              </a:rPr>
              <a:t>As you can see</a:t>
            </a:r>
            <a:r>
              <a:rPr lang="en-GB" sz="2400" dirty="0" smtClean="0"/>
              <a:t>, Diodoros does not refer to history in general</a:t>
            </a:r>
            <a:r>
              <a:rPr lang="en-GB" sz="2400" b="1" dirty="0" smtClean="0">
                <a:solidFill>
                  <a:srgbClr val="C00000"/>
                </a:solidFill>
              </a:rPr>
              <a:t>! </a:t>
            </a:r>
            <a:r>
              <a:rPr lang="en-GB" sz="2400" b="1" dirty="0" smtClean="0">
                <a:solidFill>
                  <a:schemeClr val="accent2"/>
                </a:solidFill>
              </a:rPr>
              <a:t>No, you can tell </a:t>
            </a:r>
            <a:r>
              <a:rPr lang="en-GB" sz="2400" dirty="0" smtClean="0"/>
              <a:t>he talks about universal history. </a:t>
            </a:r>
            <a:r>
              <a:rPr lang="en-GB" sz="2400" b="1" dirty="0" smtClean="0">
                <a:solidFill>
                  <a:schemeClr val="accent2"/>
                </a:solidFill>
              </a:rPr>
              <a:t>I read </a:t>
            </a:r>
            <a:r>
              <a:rPr lang="en-GB" sz="2400" dirty="0" smtClean="0"/>
              <a:t>that universal history was not a new phenomenon in the period. </a:t>
            </a:r>
            <a:r>
              <a:rPr lang="en-GB" sz="2400" b="1" dirty="0" smtClean="0">
                <a:solidFill>
                  <a:schemeClr val="accent2"/>
                </a:solidFill>
              </a:rPr>
              <a:t>People think </a:t>
            </a:r>
            <a:r>
              <a:rPr lang="en-GB" sz="2400" dirty="0" smtClean="0"/>
              <a:t>though that it had not yet reached its apogee.</a:t>
            </a:r>
            <a:endParaRPr lang="en-GB" sz="2400" dirty="0"/>
          </a:p>
        </p:txBody>
      </p:sp>
    </p:spTree>
    <p:extLst>
      <p:ext uri="{BB962C8B-B14F-4D97-AF65-F5344CB8AC3E}">
        <p14:creationId xmlns:p14="http://schemas.microsoft.com/office/powerpoint/2010/main" val="395995996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could this be corrected?</a:t>
            </a:r>
            <a:endParaRPr lang="en-GB" dirty="0"/>
          </a:p>
        </p:txBody>
      </p:sp>
      <p:sp>
        <p:nvSpPr>
          <p:cNvPr id="4" name="Content Placeholder 3"/>
          <p:cNvSpPr>
            <a:spLocks noGrp="1"/>
          </p:cNvSpPr>
          <p:nvPr>
            <p:ph sz="half" idx="1"/>
          </p:nvPr>
        </p:nvSpPr>
        <p:spPr>
          <a:xfrm>
            <a:off x="1103312" y="1182029"/>
            <a:ext cx="4396339" cy="5074309"/>
          </a:xfrm>
        </p:spPr>
        <p:txBody>
          <a:bodyPr>
            <a:normAutofit/>
          </a:bodyPr>
          <a:lstStyle/>
          <a:p>
            <a:r>
              <a:rPr lang="en-GB" dirty="0" smtClean="0"/>
              <a:t>Diodoros begins his work with one of the most powerful statements in the history of historiography: “The writers of universal history bring great good to all people, since they are willing through their own toil to help the common good”. </a:t>
            </a:r>
            <a:r>
              <a:rPr lang="en-GB" b="1" dirty="0" smtClean="0">
                <a:solidFill>
                  <a:schemeClr val="accent2"/>
                </a:solidFill>
              </a:rPr>
              <a:t>As you can see</a:t>
            </a:r>
            <a:r>
              <a:rPr lang="en-GB" dirty="0" smtClean="0"/>
              <a:t>, Diodoros does not refer to history in general</a:t>
            </a:r>
            <a:r>
              <a:rPr lang="en-GB" b="1" dirty="0" smtClean="0">
                <a:solidFill>
                  <a:schemeClr val="accent2"/>
                </a:solidFill>
              </a:rPr>
              <a:t>! No, you can tell </a:t>
            </a:r>
            <a:r>
              <a:rPr lang="en-GB" dirty="0" smtClean="0"/>
              <a:t>he talks about universal history. </a:t>
            </a:r>
            <a:r>
              <a:rPr lang="en-GB" b="1" dirty="0" smtClean="0">
                <a:solidFill>
                  <a:schemeClr val="accent2"/>
                </a:solidFill>
              </a:rPr>
              <a:t>I read </a:t>
            </a:r>
            <a:r>
              <a:rPr lang="en-GB" dirty="0" smtClean="0"/>
              <a:t>that universal history was not a new phenomenon in the period. </a:t>
            </a:r>
            <a:r>
              <a:rPr lang="en-GB" b="1" dirty="0" smtClean="0">
                <a:solidFill>
                  <a:schemeClr val="accent2"/>
                </a:solidFill>
              </a:rPr>
              <a:t>People think </a:t>
            </a:r>
            <a:r>
              <a:rPr lang="en-GB" dirty="0" smtClean="0"/>
              <a:t>though that it had not yet reached its apogee.</a:t>
            </a:r>
            <a:endParaRPr lang="en-GB" dirty="0"/>
          </a:p>
        </p:txBody>
      </p:sp>
      <p:sp>
        <p:nvSpPr>
          <p:cNvPr id="5" name="Content Placeholder 4"/>
          <p:cNvSpPr>
            <a:spLocks noGrp="1"/>
          </p:cNvSpPr>
          <p:nvPr>
            <p:ph sz="half" idx="2"/>
          </p:nvPr>
        </p:nvSpPr>
        <p:spPr>
          <a:xfrm>
            <a:off x="5654493" y="1182030"/>
            <a:ext cx="4396341" cy="5074308"/>
          </a:xfrm>
        </p:spPr>
        <p:txBody>
          <a:bodyPr>
            <a:normAutofit/>
          </a:bodyPr>
          <a:lstStyle/>
          <a:p>
            <a:r>
              <a:rPr lang="en-GB" dirty="0" smtClean="0"/>
              <a:t>Diodoros begins his work with one of the most powerful statements in the history of historiography: “The writers of universal history bring great good to all people, since they are willing through their own toil to help the common good”. Diodoros does not refer to history in general but particularly to universal history, which at the time was not a new phenomenon but had not yet reached its apogee.</a:t>
            </a:r>
            <a:endParaRPr lang="en-GB" dirty="0"/>
          </a:p>
        </p:txBody>
      </p:sp>
    </p:spTree>
    <p:extLst>
      <p:ext uri="{BB962C8B-B14F-4D97-AF65-F5344CB8AC3E}">
        <p14:creationId xmlns:p14="http://schemas.microsoft.com/office/powerpoint/2010/main" val="175733016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Don’t…or…do not</a:t>
            </a:r>
            <a:endParaRPr lang="en-GB" dirty="0"/>
          </a:p>
        </p:txBody>
      </p:sp>
      <p:sp>
        <p:nvSpPr>
          <p:cNvPr id="6" name="Content Placeholder 5"/>
          <p:cNvSpPr>
            <a:spLocks noGrp="1"/>
          </p:cNvSpPr>
          <p:nvPr>
            <p:ph idx="1"/>
          </p:nvPr>
        </p:nvSpPr>
        <p:spPr/>
        <p:txBody>
          <a:bodyPr>
            <a:normAutofit/>
          </a:bodyPr>
          <a:lstStyle/>
          <a:p>
            <a:r>
              <a:rPr lang="en-GB" sz="2400" dirty="0" smtClean="0"/>
              <a:t>Contractions have no place in academic writing and they detract from the quality of your argument by giving it a very informal tone.</a:t>
            </a:r>
          </a:p>
          <a:p>
            <a:r>
              <a:rPr lang="en-GB" sz="2400" dirty="0" smtClean="0"/>
              <a:t>So: Don’t, won’t, didn’t, shouldn’t, wouldn’t etc should never be used.</a:t>
            </a:r>
          </a:p>
          <a:p>
            <a:r>
              <a:rPr lang="en-GB" sz="2400" dirty="0" smtClean="0"/>
              <a:t>The same is true of any informal grammatical forms.</a:t>
            </a:r>
            <a:endParaRPr lang="en-GB" sz="2400" dirty="0"/>
          </a:p>
        </p:txBody>
      </p:sp>
    </p:spTree>
    <p:extLst>
      <p:ext uri="{BB962C8B-B14F-4D97-AF65-F5344CB8AC3E}">
        <p14:creationId xmlns:p14="http://schemas.microsoft.com/office/powerpoint/2010/main" val="317198038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wrong with this </a:t>
            </a:r>
            <a:r>
              <a:rPr lang="en-GB" dirty="0" smtClean="0"/>
              <a:t>text (T2)?</a:t>
            </a:r>
            <a:endParaRPr lang="en-GB" dirty="0"/>
          </a:p>
        </p:txBody>
      </p:sp>
      <p:sp>
        <p:nvSpPr>
          <p:cNvPr id="3" name="Content Placeholder 2"/>
          <p:cNvSpPr>
            <a:spLocks noGrp="1"/>
          </p:cNvSpPr>
          <p:nvPr>
            <p:ph idx="1"/>
          </p:nvPr>
        </p:nvSpPr>
        <p:spPr/>
        <p:txBody>
          <a:bodyPr>
            <a:normAutofit/>
          </a:bodyPr>
          <a:lstStyle/>
          <a:p>
            <a:r>
              <a:rPr lang="en-GB" sz="2800" dirty="0" smtClean="0"/>
              <a:t>You can say that Diodoros marks an important milestone in the evolution of the genre, since he’s the first writer of holistic universal history. I read he believes that he’s the first truly universal historian.  In the opening of the </a:t>
            </a:r>
            <a:r>
              <a:rPr lang="en-GB" sz="2800" i="1" dirty="0" smtClean="0"/>
              <a:t>Bibliotheke</a:t>
            </a:r>
            <a:r>
              <a:rPr lang="en-GB" sz="2800" dirty="0" smtClean="0"/>
              <a:t>, Diodoros relates his vision and his aim to you: a scope of historical inquiry so vast that his claim of being the first to attempt it seems fully justified.</a:t>
            </a:r>
          </a:p>
        </p:txBody>
      </p:sp>
    </p:spTree>
    <p:extLst>
      <p:ext uri="{BB962C8B-B14F-4D97-AF65-F5344CB8AC3E}">
        <p14:creationId xmlns:p14="http://schemas.microsoft.com/office/powerpoint/2010/main" val="197929797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wrong with this text?</a:t>
            </a:r>
            <a:endParaRPr lang="en-GB" dirty="0"/>
          </a:p>
        </p:txBody>
      </p:sp>
      <p:sp>
        <p:nvSpPr>
          <p:cNvPr id="3" name="Content Placeholder 2"/>
          <p:cNvSpPr>
            <a:spLocks noGrp="1"/>
          </p:cNvSpPr>
          <p:nvPr>
            <p:ph idx="1"/>
          </p:nvPr>
        </p:nvSpPr>
        <p:spPr/>
        <p:txBody>
          <a:bodyPr>
            <a:normAutofit/>
          </a:bodyPr>
          <a:lstStyle/>
          <a:p>
            <a:r>
              <a:rPr lang="en-GB" sz="2800" b="1" dirty="0" smtClean="0">
                <a:solidFill>
                  <a:schemeClr val="accent2"/>
                </a:solidFill>
              </a:rPr>
              <a:t>You can say </a:t>
            </a:r>
            <a:r>
              <a:rPr lang="en-GB" sz="2800" dirty="0" smtClean="0"/>
              <a:t>that Diodoros marks an important milestone in the evolution of the genre, since </a:t>
            </a:r>
            <a:r>
              <a:rPr lang="en-GB" sz="2800" b="1" dirty="0" smtClean="0">
                <a:solidFill>
                  <a:schemeClr val="accent2"/>
                </a:solidFill>
              </a:rPr>
              <a:t>he’s</a:t>
            </a:r>
            <a:r>
              <a:rPr lang="en-GB" sz="2800" dirty="0" smtClean="0"/>
              <a:t> the first writer of holistic universal history.</a:t>
            </a:r>
            <a:r>
              <a:rPr lang="en-GB" sz="2800" dirty="0" smtClean="0">
                <a:solidFill>
                  <a:schemeClr val="accent2"/>
                </a:solidFill>
              </a:rPr>
              <a:t> </a:t>
            </a:r>
            <a:r>
              <a:rPr lang="en-GB" sz="2800" b="1" dirty="0" smtClean="0">
                <a:solidFill>
                  <a:schemeClr val="accent2"/>
                </a:solidFill>
              </a:rPr>
              <a:t>I read </a:t>
            </a:r>
            <a:r>
              <a:rPr lang="en-GB" sz="2800" dirty="0" smtClean="0"/>
              <a:t>he believes that </a:t>
            </a:r>
            <a:r>
              <a:rPr lang="en-GB" sz="2800" b="1" dirty="0" smtClean="0">
                <a:solidFill>
                  <a:schemeClr val="accent2"/>
                </a:solidFill>
              </a:rPr>
              <a:t>he’s</a:t>
            </a:r>
            <a:r>
              <a:rPr lang="en-GB" sz="2800" b="1" dirty="0" smtClean="0">
                <a:solidFill>
                  <a:srgbClr val="FF0000"/>
                </a:solidFill>
              </a:rPr>
              <a:t> </a:t>
            </a:r>
            <a:r>
              <a:rPr lang="en-GB" sz="2800" dirty="0" smtClean="0"/>
              <a:t>the first truly universal historian.  In the opening of the </a:t>
            </a:r>
            <a:r>
              <a:rPr lang="en-GB" sz="2800" i="1" dirty="0" smtClean="0"/>
              <a:t>Bibliotheke</a:t>
            </a:r>
            <a:r>
              <a:rPr lang="en-GB" sz="2800" dirty="0" smtClean="0"/>
              <a:t>, Diodoros relates his vision and his aim </a:t>
            </a:r>
            <a:r>
              <a:rPr lang="en-GB" sz="2800" b="1" dirty="0" smtClean="0">
                <a:solidFill>
                  <a:schemeClr val="accent2"/>
                </a:solidFill>
              </a:rPr>
              <a:t>to you</a:t>
            </a:r>
            <a:r>
              <a:rPr lang="en-GB" sz="2800" dirty="0" smtClean="0"/>
              <a:t>: a scope of historical inquiry so vast that his claim of being the first to attempt it seems fully justified.</a:t>
            </a:r>
          </a:p>
        </p:txBody>
      </p:sp>
    </p:spTree>
    <p:extLst>
      <p:ext uri="{BB962C8B-B14F-4D97-AF65-F5344CB8AC3E}">
        <p14:creationId xmlns:p14="http://schemas.microsoft.com/office/powerpoint/2010/main" val="85124286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could this be corrected?</a:t>
            </a:r>
            <a:endParaRPr lang="en-GB" dirty="0"/>
          </a:p>
        </p:txBody>
      </p:sp>
      <p:sp>
        <p:nvSpPr>
          <p:cNvPr id="4" name="Content Placeholder 3"/>
          <p:cNvSpPr>
            <a:spLocks noGrp="1"/>
          </p:cNvSpPr>
          <p:nvPr>
            <p:ph sz="half" idx="1"/>
          </p:nvPr>
        </p:nvSpPr>
        <p:spPr>
          <a:xfrm>
            <a:off x="1103312" y="1226635"/>
            <a:ext cx="4396339" cy="5029704"/>
          </a:xfrm>
        </p:spPr>
        <p:txBody>
          <a:bodyPr>
            <a:noAutofit/>
          </a:bodyPr>
          <a:lstStyle/>
          <a:p>
            <a:r>
              <a:rPr lang="en-GB" sz="2000" b="1" dirty="0" smtClean="0">
                <a:solidFill>
                  <a:schemeClr val="accent2"/>
                </a:solidFill>
              </a:rPr>
              <a:t>You can say </a:t>
            </a:r>
            <a:r>
              <a:rPr lang="en-GB" sz="2000" dirty="0" smtClean="0"/>
              <a:t>that Diodoros marks an important milestone in the evolution of the genre, since </a:t>
            </a:r>
            <a:r>
              <a:rPr lang="en-GB" sz="2000" b="1" dirty="0" smtClean="0">
                <a:solidFill>
                  <a:schemeClr val="accent2"/>
                </a:solidFill>
              </a:rPr>
              <a:t>he’s</a:t>
            </a:r>
            <a:r>
              <a:rPr lang="en-GB" sz="2000" dirty="0" smtClean="0">
                <a:solidFill>
                  <a:schemeClr val="accent2"/>
                </a:solidFill>
              </a:rPr>
              <a:t> </a:t>
            </a:r>
            <a:r>
              <a:rPr lang="en-GB" sz="2000" dirty="0" smtClean="0"/>
              <a:t>the first writer of holistic universal history. </a:t>
            </a:r>
            <a:r>
              <a:rPr lang="en-GB" sz="2000" b="1" dirty="0" smtClean="0">
                <a:solidFill>
                  <a:schemeClr val="accent2"/>
                </a:solidFill>
              </a:rPr>
              <a:t>I read </a:t>
            </a:r>
            <a:r>
              <a:rPr lang="en-GB" sz="2000" dirty="0" smtClean="0"/>
              <a:t>he believes that </a:t>
            </a:r>
            <a:r>
              <a:rPr lang="en-GB" sz="2000" b="1" dirty="0" smtClean="0">
                <a:solidFill>
                  <a:schemeClr val="accent2"/>
                </a:solidFill>
              </a:rPr>
              <a:t>he’s</a:t>
            </a:r>
            <a:r>
              <a:rPr lang="en-GB" sz="2000" b="1" dirty="0" smtClean="0">
                <a:solidFill>
                  <a:srgbClr val="FF0000"/>
                </a:solidFill>
              </a:rPr>
              <a:t> </a:t>
            </a:r>
            <a:r>
              <a:rPr lang="en-GB" sz="2000" dirty="0" smtClean="0"/>
              <a:t>the first truly universal historian.  In the opening of the </a:t>
            </a:r>
            <a:r>
              <a:rPr lang="en-GB" sz="2000" i="1" dirty="0" smtClean="0"/>
              <a:t>Bibliotheke</a:t>
            </a:r>
            <a:r>
              <a:rPr lang="en-GB" sz="2000" dirty="0" smtClean="0"/>
              <a:t>, Diodoros relates his vision and his aim </a:t>
            </a:r>
            <a:r>
              <a:rPr lang="en-GB" sz="2000" b="1" dirty="0" smtClean="0">
                <a:solidFill>
                  <a:schemeClr val="accent2"/>
                </a:solidFill>
              </a:rPr>
              <a:t>to you</a:t>
            </a:r>
            <a:r>
              <a:rPr lang="en-GB" sz="2000" dirty="0" smtClean="0"/>
              <a:t>: a scope of historical inquiry so vast that his claim of being the first to attempt it seems fully justified.</a:t>
            </a:r>
          </a:p>
          <a:p>
            <a:endParaRPr lang="en-GB" sz="2000" dirty="0"/>
          </a:p>
        </p:txBody>
      </p:sp>
      <p:sp>
        <p:nvSpPr>
          <p:cNvPr id="5" name="Content Placeholder 4"/>
          <p:cNvSpPr>
            <a:spLocks noGrp="1"/>
          </p:cNvSpPr>
          <p:nvPr>
            <p:ph sz="half" idx="2"/>
          </p:nvPr>
        </p:nvSpPr>
        <p:spPr>
          <a:xfrm>
            <a:off x="5654493" y="1226636"/>
            <a:ext cx="4396341" cy="5029702"/>
          </a:xfrm>
        </p:spPr>
        <p:txBody>
          <a:bodyPr>
            <a:normAutofit/>
          </a:bodyPr>
          <a:lstStyle/>
          <a:p>
            <a:r>
              <a:rPr lang="en-GB" sz="2000" dirty="0" smtClean="0"/>
              <a:t>Yet, Diodoros marks an important milestone in the evolution of the genre, since he is the first writer of holistic universal history; he believes that he is the first truly universal historian.  In the opening of the </a:t>
            </a:r>
            <a:r>
              <a:rPr lang="en-GB" sz="2000" i="1" dirty="0" smtClean="0"/>
              <a:t>Bibliotheke</a:t>
            </a:r>
            <a:r>
              <a:rPr lang="en-GB" sz="2000" dirty="0" smtClean="0"/>
              <a:t>, Diodoros relates his vision and his aim to the reader: a scope of historical inquiry so vast that his claim of being the first to attempt it seems fully justified.</a:t>
            </a:r>
          </a:p>
        </p:txBody>
      </p:sp>
    </p:spTree>
    <p:extLst>
      <p:ext uri="{BB962C8B-B14F-4D97-AF65-F5344CB8AC3E}">
        <p14:creationId xmlns:p14="http://schemas.microsoft.com/office/powerpoint/2010/main" val="208273903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S…</a:t>
            </a:r>
            <a:r>
              <a:rPr lang="en-GB" dirty="0" err="1" smtClean="0"/>
              <a:t>s</a:t>
            </a:r>
            <a:r>
              <a:rPr lang="en-GB" dirty="0" smtClean="0"/>
              <a:t>…’</a:t>
            </a:r>
            <a:r>
              <a:rPr lang="en-GB" dirty="0" err="1" smtClean="0"/>
              <a:t>s</a:t>
            </a:r>
            <a:r>
              <a:rPr lang="en-GB" dirty="0" smtClean="0"/>
              <a:t>… or why grammar is paramount</a:t>
            </a:r>
            <a:endParaRPr lang="en-GB" dirty="0"/>
          </a:p>
        </p:txBody>
      </p:sp>
      <p:sp>
        <p:nvSpPr>
          <p:cNvPr id="6" name="Content Placeholder 5"/>
          <p:cNvSpPr>
            <a:spLocks noGrp="1"/>
          </p:cNvSpPr>
          <p:nvPr>
            <p:ph idx="1"/>
          </p:nvPr>
        </p:nvSpPr>
        <p:spPr/>
        <p:txBody>
          <a:bodyPr>
            <a:normAutofit/>
          </a:bodyPr>
          <a:lstStyle/>
          <a:p>
            <a:r>
              <a:rPr lang="en-GB" sz="2800" dirty="0" smtClean="0"/>
              <a:t>Using correct grammatical forms is essential in any type of formal writing.</a:t>
            </a:r>
          </a:p>
          <a:p>
            <a:r>
              <a:rPr lang="en-GB" sz="2800" dirty="0" smtClean="0"/>
              <a:t>The most common mistake that students make is to confuse genitives and plurals. </a:t>
            </a:r>
            <a:endParaRPr lang="en-GB" sz="2800" dirty="0"/>
          </a:p>
        </p:txBody>
      </p:sp>
    </p:spTree>
    <p:extLst>
      <p:ext uri="{BB962C8B-B14F-4D97-AF65-F5344CB8AC3E}">
        <p14:creationId xmlns:p14="http://schemas.microsoft.com/office/powerpoint/2010/main" val="259640923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Genitive </a:t>
            </a:r>
            <a:r>
              <a:rPr lang="en-GB" dirty="0" err="1" smtClean="0"/>
              <a:t>vs</a:t>
            </a:r>
            <a:r>
              <a:rPr lang="en-GB" dirty="0" smtClean="0"/>
              <a:t> Plural</a:t>
            </a:r>
            <a:endParaRPr lang="en-GB" dirty="0"/>
          </a:p>
        </p:txBody>
      </p:sp>
      <p:sp>
        <p:nvSpPr>
          <p:cNvPr id="3" name="Content Placeholder 2"/>
          <p:cNvSpPr>
            <a:spLocks noGrp="1"/>
          </p:cNvSpPr>
          <p:nvPr>
            <p:ph idx="1"/>
          </p:nvPr>
        </p:nvSpPr>
        <p:spPr/>
        <p:txBody>
          <a:bodyPr>
            <a:normAutofit/>
          </a:bodyPr>
          <a:lstStyle/>
          <a:p>
            <a:r>
              <a:rPr lang="en-GB" sz="2800" dirty="0" smtClean="0"/>
              <a:t>Cup = 1 cup</a:t>
            </a:r>
          </a:p>
          <a:p>
            <a:r>
              <a:rPr lang="en-GB" sz="2800" dirty="0" smtClean="0"/>
              <a:t>Cups = many cups</a:t>
            </a:r>
          </a:p>
          <a:p>
            <a:r>
              <a:rPr lang="en-GB" sz="2800" dirty="0" smtClean="0"/>
              <a:t>Cup’s = of the 1 cup</a:t>
            </a:r>
          </a:p>
          <a:p>
            <a:r>
              <a:rPr lang="en-GB" sz="2800" dirty="0" smtClean="0"/>
              <a:t>Cups’ = of the many cups</a:t>
            </a:r>
            <a:endParaRPr lang="en-GB" sz="2800" dirty="0"/>
          </a:p>
        </p:txBody>
      </p:sp>
    </p:spTree>
    <p:extLst>
      <p:ext uri="{BB962C8B-B14F-4D97-AF65-F5344CB8AC3E}">
        <p14:creationId xmlns:p14="http://schemas.microsoft.com/office/powerpoint/2010/main" val="407577708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wrong with this </a:t>
            </a:r>
            <a:r>
              <a:rPr lang="en-GB" dirty="0" smtClean="0"/>
              <a:t>text (T3)?</a:t>
            </a:r>
            <a:endParaRPr lang="en-GB" dirty="0"/>
          </a:p>
        </p:txBody>
      </p:sp>
      <p:sp>
        <p:nvSpPr>
          <p:cNvPr id="3" name="Content Placeholder 2"/>
          <p:cNvSpPr>
            <a:spLocks noGrp="1"/>
          </p:cNvSpPr>
          <p:nvPr>
            <p:ph idx="1"/>
          </p:nvPr>
        </p:nvSpPr>
        <p:spPr/>
        <p:txBody>
          <a:bodyPr>
            <a:normAutofit/>
          </a:bodyPr>
          <a:lstStyle/>
          <a:p>
            <a:r>
              <a:rPr lang="en-GB" sz="2800" dirty="0" err="1" smtClean="0"/>
              <a:t>Polybios</a:t>
            </a:r>
            <a:r>
              <a:rPr lang="en-GB" sz="2800" dirty="0" smtClean="0"/>
              <a:t>’ is the first of the extant historians to claim that his work’s a universal history.  You can tell that for </a:t>
            </a:r>
            <a:r>
              <a:rPr lang="en-GB" sz="2800" dirty="0" err="1" smtClean="0"/>
              <a:t>Polybios</a:t>
            </a:r>
            <a:r>
              <a:rPr lang="en-GB" sz="2800" dirty="0" smtClean="0"/>
              <a:t>, universal means the history of the recent past and his own time’s, albeit from a pan-Mediterranean perspective created by the unification of the region affected by Roman conquest.  </a:t>
            </a:r>
            <a:r>
              <a:rPr lang="en-GB" sz="2800" dirty="0" err="1" smtClean="0"/>
              <a:t>Diodoro’s</a:t>
            </a:r>
            <a:r>
              <a:rPr lang="en-GB" sz="2800" dirty="0" smtClean="0"/>
              <a:t> perspective of a holistic universal </a:t>
            </a:r>
            <a:r>
              <a:rPr lang="en-GB" sz="2800" dirty="0" err="1" smtClean="0"/>
              <a:t>history’d</a:t>
            </a:r>
            <a:r>
              <a:rPr lang="en-GB" sz="2800" dirty="0" smtClean="0"/>
              <a:t> be, as </a:t>
            </a:r>
            <a:r>
              <a:rPr lang="en-GB" sz="2800" dirty="0" err="1" smtClean="0"/>
              <a:t>Momigliano</a:t>
            </a:r>
            <a:r>
              <a:rPr lang="en-GB" sz="2800" dirty="0" smtClean="0"/>
              <a:t> rightly noted, “alien” to </a:t>
            </a:r>
            <a:r>
              <a:rPr lang="en-GB" sz="2800" dirty="0" err="1" smtClean="0"/>
              <a:t>Polybios</a:t>
            </a:r>
            <a:r>
              <a:rPr lang="en-GB" sz="2800" dirty="0" smtClean="0"/>
              <a:t>.  </a:t>
            </a:r>
          </a:p>
          <a:p>
            <a:endParaRPr lang="en-GB" sz="2800" dirty="0"/>
          </a:p>
        </p:txBody>
      </p:sp>
    </p:spTree>
    <p:extLst>
      <p:ext uri="{BB962C8B-B14F-4D97-AF65-F5344CB8AC3E}">
        <p14:creationId xmlns:p14="http://schemas.microsoft.com/office/powerpoint/2010/main" val="114183820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wrong with this text?</a:t>
            </a:r>
            <a:endParaRPr lang="en-GB" dirty="0"/>
          </a:p>
        </p:txBody>
      </p:sp>
      <p:sp>
        <p:nvSpPr>
          <p:cNvPr id="3" name="Content Placeholder 2"/>
          <p:cNvSpPr>
            <a:spLocks noGrp="1"/>
          </p:cNvSpPr>
          <p:nvPr>
            <p:ph idx="1"/>
          </p:nvPr>
        </p:nvSpPr>
        <p:spPr/>
        <p:txBody>
          <a:bodyPr>
            <a:normAutofit/>
          </a:bodyPr>
          <a:lstStyle/>
          <a:p>
            <a:r>
              <a:rPr lang="en-GB" sz="2800" b="1" dirty="0" err="1" smtClean="0">
                <a:solidFill>
                  <a:schemeClr val="accent2"/>
                </a:solidFill>
              </a:rPr>
              <a:t>Polybios</a:t>
            </a:r>
            <a:r>
              <a:rPr lang="en-GB" sz="2800" b="1" dirty="0" smtClean="0">
                <a:solidFill>
                  <a:schemeClr val="accent2"/>
                </a:solidFill>
              </a:rPr>
              <a:t>’</a:t>
            </a:r>
            <a:r>
              <a:rPr lang="en-GB" sz="2800" dirty="0" smtClean="0">
                <a:solidFill>
                  <a:schemeClr val="accent2"/>
                </a:solidFill>
              </a:rPr>
              <a:t> </a:t>
            </a:r>
            <a:r>
              <a:rPr lang="en-GB" sz="2800" dirty="0" smtClean="0"/>
              <a:t>is the first of the extant historians to claim that his </a:t>
            </a:r>
            <a:r>
              <a:rPr lang="en-GB" sz="2800" b="1" dirty="0" smtClean="0">
                <a:solidFill>
                  <a:schemeClr val="accent2"/>
                </a:solidFill>
              </a:rPr>
              <a:t>work’s</a:t>
            </a:r>
            <a:r>
              <a:rPr lang="en-GB" sz="2800" dirty="0" smtClean="0"/>
              <a:t> a universal history.  </a:t>
            </a:r>
            <a:r>
              <a:rPr lang="en-GB" sz="2800" b="1" dirty="0" smtClean="0">
                <a:solidFill>
                  <a:schemeClr val="accent2"/>
                </a:solidFill>
              </a:rPr>
              <a:t>You can tell</a:t>
            </a:r>
            <a:r>
              <a:rPr lang="en-GB" sz="2800" b="1" dirty="0" smtClean="0">
                <a:solidFill>
                  <a:srgbClr val="FF0000"/>
                </a:solidFill>
              </a:rPr>
              <a:t> </a:t>
            </a:r>
            <a:r>
              <a:rPr lang="en-GB" sz="2800" dirty="0" smtClean="0"/>
              <a:t>that for </a:t>
            </a:r>
            <a:r>
              <a:rPr lang="en-GB" sz="2800" dirty="0" err="1" smtClean="0"/>
              <a:t>Polybios</a:t>
            </a:r>
            <a:r>
              <a:rPr lang="en-GB" sz="2800" dirty="0" smtClean="0"/>
              <a:t>, universal means the history of the recent past and his own </a:t>
            </a:r>
            <a:r>
              <a:rPr lang="en-GB" sz="2800" b="1" dirty="0" smtClean="0">
                <a:solidFill>
                  <a:schemeClr val="accent2"/>
                </a:solidFill>
              </a:rPr>
              <a:t>time’s</a:t>
            </a:r>
            <a:r>
              <a:rPr lang="en-GB" sz="2800" dirty="0" smtClean="0"/>
              <a:t>, albeit from a pan-Mediterranean perspective created by the unification of the region affected by Roman conquest.  </a:t>
            </a:r>
            <a:r>
              <a:rPr lang="en-GB" sz="2800" b="1" dirty="0" err="1" smtClean="0">
                <a:solidFill>
                  <a:schemeClr val="accent2"/>
                </a:solidFill>
              </a:rPr>
              <a:t>Diodoro’s</a:t>
            </a:r>
            <a:r>
              <a:rPr lang="en-GB" sz="2800" dirty="0" smtClean="0">
                <a:solidFill>
                  <a:schemeClr val="accent2"/>
                </a:solidFill>
              </a:rPr>
              <a:t> </a:t>
            </a:r>
            <a:r>
              <a:rPr lang="en-GB" sz="2800" dirty="0" smtClean="0"/>
              <a:t>perspective of a holistic universal </a:t>
            </a:r>
            <a:r>
              <a:rPr lang="en-GB" sz="2800" b="1" dirty="0" err="1" smtClean="0">
                <a:solidFill>
                  <a:schemeClr val="accent2"/>
                </a:solidFill>
              </a:rPr>
              <a:t>history’d</a:t>
            </a:r>
            <a:r>
              <a:rPr lang="en-GB" sz="2800" dirty="0" smtClean="0"/>
              <a:t> be, as </a:t>
            </a:r>
            <a:r>
              <a:rPr lang="en-GB" sz="2800" dirty="0" err="1" smtClean="0"/>
              <a:t>Momigliano</a:t>
            </a:r>
            <a:r>
              <a:rPr lang="en-GB" sz="2800" dirty="0" smtClean="0"/>
              <a:t> rightly noted, “alien” to </a:t>
            </a:r>
            <a:r>
              <a:rPr lang="en-GB" sz="2800" dirty="0" err="1" smtClean="0"/>
              <a:t>Polybios</a:t>
            </a:r>
            <a:r>
              <a:rPr lang="en-GB" sz="2800" dirty="0" smtClean="0"/>
              <a:t>.  </a:t>
            </a:r>
          </a:p>
          <a:p>
            <a:endParaRPr lang="en-GB" sz="2800" dirty="0"/>
          </a:p>
        </p:txBody>
      </p:sp>
    </p:spTree>
    <p:extLst>
      <p:ext uri="{BB962C8B-B14F-4D97-AF65-F5344CB8AC3E}">
        <p14:creationId xmlns:p14="http://schemas.microsoft.com/office/powerpoint/2010/main" val="296140735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could this be corrected?</a:t>
            </a:r>
            <a:endParaRPr lang="en-GB" dirty="0"/>
          </a:p>
        </p:txBody>
      </p:sp>
      <p:sp>
        <p:nvSpPr>
          <p:cNvPr id="4" name="Content Placeholder 3"/>
          <p:cNvSpPr>
            <a:spLocks noGrp="1"/>
          </p:cNvSpPr>
          <p:nvPr>
            <p:ph sz="half" idx="1"/>
          </p:nvPr>
        </p:nvSpPr>
        <p:spPr>
          <a:xfrm>
            <a:off x="1103312" y="1282391"/>
            <a:ext cx="4396339" cy="4973948"/>
          </a:xfrm>
        </p:spPr>
        <p:txBody>
          <a:bodyPr>
            <a:normAutofit/>
          </a:bodyPr>
          <a:lstStyle/>
          <a:p>
            <a:r>
              <a:rPr lang="en-GB" sz="2000" b="1" dirty="0" err="1" smtClean="0">
                <a:solidFill>
                  <a:schemeClr val="accent2"/>
                </a:solidFill>
              </a:rPr>
              <a:t>Polybios</a:t>
            </a:r>
            <a:r>
              <a:rPr lang="en-GB" sz="2000" b="1" dirty="0" smtClean="0">
                <a:solidFill>
                  <a:schemeClr val="accent2"/>
                </a:solidFill>
              </a:rPr>
              <a:t>’</a:t>
            </a:r>
            <a:r>
              <a:rPr lang="en-GB" sz="2000" dirty="0" smtClean="0">
                <a:solidFill>
                  <a:schemeClr val="accent2"/>
                </a:solidFill>
              </a:rPr>
              <a:t> </a:t>
            </a:r>
            <a:r>
              <a:rPr lang="en-GB" sz="2000" dirty="0" smtClean="0"/>
              <a:t>is the first of the extant historians to claim that his </a:t>
            </a:r>
            <a:r>
              <a:rPr lang="en-GB" sz="2000" b="1" dirty="0" smtClean="0">
                <a:solidFill>
                  <a:schemeClr val="accent2"/>
                </a:solidFill>
              </a:rPr>
              <a:t>work’s</a:t>
            </a:r>
            <a:r>
              <a:rPr lang="en-GB" sz="2000" dirty="0" smtClean="0"/>
              <a:t> a universal history.  </a:t>
            </a:r>
            <a:r>
              <a:rPr lang="en-GB" sz="2000" b="1" dirty="0" smtClean="0">
                <a:solidFill>
                  <a:schemeClr val="accent2"/>
                </a:solidFill>
              </a:rPr>
              <a:t>You can tell </a:t>
            </a:r>
            <a:r>
              <a:rPr lang="en-GB" sz="2000" dirty="0" smtClean="0"/>
              <a:t>that for </a:t>
            </a:r>
            <a:r>
              <a:rPr lang="en-GB" sz="2000" dirty="0" err="1" smtClean="0"/>
              <a:t>Polybios</a:t>
            </a:r>
            <a:r>
              <a:rPr lang="en-GB" sz="2000" dirty="0" smtClean="0"/>
              <a:t>, universal means the history of the recent past and his own </a:t>
            </a:r>
            <a:r>
              <a:rPr lang="en-GB" sz="2000" b="1" dirty="0" smtClean="0">
                <a:solidFill>
                  <a:schemeClr val="accent2"/>
                </a:solidFill>
              </a:rPr>
              <a:t>time’s</a:t>
            </a:r>
            <a:r>
              <a:rPr lang="en-GB" sz="2000" dirty="0" smtClean="0"/>
              <a:t>, albeit from a pan-Mediterranean perspective created by the unification of the region affected by Roman conquest.  </a:t>
            </a:r>
            <a:r>
              <a:rPr lang="en-GB" sz="2000" b="1" dirty="0" err="1" smtClean="0">
                <a:solidFill>
                  <a:schemeClr val="accent2"/>
                </a:solidFill>
              </a:rPr>
              <a:t>Diodoro’s</a:t>
            </a:r>
            <a:r>
              <a:rPr lang="en-GB" sz="2000" dirty="0" smtClean="0">
                <a:solidFill>
                  <a:schemeClr val="accent2"/>
                </a:solidFill>
              </a:rPr>
              <a:t> </a:t>
            </a:r>
            <a:r>
              <a:rPr lang="en-GB" sz="2000" dirty="0" smtClean="0"/>
              <a:t>perspective of a holistic universal </a:t>
            </a:r>
            <a:r>
              <a:rPr lang="en-GB" sz="2000" b="1" dirty="0" err="1" smtClean="0">
                <a:solidFill>
                  <a:schemeClr val="accent2"/>
                </a:solidFill>
              </a:rPr>
              <a:t>history’d</a:t>
            </a:r>
            <a:r>
              <a:rPr lang="en-GB" sz="2000" dirty="0" smtClean="0"/>
              <a:t> be, as </a:t>
            </a:r>
            <a:r>
              <a:rPr lang="en-GB" sz="2000" dirty="0" err="1" smtClean="0"/>
              <a:t>Momigliano</a:t>
            </a:r>
            <a:r>
              <a:rPr lang="en-GB" sz="2000" dirty="0" smtClean="0"/>
              <a:t> rightly noted, “alien” to </a:t>
            </a:r>
            <a:r>
              <a:rPr lang="en-GB" sz="2000" dirty="0" err="1" smtClean="0"/>
              <a:t>Polybios</a:t>
            </a:r>
            <a:r>
              <a:rPr lang="en-GB" sz="2000" dirty="0" smtClean="0"/>
              <a:t>.</a:t>
            </a:r>
          </a:p>
          <a:p>
            <a:endParaRPr lang="en-GB" sz="2000" dirty="0"/>
          </a:p>
        </p:txBody>
      </p:sp>
      <p:sp>
        <p:nvSpPr>
          <p:cNvPr id="5" name="Content Placeholder 4"/>
          <p:cNvSpPr>
            <a:spLocks noGrp="1"/>
          </p:cNvSpPr>
          <p:nvPr>
            <p:ph sz="half" idx="2"/>
          </p:nvPr>
        </p:nvSpPr>
        <p:spPr>
          <a:xfrm>
            <a:off x="5654493" y="1282392"/>
            <a:ext cx="4396341" cy="4973946"/>
          </a:xfrm>
        </p:spPr>
        <p:txBody>
          <a:bodyPr>
            <a:normAutofit/>
          </a:bodyPr>
          <a:lstStyle/>
          <a:p>
            <a:r>
              <a:rPr lang="en-GB" sz="2000" dirty="0" err="1" smtClean="0"/>
              <a:t>Polybios</a:t>
            </a:r>
            <a:r>
              <a:rPr lang="en-GB" sz="2000" dirty="0" smtClean="0"/>
              <a:t> is the first of the extant historians to claim that his work is a universal history.  For </a:t>
            </a:r>
            <a:r>
              <a:rPr lang="en-GB" sz="2000" dirty="0" err="1" smtClean="0"/>
              <a:t>Polybios</a:t>
            </a:r>
            <a:r>
              <a:rPr lang="en-GB" sz="2000" dirty="0" smtClean="0"/>
              <a:t>, universal means the history of the recent past and his own times, albeit from a pan-Mediterranean perspective created by the unification of the region affected by Roman conquest.  Diodoros’ perspective of a holistic universal history would be, as </a:t>
            </a:r>
            <a:r>
              <a:rPr lang="en-GB" sz="2000" dirty="0" err="1" smtClean="0"/>
              <a:t>Momigliano</a:t>
            </a:r>
            <a:r>
              <a:rPr lang="en-GB" sz="2000" dirty="0" smtClean="0"/>
              <a:t> rightly noted, “alien” to </a:t>
            </a:r>
            <a:r>
              <a:rPr lang="en-GB" sz="2000" dirty="0" err="1" smtClean="0"/>
              <a:t>Polybios</a:t>
            </a:r>
            <a:r>
              <a:rPr lang="en-GB" sz="2000" dirty="0" smtClean="0"/>
              <a:t>.  </a:t>
            </a:r>
          </a:p>
        </p:txBody>
      </p:sp>
    </p:spTree>
    <p:extLst>
      <p:ext uri="{BB962C8B-B14F-4D97-AF65-F5344CB8AC3E}">
        <p14:creationId xmlns:p14="http://schemas.microsoft.com/office/powerpoint/2010/main" val="398124175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 – ( * ; , :</a:t>
            </a:r>
            <a:endParaRPr lang="en-GB" dirty="0"/>
          </a:p>
        </p:txBody>
      </p:sp>
      <p:sp>
        <p:nvSpPr>
          <p:cNvPr id="6" name="Content Placeholder 5"/>
          <p:cNvSpPr>
            <a:spLocks noGrp="1"/>
          </p:cNvSpPr>
          <p:nvPr>
            <p:ph idx="1"/>
          </p:nvPr>
        </p:nvSpPr>
        <p:spPr/>
        <p:txBody>
          <a:bodyPr>
            <a:normAutofit/>
          </a:bodyPr>
          <a:lstStyle/>
          <a:p>
            <a:r>
              <a:rPr lang="en-GB" sz="3200" dirty="0" smtClean="0"/>
              <a:t>Punctuation is important in the presentation of your work.</a:t>
            </a:r>
          </a:p>
          <a:p>
            <a:r>
              <a:rPr lang="en-GB" sz="3200" dirty="0" smtClean="0"/>
              <a:t>Too often wrong punctuation can change the meaning of a sentence or make it appear non-</a:t>
            </a:r>
            <a:r>
              <a:rPr lang="en-GB" sz="3200" dirty="0" err="1" smtClean="0"/>
              <a:t>sensical</a:t>
            </a:r>
            <a:r>
              <a:rPr lang="en-GB" sz="3200" dirty="0" smtClean="0"/>
              <a:t>.</a:t>
            </a:r>
          </a:p>
          <a:p>
            <a:endParaRPr lang="en-GB" sz="3200" dirty="0"/>
          </a:p>
        </p:txBody>
      </p:sp>
    </p:spTree>
    <p:extLst>
      <p:ext uri="{BB962C8B-B14F-4D97-AF65-F5344CB8AC3E}">
        <p14:creationId xmlns:p14="http://schemas.microsoft.com/office/powerpoint/2010/main" val="149692206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wrong with this </a:t>
            </a:r>
            <a:r>
              <a:rPr lang="en-GB" dirty="0" smtClean="0"/>
              <a:t>text (T4)?</a:t>
            </a:r>
            <a:endParaRPr lang="en-GB" dirty="0"/>
          </a:p>
        </p:txBody>
      </p:sp>
      <p:sp>
        <p:nvSpPr>
          <p:cNvPr id="3" name="Content Placeholder 2"/>
          <p:cNvSpPr>
            <a:spLocks noGrp="1"/>
          </p:cNvSpPr>
          <p:nvPr>
            <p:ph idx="1"/>
          </p:nvPr>
        </p:nvSpPr>
        <p:spPr/>
        <p:txBody>
          <a:bodyPr>
            <a:noAutofit/>
          </a:bodyPr>
          <a:lstStyle/>
          <a:p>
            <a:r>
              <a:rPr lang="en-GB" sz="2400" dirty="0" smtClean="0"/>
              <a:t>More importantly, </a:t>
            </a:r>
            <a:r>
              <a:rPr lang="en-GB" sz="2400" dirty="0" err="1" smtClean="0"/>
              <a:t>Polybios</a:t>
            </a:r>
            <a:r>
              <a:rPr lang="en-GB" sz="2400" dirty="0" smtClean="0"/>
              <a:t>’ has a definite aim; to explain the momentous and rapid rise of Rome. Which as he rightly says was “unprecedented”. You see his focus is on political events and their connection’s - since to </a:t>
            </a:r>
            <a:r>
              <a:rPr lang="en-GB" sz="2400" dirty="0" err="1" smtClean="0"/>
              <a:t>Polybios</a:t>
            </a:r>
            <a:r>
              <a:rPr lang="en-GB" sz="2400" dirty="0" smtClean="0"/>
              <a:t> there lays the key to achieving his aim.  Thus: his history is an account of causality and it’s implications.  In that; he follows the vision of another famous exile; Thucydides the first pragmatic historian who also sought to explain another unprecedented event. </a:t>
            </a:r>
          </a:p>
          <a:p>
            <a:endParaRPr lang="en-GB" sz="2400" dirty="0"/>
          </a:p>
        </p:txBody>
      </p:sp>
    </p:spTree>
    <p:extLst>
      <p:ext uri="{BB962C8B-B14F-4D97-AF65-F5344CB8AC3E}">
        <p14:creationId xmlns:p14="http://schemas.microsoft.com/office/powerpoint/2010/main" val="46933225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wrong with this text?</a:t>
            </a:r>
            <a:endParaRPr lang="en-GB" dirty="0"/>
          </a:p>
        </p:txBody>
      </p:sp>
      <p:sp>
        <p:nvSpPr>
          <p:cNvPr id="3" name="Content Placeholder 2"/>
          <p:cNvSpPr>
            <a:spLocks noGrp="1"/>
          </p:cNvSpPr>
          <p:nvPr>
            <p:ph idx="1"/>
          </p:nvPr>
        </p:nvSpPr>
        <p:spPr/>
        <p:txBody>
          <a:bodyPr>
            <a:noAutofit/>
          </a:bodyPr>
          <a:lstStyle/>
          <a:p>
            <a:r>
              <a:rPr lang="en-GB" sz="2800" dirty="0" smtClean="0"/>
              <a:t>More importantly, </a:t>
            </a:r>
            <a:r>
              <a:rPr lang="en-GB" sz="2800" b="1" dirty="0" err="1" smtClean="0">
                <a:solidFill>
                  <a:schemeClr val="accent2"/>
                </a:solidFill>
              </a:rPr>
              <a:t>Polybios</a:t>
            </a:r>
            <a:r>
              <a:rPr lang="en-GB" sz="2800" b="1" dirty="0" smtClean="0">
                <a:solidFill>
                  <a:schemeClr val="accent2"/>
                </a:solidFill>
              </a:rPr>
              <a:t>’ </a:t>
            </a:r>
            <a:r>
              <a:rPr lang="en-GB" sz="2800" dirty="0" smtClean="0"/>
              <a:t>has a definite aim</a:t>
            </a:r>
            <a:r>
              <a:rPr lang="en-GB" sz="2800" b="1" dirty="0" smtClean="0">
                <a:solidFill>
                  <a:schemeClr val="accent2"/>
                </a:solidFill>
              </a:rPr>
              <a:t>;</a:t>
            </a:r>
            <a:r>
              <a:rPr lang="en-GB" sz="2800" dirty="0" smtClean="0"/>
              <a:t> to explain the momentous and rapid rise of </a:t>
            </a:r>
            <a:r>
              <a:rPr lang="en-GB" sz="2800" b="1" dirty="0" smtClean="0">
                <a:solidFill>
                  <a:schemeClr val="accent2"/>
                </a:solidFill>
              </a:rPr>
              <a:t>Rome.</a:t>
            </a:r>
            <a:r>
              <a:rPr lang="en-GB" sz="2800" b="1" dirty="0" smtClean="0">
                <a:solidFill>
                  <a:srgbClr val="FF0000"/>
                </a:solidFill>
              </a:rPr>
              <a:t> </a:t>
            </a:r>
            <a:r>
              <a:rPr lang="en-GB" sz="2800" b="1" dirty="0" smtClean="0">
                <a:solidFill>
                  <a:schemeClr val="accent2"/>
                </a:solidFill>
              </a:rPr>
              <a:t>Which</a:t>
            </a:r>
            <a:r>
              <a:rPr lang="en-GB" sz="2800" dirty="0" smtClean="0">
                <a:solidFill>
                  <a:schemeClr val="accent2"/>
                </a:solidFill>
              </a:rPr>
              <a:t> </a:t>
            </a:r>
            <a:r>
              <a:rPr lang="en-GB" sz="2800" dirty="0" smtClean="0"/>
              <a:t>as he rightly says was “unprecedented”. </a:t>
            </a:r>
            <a:r>
              <a:rPr lang="en-GB" sz="2800" b="1" dirty="0" smtClean="0">
                <a:solidFill>
                  <a:schemeClr val="accent2"/>
                </a:solidFill>
              </a:rPr>
              <a:t>You see </a:t>
            </a:r>
            <a:r>
              <a:rPr lang="en-GB" sz="2800" dirty="0" smtClean="0"/>
              <a:t>his focus is on political events and their </a:t>
            </a:r>
            <a:r>
              <a:rPr lang="en-GB" sz="2800" b="1" dirty="0" smtClean="0">
                <a:solidFill>
                  <a:schemeClr val="accent2"/>
                </a:solidFill>
              </a:rPr>
              <a:t>connection’s</a:t>
            </a:r>
            <a:r>
              <a:rPr lang="en-GB" sz="2800" dirty="0" smtClean="0">
                <a:solidFill>
                  <a:schemeClr val="accent2"/>
                </a:solidFill>
              </a:rPr>
              <a:t> </a:t>
            </a:r>
            <a:r>
              <a:rPr lang="en-GB" sz="2800" b="1" dirty="0" smtClean="0">
                <a:solidFill>
                  <a:schemeClr val="accent2"/>
                </a:solidFill>
              </a:rPr>
              <a:t>- since </a:t>
            </a:r>
            <a:r>
              <a:rPr lang="en-GB" sz="2800" dirty="0" smtClean="0"/>
              <a:t>to </a:t>
            </a:r>
            <a:r>
              <a:rPr lang="en-GB" sz="2800" dirty="0" err="1" smtClean="0"/>
              <a:t>Polybios</a:t>
            </a:r>
            <a:r>
              <a:rPr lang="en-GB" sz="2800" dirty="0" smtClean="0"/>
              <a:t> there lays the key to achieving his aim.  </a:t>
            </a:r>
            <a:r>
              <a:rPr lang="en-GB" sz="2800" b="1" dirty="0" smtClean="0">
                <a:solidFill>
                  <a:schemeClr val="accent2"/>
                </a:solidFill>
              </a:rPr>
              <a:t>Thus:</a:t>
            </a:r>
            <a:r>
              <a:rPr lang="en-GB" sz="2800" dirty="0" smtClean="0">
                <a:solidFill>
                  <a:schemeClr val="accent2"/>
                </a:solidFill>
              </a:rPr>
              <a:t> </a:t>
            </a:r>
            <a:r>
              <a:rPr lang="en-GB" sz="2800" dirty="0" smtClean="0"/>
              <a:t>his history is an account of causality and</a:t>
            </a:r>
            <a:r>
              <a:rPr lang="en-GB" sz="2800" dirty="0" smtClean="0">
                <a:solidFill>
                  <a:schemeClr val="accent2"/>
                </a:solidFill>
              </a:rPr>
              <a:t> </a:t>
            </a:r>
            <a:r>
              <a:rPr lang="en-GB" sz="2800" b="1" dirty="0" smtClean="0">
                <a:solidFill>
                  <a:schemeClr val="accent2"/>
                </a:solidFill>
              </a:rPr>
              <a:t>it’s </a:t>
            </a:r>
            <a:r>
              <a:rPr lang="en-GB" sz="2800" dirty="0" smtClean="0"/>
              <a:t>implications.  In that</a:t>
            </a:r>
            <a:r>
              <a:rPr lang="en-GB" sz="2800" b="1" dirty="0" smtClean="0">
                <a:solidFill>
                  <a:schemeClr val="accent2"/>
                </a:solidFill>
              </a:rPr>
              <a:t>;</a:t>
            </a:r>
            <a:r>
              <a:rPr lang="en-GB" sz="2800" dirty="0" smtClean="0"/>
              <a:t> he follows the vision of another famous exile</a:t>
            </a:r>
            <a:r>
              <a:rPr lang="en-GB" sz="2800" b="1" dirty="0" smtClean="0">
                <a:solidFill>
                  <a:schemeClr val="accent2"/>
                </a:solidFill>
              </a:rPr>
              <a:t>;</a:t>
            </a:r>
            <a:r>
              <a:rPr lang="en-GB" sz="2800" dirty="0" smtClean="0"/>
              <a:t> Thucydides the first pragmatic </a:t>
            </a:r>
            <a:r>
              <a:rPr lang="en-GB" sz="2800" b="1" dirty="0" smtClean="0">
                <a:solidFill>
                  <a:schemeClr val="accent2"/>
                </a:solidFill>
              </a:rPr>
              <a:t>historian</a:t>
            </a:r>
            <a:r>
              <a:rPr lang="en-GB" sz="2800" b="1" dirty="0" smtClean="0">
                <a:solidFill>
                  <a:srgbClr val="FF0000"/>
                </a:solidFill>
              </a:rPr>
              <a:t> </a:t>
            </a:r>
            <a:r>
              <a:rPr lang="en-GB" sz="2800" b="1" dirty="0" smtClean="0">
                <a:solidFill>
                  <a:schemeClr val="accent2"/>
                </a:solidFill>
              </a:rPr>
              <a:t>who</a:t>
            </a:r>
            <a:r>
              <a:rPr lang="en-GB" sz="2800" b="1" dirty="0" smtClean="0">
                <a:solidFill>
                  <a:srgbClr val="FF0000"/>
                </a:solidFill>
              </a:rPr>
              <a:t> </a:t>
            </a:r>
            <a:r>
              <a:rPr lang="en-GB" sz="2800" dirty="0" smtClean="0"/>
              <a:t>also sought to explain another unprecedented event. </a:t>
            </a:r>
          </a:p>
          <a:p>
            <a:endParaRPr lang="en-GB" sz="2800" dirty="0"/>
          </a:p>
        </p:txBody>
      </p:sp>
    </p:spTree>
    <p:extLst>
      <p:ext uri="{BB962C8B-B14F-4D97-AF65-F5344CB8AC3E}">
        <p14:creationId xmlns:p14="http://schemas.microsoft.com/office/powerpoint/2010/main" val="422956729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could this be corrected?</a:t>
            </a:r>
            <a:endParaRPr lang="en-GB" dirty="0"/>
          </a:p>
        </p:txBody>
      </p:sp>
      <p:sp>
        <p:nvSpPr>
          <p:cNvPr id="3" name="Content Placeholder 2"/>
          <p:cNvSpPr>
            <a:spLocks noGrp="1"/>
          </p:cNvSpPr>
          <p:nvPr>
            <p:ph sz="half" idx="1"/>
          </p:nvPr>
        </p:nvSpPr>
        <p:spPr>
          <a:xfrm>
            <a:off x="1103312" y="1103971"/>
            <a:ext cx="4396339" cy="5152367"/>
          </a:xfrm>
        </p:spPr>
        <p:txBody>
          <a:bodyPr>
            <a:noAutofit/>
          </a:bodyPr>
          <a:lstStyle/>
          <a:p>
            <a:r>
              <a:rPr lang="en-GB" sz="2000" dirty="0" smtClean="0"/>
              <a:t>More importantly, </a:t>
            </a:r>
            <a:r>
              <a:rPr lang="en-GB" sz="2000" b="1" dirty="0" err="1" smtClean="0">
                <a:solidFill>
                  <a:schemeClr val="accent2"/>
                </a:solidFill>
              </a:rPr>
              <a:t>Polybios</a:t>
            </a:r>
            <a:r>
              <a:rPr lang="en-GB" sz="2000" b="1" dirty="0" smtClean="0">
                <a:solidFill>
                  <a:schemeClr val="accent2"/>
                </a:solidFill>
              </a:rPr>
              <a:t>’</a:t>
            </a:r>
            <a:r>
              <a:rPr lang="en-GB" sz="2000" b="1" dirty="0" smtClean="0">
                <a:solidFill>
                  <a:srgbClr val="FF0000"/>
                </a:solidFill>
              </a:rPr>
              <a:t> </a:t>
            </a:r>
            <a:r>
              <a:rPr lang="en-GB" sz="2000" dirty="0" smtClean="0"/>
              <a:t>has a definite aim</a:t>
            </a:r>
            <a:r>
              <a:rPr lang="en-GB" sz="2000" b="1" dirty="0" smtClean="0">
                <a:solidFill>
                  <a:schemeClr val="accent2"/>
                </a:solidFill>
              </a:rPr>
              <a:t>;</a:t>
            </a:r>
            <a:r>
              <a:rPr lang="en-GB" sz="2000" dirty="0" smtClean="0"/>
              <a:t> to explain the momentous and rapid rise of </a:t>
            </a:r>
            <a:r>
              <a:rPr lang="en-GB" sz="2000" b="1" dirty="0" smtClean="0">
                <a:solidFill>
                  <a:schemeClr val="accent2"/>
                </a:solidFill>
              </a:rPr>
              <a:t>Rome. Which</a:t>
            </a:r>
            <a:r>
              <a:rPr lang="en-GB" sz="2000" dirty="0" smtClean="0">
                <a:solidFill>
                  <a:schemeClr val="accent2"/>
                </a:solidFill>
              </a:rPr>
              <a:t> </a:t>
            </a:r>
            <a:r>
              <a:rPr lang="en-GB" sz="2000" dirty="0" smtClean="0"/>
              <a:t>as he rightly says was “unprecedented”. </a:t>
            </a:r>
            <a:r>
              <a:rPr lang="en-GB" sz="2000" b="1" dirty="0" smtClean="0">
                <a:solidFill>
                  <a:schemeClr val="accent2"/>
                </a:solidFill>
              </a:rPr>
              <a:t>You see </a:t>
            </a:r>
            <a:r>
              <a:rPr lang="en-GB" sz="2000" dirty="0" smtClean="0"/>
              <a:t>his focus is on political events and their </a:t>
            </a:r>
            <a:r>
              <a:rPr lang="en-GB" sz="2000" b="1" dirty="0" smtClean="0">
                <a:solidFill>
                  <a:schemeClr val="accent2"/>
                </a:solidFill>
              </a:rPr>
              <a:t>connection’s</a:t>
            </a:r>
            <a:r>
              <a:rPr lang="en-GB" sz="2000" dirty="0" smtClean="0">
                <a:solidFill>
                  <a:schemeClr val="accent2"/>
                </a:solidFill>
              </a:rPr>
              <a:t> </a:t>
            </a:r>
            <a:r>
              <a:rPr lang="en-GB" sz="2000" b="1" dirty="0" smtClean="0">
                <a:solidFill>
                  <a:schemeClr val="accent2"/>
                </a:solidFill>
              </a:rPr>
              <a:t>- since </a:t>
            </a:r>
            <a:r>
              <a:rPr lang="en-GB" sz="2000" dirty="0" smtClean="0"/>
              <a:t>to </a:t>
            </a:r>
            <a:r>
              <a:rPr lang="en-GB" sz="2000" dirty="0" err="1" smtClean="0"/>
              <a:t>Polybios</a:t>
            </a:r>
            <a:r>
              <a:rPr lang="en-GB" sz="2000" dirty="0" smtClean="0"/>
              <a:t> there lays the key to achieving his aim.  </a:t>
            </a:r>
            <a:r>
              <a:rPr lang="en-GB" sz="2000" b="1" dirty="0" smtClean="0">
                <a:solidFill>
                  <a:schemeClr val="accent2"/>
                </a:solidFill>
              </a:rPr>
              <a:t>Thus:</a:t>
            </a:r>
            <a:r>
              <a:rPr lang="en-GB" sz="2000" dirty="0" smtClean="0"/>
              <a:t> his history is an account of causality and </a:t>
            </a:r>
            <a:r>
              <a:rPr lang="en-GB" sz="2000" b="1" dirty="0" smtClean="0">
                <a:solidFill>
                  <a:schemeClr val="accent2"/>
                </a:solidFill>
              </a:rPr>
              <a:t>it’s</a:t>
            </a:r>
            <a:r>
              <a:rPr lang="en-GB" sz="2000" b="1" dirty="0" smtClean="0">
                <a:solidFill>
                  <a:srgbClr val="FF0000"/>
                </a:solidFill>
              </a:rPr>
              <a:t> </a:t>
            </a:r>
            <a:r>
              <a:rPr lang="en-GB" sz="2000" dirty="0" smtClean="0"/>
              <a:t>implications.  In that</a:t>
            </a:r>
            <a:r>
              <a:rPr lang="en-GB" sz="2000" b="1" dirty="0" smtClean="0">
                <a:solidFill>
                  <a:schemeClr val="accent2"/>
                </a:solidFill>
              </a:rPr>
              <a:t>;</a:t>
            </a:r>
            <a:r>
              <a:rPr lang="en-GB" sz="2000" dirty="0" smtClean="0"/>
              <a:t> he follows the vision of another famous exile</a:t>
            </a:r>
            <a:r>
              <a:rPr lang="en-GB" sz="2000" b="1" dirty="0" smtClean="0">
                <a:solidFill>
                  <a:schemeClr val="accent2"/>
                </a:solidFill>
              </a:rPr>
              <a:t>;</a:t>
            </a:r>
            <a:r>
              <a:rPr lang="en-GB" sz="2000" dirty="0" smtClean="0"/>
              <a:t> Thucydides the first pragmatic </a:t>
            </a:r>
            <a:r>
              <a:rPr lang="en-GB" sz="2000" b="1" dirty="0" smtClean="0">
                <a:solidFill>
                  <a:schemeClr val="accent2"/>
                </a:solidFill>
              </a:rPr>
              <a:t>historian who</a:t>
            </a:r>
            <a:r>
              <a:rPr lang="en-GB" sz="2000" b="1" dirty="0" smtClean="0">
                <a:solidFill>
                  <a:srgbClr val="FF0000"/>
                </a:solidFill>
              </a:rPr>
              <a:t> </a:t>
            </a:r>
            <a:r>
              <a:rPr lang="en-GB" sz="2000" dirty="0" smtClean="0"/>
              <a:t>also sought to explain another unprecedented event.</a:t>
            </a:r>
            <a:endParaRPr lang="en-GB" sz="2000" dirty="0"/>
          </a:p>
        </p:txBody>
      </p:sp>
      <p:sp>
        <p:nvSpPr>
          <p:cNvPr id="4" name="Content Placeholder 3"/>
          <p:cNvSpPr>
            <a:spLocks noGrp="1"/>
          </p:cNvSpPr>
          <p:nvPr>
            <p:ph sz="half" idx="2"/>
          </p:nvPr>
        </p:nvSpPr>
        <p:spPr>
          <a:xfrm>
            <a:off x="5654493" y="1103972"/>
            <a:ext cx="4396341" cy="5152366"/>
          </a:xfrm>
        </p:spPr>
        <p:txBody>
          <a:bodyPr>
            <a:noAutofit/>
          </a:bodyPr>
          <a:lstStyle/>
          <a:p>
            <a:r>
              <a:rPr lang="en-GB" sz="2000" dirty="0" smtClean="0"/>
              <a:t>More importantly, </a:t>
            </a:r>
            <a:r>
              <a:rPr lang="en-GB" sz="2000" dirty="0" err="1" smtClean="0"/>
              <a:t>Polybios</a:t>
            </a:r>
            <a:r>
              <a:rPr lang="en-GB" sz="2000" dirty="0" smtClean="0"/>
              <a:t> has a definite aim: to explain the momentous and rapid rise of Rome, which as he rightly says was “unprecedented”.  Consequently, his focus is on political events and their connections, since to </a:t>
            </a:r>
            <a:r>
              <a:rPr lang="en-GB" sz="2000" dirty="0" err="1" smtClean="0"/>
              <a:t>Polybios</a:t>
            </a:r>
            <a:r>
              <a:rPr lang="en-GB" sz="2000" dirty="0" smtClean="0"/>
              <a:t> there lays the key to achieving his aim.  Thus, his history is an account of causality and its implications.  In that, he follows the vision of another famous exile: Thucydides, the first pragmatic historian, who also sought to explain another unprecedented event. </a:t>
            </a:r>
          </a:p>
          <a:p>
            <a:endParaRPr lang="en-GB" sz="2000" dirty="0"/>
          </a:p>
        </p:txBody>
      </p:sp>
    </p:spTree>
    <p:extLst>
      <p:ext uri="{BB962C8B-B14F-4D97-AF65-F5344CB8AC3E}">
        <p14:creationId xmlns:p14="http://schemas.microsoft.com/office/powerpoint/2010/main" val="423905167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register... Register… REGISTER</a:t>
            </a:r>
            <a:endParaRPr lang="en-GB" dirty="0"/>
          </a:p>
        </p:txBody>
      </p:sp>
      <p:sp>
        <p:nvSpPr>
          <p:cNvPr id="6" name="Content Placeholder 5"/>
          <p:cNvSpPr>
            <a:spLocks noGrp="1"/>
          </p:cNvSpPr>
          <p:nvPr>
            <p:ph idx="1"/>
          </p:nvPr>
        </p:nvSpPr>
        <p:spPr/>
        <p:txBody>
          <a:bodyPr>
            <a:normAutofit/>
          </a:bodyPr>
          <a:lstStyle/>
          <a:p>
            <a:r>
              <a:rPr lang="en-GB" sz="2400" dirty="0" smtClean="0"/>
              <a:t>The register or tone of your work must be appropriate to the audience.</a:t>
            </a:r>
          </a:p>
          <a:p>
            <a:r>
              <a:rPr lang="en-GB" sz="2400" dirty="0" smtClean="0"/>
              <a:t>You would not use the same language in a job interview as you would talking to your friends in the pub. </a:t>
            </a:r>
          </a:p>
          <a:p>
            <a:r>
              <a:rPr lang="en-GB" sz="2400" dirty="0" smtClean="0"/>
              <a:t>Register has to do with the vocabulary that you use.</a:t>
            </a:r>
          </a:p>
          <a:p>
            <a:r>
              <a:rPr lang="en-GB" sz="2400" dirty="0" smtClean="0"/>
              <a:t>At the same time, there is the danger of going too far.</a:t>
            </a:r>
            <a:endParaRPr lang="en-GB" sz="2400" dirty="0"/>
          </a:p>
        </p:txBody>
      </p:sp>
    </p:spTree>
    <p:extLst>
      <p:ext uri="{BB962C8B-B14F-4D97-AF65-F5344CB8AC3E}">
        <p14:creationId xmlns:p14="http://schemas.microsoft.com/office/powerpoint/2010/main" val="85383867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wrong with this </a:t>
            </a:r>
            <a:r>
              <a:rPr lang="en-GB" dirty="0" smtClean="0"/>
              <a:t>text (T5)?</a:t>
            </a:r>
            <a:endParaRPr lang="en-GB" dirty="0"/>
          </a:p>
        </p:txBody>
      </p:sp>
      <p:sp>
        <p:nvSpPr>
          <p:cNvPr id="3" name="Content Placeholder 2"/>
          <p:cNvSpPr>
            <a:spLocks noGrp="1"/>
          </p:cNvSpPr>
          <p:nvPr>
            <p:ph idx="1"/>
          </p:nvPr>
        </p:nvSpPr>
        <p:spPr/>
        <p:txBody>
          <a:bodyPr>
            <a:noAutofit/>
          </a:bodyPr>
          <a:lstStyle/>
          <a:p>
            <a:r>
              <a:rPr lang="en-GB" sz="2400" dirty="0" smtClean="0"/>
              <a:t>Diodoros’ is not an idiot. He thinks different on what you’d say universal history is all about.  </a:t>
            </a:r>
            <a:r>
              <a:rPr lang="en-GB" sz="2400" dirty="0" err="1" smtClean="0"/>
              <a:t>Diodoran</a:t>
            </a:r>
            <a:r>
              <a:rPr lang="en-GB" sz="2400" dirty="0" smtClean="0"/>
              <a:t> universal history is the history of mankind and the main actors aren’t what happens and causality but you and me.  The stage, temporal and spatial, is wider than </a:t>
            </a:r>
            <a:r>
              <a:rPr lang="en-GB" sz="2400" dirty="0" err="1" smtClean="0"/>
              <a:t>Polybios</a:t>
            </a:r>
            <a:r>
              <a:rPr lang="en-GB" sz="2400" dirty="0" smtClean="0"/>
              <a:t>, since for Diodoros’ it is the </a:t>
            </a:r>
            <a:r>
              <a:rPr lang="en-GB" sz="2400" i="1" dirty="0" err="1" smtClean="0"/>
              <a:t>oikoumene</a:t>
            </a:r>
            <a:r>
              <a:rPr lang="en-GB" sz="2400" dirty="0" smtClean="0"/>
              <a:t> that provides the spatial setting and all time the temporal.  What Diodoros is looking at is people rather than event’s. That’s clear as day in his vision of the purpose of universal history; it’s a teacher, what people need to do to be shiny; not merely an explanatory tool for current political circumstances.  </a:t>
            </a:r>
          </a:p>
          <a:p>
            <a:endParaRPr lang="en-GB" sz="2400" dirty="0"/>
          </a:p>
        </p:txBody>
      </p:sp>
    </p:spTree>
    <p:extLst>
      <p:ext uri="{BB962C8B-B14F-4D97-AF65-F5344CB8AC3E}">
        <p14:creationId xmlns:p14="http://schemas.microsoft.com/office/powerpoint/2010/main" val="221477411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wrong with this text?</a:t>
            </a:r>
            <a:endParaRPr lang="en-GB" dirty="0"/>
          </a:p>
        </p:txBody>
      </p:sp>
      <p:sp>
        <p:nvSpPr>
          <p:cNvPr id="3" name="Content Placeholder 2"/>
          <p:cNvSpPr>
            <a:spLocks noGrp="1"/>
          </p:cNvSpPr>
          <p:nvPr>
            <p:ph idx="1"/>
          </p:nvPr>
        </p:nvSpPr>
        <p:spPr/>
        <p:txBody>
          <a:bodyPr>
            <a:normAutofit/>
          </a:bodyPr>
          <a:lstStyle/>
          <a:p>
            <a:r>
              <a:rPr lang="en-GB" sz="2400" b="1" dirty="0" smtClean="0">
                <a:solidFill>
                  <a:schemeClr val="accent2"/>
                </a:solidFill>
              </a:rPr>
              <a:t>Diodoros’ is not an idiot</a:t>
            </a:r>
            <a:r>
              <a:rPr lang="en-GB" sz="2400" dirty="0" smtClean="0">
                <a:solidFill>
                  <a:schemeClr val="accent2"/>
                </a:solidFill>
              </a:rPr>
              <a:t>. </a:t>
            </a:r>
            <a:r>
              <a:rPr lang="en-GB" sz="2400" b="1" dirty="0" smtClean="0">
                <a:solidFill>
                  <a:schemeClr val="accent2"/>
                </a:solidFill>
              </a:rPr>
              <a:t>He thinks different on what you’d say universal history is all about.</a:t>
            </a:r>
            <a:r>
              <a:rPr lang="en-GB" sz="2400" dirty="0" smtClean="0">
                <a:solidFill>
                  <a:schemeClr val="accent2"/>
                </a:solidFill>
              </a:rPr>
              <a:t> </a:t>
            </a:r>
            <a:r>
              <a:rPr lang="en-GB" sz="2400" dirty="0" smtClean="0"/>
              <a:t> </a:t>
            </a:r>
            <a:r>
              <a:rPr lang="en-GB" sz="2400" dirty="0" err="1" smtClean="0"/>
              <a:t>Diodoran</a:t>
            </a:r>
            <a:r>
              <a:rPr lang="en-GB" sz="2400" dirty="0" smtClean="0"/>
              <a:t> universal history is the history of mankind and the main actors </a:t>
            </a:r>
            <a:r>
              <a:rPr lang="en-GB" sz="2400" b="1" dirty="0" smtClean="0">
                <a:solidFill>
                  <a:schemeClr val="accent2"/>
                </a:solidFill>
              </a:rPr>
              <a:t>aren’t</a:t>
            </a:r>
            <a:r>
              <a:rPr lang="en-GB" sz="2400" dirty="0" smtClean="0">
                <a:solidFill>
                  <a:schemeClr val="accent2"/>
                </a:solidFill>
              </a:rPr>
              <a:t> </a:t>
            </a:r>
            <a:r>
              <a:rPr lang="en-GB" sz="2400" b="1" dirty="0" smtClean="0">
                <a:solidFill>
                  <a:schemeClr val="accent2"/>
                </a:solidFill>
              </a:rPr>
              <a:t>what happens</a:t>
            </a:r>
            <a:r>
              <a:rPr lang="en-GB" sz="2400" b="1" dirty="0" smtClean="0">
                <a:solidFill>
                  <a:srgbClr val="FF0000"/>
                </a:solidFill>
              </a:rPr>
              <a:t> </a:t>
            </a:r>
            <a:r>
              <a:rPr lang="en-GB" sz="2400" dirty="0" smtClean="0"/>
              <a:t>and causality but </a:t>
            </a:r>
            <a:r>
              <a:rPr lang="en-GB" sz="2400" b="1" dirty="0" smtClean="0">
                <a:solidFill>
                  <a:schemeClr val="accent2"/>
                </a:solidFill>
              </a:rPr>
              <a:t>you and me</a:t>
            </a:r>
            <a:r>
              <a:rPr lang="en-GB" sz="2400" dirty="0" smtClean="0">
                <a:solidFill>
                  <a:schemeClr val="accent2"/>
                </a:solidFill>
              </a:rPr>
              <a:t>.</a:t>
            </a:r>
            <a:r>
              <a:rPr lang="en-GB" sz="2400" dirty="0" smtClean="0"/>
              <a:t>  The stage, temporal and spatial, is wider than </a:t>
            </a:r>
            <a:r>
              <a:rPr lang="en-GB" sz="2400" b="1" dirty="0" err="1" smtClean="0">
                <a:solidFill>
                  <a:schemeClr val="accent2"/>
                </a:solidFill>
              </a:rPr>
              <a:t>Polybios</a:t>
            </a:r>
            <a:r>
              <a:rPr lang="en-GB" sz="2400" dirty="0" smtClean="0"/>
              <a:t>, since for </a:t>
            </a:r>
            <a:r>
              <a:rPr lang="en-GB" sz="2400" b="1" dirty="0" smtClean="0">
                <a:solidFill>
                  <a:schemeClr val="accent2"/>
                </a:solidFill>
              </a:rPr>
              <a:t>Diodoros’</a:t>
            </a:r>
            <a:r>
              <a:rPr lang="en-GB" sz="2400" dirty="0" smtClean="0"/>
              <a:t> it is the </a:t>
            </a:r>
            <a:r>
              <a:rPr lang="en-GB" sz="2400" i="1" dirty="0" err="1" smtClean="0"/>
              <a:t>oikoumene</a:t>
            </a:r>
            <a:r>
              <a:rPr lang="en-GB" sz="2400" dirty="0" smtClean="0"/>
              <a:t> that provides the spatial setting and all time the temporal. </a:t>
            </a:r>
            <a:r>
              <a:rPr lang="en-GB" sz="2400" dirty="0" smtClean="0">
                <a:solidFill>
                  <a:schemeClr val="accent2"/>
                </a:solidFill>
              </a:rPr>
              <a:t> </a:t>
            </a:r>
            <a:r>
              <a:rPr lang="en-GB" sz="2400" b="1" dirty="0" smtClean="0">
                <a:solidFill>
                  <a:schemeClr val="accent2"/>
                </a:solidFill>
              </a:rPr>
              <a:t>What Diodoros is looking at is people</a:t>
            </a:r>
            <a:r>
              <a:rPr lang="en-GB" sz="2400" b="1" dirty="0" smtClean="0">
                <a:solidFill>
                  <a:srgbClr val="FF0000"/>
                </a:solidFill>
              </a:rPr>
              <a:t> </a:t>
            </a:r>
            <a:r>
              <a:rPr lang="en-GB" sz="2400" dirty="0" smtClean="0"/>
              <a:t>rather than </a:t>
            </a:r>
            <a:r>
              <a:rPr lang="en-GB" sz="2400" b="1" dirty="0" smtClean="0">
                <a:solidFill>
                  <a:schemeClr val="accent2"/>
                </a:solidFill>
              </a:rPr>
              <a:t>event’s</a:t>
            </a:r>
            <a:r>
              <a:rPr lang="en-GB" sz="2400" dirty="0" smtClean="0"/>
              <a:t>. </a:t>
            </a:r>
            <a:r>
              <a:rPr lang="en-GB" sz="2400" b="1" dirty="0" smtClean="0">
                <a:solidFill>
                  <a:schemeClr val="accent2"/>
                </a:solidFill>
              </a:rPr>
              <a:t>That’s clear as day</a:t>
            </a:r>
            <a:r>
              <a:rPr lang="en-GB" sz="2400" b="1" dirty="0" smtClean="0">
                <a:solidFill>
                  <a:srgbClr val="FF0000"/>
                </a:solidFill>
              </a:rPr>
              <a:t> </a:t>
            </a:r>
            <a:r>
              <a:rPr lang="en-GB" sz="2400" dirty="0" smtClean="0"/>
              <a:t>in his vision of the purpose of universal history</a:t>
            </a:r>
            <a:r>
              <a:rPr lang="en-GB" sz="2400" b="1" dirty="0" smtClean="0">
                <a:solidFill>
                  <a:schemeClr val="accent2"/>
                </a:solidFill>
              </a:rPr>
              <a:t>;</a:t>
            </a:r>
            <a:r>
              <a:rPr lang="en-GB" sz="2400" dirty="0" smtClean="0">
                <a:solidFill>
                  <a:schemeClr val="accent2"/>
                </a:solidFill>
              </a:rPr>
              <a:t> </a:t>
            </a:r>
            <a:r>
              <a:rPr lang="en-GB" sz="2400" b="1" dirty="0" smtClean="0">
                <a:solidFill>
                  <a:schemeClr val="accent2"/>
                </a:solidFill>
              </a:rPr>
              <a:t>it’s</a:t>
            </a:r>
            <a:r>
              <a:rPr lang="en-GB" sz="2400" dirty="0" smtClean="0"/>
              <a:t> a teacher, </a:t>
            </a:r>
            <a:r>
              <a:rPr lang="en-GB" sz="2400" b="1" dirty="0" smtClean="0">
                <a:solidFill>
                  <a:schemeClr val="accent2"/>
                </a:solidFill>
              </a:rPr>
              <a:t>what people need to do to be shiny;</a:t>
            </a:r>
            <a:r>
              <a:rPr lang="en-GB" sz="2400" dirty="0" smtClean="0"/>
              <a:t> not merely an explanatory tool for current political circumstances.  </a:t>
            </a:r>
          </a:p>
          <a:p>
            <a:endParaRPr lang="en-GB" sz="2400" dirty="0"/>
          </a:p>
        </p:txBody>
      </p:sp>
    </p:spTree>
    <p:extLst>
      <p:ext uri="{BB962C8B-B14F-4D97-AF65-F5344CB8AC3E}">
        <p14:creationId xmlns:p14="http://schemas.microsoft.com/office/powerpoint/2010/main" val="18317615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could this be corrected?</a:t>
            </a:r>
            <a:endParaRPr lang="en-GB" dirty="0"/>
          </a:p>
        </p:txBody>
      </p:sp>
      <p:sp>
        <p:nvSpPr>
          <p:cNvPr id="4" name="Content Placeholder 3"/>
          <p:cNvSpPr>
            <a:spLocks noGrp="1"/>
          </p:cNvSpPr>
          <p:nvPr>
            <p:ph sz="half" idx="1"/>
          </p:nvPr>
        </p:nvSpPr>
        <p:spPr>
          <a:xfrm>
            <a:off x="1825752" y="1371600"/>
            <a:ext cx="4038600" cy="5009728"/>
          </a:xfrm>
        </p:spPr>
        <p:txBody>
          <a:bodyPr>
            <a:normAutofit fontScale="92500" lnSpcReduction="10000"/>
          </a:bodyPr>
          <a:lstStyle/>
          <a:p>
            <a:r>
              <a:rPr lang="en-GB" b="1" dirty="0">
                <a:solidFill>
                  <a:schemeClr val="accent2"/>
                </a:solidFill>
              </a:rPr>
              <a:t>Diodoros’ is not an idiot</a:t>
            </a:r>
            <a:r>
              <a:rPr lang="en-GB" dirty="0">
                <a:solidFill>
                  <a:schemeClr val="accent2"/>
                </a:solidFill>
              </a:rPr>
              <a:t>. </a:t>
            </a:r>
            <a:r>
              <a:rPr lang="en-GB" b="1" dirty="0">
                <a:solidFill>
                  <a:schemeClr val="accent2"/>
                </a:solidFill>
              </a:rPr>
              <a:t>He thinks different on what you’d say universal history is all about.</a:t>
            </a:r>
            <a:r>
              <a:rPr lang="en-GB" dirty="0">
                <a:solidFill>
                  <a:schemeClr val="accent2"/>
                </a:solidFill>
              </a:rPr>
              <a:t> </a:t>
            </a:r>
            <a:r>
              <a:rPr lang="en-GB" dirty="0"/>
              <a:t> </a:t>
            </a:r>
            <a:r>
              <a:rPr lang="en-GB" dirty="0" err="1"/>
              <a:t>Diodoran</a:t>
            </a:r>
            <a:r>
              <a:rPr lang="en-GB" dirty="0"/>
              <a:t> universal history is the history of mankind and the main actors </a:t>
            </a:r>
            <a:r>
              <a:rPr lang="en-GB" b="1" dirty="0">
                <a:solidFill>
                  <a:schemeClr val="accent2"/>
                </a:solidFill>
              </a:rPr>
              <a:t>aren’t</a:t>
            </a:r>
            <a:r>
              <a:rPr lang="en-GB" dirty="0">
                <a:solidFill>
                  <a:schemeClr val="accent2"/>
                </a:solidFill>
              </a:rPr>
              <a:t> </a:t>
            </a:r>
            <a:r>
              <a:rPr lang="en-GB" b="1" dirty="0">
                <a:solidFill>
                  <a:schemeClr val="accent2"/>
                </a:solidFill>
              </a:rPr>
              <a:t>what happens</a:t>
            </a:r>
            <a:r>
              <a:rPr lang="en-GB" b="1" dirty="0">
                <a:solidFill>
                  <a:srgbClr val="FF0000"/>
                </a:solidFill>
              </a:rPr>
              <a:t> </a:t>
            </a:r>
            <a:r>
              <a:rPr lang="en-GB" dirty="0"/>
              <a:t>and causality but </a:t>
            </a:r>
            <a:r>
              <a:rPr lang="en-GB" b="1" dirty="0">
                <a:solidFill>
                  <a:schemeClr val="accent2"/>
                </a:solidFill>
              </a:rPr>
              <a:t>you and me</a:t>
            </a:r>
            <a:r>
              <a:rPr lang="en-GB" dirty="0">
                <a:solidFill>
                  <a:schemeClr val="accent2"/>
                </a:solidFill>
              </a:rPr>
              <a:t>.</a:t>
            </a:r>
            <a:r>
              <a:rPr lang="en-GB" dirty="0"/>
              <a:t>  The stage, temporal and spatial, is wider than </a:t>
            </a:r>
            <a:r>
              <a:rPr lang="en-GB" b="1" dirty="0" err="1">
                <a:solidFill>
                  <a:schemeClr val="accent2"/>
                </a:solidFill>
              </a:rPr>
              <a:t>Polybios</a:t>
            </a:r>
            <a:r>
              <a:rPr lang="en-GB" dirty="0"/>
              <a:t>, since for </a:t>
            </a:r>
            <a:r>
              <a:rPr lang="en-GB" b="1" dirty="0">
                <a:solidFill>
                  <a:schemeClr val="accent2"/>
                </a:solidFill>
              </a:rPr>
              <a:t>Diodoros’</a:t>
            </a:r>
            <a:r>
              <a:rPr lang="en-GB" dirty="0"/>
              <a:t> it is the </a:t>
            </a:r>
            <a:r>
              <a:rPr lang="en-GB" i="1" dirty="0" err="1"/>
              <a:t>oikoumene</a:t>
            </a:r>
            <a:r>
              <a:rPr lang="en-GB" dirty="0"/>
              <a:t> that provides the spatial setting and all time the temporal. </a:t>
            </a:r>
            <a:r>
              <a:rPr lang="en-GB" dirty="0">
                <a:solidFill>
                  <a:schemeClr val="accent2"/>
                </a:solidFill>
              </a:rPr>
              <a:t> </a:t>
            </a:r>
            <a:r>
              <a:rPr lang="en-GB" b="1" dirty="0">
                <a:solidFill>
                  <a:schemeClr val="accent2"/>
                </a:solidFill>
              </a:rPr>
              <a:t>What Diodoros is looking at is people</a:t>
            </a:r>
            <a:r>
              <a:rPr lang="en-GB" b="1" dirty="0">
                <a:solidFill>
                  <a:srgbClr val="FF0000"/>
                </a:solidFill>
              </a:rPr>
              <a:t> </a:t>
            </a:r>
            <a:r>
              <a:rPr lang="en-GB" dirty="0"/>
              <a:t>rather than </a:t>
            </a:r>
            <a:r>
              <a:rPr lang="en-GB" b="1" dirty="0">
                <a:solidFill>
                  <a:schemeClr val="accent2"/>
                </a:solidFill>
              </a:rPr>
              <a:t>event’s</a:t>
            </a:r>
            <a:r>
              <a:rPr lang="en-GB" dirty="0"/>
              <a:t>. </a:t>
            </a:r>
            <a:r>
              <a:rPr lang="en-GB" b="1" dirty="0">
                <a:solidFill>
                  <a:schemeClr val="accent2"/>
                </a:solidFill>
              </a:rPr>
              <a:t>That’s clear as day</a:t>
            </a:r>
            <a:r>
              <a:rPr lang="en-GB" b="1" dirty="0">
                <a:solidFill>
                  <a:srgbClr val="FF0000"/>
                </a:solidFill>
              </a:rPr>
              <a:t> </a:t>
            </a:r>
            <a:r>
              <a:rPr lang="en-GB" dirty="0"/>
              <a:t>in his vision of the purpose of universal history</a:t>
            </a:r>
            <a:r>
              <a:rPr lang="en-GB" b="1" dirty="0">
                <a:solidFill>
                  <a:schemeClr val="accent2"/>
                </a:solidFill>
              </a:rPr>
              <a:t>;</a:t>
            </a:r>
            <a:r>
              <a:rPr lang="en-GB" dirty="0">
                <a:solidFill>
                  <a:schemeClr val="accent2"/>
                </a:solidFill>
              </a:rPr>
              <a:t> </a:t>
            </a:r>
            <a:r>
              <a:rPr lang="en-GB" b="1" dirty="0">
                <a:solidFill>
                  <a:schemeClr val="accent2"/>
                </a:solidFill>
              </a:rPr>
              <a:t>it’s</a:t>
            </a:r>
            <a:r>
              <a:rPr lang="en-GB" dirty="0"/>
              <a:t> a teacher, </a:t>
            </a:r>
            <a:r>
              <a:rPr lang="en-GB" b="1" dirty="0">
                <a:solidFill>
                  <a:schemeClr val="accent2"/>
                </a:solidFill>
              </a:rPr>
              <a:t>what people need to do to be shiny;</a:t>
            </a:r>
            <a:r>
              <a:rPr lang="en-GB" dirty="0"/>
              <a:t> not merely an explanatory tool for current political circumstances.  </a:t>
            </a:r>
          </a:p>
          <a:p>
            <a:endParaRPr lang="en-GB" dirty="0"/>
          </a:p>
        </p:txBody>
      </p:sp>
      <p:sp>
        <p:nvSpPr>
          <p:cNvPr id="5" name="Content Placeholder 4"/>
          <p:cNvSpPr>
            <a:spLocks noGrp="1"/>
          </p:cNvSpPr>
          <p:nvPr>
            <p:ph sz="half" idx="2"/>
          </p:nvPr>
        </p:nvSpPr>
        <p:spPr>
          <a:xfrm>
            <a:off x="6324600" y="1371600"/>
            <a:ext cx="4038600" cy="5153744"/>
          </a:xfrm>
        </p:spPr>
        <p:txBody>
          <a:bodyPr>
            <a:normAutofit fontScale="92500" lnSpcReduction="10000"/>
          </a:bodyPr>
          <a:lstStyle/>
          <a:p>
            <a:r>
              <a:rPr lang="en-GB" dirty="0" smtClean="0"/>
              <a:t>Diodoros has a different perspective, both on what universal history is and what its uses are.  </a:t>
            </a:r>
            <a:r>
              <a:rPr lang="en-GB" dirty="0" err="1" smtClean="0"/>
              <a:t>Diodoran</a:t>
            </a:r>
            <a:r>
              <a:rPr lang="en-GB" dirty="0" smtClean="0"/>
              <a:t> universal history is the history of mankind and the main actors are not events and causality but people.  The stage, temporal and spatial, is wider than </a:t>
            </a:r>
            <a:r>
              <a:rPr lang="en-GB" dirty="0" err="1" smtClean="0"/>
              <a:t>Polybios</a:t>
            </a:r>
            <a:r>
              <a:rPr lang="en-GB" dirty="0" smtClean="0"/>
              <a:t>’, since for Diodoros it is the </a:t>
            </a:r>
            <a:r>
              <a:rPr lang="en-GB" i="1" dirty="0" err="1" smtClean="0"/>
              <a:t>oikoumene</a:t>
            </a:r>
            <a:r>
              <a:rPr lang="en-GB" dirty="0" smtClean="0"/>
              <a:t> that provides the spatial setting and all time the temporal.  The focus of Diodoros on people rather than on events is obvious in his vision of the purpose of universal history: it is a teacher, a moralising force for the betterment of mankind, not merely an explanatory tool for current political circumstances.  </a:t>
            </a:r>
            <a:endParaRPr lang="en-GB" dirty="0"/>
          </a:p>
        </p:txBody>
      </p:sp>
    </p:spTree>
    <p:extLst>
      <p:ext uri="{BB962C8B-B14F-4D97-AF65-F5344CB8AC3E}">
        <p14:creationId xmlns:p14="http://schemas.microsoft.com/office/powerpoint/2010/main" val="192056236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Do you need help?</a:t>
            </a:r>
            <a:endParaRPr lang="en-GB" dirty="0"/>
          </a:p>
        </p:txBody>
      </p:sp>
      <p:sp>
        <p:nvSpPr>
          <p:cNvPr id="6" name="Content Placeholder 5"/>
          <p:cNvSpPr>
            <a:spLocks noGrp="1"/>
          </p:cNvSpPr>
          <p:nvPr>
            <p:ph idx="1"/>
          </p:nvPr>
        </p:nvSpPr>
        <p:spPr/>
        <p:txBody>
          <a:bodyPr>
            <a:normAutofit/>
          </a:bodyPr>
          <a:lstStyle/>
          <a:p>
            <a:r>
              <a:rPr lang="en-GB" sz="2800" dirty="0" smtClean="0"/>
              <a:t>If you think that your work is not of the appropriate academic style, then speak to your module tutor or your personal tutor.</a:t>
            </a:r>
          </a:p>
          <a:p>
            <a:r>
              <a:rPr lang="en-GB" sz="2800" dirty="0" smtClean="0"/>
              <a:t>Also you can use the </a:t>
            </a:r>
            <a:r>
              <a:rPr lang="en-GB" sz="2800" dirty="0" smtClean="0"/>
              <a:t>Academic Skills programme in UWTSD Student Support. The sessions are in the Canterbury Building Mon-Fri 1-4pm.</a:t>
            </a:r>
            <a:endParaRPr lang="en-GB" sz="2800" dirty="0"/>
          </a:p>
        </p:txBody>
      </p:sp>
    </p:spTree>
    <p:extLst>
      <p:ext uri="{BB962C8B-B14F-4D97-AF65-F5344CB8AC3E}">
        <p14:creationId xmlns:p14="http://schemas.microsoft.com/office/powerpoint/2010/main" val="212388526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docProps/app.xml><?xml version="1.0" encoding="utf-8"?>
<Properties xmlns="http://schemas.openxmlformats.org/officeDocument/2006/extended-properties" xmlns:vt="http://schemas.openxmlformats.org/officeDocument/2006/docPropsVTypes">
  <Template>Ion</Template>
  <TotalTime>12</TotalTime>
  <Words>2390</Words>
  <Application>Microsoft Office PowerPoint</Application>
  <PresentationFormat>Widescreen</PresentationFormat>
  <Paragraphs>78</Paragraphs>
  <Slides>28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Century Gothic</vt:lpstr>
      <vt:lpstr>Wingdings 3</vt:lpstr>
      <vt:lpstr>Ion</vt:lpstr>
      <vt:lpstr>Academic Writing &amp; Register</vt:lpstr>
      <vt:lpstr>What is academic writing?</vt:lpstr>
      <vt:lpstr>What academic writing is not!</vt:lpstr>
      <vt:lpstr>And why is this academic writing useful?</vt:lpstr>
      <vt:lpstr>So how do I write…academically?</vt:lpstr>
      <vt:lpstr>Academic Writing: Tips and Tricks</vt:lpstr>
      <vt:lpstr>I…you…they</vt:lpstr>
      <vt:lpstr>What is wrong with this text (T1)?</vt:lpstr>
      <vt:lpstr>What is wrong with this text?</vt:lpstr>
      <vt:lpstr>How could this be corrected?</vt:lpstr>
      <vt:lpstr>Don’t…or…do not</vt:lpstr>
      <vt:lpstr>What is wrong with this text (T2)?</vt:lpstr>
      <vt:lpstr>What is wrong with this text?</vt:lpstr>
      <vt:lpstr>How could this be corrected?</vt:lpstr>
      <vt:lpstr>S…s…’s… or why grammar is paramount</vt:lpstr>
      <vt:lpstr>Genitive vs Plural</vt:lpstr>
      <vt:lpstr>What is wrong with this text (T3)?</vt:lpstr>
      <vt:lpstr>What is wrong with this text?</vt:lpstr>
      <vt:lpstr>How could this be corrected?</vt:lpstr>
      <vt:lpstr>. – ( * ; , :</vt:lpstr>
      <vt:lpstr>What is wrong with this text (T4)?</vt:lpstr>
      <vt:lpstr>What is wrong with this text?</vt:lpstr>
      <vt:lpstr>How could this be corrected?</vt:lpstr>
      <vt:lpstr>register... Register… REGISTER</vt:lpstr>
      <vt:lpstr>What is wrong with this text (T5)?</vt:lpstr>
      <vt:lpstr>What is wrong with this text?</vt:lpstr>
      <vt:lpstr>How could this be corrected?</vt:lpstr>
      <vt:lpstr>Do you need help?</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Writing &amp; Register</dc:title>
  <dc:creator>Errietta Bissa</dc:creator>
  <cp:lastModifiedBy>Errietta Bissa</cp:lastModifiedBy>
  <cp:revision>6</cp:revision>
  <dcterms:created xsi:type="dcterms:W3CDTF">2018-03-07T09:36:12Z</dcterms:created>
  <dcterms:modified xsi:type="dcterms:W3CDTF">2018-03-07T09:48:19Z</dcterms:modified>
</cp:coreProperties>
</file>