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9063" autoAdjust="0"/>
    <p:restoredTop sz="94660"/>
  </p:normalViewPr>
  <p:slideViewPr>
    <p:cSldViewPr>
      <p:cViewPr varScale="1">
        <p:scale>
          <a:sx n="109" d="100"/>
          <a:sy n="109" d="100"/>
        </p:scale>
        <p:origin x="1182" y="10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48691" name="Rectangle 2"/>
          <p:cNvSpPr>
            <a:spLocks noGrp="1" noChangeArrowheads="1"/>
          </p:cNvSpPr>
          <p:nvPr>
            <p:ph type="hdr" sz="quarter"/>
          </p:nvPr>
        </p:nvSpPr>
        <p:spPr bwMode="auto">
          <a:xfrm>
            <a:off x="2" y="1"/>
            <a:ext cx="3076575" cy="512763"/>
          </a:xfrm>
          <a:prstGeom prst="rect">
            <a:avLst/>
          </a:prstGeom>
          <a:noFill/>
          <a:ln w="9525">
            <a:noFill/>
            <a:miter lim="800000"/>
            <a:headEnd/>
            <a:tailEnd/>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92" name="Rectangle 3"/>
          <p:cNvSpPr>
            <a:spLocks noGrp="1" noChangeArrowheads="1"/>
          </p:cNvSpPr>
          <p:nvPr>
            <p:ph type="dt" idx="1"/>
          </p:nvPr>
        </p:nvSpPr>
        <p:spPr bwMode="auto">
          <a:xfrm>
            <a:off x="4021139" y="1"/>
            <a:ext cx="3076575" cy="512763"/>
          </a:xfrm>
          <a:prstGeom prst="rect">
            <a:avLst/>
          </a:prstGeom>
          <a:noFill/>
          <a:ln w="9525">
            <a:noFill/>
            <a:miter lim="800000"/>
            <a:headEnd/>
            <a:tailEnd/>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9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headEnd/>
            <a:tailEnd/>
          </a:ln>
          <a:effectLst/>
        </p:spPr>
      </p:sp>
      <p:sp>
        <p:nvSpPr>
          <p:cNvPr id="1048694" name="Rectangle 5"/>
          <p:cNvSpPr>
            <a:spLocks noGrp="1" noChangeArrowheads="1"/>
          </p:cNvSpPr>
          <p:nvPr>
            <p:ph type="body" sz="quarter" idx="3"/>
          </p:nvPr>
        </p:nvSpPr>
        <p:spPr bwMode="auto">
          <a:xfrm>
            <a:off x="709614" y="4862514"/>
            <a:ext cx="5680075" cy="4605337"/>
          </a:xfrm>
          <a:prstGeom prst="rect">
            <a:avLst/>
          </a:prstGeom>
          <a:noFill/>
          <a:ln w="9525">
            <a:noFill/>
            <a:miter lim="800000"/>
            <a:headEnd/>
            <a:tailEnd/>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95" name="Rectangle 6"/>
          <p:cNvSpPr>
            <a:spLocks noGrp="1" noChangeArrowheads="1"/>
          </p:cNvSpPr>
          <p:nvPr>
            <p:ph type="ftr" sz="quarter" idx="4"/>
          </p:nvPr>
        </p:nvSpPr>
        <p:spPr bwMode="auto">
          <a:xfrm>
            <a:off x="2" y="9720264"/>
            <a:ext cx="3076575" cy="512762"/>
          </a:xfrm>
          <a:prstGeom prst="rect">
            <a:avLst/>
          </a:prstGeom>
          <a:noFill/>
          <a:ln w="9525">
            <a:noFill/>
            <a:miter lim="800000"/>
            <a:headEnd/>
            <a:tailEnd/>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96" name="Rectangle 7"/>
          <p:cNvSpPr>
            <a:spLocks noGrp="1" noChangeArrowheads="1"/>
          </p:cNvSpPr>
          <p:nvPr>
            <p:ph type="sldNum" sz="quarter" idx="5"/>
          </p:nvPr>
        </p:nvSpPr>
        <p:spPr bwMode="auto">
          <a:xfrm>
            <a:off x="4021139" y="9720264"/>
            <a:ext cx="3076575" cy="512762"/>
          </a:xfrm>
          <a:prstGeom prst="rect">
            <a:avLst/>
          </a:prstGeom>
          <a:noFill/>
          <a:ln w="9525">
            <a:noFill/>
            <a:miter lim="800000"/>
            <a:headEnd/>
            <a:tailEnd/>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pPr/>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mn-cs"/>
      </a:defRPr>
    </a:lvl1pPr>
    <a:lvl2pPr marL="457200" algn="l" rtl="0" fontAlgn="base">
      <a:spcBef>
        <a:spcPct val="30000"/>
      </a:spcBef>
      <a:spcAft>
        <a:spcPct val="0"/>
      </a:spcAft>
      <a:defRPr sz="1200" kern="1200">
        <a:solidFill>
          <a:schemeClr val="tx1"/>
        </a:solidFill>
        <a:latin typeface="Arial" charset="0"/>
        <a:ea typeface="+mn-ea"/>
        <a:cs typeface="+mn-cs"/>
      </a:defRPr>
    </a:lvl2pPr>
    <a:lvl3pPr marL="914400" algn="l" rtl="0" fontAlgn="base">
      <a:spcBef>
        <a:spcPct val="30000"/>
      </a:spcBef>
      <a:spcAft>
        <a:spcPct val="0"/>
      </a:spcAft>
      <a:defRPr sz="1200" kern="1200">
        <a:solidFill>
          <a:schemeClr val="tx1"/>
        </a:solidFill>
        <a:latin typeface="Arial" charset="0"/>
        <a:ea typeface="+mn-ea"/>
        <a:cs typeface="+mn-cs"/>
      </a:defRPr>
    </a:lvl3pPr>
    <a:lvl4pPr marL="1371600" algn="l" rtl="0" fontAlgn="base">
      <a:spcBef>
        <a:spcPct val="30000"/>
      </a:spcBef>
      <a:spcAft>
        <a:spcPct val="0"/>
      </a:spcAft>
      <a:defRPr sz="1200" kern="1200">
        <a:solidFill>
          <a:schemeClr val="tx1"/>
        </a:solidFill>
        <a:latin typeface="Arial" charset="0"/>
        <a:ea typeface="+mn-ea"/>
        <a:cs typeface="+mn-cs"/>
      </a:defRPr>
    </a:lvl4pPr>
    <a:lvl5pPr marL="1828800" algn="l" rtl="0" fontAlgn="base">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1D8BD707-D9CF-40AE-B4C6-C98DA3205C09}" type="datetimeFigureOut">
              <a:rPr lang="en-US" smtClean="0"/>
              <a:pPr/>
              <a:t>4/19/2018</a:t>
            </a:fld>
            <a:endParaRPr lang="en-US"/>
          </a:p>
        </p:txBody>
      </p:sp>
      <p:sp>
        <p:nvSpPr>
          <p:cNvPr id="17" name="Footer Placeholder 16"/>
          <p:cNvSpPr>
            <a:spLocks noGrp="1"/>
          </p:cNvSpPr>
          <p:nvPr>
            <p:ph type="ftr" sz="quarter" idx="11"/>
          </p:nvPr>
        </p:nvSpPr>
        <p:spPr/>
        <p:txBody>
          <a:bodyPr/>
          <a:lstStyle/>
          <a:p>
            <a:endParaRPr lang="en-US"/>
          </a:p>
        </p:txBody>
      </p:sp>
      <p:sp>
        <p:nvSpPr>
          <p:cNvPr id="29" name="Slide Number Placeholder 28"/>
          <p:cNvSpPr>
            <a:spLocks noGrp="1"/>
          </p:cNvSpPr>
          <p:nvPr>
            <p:ph type="sldNum" sz="quarter" idx="12"/>
          </p:nvPr>
        </p:nvSpPr>
        <p:spPr/>
        <p:txBody>
          <a:bodyPr/>
          <a:lstStyle/>
          <a:p>
            <a:fld id="{B6F15528-21DE-4FAA-801E-634DDDAF4B2B}" type="slidenum">
              <a:rPr lang="en-US" smtClean="0"/>
              <a:pPr/>
              <a:t>‹#›</a:t>
            </a:fld>
            <a:endParaRPr lang="en-US"/>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4/19/2018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4/19/2018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7924800" y="6416675"/>
            <a:ext cx="762000" cy="365125"/>
          </a:xfrm>
        </p:spPr>
        <p:txBody>
          <a:body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4/19/2018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1D8BD707-D9CF-40AE-B4C6-C98DA3205C09}" type="datetimeFigureOut">
              <a:rPr lang="en-US" smtClean="0"/>
              <a:pPr/>
              <a:t>4/19/2018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1D8BD707-D9CF-40AE-B4C6-C98DA3205C09}" type="datetimeFigureOut">
              <a:rPr lang="en-US" smtClean="0"/>
              <a:pPr/>
              <a:t>4/19/2018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4/19/2018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4/19/2018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4/19/2018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4/19/2018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4/19/2018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1D8BD707-D9CF-40AE-B4C6-C98DA3205C09}" type="datetimeFigureOut">
              <a:rPr lang="en-US" smtClean="0"/>
              <a:pPr/>
              <a:t>4/19/2018</a:t>
            </a:fld>
            <a:endParaRPr lang="en-US"/>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US"/>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B6F15528-21DE-4FAA-801E-634DDDAF4B2B}" type="slidenum">
              <a:rPr lang="en-US" smtClean="0"/>
              <a:pPr/>
              <a:t>‹#›</a:t>
            </a:fld>
            <a:endParaRPr lang="en-US"/>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 Id="rId5" Type="http://schemas.openxmlformats.org/officeDocument/2006/relationships/image" Target="../media/image7.jpeg"/><Relationship Id="rId4" Type="http://schemas.openxmlformats.org/officeDocument/2006/relationships/image" Target="../media/image6.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89" name="Title 3"/>
          <p:cNvSpPr>
            <a:spLocks noGrp="1"/>
          </p:cNvSpPr>
          <p:nvPr>
            <p:ph type="title"/>
          </p:nvPr>
        </p:nvSpPr>
        <p:spPr>
          <a:xfrm>
            <a:off x="533400" y="2743200"/>
            <a:ext cx="8229600" cy="1143000"/>
          </a:xfrm>
        </p:spPr>
        <p:txBody>
          <a:bodyPr/>
          <a:lstStyle/>
          <a:p>
            <a:r>
              <a:rPr lang="en-US" dirty="0" smtClean="0"/>
              <a:t>Entrepreneurship</a:t>
            </a:r>
            <a:endParaRPr lang="en-IN" dirty="0"/>
          </a:p>
        </p:txBody>
      </p:sp>
      <p:sp>
        <p:nvSpPr>
          <p:cNvPr id="3" name="Rectangle 2"/>
          <p:cNvSpPr/>
          <p:nvPr/>
        </p:nvSpPr>
        <p:spPr>
          <a:xfrm>
            <a:off x="2057400" y="3810000"/>
            <a:ext cx="357790" cy="923330"/>
          </a:xfrm>
          <a:prstGeom prst="rect">
            <a:avLst/>
          </a:prstGeom>
          <a:noFill/>
        </p:spPr>
        <p:txBody>
          <a:bodyPr wrap="none" lIns="91440" tIns="45720" rIns="91440" bIns="45720">
            <a:spAutoFit/>
          </a:bodyPr>
          <a:lstStyle/>
          <a:p>
            <a:pPr algn="ctr"/>
            <a:r>
              <a:rPr lang="en-US" sz="54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 </a:t>
            </a:r>
            <a:endParaRPr lang="en-US" sz="5400" b="1" cap="none" spc="0"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2" name="Rectangle 1"/>
          <p:cNvSpPr/>
          <p:nvPr/>
        </p:nvSpPr>
        <p:spPr>
          <a:xfrm>
            <a:off x="1698701" y="3744178"/>
            <a:ext cx="6976258" cy="2570044"/>
          </a:xfrm>
          <a:prstGeom prst="rect">
            <a:avLst/>
          </a:prstGeom>
          <a:noFill/>
        </p:spPr>
        <p:txBody>
          <a:bodyPr wrap="square" lIns="91440" tIns="45720" rIns="91440" bIns="45720">
            <a:spAutoFit/>
          </a:bodyPr>
          <a:lstStyle/>
          <a:p>
            <a:pPr algn="ctr"/>
            <a:r>
              <a:rPr lang="en-US" sz="5400" b="1" cap="none" spc="0" dirty="0" smtClean="0">
                <a:ln w="13462">
                  <a:solidFill>
                    <a:schemeClr val="bg1"/>
                  </a:solidFill>
                  <a:prstDash val="solid"/>
                </a:ln>
                <a:solidFill>
                  <a:schemeClr val="tx1">
                    <a:lumMod val="85000"/>
                    <a:lumOff val="15000"/>
                  </a:schemeClr>
                </a:solidFill>
                <a:effectLst>
                  <a:outerShdw dist="38100" dir="2700000" algn="bl" rotWithShape="0">
                    <a:schemeClr val="accent5"/>
                  </a:outerShdw>
                </a:effectLst>
              </a:rPr>
              <a:t>Sandhya Thakur </a:t>
            </a:r>
          </a:p>
          <a:p>
            <a:pPr algn="ctr"/>
            <a:r>
              <a:rPr lang="en-US" sz="5400" b="1" dirty="0" smtClean="0">
                <a:ln w="13462">
                  <a:solidFill>
                    <a:schemeClr val="bg1"/>
                  </a:solidFill>
                  <a:prstDash val="solid"/>
                </a:ln>
                <a:solidFill>
                  <a:schemeClr val="tx1">
                    <a:lumMod val="85000"/>
                    <a:lumOff val="15000"/>
                  </a:schemeClr>
                </a:solidFill>
                <a:effectLst>
                  <a:outerShdw dist="38100" dir="2700000" algn="bl" rotWithShape="0">
                    <a:schemeClr val="accent5"/>
                  </a:outerShdw>
                </a:effectLst>
              </a:rPr>
              <a:t>Student no- 1705903</a:t>
            </a:r>
          </a:p>
          <a:p>
            <a:pPr algn="ctr"/>
            <a:r>
              <a:rPr lang="en-US" sz="5400" b="1" cap="none" spc="0" dirty="0" smtClean="0">
                <a:ln w="13462">
                  <a:solidFill>
                    <a:schemeClr val="bg1"/>
                  </a:solidFill>
                  <a:prstDash val="solid"/>
                </a:ln>
                <a:solidFill>
                  <a:schemeClr val="tx1">
                    <a:lumMod val="85000"/>
                    <a:lumOff val="15000"/>
                  </a:schemeClr>
                </a:solidFill>
                <a:effectLst>
                  <a:outerShdw dist="38100" dir="2700000" algn="bl" rotWithShape="0">
                    <a:schemeClr val="accent5"/>
                  </a:outerShdw>
                </a:effectLst>
              </a:rPr>
              <a:t>Tutor</a:t>
            </a:r>
            <a:r>
              <a:rPr lang="en-US" sz="5400" b="1" dirty="0" smtClean="0">
                <a:ln w="13462">
                  <a:solidFill>
                    <a:schemeClr val="bg1"/>
                  </a:solidFill>
                  <a:prstDash val="solid"/>
                </a:ln>
                <a:solidFill>
                  <a:schemeClr val="tx1">
                    <a:lumMod val="85000"/>
                    <a:lumOff val="15000"/>
                  </a:schemeClr>
                </a:solidFill>
                <a:effectLst>
                  <a:outerShdw dist="38100" dir="2700000" algn="bl" rotWithShape="0">
                    <a:schemeClr val="accent5"/>
                  </a:outerShdw>
                </a:effectLst>
              </a:rPr>
              <a:t>- Richard small </a:t>
            </a:r>
            <a:endParaRPr lang="en-US" sz="5400" b="1" cap="none" spc="0" dirty="0" smtClean="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Tree>
  </p:cSld>
  <p:clrMapOvr>
    <a:masterClrMapping/>
  </p:clrMapOvr>
  <p:transition>
    <p:dissolv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95" name="Title 2"/>
          <p:cNvSpPr>
            <a:spLocks noGrp="1"/>
          </p:cNvSpPr>
          <p:nvPr>
            <p:ph type="title"/>
          </p:nvPr>
        </p:nvSpPr>
        <p:spPr/>
        <p:txBody>
          <a:bodyPr/>
          <a:lstStyle/>
          <a:p>
            <a:r>
              <a:rPr lang="en-US" dirty="0" smtClean="0"/>
              <a:t>Introduction</a:t>
            </a:r>
            <a:endParaRPr lang="en-IN" dirty="0"/>
          </a:p>
        </p:txBody>
      </p:sp>
      <p:sp>
        <p:nvSpPr>
          <p:cNvPr id="1048596" name="Content Placeholder 3"/>
          <p:cNvSpPr>
            <a:spLocks noGrp="1"/>
          </p:cNvSpPr>
          <p:nvPr>
            <p:ph idx="1"/>
          </p:nvPr>
        </p:nvSpPr>
        <p:spPr/>
        <p:txBody>
          <a:bodyPr>
            <a:normAutofit fontScale="94821"/>
          </a:bodyPr>
          <a:lstStyle/>
          <a:p>
            <a:r>
              <a:rPr lang="en-US" sz="2800" dirty="0" smtClean="0"/>
              <a:t>Entrepreneur are those individuals who have the zeal to take financial risks to grab the opportunity of higher returns from the investments. Entrepreneurship is referred to as the process of development of new ventures or projects from where higher returns can be fetched. This presentation focuses on development of new coffee shop in UK near Queen’s House. </a:t>
            </a:r>
            <a:endParaRPr lang="en-IN" sz="2800" dirty="0"/>
          </a:p>
        </p:txBody>
      </p:sp>
      <p:pic>
        <p:nvPicPr>
          <p:cNvPr id="5" name="Picture 3"/>
          <p:cNvPicPr>
            <a:picLocks noChangeAspect="1" noChangeArrowheads="1"/>
          </p:cNvPicPr>
          <p:nvPr/>
        </p:nvPicPr>
        <p:blipFill>
          <a:blip r:embed="rId2" cstate="print"/>
          <a:srcRect/>
          <a:stretch>
            <a:fillRect/>
          </a:stretch>
        </p:blipFill>
        <p:spPr bwMode="auto">
          <a:xfrm>
            <a:off x="6553200" y="4953000"/>
            <a:ext cx="2209800" cy="1650529"/>
          </a:xfrm>
          <a:prstGeom prst="rect">
            <a:avLst/>
          </a:prstGeom>
          <a:noFill/>
          <a:ln w="9525">
            <a:noFill/>
            <a:miter lim="800000"/>
            <a:headEnd/>
            <a:tailEnd/>
          </a:ln>
          <a:effectLst/>
        </p:spPr>
      </p:pic>
    </p:spTree>
  </p:cSld>
  <p:clrMapOvr>
    <a:masterClrMapping/>
  </p:clrMapOvr>
  <p:transition>
    <p:wipe dir="d"/>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97" name="Title 1"/>
          <p:cNvSpPr>
            <a:spLocks noGrp="1"/>
          </p:cNvSpPr>
          <p:nvPr>
            <p:ph type="title"/>
          </p:nvPr>
        </p:nvSpPr>
        <p:spPr/>
        <p:txBody>
          <a:bodyPr/>
          <a:lstStyle/>
          <a:p>
            <a:r>
              <a:rPr lang="en-US" dirty="0" smtClean="0"/>
              <a:t>Business idea</a:t>
            </a:r>
            <a:endParaRPr lang="en-IN" dirty="0"/>
          </a:p>
        </p:txBody>
      </p:sp>
      <p:sp>
        <p:nvSpPr>
          <p:cNvPr id="1048598" name="Content Placeholder 2"/>
          <p:cNvSpPr>
            <a:spLocks noGrp="1"/>
          </p:cNvSpPr>
          <p:nvPr>
            <p:ph idx="1"/>
          </p:nvPr>
        </p:nvSpPr>
        <p:spPr/>
        <p:txBody>
          <a:bodyPr/>
          <a:lstStyle/>
          <a:p>
            <a:pPr>
              <a:lnSpc>
                <a:spcPct val="150000"/>
              </a:lnSpc>
            </a:pPr>
            <a:r>
              <a:rPr lang="en-US" dirty="0" smtClean="0"/>
              <a:t>Increasing demand for relaxation and exit from monotonous routine job has led to the increasing demand for coffee shops. </a:t>
            </a:r>
          </a:p>
          <a:p>
            <a:pPr>
              <a:lnSpc>
                <a:spcPct val="150000"/>
              </a:lnSpc>
            </a:pPr>
            <a:r>
              <a:rPr lang="en-US" dirty="0" smtClean="0"/>
              <a:t>Rising number of tourists within the country also depicts growth  and profitability of coffee shops which led to this idea. </a:t>
            </a:r>
            <a:endParaRPr lang="en-IN" dirty="0"/>
          </a:p>
        </p:txBody>
      </p:sp>
      <p:pic>
        <p:nvPicPr>
          <p:cNvPr id="4" name="Picture 2"/>
          <p:cNvPicPr>
            <a:picLocks noChangeAspect="1" noChangeArrowheads="1"/>
          </p:cNvPicPr>
          <p:nvPr/>
        </p:nvPicPr>
        <p:blipFill>
          <a:blip r:embed="rId2"/>
          <a:srcRect/>
          <a:stretch>
            <a:fillRect/>
          </a:stretch>
        </p:blipFill>
        <p:spPr bwMode="auto">
          <a:xfrm>
            <a:off x="5638800" y="5029200"/>
            <a:ext cx="3227647" cy="1676400"/>
          </a:xfrm>
          <a:prstGeom prst="rect">
            <a:avLst/>
          </a:prstGeom>
          <a:noFill/>
          <a:ln w="9525">
            <a:noFill/>
            <a:miter lim="800000"/>
            <a:headEnd/>
            <a:tailEnd/>
          </a:ln>
          <a:effectLst/>
        </p:spPr>
      </p:pic>
    </p:spTree>
  </p:cSld>
  <p:clrMapOvr>
    <a:masterClrMapping/>
  </p:clrMapOvr>
  <p:transition>
    <p:wipe/>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99" name="Title 1"/>
          <p:cNvSpPr>
            <a:spLocks noGrp="1"/>
          </p:cNvSpPr>
          <p:nvPr>
            <p:ph type="title"/>
          </p:nvPr>
        </p:nvSpPr>
        <p:spPr/>
        <p:txBody>
          <a:bodyPr/>
          <a:lstStyle/>
          <a:p>
            <a:r>
              <a:rPr lang="en-US" dirty="0" smtClean="0"/>
              <a:t>Products and services</a:t>
            </a:r>
            <a:endParaRPr lang="en-IN" dirty="0"/>
          </a:p>
        </p:txBody>
      </p:sp>
      <p:sp>
        <p:nvSpPr>
          <p:cNvPr id="1048600" name="Content Placeholder 2"/>
          <p:cNvSpPr>
            <a:spLocks noGrp="1"/>
          </p:cNvSpPr>
          <p:nvPr>
            <p:ph idx="1"/>
          </p:nvPr>
        </p:nvSpPr>
        <p:spPr/>
        <p:txBody>
          <a:bodyPr>
            <a:normAutofit lnSpcReduction="10000"/>
          </a:bodyPr>
          <a:lstStyle/>
          <a:p>
            <a:pPr>
              <a:lnSpc>
                <a:spcPct val="150000"/>
              </a:lnSpc>
            </a:pPr>
            <a:r>
              <a:rPr lang="en-US" dirty="0" smtClean="0"/>
              <a:t>A wide range of coffee</a:t>
            </a:r>
          </a:p>
          <a:p>
            <a:pPr>
              <a:lnSpc>
                <a:spcPct val="150000"/>
              </a:lnSpc>
            </a:pPr>
            <a:r>
              <a:rPr lang="en-US" dirty="0" smtClean="0"/>
              <a:t>Superior quality of the ambience with soothing music</a:t>
            </a:r>
          </a:p>
          <a:p>
            <a:pPr>
              <a:lnSpc>
                <a:spcPct val="150000"/>
              </a:lnSpc>
            </a:pPr>
            <a:r>
              <a:rPr lang="en-US" dirty="0" smtClean="0"/>
              <a:t>Comfortable seating arrangement</a:t>
            </a:r>
          </a:p>
          <a:p>
            <a:pPr>
              <a:lnSpc>
                <a:spcPct val="150000"/>
              </a:lnSpc>
            </a:pPr>
            <a:r>
              <a:rPr lang="en-US" dirty="0" smtClean="0"/>
              <a:t>Ability to accommodate at least fifty people at a single time</a:t>
            </a:r>
          </a:p>
          <a:p>
            <a:pPr>
              <a:lnSpc>
                <a:spcPct val="150000"/>
              </a:lnSpc>
            </a:pPr>
            <a:r>
              <a:rPr lang="en-US" dirty="0" smtClean="0"/>
              <a:t>Availability of snacks, sandwiches</a:t>
            </a:r>
            <a:r>
              <a:rPr lang="en-US" dirty="0"/>
              <a:t> </a:t>
            </a:r>
            <a:r>
              <a:rPr lang="en-US" dirty="0" smtClean="0"/>
              <a:t>and desserts</a:t>
            </a:r>
            <a:endParaRPr lang="en-IN" dirty="0"/>
          </a:p>
        </p:txBody>
      </p:sp>
    </p:spTree>
  </p:cSld>
  <p:clrMapOvr>
    <a:masterClrMapping/>
  </p:clrMapOvr>
  <p:transition>
    <p:pull dir="ld"/>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01" name="Title 1"/>
          <p:cNvSpPr>
            <a:spLocks noGrp="1"/>
          </p:cNvSpPr>
          <p:nvPr>
            <p:ph type="title"/>
          </p:nvPr>
        </p:nvSpPr>
        <p:spPr/>
        <p:txBody>
          <a:bodyPr/>
          <a:lstStyle/>
          <a:p>
            <a:r>
              <a:rPr lang="en-US" dirty="0" smtClean="0"/>
              <a:t>Coffee shop industry in </a:t>
            </a:r>
            <a:r>
              <a:rPr lang="en-US" dirty="0" err="1" smtClean="0"/>
              <a:t>uk</a:t>
            </a:r>
            <a:endParaRPr lang="en-IN" dirty="0"/>
          </a:p>
        </p:txBody>
      </p:sp>
      <p:sp>
        <p:nvSpPr>
          <p:cNvPr id="1048602" name="Content Placeholder 2"/>
          <p:cNvSpPr>
            <a:spLocks noGrp="1"/>
          </p:cNvSpPr>
          <p:nvPr>
            <p:ph idx="1"/>
          </p:nvPr>
        </p:nvSpPr>
        <p:spPr/>
        <p:txBody>
          <a:bodyPr>
            <a:normAutofit fontScale="92500"/>
          </a:bodyPr>
          <a:lstStyle/>
          <a:p>
            <a:pPr>
              <a:lnSpc>
                <a:spcPct val="150000"/>
              </a:lnSpc>
            </a:pPr>
            <a:r>
              <a:rPr lang="en-US" dirty="0" smtClean="0"/>
              <a:t>The coffee market of UK has been enjoying a significant growth over the years. The coffee market has rose by at least 37%.</a:t>
            </a:r>
          </a:p>
          <a:p>
            <a:pPr>
              <a:lnSpc>
                <a:spcPct val="150000"/>
              </a:lnSpc>
            </a:pPr>
            <a:r>
              <a:rPr lang="en-US" dirty="0" smtClean="0"/>
              <a:t>The annual turnover on the year 2011 </a:t>
            </a:r>
            <a:r>
              <a:rPr lang="en-US" dirty="0"/>
              <a:t>was £2.4 billion </a:t>
            </a:r>
            <a:r>
              <a:rPr lang="en-US" dirty="0" smtClean="0"/>
              <a:t>while it rose </a:t>
            </a:r>
            <a:r>
              <a:rPr lang="en-US" dirty="0"/>
              <a:t>to £3.4 billion </a:t>
            </a:r>
            <a:r>
              <a:rPr lang="en-US" dirty="0" smtClean="0"/>
              <a:t>in the year 2016</a:t>
            </a:r>
          </a:p>
          <a:p>
            <a:pPr>
              <a:lnSpc>
                <a:spcPct val="150000"/>
              </a:lnSpc>
            </a:pPr>
            <a:r>
              <a:rPr lang="en-US" dirty="0" smtClean="0"/>
              <a:t>However, there is intense competition in the market</a:t>
            </a:r>
          </a:p>
          <a:p>
            <a:pPr marL="114300" indent="0">
              <a:lnSpc>
                <a:spcPct val="150000"/>
              </a:lnSpc>
              <a:buNone/>
            </a:pPr>
            <a:endParaRPr lang="en-IN" dirty="0"/>
          </a:p>
        </p:txBody>
      </p:sp>
    </p:spTree>
  </p:cSld>
  <p:clrMapOvr>
    <a:masterClrMapping/>
  </p:clrMapOvr>
  <p:transition>
    <p:wheel spokes="8"/>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03" name="Title 1"/>
          <p:cNvSpPr>
            <a:spLocks noGrp="1"/>
          </p:cNvSpPr>
          <p:nvPr>
            <p:ph type="title"/>
          </p:nvPr>
        </p:nvSpPr>
        <p:spPr/>
        <p:txBody>
          <a:bodyPr/>
          <a:lstStyle/>
          <a:p>
            <a:r>
              <a:rPr lang="en-US" dirty="0" smtClean="0"/>
              <a:t>Pest analysis</a:t>
            </a:r>
            <a:endParaRPr lang="en-IN" dirty="0"/>
          </a:p>
        </p:txBody>
      </p:sp>
      <p:sp>
        <p:nvSpPr>
          <p:cNvPr id="1048604" name="Content Placeholder 2"/>
          <p:cNvSpPr>
            <a:spLocks noGrp="1"/>
          </p:cNvSpPr>
          <p:nvPr>
            <p:ph idx="1"/>
          </p:nvPr>
        </p:nvSpPr>
        <p:spPr/>
        <p:txBody>
          <a:bodyPr>
            <a:normAutofit/>
          </a:bodyPr>
          <a:lstStyle/>
          <a:p>
            <a:pPr>
              <a:lnSpc>
                <a:spcPct val="150000"/>
              </a:lnSpc>
            </a:pPr>
            <a:r>
              <a:rPr lang="en-US" sz="2800" dirty="0" smtClean="0"/>
              <a:t>Political: stable government</a:t>
            </a:r>
          </a:p>
          <a:p>
            <a:pPr>
              <a:lnSpc>
                <a:spcPct val="150000"/>
              </a:lnSpc>
            </a:pPr>
            <a:r>
              <a:rPr lang="en-US" sz="2800" dirty="0" smtClean="0"/>
              <a:t>Economic: UK is economically stable</a:t>
            </a:r>
          </a:p>
          <a:p>
            <a:pPr>
              <a:lnSpc>
                <a:spcPct val="150000"/>
              </a:lnSpc>
            </a:pPr>
            <a:r>
              <a:rPr lang="en-US" sz="2800" dirty="0" smtClean="0"/>
              <a:t>Socio-cultural: high income and occupational level of the people of UK</a:t>
            </a:r>
          </a:p>
          <a:p>
            <a:pPr>
              <a:lnSpc>
                <a:spcPct val="150000"/>
              </a:lnSpc>
            </a:pPr>
            <a:r>
              <a:rPr lang="en-US" sz="2800" dirty="0" smtClean="0"/>
              <a:t>Technological: readily available technologies</a:t>
            </a:r>
            <a:endParaRPr lang="en-IN" sz="2800" dirty="0"/>
          </a:p>
        </p:txBody>
      </p:sp>
    </p:spTree>
  </p:cSld>
  <p:clrMapOvr>
    <a:masterClrMapping/>
  </p:clrMapOvr>
  <p:transition>
    <p:plus/>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05" name="Title 1"/>
          <p:cNvSpPr>
            <a:spLocks noGrp="1"/>
          </p:cNvSpPr>
          <p:nvPr>
            <p:ph type="title"/>
          </p:nvPr>
        </p:nvSpPr>
        <p:spPr/>
        <p:txBody>
          <a:bodyPr/>
          <a:lstStyle/>
          <a:p>
            <a:r>
              <a:rPr lang="en-US" dirty="0" smtClean="0"/>
              <a:t>Segmentation</a:t>
            </a:r>
            <a:endParaRPr lang="en-IN" dirty="0"/>
          </a:p>
        </p:txBody>
      </p:sp>
      <p:sp>
        <p:nvSpPr>
          <p:cNvPr id="1048606" name="Content Placeholder 2"/>
          <p:cNvSpPr>
            <a:spLocks noGrp="1"/>
          </p:cNvSpPr>
          <p:nvPr>
            <p:ph idx="1"/>
          </p:nvPr>
        </p:nvSpPr>
        <p:spPr/>
        <p:txBody>
          <a:bodyPr>
            <a:normAutofit/>
          </a:bodyPr>
          <a:lstStyle/>
          <a:p>
            <a:pPr algn="ctr">
              <a:lnSpc>
                <a:spcPct val="150000"/>
              </a:lnSpc>
            </a:pPr>
            <a:r>
              <a:rPr lang="en-US" sz="2800" dirty="0" smtClean="0"/>
              <a:t>Geographic </a:t>
            </a:r>
            <a:r>
              <a:rPr lang="en-US" sz="2800" dirty="0"/>
              <a:t>segmentation</a:t>
            </a:r>
            <a:endParaRPr lang="en-IN" sz="2800" dirty="0"/>
          </a:p>
          <a:p>
            <a:pPr algn="ctr">
              <a:lnSpc>
                <a:spcPct val="150000"/>
              </a:lnSpc>
            </a:pPr>
            <a:r>
              <a:rPr lang="en-US" sz="2800" dirty="0" smtClean="0"/>
              <a:t>Demographic segmentation</a:t>
            </a:r>
          </a:p>
          <a:p>
            <a:pPr algn="ctr">
              <a:lnSpc>
                <a:spcPct val="150000"/>
              </a:lnSpc>
            </a:pPr>
            <a:r>
              <a:rPr lang="en-US" sz="2800" dirty="0" smtClean="0"/>
              <a:t>Behavioral segmentation</a:t>
            </a:r>
            <a:endParaRPr lang="en-US" sz="2800" dirty="0"/>
          </a:p>
          <a:p>
            <a:pPr algn="ctr">
              <a:lnSpc>
                <a:spcPct val="150000"/>
              </a:lnSpc>
            </a:pPr>
            <a:r>
              <a:rPr lang="en-US" sz="2800" dirty="0"/>
              <a:t>Psychographic </a:t>
            </a:r>
            <a:r>
              <a:rPr lang="en-US" sz="2800" dirty="0" smtClean="0"/>
              <a:t>segmentation</a:t>
            </a:r>
          </a:p>
        </p:txBody>
      </p:sp>
    </p:spTree>
  </p:cSld>
  <p:clrMapOvr>
    <a:masterClrMapping/>
  </p:clrMapOvr>
  <p:transition>
    <p:strips dir="ru"/>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07" name="Title 1"/>
          <p:cNvSpPr>
            <a:spLocks noGrp="1"/>
          </p:cNvSpPr>
          <p:nvPr>
            <p:ph type="title"/>
          </p:nvPr>
        </p:nvSpPr>
        <p:spPr/>
        <p:txBody>
          <a:bodyPr/>
          <a:lstStyle/>
          <a:p>
            <a:r>
              <a:rPr lang="en-US" dirty="0" smtClean="0"/>
              <a:t>Target customers</a:t>
            </a:r>
            <a:endParaRPr lang="en-IN" dirty="0"/>
          </a:p>
        </p:txBody>
      </p:sp>
      <p:sp>
        <p:nvSpPr>
          <p:cNvPr id="1048608" name="Content Placeholder 2"/>
          <p:cNvSpPr>
            <a:spLocks noGrp="1"/>
          </p:cNvSpPr>
          <p:nvPr>
            <p:ph idx="1"/>
          </p:nvPr>
        </p:nvSpPr>
        <p:spPr/>
        <p:txBody>
          <a:bodyPr>
            <a:normAutofit fontScale="92500" lnSpcReduction="10000"/>
          </a:bodyPr>
          <a:lstStyle/>
          <a:p>
            <a:pPr algn="ctr">
              <a:lnSpc>
                <a:spcPct val="150000"/>
              </a:lnSpc>
            </a:pPr>
            <a:endParaRPr lang="en-US" sz="2800" dirty="0" smtClean="0"/>
          </a:p>
          <a:p>
            <a:pPr algn="ctr">
              <a:lnSpc>
                <a:spcPct val="150000"/>
              </a:lnSpc>
            </a:pPr>
            <a:r>
              <a:rPr lang="en-US" sz="2800" dirty="0" smtClean="0"/>
              <a:t>Local </a:t>
            </a:r>
            <a:r>
              <a:rPr lang="en-US" sz="2800" dirty="0"/>
              <a:t>people</a:t>
            </a:r>
          </a:p>
          <a:p>
            <a:pPr algn="ctr">
              <a:lnSpc>
                <a:spcPct val="150000"/>
              </a:lnSpc>
            </a:pPr>
            <a:r>
              <a:rPr lang="en-US" sz="2800" dirty="0"/>
              <a:t>Working professionals</a:t>
            </a:r>
          </a:p>
          <a:p>
            <a:pPr algn="ctr">
              <a:lnSpc>
                <a:spcPct val="150000"/>
              </a:lnSpc>
            </a:pPr>
            <a:r>
              <a:rPr lang="en-US" sz="2800" dirty="0"/>
              <a:t>Couples</a:t>
            </a:r>
          </a:p>
          <a:p>
            <a:pPr algn="ctr">
              <a:lnSpc>
                <a:spcPct val="150000"/>
              </a:lnSpc>
            </a:pPr>
            <a:r>
              <a:rPr lang="en-US" sz="2800" dirty="0"/>
              <a:t>Young generation</a:t>
            </a:r>
          </a:p>
          <a:p>
            <a:pPr algn="ctr">
              <a:lnSpc>
                <a:spcPct val="150000"/>
              </a:lnSpc>
            </a:pPr>
            <a:r>
              <a:rPr lang="en-IN" sz="2800" dirty="0" smtClean="0"/>
              <a:t> Tourist</a:t>
            </a:r>
          </a:p>
          <a:p>
            <a:pPr algn="ctr">
              <a:lnSpc>
                <a:spcPct val="150000"/>
              </a:lnSpc>
            </a:pPr>
            <a:r>
              <a:rPr lang="en-IN" dirty="0" smtClean="0"/>
              <a:t>International students</a:t>
            </a:r>
            <a:endParaRPr lang="en-IN" sz="2800" dirty="0"/>
          </a:p>
        </p:txBody>
      </p:sp>
      <p:pic>
        <p:nvPicPr>
          <p:cNvPr id="2050" name="Picture 2"/>
          <p:cNvPicPr>
            <a:picLocks noChangeAspect="1" noChangeArrowheads="1"/>
          </p:cNvPicPr>
          <p:nvPr/>
        </p:nvPicPr>
        <p:blipFill>
          <a:blip r:embed="rId2"/>
          <a:srcRect/>
          <a:stretch>
            <a:fillRect/>
          </a:stretch>
        </p:blipFill>
        <p:spPr bwMode="auto">
          <a:xfrm>
            <a:off x="-6858000" y="15392400"/>
            <a:ext cx="24688800" cy="18440400"/>
          </a:xfrm>
          <a:prstGeom prst="rect">
            <a:avLst/>
          </a:prstGeom>
          <a:noFill/>
          <a:ln w="9525">
            <a:noFill/>
            <a:miter lim="800000"/>
            <a:headEnd/>
            <a:tailEnd/>
          </a:ln>
          <a:effectLst/>
        </p:spPr>
      </p:pic>
      <p:pic>
        <p:nvPicPr>
          <p:cNvPr id="2053" name="Picture 5"/>
          <p:cNvPicPr>
            <a:picLocks noChangeAspect="1" noChangeArrowheads="1"/>
          </p:cNvPicPr>
          <p:nvPr/>
        </p:nvPicPr>
        <p:blipFill>
          <a:blip r:embed="rId3"/>
          <a:srcRect/>
          <a:stretch>
            <a:fillRect/>
          </a:stretch>
        </p:blipFill>
        <p:spPr bwMode="auto">
          <a:xfrm>
            <a:off x="6781800" y="4495800"/>
            <a:ext cx="1901950" cy="1828800"/>
          </a:xfrm>
          <a:prstGeom prst="rect">
            <a:avLst/>
          </a:prstGeom>
          <a:noFill/>
          <a:ln w="9525">
            <a:noFill/>
            <a:miter lim="800000"/>
            <a:headEnd/>
            <a:tailEnd/>
          </a:ln>
          <a:effectLst/>
        </p:spPr>
      </p:pic>
      <p:pic>
        <p:nvPicPr>
          <p:cNvPr id="2054" name="Picture 6"/>
          <p:cNvPicPr>
            <a:picLocks noChangeAspect="1" noChangeArrowheads="1"/>
          </p:cNvPicPr>
          <p:nvPr/>
        </p:nvPicPr>
        <p:blipFill>
          <a:blip r:embed="rId4"/>
          <a:srcRect/>
          <a:stretch>
            <a:fillRect/>
          </a:stretch>
        </p:blipFill>
        <p:spPr bwMode="auto">
          <a:xfrm>
            <a:off x="381000" y="1447800"/>
            <a:ext cx="2298700" cy="1724025"/>
          </a:xfrm>
          <a:prstGeom prst="rect">
            <a:avLst/>
          </a:prstGeom>
          <a:noFill/>
          <a:ln w="9525">
            <a:noFill/>
            <a:miter lim="800000"/>
            <a:headEnd/>
            <a:tailEnd/>
          </a:ln>
          <a:effectLst/>
        </p:spPr>
      </p:pic>
      <p:pic>
        <p:nvPicPr>
          <p:cNvPr id="2055" name="Picture 7"/>
          <p:cNvPicPr>
            <a:picLocks noChangeAspect="1" noChangeArrowheads="1"/>
          </p:cNvPicPr>
          <p:nvPr/>
        </p:nvPicPr>
        <p:blipFill>
          <a:blip r:embed="rId5"/>
          <a:srcRect/>
          <a:stretch>
            <a:fillRect/>
          </a:stretch>
        </p:blipFill>
        <p:spPr bwMode="auto">
          <a:xfrm>
            <a:off x="152400" y="4191000"/>
            <a:ext cx="2644831" cy="1765300"/>
          </a:xfrm>
          <a:prstGeom prst="rect">
            <a:avLst/>
          </a:prstGeom>
          <a:noFill/>
          <a:ln w="9525">
            <a:noFill/>
            <a:miter lim="800000"/>
            <a:headEnd/>
            <a:tailEnd/>
          </a:ln>
          <a:effectLst/>
        </p:spPr>
      </p:pic>
    </p:spTree>
  </p:cSld>
  <p:clrMapOvr>
    <a:masterClrMapping/>
  </p:clrMapOvr>
  <p:transition>
    <p:newsflash/>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09" name="Title 1"/>
          <p:cNvSpPr>
            <a:spLocks noGrp="1"/>
          </p:cNvSpPr>
          <p:nvPr>
            <p:ph type="title"/>
          </p:nvPr>
        </p:nvSpPr>
        <p:spPr/>
        <p:txBody>
          <a:bodyPr/>
          <a:lstStyle/>
          <a:p>
            <a:r>
              <a:rPr lang="en-US" dirty="0" smtClean="0"/>
              <a:t>Investor attractions</a:t>
            </a:r>
            <a:endParaRPr lang="en-IN" dirty="0"/>
          </a:p>
        </p:txBody>
      </p:sp>
      <p:sp>
        <p:nvSpPr>
          <p:cNvPr id="1048610" name="Content Placeholder 2"/>
          <p:cNvSpPr>
            <a:spLocks noGrp="1"/>
          </p:cNvSpPr>
          <p:nvPr>
            <p:ph idx="1"/>
          </p:nvPr>
        </p:nvSpPr>
        <p:spPr/>
        <p:txBody>
          <a:bodyPr/>
          <a:lstStyle/>
          <a:p>
            <a:pPr algn="ctr">
              <a:lnSpc>
                <a:spcPct val="200000"/>
              </a:lnSpc>
            </a:pPr>
            <a:endParaRPr lang="en-US" dirty="0" smtClean="0"/>
          </a:p>
          <a:p>
            <a:pPr algn="ctr">
              <a:lnSpc>
                <a:spcPct val="200000"/>
              </a:lnSpc>
            </a:pPr>
            <a:r>
              <a:rPr lang="en-US" dirty="0" smtClean="0"/>
              <a:t>Rising demand for coffee shops</a:t>
            </a:r>
          </a:p>
          <a:p>
            <a:pPr algn="ctr">
              <a:lnSpc>
                <a:spcPct val="200000"/>
              </a:lnSpc>
            </a:pPr>
            <a:r>
              <a:rPr lang="en-US" dirty="0" smtClean="0"/>
              <a:t>Rising demand for tourism in UK</a:t>
            </a:r>
          </a:p>
          <a:p>
            <a:pPr algn="ctr">
              <a:lnSpc>
                <a:spcPct val="200000"/>
              </a:lnSpc>
            </a:pPr>
            <a:r>
              <a:rPr lang="en-US" dirty="0" smtClean="0"/>
              <a:t>High growth rate of coffee shops in UK </a:t>
            </a:r>
          </a:p>
          <a:p>
            <a:pPr algn="ctr">
              <a:lnSpc>
                <a:spcPct val="200000"/>
              </a:lnSpc>
            </a:pPr>
            <a:r>
              <a:rPr lang="en-US" dirty="0" smtClean="0"/>
              <a:t>Growth of the hospitality industry</a:t>
            </a:r>
            <a:endParaRPr lang="en-IN" dirty="0"/>
          </a:p>
        </p:txBody>
      </p:sp>
    </p:spTree>
  </p:cSld>
  <p:clrMapOvr>
    <a:masterClrMapping/>
  </p:clrMapOvr>
  <p:transition>
    <p:checker dir="vert"/>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11" name="Title 1"/>
          <p:cNvSpPr>
            <a:spLocks noGrp="1"/>
          </p:cNvSpPr>
          <p:nvPr>
            <p:ph type="title"/>
          </p:nvPr>
        </p:nvSpPr>
        <p:spPr/>
        <p:txBody>
          <a:bodyPr/>
          <a:lstStyle/>
          <a:p>
            <a:r>
              <a:rPr lang="en-US" dirty="0" smtClean="0"/>
              <a:t>conclusion</a:t>
            </a:r>
            <a:endParaRPr lang="en-IN" dirty="0"/>
          </a:p>
        </p:txBody>
      </p:sp>
      <p:sp>
        <p:nvSpPr>
          <p:cNvPr id="1048612" name="Content Placeholder 2"/>
          <p:cNvSpPr>
            <a:spLocks noGrp="1"/>
          </p:cNvSpPr>
          <p:nvPr>
            <p:ph idx="1"/>
          </p:nvPr>
        </p:nvSpPr>
        <p:spPr/>
        <p:txBody>
          <a:bodyPr>
            <a:normAutofit/>
          </a:bodyPr>
          <a:lstStyle/>
          <a:p>
            <a:pPr marL="114300" indent="0">
              <a:lnSpc>
                <a:spcPct val="150000"/>
              </a:lnSpc>
              <a:buNone/>
            </a:pPr>
            <a:r>
              <a:rPr lang="en-US" sz="2800" dirty="0" smtClean="0"/>
              <a:t>This presentation shows that the development of a coffee shop in UK would help in bringing immense profit to the entrepreneur. Starting up this venture would be a huge success. </a:t>
            </a:r>
            <a:endParaRPr lang="en-IN" sz="2800" dirty="0"/>
          </a:p>
        </p:txBody>
      </p:sp>
      <p:pic>
        <p:nvPicPr>
          <p:cNvPr id="3074" name="Picture 2"/>
          <p:cNvPicPr>
            <a:picLocks noChangeAspect="1" noChangeArrowheads="1"/>
          </p:cNvPicPr>
          <p:nvPr/>
        </p:nvPicPr>
        <p:blipFill>
          <a:blip r:embed="rId2"/>
          <a:srcRect/>
          <a:stretch>
            <a:fillRect/>
          </a:stretch>
        </p:blipFill>
        <p:spPr bwMode="auto">
          <a:xfrm>
            <a:off x="4191000" y="4191000"/>
            <a:ext cx="4419600" cy="2492654"/>
          </a:xfrm>
          <a:prstGeom prst="rect">
            <a:avLst/>
          </a:prstGeom>
          <a:noFill/>
          <a:ln w="9525">
            <a:noFill/>
            <a:miter lim="800000"/>
            <a:headEnd/>
            <a:tailEnd/>
          </a:ln>
          <a:effectLst/>
        </p:spPr>
      </p:pic>
    </p:spTree>
  </p:cSld>
  <p:clrMapOvr>
    <a:masterClrMapping/>
  </p:clrMapOvr>
  <p:transition>
    <p:wheel spokes="2"/>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13" name="Title 5"/>
          <p:cNvSpPr>
            <a:spLocks noGrp="1"/>
          </p:cNvSpPr>
          <p:nvPr>
            <p:ph type="title"/>
          </p:nvPr>
        </p:nvSpPr>
        <p:spPr>
          <a:xfrm>
            <a:off x="457200" y="3048000"/>
            <a:ext cx="8260672" cy="1039427"/>
          </a:xfrm>
        </p:spPr>
        <p:txBody>
          <a:bodyPr/>
          <a:lstStyle/>
          <a:p>
            <a:r>
              <a:rPr lang="en-US" dirty="0" smtClean="0"/>
              <a:t>Thank you..</a:t>
            </a:r>
            <a:endParaRPr lang="en-IN" dirty="0"/>
          </a:p>
        </p:txBody>
      </p:sp>
    </p:spTree>
  </p:cSld>
  <p:clrMapOvr>
    <a:masterClrMapping/>
  </p:clrMapOvr>
  <p:transition>
    <p:dissolve/>
  </p:transition>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38</TotalTime>
  <Words>325</Words>
  <Application>Microsoft Office PowerPoint</Application>
  <PresentationFormat>On-screen Show (4:3)</PresentationFormat>
  <Paragraphs>47</Paragraphs>
  <Slides>11</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Arial</vt:lpstr>
      <vt:lpstr>Book Antiqua</vt:lpstr>
      <vt:lpstr>Calibri</vt:lpstr>
      <vt:lpstr>Lucida Sans</vt:lpstr>
      <vt:lpstr>Wingdings</vt:lpstr>
      <vt:lpstr>Wingdings 2</vt:lpstr>
      <vt:lpstr>Wingdings 3</vt:lpstr>
      <vt:lpstr>Apex</vt:lpstr>
      <vt:lpstr>Entrepreneurship</vt:lpstr>
      <vt:lpstr>Introduction</vt:lpstr>
      <vt:lpstr>Business idea</vt:lpstr>
      <vt:lpstr>Products and services</vt:lpstr>
      <vt:lpstr>Coffee shop industry in uk</vt:lpstr>
      <vt:lpstr>Pest analysis</vt:lpstr>
      <vt:lpstr>Segmentation</vt:lpstr>
      <vt:lpstr>Target customers</vt:lpstr>
      <vt:lpstr>Investor attractions</vt:lpstr>
      <vt:lpstr>conclusion</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Entrepreneurship</dc:title>
  <dc:creator>Hp</dc:creator>
  <cp:lastModifiedBy>Sandhya Thakur (1705903)</cp:lastModifiedBy>
  <cp:revision>8</cp:revision>
  <dcterms:created xsi:type="dcterms:W3CDTF">2006-08-15T22:00:00Z</dcterms:created>
  <dcterms:modified xsi:type="dcterms:W3CDTF">2018-04-19T14:44:36Z</dcterms:modified>
</cp:coreProperties>
</file>