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9" r:id="rId2"/>
    <p:sldId id="259" r:id="rId3"/>
    <p:sldId id="261" r:id="rId4"/>
    <p:sldId id="262" r:id="rId5"/>
    <p:sldId id="264" r:id="rId6"/>
    <p:sldId id="265" r:id="rId7"/>
    <p:sldId id="266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50FCCF-FFEB-3406-67A7-81031B762673}" v="1" dt="2026-06-20T03:41:48.036"/>
    <p1510:client id="{85B5EA14-CEF5-BA20-39A3-03AFD968E7B3}" v="132" dt="2026-06-19T20:42:25.407"/>
    <p1510:client id="{95F0D251-03D0-8DCE-0117-5D5CEE8522C5}" v="3" dt="2026-06-20T03:39:32.389"/>
    <p1510:client id="{CE26E2B1-5ED9-489E-8D3C-EE5297313764}" v="4" dt="2026-06-20T03:42:47.374"/>
    <p1510:client id="{E75A1AF1-7CFA-9BD1-CD80-6A4DCC32AA19}" v="688" dt="2026-06-20T05:35:25.553"/>
    <p1510:client id="{F59F2636-5440-9F40-3033-A9C2AA11927B}" v="27" dt="2026-06-20T05:54:39.3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heme" Target="theme/theme1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viewProps" Target="viewProps.xml" Id="rId12" /><Relationship Type="http://schemas.openxmlformats.org/officeDocument/2006/relationships/slide" Target="slides/slide1.xml" Id="rId2" /><Relationship Type="http://schemas.microsoft.com/office/2015/10/relationships/revisionInfo" Target="revisionInfo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presProps" Target="presProps.xml" Id="rId11" /><Relationship Type="http://schemas.openxmlformats.org/officeDocument/2006/relationships/slide" Target="slides/slide4.xml" Id="rId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ableStyles" Target="tableStyles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603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412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403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82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92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855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008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645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501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94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14424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021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62769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0068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146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945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1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an-introduction-to-organizational-communication/s06-02-rethinking-communication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F0EE337-A6A4-AA9A-469A-D917A2490E4B}"/>
              </a:ext>
            </a:extLst>
          </p:cNvPr>
          <p:cNvSpPr txBox="1"/>
          <p:nvPr/>
        </p:nvSpPr>
        <p:spPr>
          <a:xfrm>
            <a:off x="1392667" y="2398957"/>
            <a:ext cx="7968931" cy="35261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Module Code: LCHS4009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Module Tittle: Professional within Health and social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Assignment Tittle: Component 1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Lecturer's Name: Olubukola Adegbite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Student Name; Maria Ajadalu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ID: 2506380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D4D086-D86B-BC5D-38AC-2A04BC73AFF9}"/>
              </a:ext>
            </a:extLst>
          </p:cNvPr>
          <p:cNvSpPr txBox="1"/>
          <p:nvPr/>
        </p:nvSpPr>
        <p:spPr>
          <a:xfrm>
            <a:off x="1597813" y="1939650"/>
            <a:ext cx="5604293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Module Code: LCHS4009</a:t>
            </a:r>
          </a:p>
          <a:p>
            <a:r>
              <a:rPr lang="en-GB"/>
              <a:t>Module Tittle: Professional Development  within Health and Social</a:t>
            </a:r>
          </a:p>
          <a:p>
            <a:r>
              <a:rPr lang="en-GB"/>
              <a:t>Assignment Tittle: Component 1</a:t>
            </a:r>
          </a:p>
          <a:p>
            <a:r>
              <a:rPr lang="en-GB"/>
              <a:t>Lecturer's Name: Olubukola Adegbite</a:t>
            </a:r>
          </a:p>
          <a:p>
            <a:r>
              <a:rPr lang="en-GB"/>
              <a:t>Student Name: Maria Ajadalu</a:t>
            </a:r>
          </a:p>
          <a:p>
            <a:r>
              <a:rPr lang="en-GB"/>
              <a:t>ID: 2506380</a:t>
            </a:r>
          </a:p>
        </p:txBody>
      </p:sp>
    </p:spTree>
    <p:extLst>
      <p:ext uri="{BB962C8B-B14F-4D97-AF65-F5344CB8AC3E}">
        <p14:creationId xmlns:p14="http://schemas.microsoft.com/office/powerpoint/2010/main" val="563881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6F4590-DFDD-F2B5-77BB-BCACE11B5243}"/>
              </a:ext>
            </a:extLst>
          </p:cNvPr>
          <p:cNvSpPr txBox="1"/>
          <p:nvPr/>
        </p:nvSpPr>
        <p:spPr>
          <a:xfrm>
            <a:off x="1753874" y="1489455"/>
            <a:ext cx="5675602" cy="23057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>
                <a:solidFill>
                  <a:schemeClr val="tx2"/>
                </a:solidFill>
              </a:rPr>
              <a:t>Communication in Health and Social Care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>
                <a:solidFill>
                  <a:schemeClr val="tx2"/>
                </a:solidFill>
              </a:rPr>
              <a:t>Introduction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>
                <a:solidFill>
                  <a:schemeClr val="tx2"/>
                </a:solidFill>
              </a:rPr>
              <a:t>Communication is the process of sharing information, ideas, feelings and instructions between individuals through verbal, non-verbal, written and digital methods. Effective communication is essential in health and social care because it supports safe, person-central, and high-quality care (Arnold and Boggs, 2020).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chemeClr val="tx2"/>
                </a:solidFill>
              </a:rPr>
              <a:t>Communication is one of the most important professional skills in health and social care. Every interaction with patients, families and colleagues depends on effective communication.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2"/>
              </a:solidFill>
            </a:endParaRPr>
          </a:p>
        </p:txBody>
      </p:sp>
      <p:pic>
        <p:nvPicPr>
          <p:cNvPr id="3" name="Picture 2" descr="A person giving a speech to a group of people&#10;&#10;AI-generated content may be incorrect.">
            <a:extLst>
              <a:ext uri="{FF2B5EF4-FFF2-40B4-BE49-F238E27FC236}">
                <a16:creationId xmlns:a16="http://schemas.microsoft.com/office/drawing/2014/main" id="{7D6BF185-AEE1-A24C-BAAB-246CECD652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95632" y="4095390"/>
            <a:ext cx="1951190" cy="17583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234102-C3D8-2BD7-1D92-0C08592EF64D}"/>
              </a:ext>
            </a:extLst>
          </p:cNvPr>
          <p:cNvSpPr txBox="1"/>
          <p:nvPr/>
        </p:nvSpPr>
        <p:spPr>
          <a:xfrm>
            <a:off x="4337409" y="5997515"/>
            <a:ext cx="6680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/>
              <a:t>(BING 20.06.26)</a:t>
            </a:r>
          </a:p>
        </p:txBody>
      </p:sp>
    </p:spTree>
    <p:extLst>
      <p:ext uri="{BB962C8B-B14F-4D97-AF65-F5344CB8AC3E}">
        <p14:creationId xmlns:p14="http://schemas.microsoft.com/office/powerpoint/2010/main" val="2906750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D2BEE9-4126-A72B-0716-BAD4FF0FAD59}"/>
              </a:ext>
            </a:extLst>
          </p:cNvPr>
          <p:cNvSpPr txBox="1"/>
          <p:nvPr/>
        </p:nvSpPr>
        <p:spPr>
          <a:xfrm>
            <a:off x="1201007" y="1937982"/>
            <a:ext cx="7879304" cy="326636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>
                <a:solidFill>
                  <a:schemeClr val="tx1">
                    <a:alpha val="55000"/>
                  </a:schemeClr>
                </a:solidFill>
              </a:rPr>
              <a:t>Important of communication in Health and Social Care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>
                <a:solidFill>
                  <a:schemeClr val="tx1">
                    <a:alpha val="55000"/>
                  </a:schemeClr>
                </a:solidFill>
              </a:rPr>
              <a:t>Patient Safety</a:t>
            </a:r>
            <a:endParaRPr lang="en-US" sz="1200" b="1">
              <a:solidFill>
                <a:srgbClr val="000000">
                  <a:alpha val="55000"/>
                </a:srgb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>
                <a:solidFill>
                  <a:schemeClr val="tx1">
                    <a:alpha val="55000"/>
                  </a:schemeClr>
                </a:solidFill>
              </a:rPr>
              <a:t>Poor communication can lead to medication errors, delays in treatment and misunderstandings.</a:t>
            </a:r>
            <a:endParaRPr lang="en-US" sz="1200">
              <a:solidFill>
                <a:srgbClr val="000000">
                  <a:alpha val="55000"/>
                </a:srgb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>
                <a:solidFill>
                  <a:schemeClr val="tx1">
                    <a:alpha val="55000"/>
                  </a:schemeClr>
                </a:solidFill>
              </a:rPr>
              <a:t>Person-Centre Care</a:t>
            </a:r>
            <a:endParaRPr lang="en-US" sz="1200" b="1">
              <a:solidFill>
                <a:srgbClr val="000000">
                  <a:alpha val="55000"/>
                </a:srgb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>
                <a:solidFill>
                  <a:schemeClr val="tx1">
                    <a:alpha val="55000"/>
                  </a:schemeClr>
                </a:solidFill>
              </a:rPr>
              <a:t>Good communication helps professionals understand service users' needs, wishes and preferences.</a:t>
            </a:r>
            <a:endParaRPr lang="en-US" sz="1200">
              <a:solidFill>
                <a:srgbClr val="000000">
                  <a:alpha val="55000"/>
                </a:srgb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>
                <a:solidFill>
                  <a:schemeClr val="tx1">
                    <a:alpha val="55000"/>
                  </a:schemeClr>
                </a:solidFill>
              </a:rPr>
              <a:t>Team Collaboration</a:t>
            </a:r>
            <a:endParaRPr lang="en-US" sz="1200" b="1">
              <a:solidFill>
                <a:srgbClr val="000000">
                  <a:alpha val="55000"/>
                </a:srgb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>
                <a:solidFill>
                  <a:schemeClr val="tx1">
                    <a:alpha val="55000"/>
                  </a:schemeClr>
                </a:solidFill>
              </a:rPr>
              <a:t>Health and social care professionals rely on effective communication to coordinate care.(NICE,2023).</a:t>
            </a:r>
            <a:endParaRPr lang="en-US" sz="1200">
              <a:solidFill>
                <a:srgbClr val="000000">
                  <a:alpha val="55000"/>
                </a:srgb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>
                <a:solidFill>
                  <a:schemeClr val="tx1">
                    <a:alpha val="55000"/>
                  </a:schemeClr>
                </a:solidFill>
              </a:rPr>
              <a:t>Research consistently shows that communication failures are a major cause of patient safety incidents. Effective communication helps ensure continuity of care and positive outcomes.</a:t>
            </a:r>
            <a:endParaRPr lang="en-US" sz="1200">
              <a:solidFill>
                <a:srgbClr val="000000">
                  <a:alpha val="55000"/>
                </a:srgb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9730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BAR Model PowerPoint Presentation Slides - PPT Template">
            <a:extLst>
              <a:ext uri="{FF2B5EF4-FFF2-40B4-BE49-F238E27FC236}">
                <a16:creationId xmlns:a16="http://schemas.microsoft.com/office/drawing/2014/main" id="{4B8338EA-8382-D621-1476-888CFD45C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762" y="1034272"/>
            <a:ext cx="2743200" cy="3541502"/>
          </a:xfrm>
          <a:prstGeom prst="rect">
            <a:avLst/>
          </a:prstGeom>
        </p:spPr>
      </p:pic>
      <p:pic>
        <p:nvPicPr>
          <p:cNvPr id="3" name="Picture 2" descr="SBAR Technique (477) | Right Decisions">
            <a:extLst>
              <a:ext uri="{FF2B5EF4-FFF2-40B4-BE49-F238E27FC236}">
                <a16:creationId xmlns:a16="http://schemas.microsoft.com/office/drawing/2014/main" id="{5F73C660-88AC-305B-51D9-CBD78E21F6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7108" y="1148390"/>
            <a:ext cx="2743199" cy="3391650"/>
          </a:xfrm>
          <a:prstGeom prst="rect">
            <a:avLst/>
          </a:prstGeom>
        </p:spPr>
      </p:pic>
      <p:pic>
        <p:nvPicPr>
          <p:cNvPr id="4" name="Picture 3" descr="Establishing clinical quality improvement programmes">
            <a:extLst>
              <a:ext uri="{FF2B5EF4-FFF2-40B4-BE49-F238E27FC236}">
                <a16:creationId xmlns:a16="http://schemas.microsoft.com/office/drawing/2014/main" id="{21F0B8AA-613D-B514-7475-2FF4E6B0AF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2286" y="1032474"/>
            <a:ext cx="2743199" cy="3877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093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EA26A2-D34F-45E4-C1CC-305AEA5A059D}"/>
              </a:ext>
            </a:extLst>
          </p:cNvPr>
          <p:cNvSpPr txBox="1"/>
          <p:nvPr/>
        </p:nvSpPr>
        <p:spPr>
          <a:xfrm>
            <a:off x="1985364" y="1143000"/>
            <a:ext cx="7044905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/>
              <a:t>Why SBAR Model  is Important in Communication</a:t>
            </a:r>
          </a:p>
          <a:p>
            <a:pPr>
              <a:buFont typeface=""/>
              <a:buChar char="•"/>
            </a:pPr>
            <a:r>
              <a:rPr lang="en-US" sz="1200"/>
              <a:t>Creates a structured communication process. </a:t>
            </a:r>
          </a:p>
          <a:p>
            <a:pPr>
              <a:buFont typeface=""/>
              <a:buChar char="•"/>
            </a:pPr>
            <a:r>
              <a:rPr lang="en-US" sz="1200"/>
              <a:t>Reduces misunderstandings. </a:t>
            </a:r>
          </a:p>
          <a:p>
            <a:pPr>
              <a:buFont typeface=""/>
              <a:buChar char="•"/>
            </a:pPr>
            <a:r>
              <a:rPr lang="en-US" sz="1200"/>
              <a:t>Improves patient safety. </a:t>
            </a:r>
          </a:p>
          <a:p>
            <a:pPr>
              <a:buFont typeface=""/>
              <a:buChar char="•"/>
            </a:pPr>
            <a:r>
              <a:rPr lang="en-US" sz="1200"/>
              <a:t>Supports effective teamwork. </a:t>
            </a:r>
          </a:p>
          <a:p>
            <a:r>
              <a:rPr lang="en-US" sz="1200"/>
              <a:t>( NHS England, 2024)</a:t>
            </a:r>
          </a:p>
          <a:p>
            <a:r>
              <a:rPr lang="en-US" sz="1200"/>
              <a:t>SBAR was developed to standard communication between healthcare professionals. It provides a clear and concise framework for sharing important information.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853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07A026-040B-6E7A-8A42-E00B45229D7D}"/>
              </a:ext>
            </a:extLst>
          </p:cNvPr>
          <p:cNvSpPr txBox="1"/>
          <p:nvPr/>
        </p:nvSpPr>
        <p:spPr>
          <a:xfrm>
            <a:off x="1365206" y="980342"/>
            <a:ext cx="7073660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b="1"/>
          </a:p>
          <a:p>
            <a:r>
              <a:rPr lang="en-US" sz="1200" b="1"/>
              <a:t>  Practical example of SBAR MODEL.</a:t>
            </a:r>
          </a:p>
          <a:p>
            <a:endParaRPr lang="en-US" sz="1200" b="1"/>
          </a:p>
          <a:p>
            <a:r>
              <a:rPr lang="en-US" sz="1200" b="1"/>
              <a:t>Care Assistant Reporting a Patient's Deterioration </a:t>
            </a:r>
            <a:endParaRPr lang="en-US"/>
          </a:p>
          <a:p>
            <a:r>
              <a:rPr lang="en-US" sz="1200" b="1"/>
              <a:t>Situation</a:t>
            </a:r>
          </a:p>
          <a:p>
            <a:r>
              <a:rPr lang="en-US" sz="1200" err="1"/>
              <a:t>Mr</a:t>
            </a:r>
            <a:r>
              <a:rPr lang="en-US" sz="1200"/>
              <a:t> Smith is experiencing shortness of breath.</a:t>
            </a:r>
          </a:p>
          <a:p>
            <a:r>
              <a:rPr lang="en-US" sz="1200" b="1"/>
              <a:t>Background</a:t>
            </a:r>
          </a:p>
          <a:p>
            <a:r>
              <a:rPr lang="en-US" sz="1200"/>
              <a:t>He has chronic obstructive pulmonary disease and was admitted two days ago.</a:t>
            </a:r>
          </a:p>
          <a:p>
            <a:r>
              <a:rPr lang="en-US" sz="1200" b="1"/>
              <a:t>Assessment</a:t>
            </a:r>
          </a:p>
          <a:p>
            <a:r>
              <a:rPr lang="en-US" sz="1200"/>
              <a:t>His breathing rate has increased, and he appears distressed.</a:t>
            </a:r>
          </a:p>
          <a:p>
            <a:r>
              <a:rPr lang="en-US" sz="1200" b="1"/>
              <a:t>Recommendation</a:t>
            </a:r>
          </a:p>
          <a:p>
            <a:r>
              <a:rPr lang="en-US" sz="1200"/>
              <a:t>I recommend an urgent review by the nurse or doctor.</a:t>
            </a:r>
          </a:p>
          <a:p>
            <a:r>
              <a:rPr lang="en-US" sz="1200" b="1"/>
              <a:t>Outcome</a:t>
            </a:r>
          </a:p>
          <a:p>
            <a:pPr>
              <a:buFont typeface=""/>
              <a:buChar char="•"/>
            </a:pPr>
            <a:r>
              <a:rPr lang="en-US" sz="1200"/>
              <a:t>Faster intervention. </a:t>
            </a:r>
          </a:p>
          <a:p>
            <a:pPr>
              <a:buFont typeface=""/>
              <a:buChar char="•"/>
            </a:pPr>
            <a:r>
              <a:rPr lang="en-US" sz="1200"/>
              <a:t>Improved patient safety. </a:t>
            </a:r>
          </a:p>
          <a:p>
            <a:pPr>
              <a:buFont typeface=""/>
              <a:buChar char="•"/>
            </a:pPr>
            <a:r>
              <a:rPr lang="en-US" sz="1200"/>
              <a:t>Reduced risk of complications. (NHS England, 2024).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261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FDDC71-EAAD-224D-A2DC-26424F7148DC}"/>
              </a:ext>
            </a:extLst>
          </p:cNvPr>
          <p:cNvSpPr txBox="1"/>
          <p:nvPr/>
        </p:nvSpPr>
        <p:spPr>
          <a:xfrm>
            <a:off x="1681843" y="3428999"/>
            <a:ext cx="726087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b="1"/>
          </a:p>
          <a:p>
            <a:endParaRPr lang="en-US"/>
          </a:p>
          <a:p>
            <a:r>
              <a:rPr lang="en-US" sz="1200" b="1"/>
              <a:t>Strategies for Improvement</a:t>
            </a:r>
          </a:p>
          <a:p>
            <a:pPr>
              <a:buFont typeface=""/>
              <a:buChar char="•"/>
            </a:pPr>
            <a:r>
              <a:rPr lang="en-US" sz="1200"/>
              <a:t>Active listening. </a:t>
            </a:r>
          </a:p>
          <a:p>
            <a:pPr>
              <a:buFont typeface=""/>
              <a:buChar char="•"/>
            </a:pPr>
            <a:r>
              <a:rPr lang="en-US" sz="1200"/>
              <a:t>Use of SBAR. </a:t>
            </a:r>
          </a:p>
          <a:p>
            <a:pPr>
              <a:buFont typeface=""/>
              <a:buChar char="•"/>
            </a:pPr>
            <a:r>
              <a:rPr lang="en-US" sz="1200"/>
              <a:t>Communication training. </a:t>
            </a:r>
          </a:p>
          <a:p>
            <a:pPr>
              <a:buFont typeface=""/>
              <a:buChar char="•"/>
            </a:pPr>
            <a:r>
              <a:rPr lang="en-US" sz="1200"/>
              <a:t>Use of interpreters. </a:t>
            </a:r>
          </a:p>
          <a:p>
            <a:pPr>
              <a:buFont typeface=""/>
              <a:buChar char="•"/>
            </a:pPr>
            <a:r>
              <a:rPr lang="en-US" sz="1200"/>
              <a:t>Clear documentation.  (Skills for Care, 2024)</a:t>
            </a:r>
          </a:p>
          <a:p>
            <a:pPr algn="ctr"/>
            <a:endParaRPr lang="en-GB" sz="12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8786144-CDED-4D4F-A116-BB9BBEBD30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885390"/>
              </p:ext>
            </p:extLst>
          </p:nvPr>
        </p:nvGraphicFramePr>
        <p:xfrm>
          <a:off x="865414" y="1410463"/>
          <a:ext cx="9960736" cy="2018538"/>
        </p:xfrm>
        <a:graphic>
          <a:graphicData uri="http://schemas.openxmlformats.org/drawingml/2006/table">
            <a:tbl>
              <a:tblPr/>
              <a:tblGrid>
                <a:gridCol w="4980368">
                  <a:extLst>
                    <a:ext uri="{9D8B030D-6E8A-4147-A177-3AD203B41FA5}">
                      <a16:colId xmlns:a16="http://schemas.microsoft.com/office/drawing/2014/main" val="111741923"/>
                    </a:ext>
                  </a:extLst>
                </a:gridCol>
                <a:gridCol w="4980368">
                  <a:extLst>
                    <a:ext uri="{9D8B030D-6E8A-4147-A177-3AD203B41FA5}">
                      <a16:colId xmlns:a16="http://schemas.microsoft.com/office/drawing/2014/main" val="3963979126"/>
                    </a:ext>
                  </a:extLst>
                </a:gridCol>
              </a:tblGrid>
              <a:tr h="336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Benefits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Challenges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8332355"/>
                  </a:ext>
                </a:extLst>
              </a:tr>
              <a:tr h="336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Improves patient safety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Language barriers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7591653"/>
                  </a:ext>
                </a:extLst>
              </a:tr>
              <a:tr h="336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Enhances teamwork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Hearing impairments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5994232"/>
                  </a:ext>
                </a:extLst>
              </a:tr>
              <a:tr h="336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Builds trust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Stress and workload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4640886"/>
                  </a:ext>
                </a:extLst>
              </a:tr>
              <a:tr h="336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Improves care quality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Cultural differences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47338"/>
                  </a:ext>
                </a:extLst>
              </a:tr>
              <a:tr h="3364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Supports decision-making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Lack of training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193059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EB1C178-1CB9-07BF-EB95-9E8BF18649DF}"/>
              </a:ext>
            </a:extLst>
          </p:cNvPr>
          <p:cNvSpPr txBox="1"/>
          <p:nvPr/>
        </p:nvSpPr>
        <p:spPr>
          <a:xfrm>
            <a:off x="2057400" y="1041131"/>
            <a:ext cx="70906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/>
              <a:t>Benefits and Challenges of Communication</a:t>
            </a:r>
          </a:p>
        </p:txBody>
      </p:sp>
    </p:spTree>
    <p:extLst>
      <p:ext uri="{BB962C8B-B14F-4D97-AF65-F5344CB8AC3E}">
        <p14:creationId xmlns:p14="http://schemas.microsoft.com/office/powerpoint/2010/main" val="557520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3DD804-E293-9FAE-B289-349241A46BD1}"/>
              </a:ext>
            </a:extLst>
          </p:cNvPr>
          <p:cNvSpPr txBox="1"/>
          <p:nvPr/>
        </p:nvSpPr>
        <p:spPr>
          <a:xfrm>
            <a:off x="1701035" y="1729253"/>
            <a:ext cx="6976667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b="1"/>
          </a:p>
          <a:p>
            <a:endParaRPr lang="en-US" b="1"/>
          </a:p>
          <a:p>
            <a:endParaRPr lang="en-US" b="1"/>
          </a:p>
          <a:p>
            <a:endParaRPr lang="en-US" b="1"/>
          </a:p>
          <a:p>
            <a:r>
              <a:rPr lang="en-US" sz="1200" b="1"/>
              <a:t>Conclusion</a:t>
            </a:r>
          </a:p>
          <a:p>
            <a:r>
              <a:rPr lang="en-US" sz="1200"/>
              <a:t>Communication is one of the most important skills required in health and social care. It supports patient safety, person-centre and effective teamwork.</a:t>
            </a:r>
          </a:p>
          <a:p>
            <a:r>
              <a:rPr lang="en-US" sz="1200"/>
              <a:t> The SBAR communication model provides a structured framework that improves information sharing and reduces the risk of errors. Developing strong communication skills is essential for professional practice and high-quality care.</a:t>
            </a:r>
            <a:endParaRPr lang="en-US"/>
          </a:p>
          <a:p>
            <a:pPr algn="ctr"/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455440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304BE9-32F2-956A-CD49-E0A776EABCA8}"/>
              </a:ext>
            </a:extLst>
          </p:cNvPr>
          <p:cNvSpPr txBox="1"/>
          <p:nvPr/>
        </p:nvSpPr>
        <p:spPr>
          <a:xfrm>
            <a:off x="1577219" y="1579257"/>
            <a:ext cx="6975378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/>
              <a:t>References </a:t>
            </a:r>
          </a:p>
          <a:p>
            <a:r>
              <a:rPr lang="en-US" sz="1200"/>
              <a:t>Arnold, E.C. and Boggs, K.U. (2020) </a:t>
            </a:r>
            <a:r>
              <a:rPr lang="en-US" sz="1200" i="1"/>
              <a:t>Interpersonal Relationships: Professional Communication Skills for Nurses</a:t>
            </a:r>
            <a:r>
              <a:rPr lang="en-US" sz="1200"/>
              <a:t>. 8th ed. St Louis: Elsevier.</a:t>
            </a:r>
          </a:p>
          <a:p>
            <a:r>
              <a:rPr lang="en-US" sz="1200"/>
              <a:t>Institute for Healthcare Improvement (IHI) SBAR Tool</a:t>
            </a:r>
          </a:p>
          <a:p>
            <a:r>
              <a:rPr lang="en-US" sz="1200"/>
              <a:t>National Institute for Health and Care Excellence (NICE)</a:t>
            </a:r>
          </a:p>
          <a:p>
            <a:r>
              <a:rPr lang="en-US" sz="1200"/>
              <a:t>NHS England Patient Safety Resources</a:t>
            </a:r>
          </a:p>
          <a:p>
            <a:r>
              <a:rPr lang="en-US" sz="1200"/>
              <a:t>Skills for Care Communication Guidance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89944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2026-06-17T08:33:43Z</dcterms:created>
  <dcterms:modified xsi:type="dcterms:W3CDTF">2026-06-20T05:54:40Z</dcterms:modified>
</cp:coreProperties>
</file>