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13" r:id="rId1"/>
  </p:sldMasterIdLst>
  <p:notesMasterIdLst>
    <p:notesMasterId r:id="rId19"/>
  </p:notesMasterIdLst>
  <p:sldIdLst>
    <p:sldId id="299" r:id="rId2"/>
    <p:sldId id="300" r:id="rId3"/>
    <p:sldId id="272" r:id="rId4"/>
    <p:sldId id="256" r:id="rId5"/>
    <p:sldId id="270" r:id="rId6"/>
    <p:sldId id="295" r:id="rId7"/>
    <p:sldId id="271" r:id="rId8"/>
    <p:sldId id="259" r:id="rId9"/>
    <p:sldId id="257" r:id="rId10"/>
    <p:sldId id="294" r:id="rId11"/>
    <p:sldId id="280" r:id="rId12"/>
    <p:sldId id="297" r:id="rId13"/>
    <p:sldId id="291" r:id="rId14"/>
    <p:sldId id="292" r:id="rId15"/>
    <p:sldId id="293" r:id="rId16"/>
    <p:sldId id="287" r:id="rId17"/>
    <p:sldId id="301" r:id="rId1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934" autoAdjust="0"/>
  </p:normalViewPr>
  <p:slideViewPr>
    <p:cSldViewPr snapToGrid="0" snapToObjects="1">
      <p:cViewPr>
        <p:scale>
          <a:sx n="110" d="100"/>
          <a:sy n="110" d="100"/>
        </p:scale>
        <p:origin x="588" y="5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EAAAEC8-9745-4100-A621-CA80A118B9CA}" type="datetimeFigureOut">
              <a:rPr lang="en-GB" smtClean="0"/>
              <a:t>14/04/2021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06F07ED-DEB2-4467-989E-2687F97DA2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03443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We cover HOW you do each of these topics on the module.</a:t>
            </a:r>
          </a:p>
          <a:p>
            <a:r>
              <a:rPr lang="en-GB" dirty="0"/>
              <a:t>Are you tying to capture information or data.</a:t>
            </a:r>
          </a:p>
          <a:p>
            <a:r>
              <a:rPr lang="en-GB" dirty="0"/>
              <a:t>We explain these stages throughout the modules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6F07ED-DEB2-4467-989E-2687F97DA2B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046188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terms should be used in the research reports to show understating and application of the research terms.</a:t>
            </a:r>
          </a:p>
          <a:p>
            <a:endParaRPr lang="en-GB" dirty="0"/>
          </a:p>
          <a:p>
            <a:r>
              <a:rPr lang="en-GB" dirty="0"/>
              <a:t>The book chapter is located in Week 4 Reading MacIntosh, R. and O'Gorman, K. (2015) Mapping Research Methods.  page 51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6F07ED-DEB2-4467-989E-2687F97DA2B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04334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paradigm shift – is an important way of thinking about things when the usual ways have undergone change.  For example, COVID19 has resulted in people thinking in a different ways – the usual normality has been shaken - values, ways of working, ways of doing business are all changing.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6F07ED-DEB2-4467-989E-2687F97DA2B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76649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Philosophy – if you are a physicist you are going to address the question from a mathematical perspective – based on philosophical reasoning, and laws of nature.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6F07ED-DEB2-4467-989E-2687F97DA2B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56499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25000"/>
              </a:lnSpc>
            </a:pPr>
            <a:r>
              <a:rPr lang="en-GB" altLang="en-US" sz="1200" dirty="0"/>
              <a:t>Qualitative research involves the studied use and collection of a variety of empirical materials - case study, personal experience, introspective, life story, interview, observational, historical, interactional, and visual texts-that describe routine and problematic moments and meanings in individuals lives.</a:t>
            </a:r>
          </a:p>
          <a:p>
            <a:pPr>
              <a:lnSpc>
                <a:spcPct val="125000"/>
              </a:lnSpc>
            </a:pPr>
            <a:r>
              <a:rPr lang="en-GB" altLang="en-US" sz="1200" dirty="0"/>
              <a:t>Deploy a wide range of interconnected methods, hoping always to get a better fix on the subject matter at hand.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6F07ED-DEB2-4467-989E-2687F97DA2BE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00360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Any research that doesn’t involve numerical data is qualitative research</a:t>
            </a:r>
          </a:p>
          <a:p>
            <a:r>
              <a:rPr lang="en-GB" dirty="0"/>
              <a:t>Instead uses words, pictures, photos, videos, audio recordings. Field notes, generalities. Peoples’ own words.</a:t>
            </a:r>
          </a:p>
          <a:p>
            <a:r>
              <a:rPr lang="en-GB" dirty="0"/>
              <a:t>Tends to start with a broad question rather than a specific hypothesis</a:t>
            </a:r>
          </a:p>
          <a:p>
            <a:r>
              <a:rPr lang="en-GB" dirty="0"/>
              <a:t>Develop theory rather than start with one</a:t>
            </a:r>
            <a:br>
              <a:rPr lang="en-GB" dirty="0"/>
            </a:br>
            <a:r>
              <a:rPr lang="en-GB" dirty="0">
                <a:sym typeface="Wingdings" panose="05000000000000000000" pitchFamily="2" charset="2"/>
              </a:rPr>
              <a:t> It is inductive rather than deductive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6F07ED-DEB2-4467-989E-2687F97DA2BE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57441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Qualitative techniques or methods tends to yield rich data to explore </a:t>
            </a:r>
            <a:r>
              <a:rPr lang="en-GB" dirty="0">
                <a:solidFill>
                  <a:srgbClr val="00B0F0"/>
                </a:solidFill>
              </a:rPr>
              <a:t>how</a:t>
            </a:r>
            <a:r>
              <a:rPr lang="en-GB" dirty="0"/>
              <a:t> and </a:t>
            </a:r>
            <a:r>
              <a:rPr lang="en-GB" dirty="0">
                <a:solidFill>
                  <a:srgbClr val="00B0F0"/>
                </a:solidFill>
              </a:rPr>
              <a:t>why</a:t>
            </a:r>
            <a:r>
              <a:rPr lang="en-GB" dirty="0"/>
              <a:t> things happened</a:t>
            </a:r>
          </a:p>
          <a:p>
            <a:r>
              <a:rPr lang="en-GB" dirty="0"/>
              <a:t>Don’t need large sample sizes (in comparison to quantitative research)</a:t>
            </a:r>
          </a:p>
          <a:p>
            <a:r>
              <a:rPr lang="en-GB" dirty="0"/>
              <a:t>Some issues may arise, such as</a:t>
            </a:r>
          </a:p>
          <a:p>
            <a:pPr lvl="1"/>
            <a:r>
              <a:rPr lang="en-GB" dirty="0"/>
              <a:t>Respondents providing inaccurate or false information – or saying what they think the researcher wants to hear</a:t>
            </a:r>
          </a:p>
          <a:p>
            <a:pPr lvl="1"/>
            <a:r>
              <a:rPr lang="en-GB" dirty="0"/>
              <a:t>Ethical issues may be more problematic as the researcher is usually closer to participants</a:t>
            </a:r>
          </a:p>
          <a:p>
            <a:pPr lvl="1"/>
            <a:r>
              <a:rPr lang="en-GB" dirty="0"/>
              <a:t>Researcher objectivity may be more difficult to achieve</a:t>
            </a:r>
          </a:p>
          <a:p>
            <a:r>
              <a:rPr lang="en-GB" b="0" i="0" dirty="0">
                <a:solidFill>
                  <a:srgbClr val="4D5156"/>
                </a:solidFill>
                <a:effectLst/>
                <a:latin typeface="arial" panose="020B0604020202020204" pitchFamily="34" charset="0"/>
              </a:rPr>
              <a:t>Examples </a:t>
            </a:r>
          </a:p>
          <a:p>
            <a:r>
              <a:rPr lang="en-GB" b="0" i="0" dirty="0">
                <a:solidFill>
                  <a:srgbClr val="4D5156"/>
                </a:solidFill>
                <a:effectLst/>
                <a:latin typeface="arial" panose="020B0604020202020204" pitchFamily="34" charset="0"/>
              </a:rPr>
              <a:t>Phenomenology - the study of experiences.</a:t>
            </a:r>
          </a:p>
          <a:p>
            <a:r>
              <a:rPr lang="en-GB" b="0" i="0" dirty="0">
                <a:solidFill>
                  <a:srgbClr val="4D5156"/>
                </a:solidFill>
                <a:effectLst/>
                <a:latin typeface="arial" panose="020B0604020202020204" pitchFamily="34" charset="0"/>
              </a:rPr>
              <a:t>Projective techniques - In psychology, a projective test is a personality test (in this case a person respond to stimuli, to reveal hidden emotions and internal conflicts projected by the person into the test.</a:t>
            </a:r>
          </a:p>
          <a:p>
            <a:r>
              <a:rPr lang="en-GB" b="0" i="0" dirty="0">
                <a:solidFill>
                  <a:srgbClr val="4D5156"/>
                </a:solidFill>
                <a:effectLst/>
                <a:latin typeface="arial" panose="020B0604020202020204" pitchFamily="34" charset="0"/>
              </a:rPr>
              <a:t>Ethnographic - The researcher observes with the participant in the real-life setting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6F07ED-DEB2-4467-989E-2687F97DA2BE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249263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20000"/>
              </a:lnSpc>
              <a:spcAft>
                <a:spcPts val="200"/>
              </a:spcAft>
            </a:pPr>
            <a:r>
              <a:rPr lang="en-US" dirty="0"/>
              <a:t>Comparison of the two different walks</a:t>
            </a:r>
          </a:p>
          <a:p>
            <a:pPr lvl="1">
              <a:lnSpc>
                <a:spcPct val="120000"/>
              </a:lnSpc>
              <a:spcAft>
                <a:spcPts val="200"/>
              </a:spcAft>
            </a:pPr>
            <a:r>
              <a:rPr lang="en-US" dirty="0"/>
              <a:t>Differences/similarities of the walks</a:t>
            </a:r>
          </a:p>
          <a:p>
            <a:pPr lvl="1">
              <a:lnSpc>
                <a:spcPct val="120000"/>
              </a:lnSpc>
              <a:spcAft>
                <a:spcPts val="200"/>
              </a:spcAft>
            </a:pPr>
            <a:r>
              <a:rPr lang="en-US" dirty="0"/>
              <a:t>Issues surrounding participant engagement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6F07ED-DEB2-4467-989E-2687F97DA2BE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731058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On this  module we expect you the student to use interviews for the qualitative analysis assignment and surveys (online surveys) for the quantitative assignment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6F07ED-DEB2-4467-989E-2687F97DA2BE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25302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http://www.crec.co.uk/docs/Trustworthypaper.pdf </a:t>
            </a:r>
          </a:p>
          <a:p>
            <a:endParaRPr lang="en-GB" dirty="0"/>
          </a:p>
          <a:p>
            <a:r>
              <a:rPr lang="en-GB" b="1" dirty="0"/>
              <a:t>Lincoln and Guba's Evaluative Criteria</a:t>
            </a:r>
          </a:p>
          <a:p>
            <a:r>
              <a:rPr lang="en-GB" dirty="0"/>
              <a:t>Lincoln and Guba posit that trustworthiness of a research study is important to evaluating its worth.  Trustworthiness involves establishing:</a:t>
            </a:r>
          </a:p>
          <a:p>
            <a:r>
              <a:rPr lang="en-GB" b="1" dirty="0"/>
              <a:t>Credibility</a:t>
            </a:r>
            <a:r>
              <a:rPr lang="en-GB" dirty="0"/>
              <a:t> - confidence in the 'truth' of the findings</a:t>
            </a:r>
          </a:p>
          <a:p>
            <a:r>
              <a:rPr lang="en-GB" b="1" dirty="0"/>
              <a:t>Transferability</a:t>
            </a:r>
            <a:r>
              <a:rPr lang="en-GB" dirty="0"/>
              <a:t> - showing that the findings have </a:t>
            </a:r>
            <a:r>
              <a:rPr lang="en-GB" dirty="0" err="1"/>
              <a:t>applicablity</a:t>
            </a:r>
            <a:r>
              <a:rPr lang="en-GB" dirty="0"/>
              <a:t> in other contexts</a:t>
            </a:r>
          </a:p>
          <a:p>
            <a:r>
              <a:rPr lang="en-GB" b="1" dirty="0"/>
              <a:t>Dependability</a:t>
            </a:r>
            <a:r>
              <a:rPr lang="en-GB" dirty="0"/>
              <a:t> - showing that the findings are consistent and could be repeated</a:t>
            </a:r>
          </a:p>
          <a:p>
            <a:r>
              <a:rPr lang="en-GB" b="1" dirty="0"/>
              <a:t>Confirmability</a:t>
            </a:r>
            <a:r>
              <a:rPr lang="en-GB" dirty="0"/>
              <a:t> - a degree of </a:t>
            </a:r>
            <a:r>
              <a:rPr lang="en-GB" dirty="0" err="1"/>
              <a:t>neutraility</a:t>
            </a:r>
            <a:r>
              <a:rPr lang="en-GB" dirty="0"/>
              <a:t> or the extent to which the findings of a study are shaped by the respondents and not researcher bias, motivation, or interest.</a:t>
            </a:r>
          </a:p>
          <a:p>
            <a:r>
              <a:rPr lang="en-GB" dirty="0"/>
              <a:t>http://www.qualres.org/HomeLinc-3684.html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70C5AE6-6172-4A8B-A290-E5F199D17A20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05789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Overlay-TitleSlid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367" y="187452"/>
            <a:ext cx="8827266" cy="6483096"/>
          </a:xfrm>
          <a:prstGeom prst="rect">
            <a:avLst/>
          </a:prstGeom>
        </p:spPr>
      </p:pic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0200" y="2492375"/>
            <a:ext cx="6762749" cy="1470025"/>
          </a:xfrm>
        </p:spPr>
        <p:txBody>
          <a:bodyPr/>
          <a:lstStyle>
            <a:lvl1pPr algn="r">
              <a:defRPr sz="440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00201" y="3966882"/>
            <a:ext cx="6762749" cy="1752600"/>
          </a:xfrm>
        </p:spPr>
        <p:txBody>
          <a:bodyPr>
            <a:normAutofit/>
          </a:bodyPr>
          <a:lstStyle>
            <a:lvl1pPr marL="0" indent="0" algn="r">
              <a:spcBef>
                <a:spcPts val="600"/>
              </a:spcBef>
              <a:buNone/>
              <a:defRPr sz="1800">
                <a:solidFill>
                  <a:schemeClr val="bg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ED906-B8B4-3142-A5CB-C583EC1E0C73}" type="datetimeFigureOut">
              <a:rPr lang="en-US" smtClean="0"/>
              <a:t>4/14/2021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ED906-B8B4-3142-A5CB-C583EC1E0C73}" type="datetimeFigureOut">
              <a:rPr lang="en-US" smtClean="0"/>
              <a:t>4/14/2021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E8BAF-0F78-CF4F-8EAB-05F760F296E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Overlay-SectionHeader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367" y="187452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2591360"/>
            <a:ext cx="7583487" cy="1362075"/>
          </a:xfrm>
        </p:spPr>
        <p:txBody>
          <a:bodyPr anchor="b" anchorCtr="0">
            <a:noAutofit/>
          </a:bodyPr>
          <a:lstStyle>
            <a:lvl1pPr algn="l">
              <a:defRPr sz="4400" b="1" cap="none" baseline="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79463" y="3950354"/>
            <a:ext cx="7583487" cy="1500187"/>
          </a:xfrm>
        </p:spPr>
        <p:txBody>
          <a:bodyPr anchor="t" anchorCtr="0"/>
          <a:lstStyle>
            <a:lvl1pPr marL="0" indent="0" algn="l">
              <a:spcBef>
                <a:spcPts val="600"/>
              </a:spcBef>
              <a:buNone/>
              <a:defRPr sz="2000" cap="none" baseline="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ED906-B8B4-3142-A5CB-C583EC1E0C73}" type="datetimeFigureOut">
              <a:rPr lang="en-US" smtClean="0"/>
              <a:t>4/14/2021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E8BAF-0F78-CF4F-8EAB-05F760F296E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79462" y="1828800"/>
            <a:ext cx="3657600" cy="42195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88541" y="1828800"/>
            <a:ext cx="3657600" cy="42195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ED906-B8B4-3142-A5CB-C583EC1E0C73}" type="datetimeFigureOut">
              <a:rPr lang="en-US" smtClean="0"/>
              <a:t>4/14/2021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E8BAF-0F78-CF4F-8EAB-05F760F296E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381000"/>
            <a:ext cx="7583487" cy="1044388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79463" y="1438835"/>
            <a:ext cx="3657600" cy="789828"/>
          </a:xfrm>
        </p:spPr>
        <p:txBody>
          <a:bodyPr anchor="b">
            <a:noAutofit/>
          </a:bodyPr>
          <a:lstStyle>
            <a:lvl1pPr marL="0" indent="0" algn="ctr">
              <a:lnSpc>
                <a:spcPts val="3000"/>
              </a:lnSpc>
              <a:spcBef>
                <a:spcPts val="0"/>
              </a:spcBef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79463" y="2362199"/>
            <a:ext cx="3657600" cy="36861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5350" y="1438835"/>
            <a:ext cx="3657600" cy="789828"/>
          </a:xfrm>
        </p:spPr>
        <p:txBody>
          <a:bodyPr anchor="b">
            <a:noAutofit/>
          </a:bodyPr>
          <a:lstStyle>
            <a:lvl1pPr marL="0" indent="0" algn="ctr">
              <a:lnSpc>
                <a:spcPts val="3000"/>
              </a:lnSpc>
              <a:spcBef>
                <a:spcPts val="0"/>
              </a:spcBef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5350" y="2362199"/>
            <a:ext cx="3657600" cy="36861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ED906-B8B4-3142-A5CB-C583EC1E0C73}" type="datetimeFigureOut">
              <a:rPr lang="en-US" smtClean="0"/>
              <a:t>4/14/2021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E8BAF-0F78-CF4F-8EAB-05F760F296E4}" type="slidenum">
              <a:rPr lang="en-US" smtClean="0"/>
              <a:t>‹#›</a:t>
            </a:fld>
            <a:endParaRPr lang="en-US"/>
          </a:p>
        </p:txBody>
      </p:sp>
      <p:cxnSp>
        <p:nvCxnSpPr>
          <p:cNvPr id="12" name="Straight Connector 11"/>
          <p:cNvCxnSpPr/>
          <p:nvPr/>
        </p:nvCxnSpPr>
        <p:spPr>
          <a:xfrm>
            <a:off x="874059" y="2286000"/>
            <a:ext cx="3563003" cy="158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815840" y="2286000"/>
            <a:ext cx="3566160" cy="158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874059" y="2286000"/>
            <a:ext cx="3563003" cy="158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4815840" y="2286000"/>
            <a:ext cx="3566160" cy="1588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Content, Top and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79462" y="1828801"/>
            <a:ext cx="7585076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ED906-B8B4-3142-A5CB-C583EC1E0C73}" type="datetimeFigureOut">
              <a:rPr lang="en-US" smtClean="0"/>
              <a:t>4/14/2021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E8BAF-0F78-CF4F-8EAB-05F760F296E4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Content Placeholder 2"/>
          <p:cNvSpPr>
            <a:spLocks noGrp="1"/>
          </p:cNvSpPr>
          <p:nvPr>
            <p:ph sz="half" idx="13"/>
          </p:nvPr>
        </p:nvSpPr>
        <p:spPr>
          <a:xfrm>
            <a:off x="779462" y="3991816"/>
            <a:ext cx="7585076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0953" y="1828801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ED906-B8B4-3142-A5CB-C583EC1E0C73}" type="datetimeFigureOut">
              <a:rPr lang="en-US" smtClean="0"/>
              <a:t>4/14/2021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E8BAF-0F78-CF4F-8EAB-05F760F296E4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Content Placeholder 2"/>
          <p:cNvSpPr>
            <a:spLocks noGrp="1"/>
          </p:cNvSpPr>
          <p:nvPr>
            <p:ph sz="half" idx="13"/>
          </p:nvPr>
        </p:nvSpPr>
        <p:spPr>
          <a:xfrm>
            <a:off x="4710953" y="3991816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1" name="Content Placeholder 2"/>
          <p:cNvSpPr>
            <a:spLocks noGrp="1"/>
          </p:cNvSpPr>
          <p:nvPr>
            <p:ph sz="half" idx="14"/>
          </p:nvPr>
        </p:nvSpPr>
        <p:spPr>
          <a:xfrm>
            <a:off x="779462" y="1828800"/>
            <a:ext cx="3657600" cy="421957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ED906-B8B4-3142-A5CB-C583EC1E0C73}" type="datetimeFigureOut">
              <a:rPr lang="en-US" smtClean="0"/>
              <a:t>4/14/2021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E8BAF-0F78-CF4F-8EAB-05F760F296E4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Content Placeholder 2"/>
          <p:cNvSpPr>
            <a:spLocks noGrp="1"/>
          </p:cNvSpPr>
          <p:nvPr>
            <p:ph sz="half" idx="14"/>
          </p:nvPr>
        </p:nvSpPr>
        <p:spPr>
          <a:xfrm>
            <a:off x="779463" y="1828801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3" name="Content Placeholder 2"/>
          <p:cNvSpPr>
            <a:spLocks noGrp="1"/>
          </p:cNvSpPr>
          <p:nvPr>
            <p:ph sz="half" idx="15"/>
          </p:nvPr>
        </p:nvSpPr>
        <p:spPr>
          <a:xfrm>
            <a:off x="779463" y="3991816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4" name="Content Placeholder 2"/>
          <p:cNvSpPr>
            <a:spLocks noGrp="1"/>
          </p:cNvSpPr>
          <p:nvPr>
            <p:ph sz="half" idx="1"/>
          </p:nvPr>
        </p:nvSpPr>
        <p:spPr>
          <a:xfrm>
            <a:off x="4710953" y="1828801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15" name="Content Placeholder 2"/>
          <p:cNvSpPr>
            <a:spLocks noGrp="1"/>
          </p:cNvSpPr>
          <p:nvPr>
            <p:ph sz="half" idx="13"/>
          </p:nvPr>
        </p:nvSpPr>
        <p:spPr>
          <a:xfrm>
            <a:off x="4710953" y="3991816"/>
            <a:ext cx="3657600" cy="2057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ED906-B8B4-3142-A5CB-C583EC1E0C73}" type="datetimeFigureOut">
              <a:rPr lang="en-US" smtClean="0"/>
              <a:t>4/14/2021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E8BAF-0F78-CF4F-8EAB-05F760F296E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ED906-B8B4-3142-A5CB-C583EC1E0C73}" type="datetimeFigureOut">
              <a:rPr lang="en-US" smtClean="0"/>
              <a:t>4/14/2021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E8BAF-0F78-CF4F-8EAB-05F760F296E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Overlay-ContentCaption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367" y="187452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4" y="590550"/>
            <a:ext cx="3657600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93023" y="739588"/>
            <a:ext cx="3657600" cy="5308787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9464" y="1816100"/>
            <a:ext cx="3657600" cy="3822700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ED906-B8B4-3142-A5CB-C583EC1E0C73}" type="datetimeFigureOut">
              <a:rPr lang="en-US" smtClean="0"/>
              <a:t>4/14/2021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4AAA4-6363-4581-962D-1ACCC2D600C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Overlay-PictureCaption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977" y="187452"/>
            <a:ext cx="853665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86200" y="533400"/>
            <a:ext cx="4476750" cy="1252538"/>
          </a:xfrm>
        </p:spPr>
        <p:txBody>
          <a:bodyPr anchor="b"/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86124" y="1828800"/>
            <a:ext cx="4474539" cy="3810000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6124" y="6288741"/>
            <a:ext cx="1887537" cy="365125"/>
          </a:xfrm>
        </p:spPr>
        <p:txBody>
          <a:bodyPr/>
          <a:lstStyle/>
          <a:p>
            <a:fld id="{940ED906-B8B4-3142-A5CB-C583EC1E0C73}" type="datetimeFigureOut">
              <a:rPr lang="en-US" smtClean="0"/>
              <a:t>4/14/2021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867399" y="6288741"/>
            <a:ext cx="267596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E8BAF-0F78-CF4F-8EAB-05F760F296E4}" type="slidenum">
              <a:rPr lang="en-US" smtClean="0"/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flipH="1">
            <a:off x="188253" y="179292"/>
            <a:ext cx="3281087" cy="6483096"/>
          </a:xfrm>
          <a:prstGeom prst="round1Rect">
            <a:avLst>
              <a:gd name="adj" fmla="val 17325"/>
            </a:avLst>
          </a:prstGeom>
          <a:blipFill dpi="0" rotWithShape="0">
            <a:blip r:embed="rId3"/>
            <a:srcRect/>
            <a:stretch>
              <a:fillRect/>
            </a:stretch>
          </a:blipFill>
          <a:ln w="28575">
            <a:solidFill>
              <a:schemeClr val="bg1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Overlay-PictureCaption-Extra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367" y="187452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10953" y="533400"/>
            <a:ext cx="3657600" cy="1252538"/>
          </a:xfrm>
        </p:spPr>
        <p:txBody>
          <a:bodyPr anchor="b"/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flipH="1">
            <a:off x="596153" y="1600199"/>
            <a:ext cx="3657600" cy="3657601"/>
          </a:xfrm>
          <a:prstGeom prst="ellipse">
            <a:avLst/>
          </a:prstGeom>
          <a:blipFill dpi="0" rotWithShape="0">
            <a:blip r:embed="rId3" cstate="print"/>
            <a:srcRect/>
            <a:stretch>
              <a:fillRect/>
            </a:stretch>
          </a:blipFill>
          <a:ln w="28575">
            <a:solidFill>
              <a:schemeClr val="bg1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10412" y="1828800"/>
            <a:ext cx="3657600" cy="3810000"/>
          </a:xfrm>
        </p:spPr>
        <p:txBody>
          <a:bodyPr>
            <a:normAutofit/>
          </a:bodyPr>
          <a:lstStyle>
            <a:lvl1pPr marL="0" indent="0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1000" y="6288741"/>
            <a:ext cx="1865125" cy="365125"/>
          </a:xfrm>
        </p:spPr>
        <p:txBody>
          <a:bodyPr/>
          <a:lstStyle/>
          <a:p>
            <a:fld id="{940ED906-B8B4-3142-A5CB-C583EC1E0C73}" type="datetimeFigureOut">
              <a:rPr lang="en-US" smtClean="0"/>
              <a:t>4/14/2021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325813" y="6288741"/>
            <a:ext cx="5217551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E8BAF-0F78-CF4F-8EAB-05F760F296E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Overlay-PictureCaption-Extra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367" y="187452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8038" y="3778624"/>
            <a:ext cx="7560515" cy="1102658"/>
          </a:xfrm>
        </p:spPr>
        <p:txBody>
          <a:bodyPr anchor="b"/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flipH="1">
            <a:off x="871584" y="762000"/>
            <a:ext cx="7427726" cy="2989730"/>
          </a:xfrm>
          <a:prstGeom prst="roundRect">
            <a:avLst>
              <a:gd name="adj" fmla="val 7476"/>
            </a:avLst>
          </a:prstGeom>
          <a:blipFill dpi="0" rotWithShape="0">
            <a:blip r:embed="rId3"/>
            <a:srcRect/>
            <a:stretch>
              <a:fillRect/>
            </a:stretch>
          </a:blipFill>
          <a:ln w="28575">
            <a:solidFill>
              <a:schemeClr val="bg1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08034" y="4827493"/>
            <a:ext cx="7559977" cy="1220881"/>
          </a:xfrm>
        </p:spPr>
        <p:txBody>
          <a:bodyPr>
            <a:normAutofit/>
          </a:bodyPr>
          <a:lstStyle>
            <a:lvl1pPr marL="0" indent="0">
              <a:spcBef>
                <a:spcPts val="3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1000" y="6288741"/>
            <a:ext cx="1865125" cy="365125"/>
          </a:xfrm>
        </p:spPr>
        <p:txBody>
          <a:bodyPr/>
          <a:lstStyle/>
          <a:p>
            <a:fld id="{940ED906-B8B4-3142-A5CB-C583EC1E0C73}" type="datetimeFigureOut">
              <a:rPr lang="en-US" smtClean="0"/>
              <a:t>4/14/2021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325813" y="6288741"/>
            <a:ext cx="5217551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E8BAF-0F78-CF4F-8EAB-05F760F296E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ED906-B8B4-3142-A5CB-C583EC1E0C73}" type="datetimeFigureOut">
              <a:rPr lang="en-US" smtClean="0"/>
              <a:t>4/14/2021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E8BAF-0F78-CF4F-8EAB-05F760F296E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Overlay-ContentSlides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887" y="186645"/>
            <a:ext cx="8827266" cy="6483096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28646" y="779463"/>
            <a:ext cx="1358153" cy="5268912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9462" y="779464"/>
            <a:ext cx="6170613" cy="5268911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0ED906-B8B4-3142-A5CB-C583EC1E0C73}" type="datetimeFigureOut">
              <a:rPr lang="en-US" smtClean="0"/>
              <a:t>4/14/2021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DE8BAF-0F78-CF4F-8EAB-05F760F296E4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7813"/>
            <a:ext cx="8229600" cy="11398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41E1F5E1-2645-E44C-9CB2-54B28645294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58035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 Diagonal Corner Rectangle 7"/>
          <p:cNvSpPr/>
          <p:nvPr/>
        </p:nvSpPr>
        <p:spPr>
          <a:xfrm>
            <a:off x="189707" y="189707"/>
            <a:ext cx="8764587" cy="6478587"/>
          </a:xfrm>
          <a:prstGeom prst="round2DiagRect">
            <a:avLst>
              <a:gd name="adj1" fmla="val 9416"/>
              <a:gd name="adj2" fmla="val 0"/>
            </a:avLst>
          </a:prstGeom>
          <a:gradFill>
            <a:gsLst>
              <a:gs pos="17000">
                <a:schemeClr val="bg2"/>
              </a:gs>
              <a:gs pos="100000">
                <a:schemeClr val="tx2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9463" y="381000"/>
            <a:ext cx="7583487" cy="1044388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79463" y="1828800"/>
            <a:ext cx="7583487" cy="420893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81000" y="6288741"/>
            <a:ext cx="188753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940ED906-B8B4-3142-A5CB-C583EC1E0C73}" type="datetimeFigureOut">
              <a:rPr lang="en-US" smtClean="0"/>
              <a:t>4/14/2021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304615" y="6288741"/>
            <a:ext cx="52387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4411" y="219635"/>
            <a:ext cx="4930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63DE8BAF-0F78-CF4F-8EAB-05F760F296E4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  <p:sldLayoutId id="2147483727" r:id="rId14"/>
    <p:sldLayoutId id="2147483728" r:id="rId15"/>
    <p:sldLayoutId id="2147483729" r:id="rId16"/>
    <p:sldLayoutId id="2147483730" r:id="rId17"/>
  </p:sldLayoutIdLst>
  <p:txStyles>
    <p:titleStyle>
      <a:lvl1pPr algn="l" defTabSz="914400" rtl="0" eaLnBrk="1" latinLnBrk="0" hangingPunct="1">
        <a:spcBef>
          <a:spcPct val="0"/>
        </a:spcBef>
        <a:buNone/>
        <a:defRPr sz="38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82575" indent="-282575" algn="l" defTabSz="914400" rtl="0" eaLnBrk="1" latinLnBrk="0" hangingPunct="1">
        <a:spcBef>
          <a:spcPts val="2000"/>
        </a:spcBef>
        <a:buFont typeface="Wingdings 2" pitchFamily="18" charset="2"/>
        <a:buChar char=""/>
        <a:defRPr sz="2200" kern="1200">
          <a:solidFill>
            <a:schemeClr val="bg1"/>
          </a:solidFill>
          <a:latin typeface="+mn-lt"/>
          <a:ea typeface="+mn-ea"/>
          <a:cs typeface="+mn-cs"/>
        </a:defRPr>
      </a:lvl1pPr>
      <a:lvl2pPr marL="577850" indent="-295275" algn="l" defTabSz="914400" rtl="0" eaLnBrk="1" latinLnBrk="0" hangingPunct="1">
        <a:spcBef>
          <a:spcPts val="600"/>
        </a:spcBef>
        <a:buFont typeface="Wingdings 2" pitchFamily="18" charset="2"/>
        <a:buChar char=""/>
        <a:defRPr sz="2000" kern="1200">
          <a:solidFill>
            <a:schemeClr val="bg1"/>
          </a:solidFill>
          <a:latin typeface="+mn-lt"/>
          <a:ea typeface="+mn-ea"/>
          <a:cs typeface="+mn-cs"/>
        </a:defRPr>
      </a:lvl2pPr>
      <a:lvl3pPr marL="860425" indent="-282575" algn="l" defTabSz="914400" rtl="0" eaLnBrk="1" latinLnBrk="0" hangingPunct="1">
        <a:spcBef>
          <a:spcPts val="600"/>
        </a:spcBef>
        <a:buFont typeface="Wingdings 2" pitchFamily="18" charset="2"/>
        <a:buChar char=""/>
        <a:defRPr sz="1800" kern="1200">
          <a:solidFill>
            <a:schemeClr val="bg1"/>
          </a:solidFill>
          <a:latin typeface="+mn-lt"/>
          <a:ea typeface="+mn-ea"/>
          <a:cs typeface="+mn-cs"/>
        </a:defRPr>
      </a:lvl3pPr>
      <a:lvl4pPr marL="1143000" indent="-282575" algn="l" defTabSz="914400" rtl="0" eaLnBrk="1" latinLnBrk="0" hangingPunct="1">
        <a:spcBef>
          <a:spcPts val="600"/>
        </a:spcBef>
        <a:buFont typeface="Wingdings 2" pitchFamily="18" charset="2"/>
        <a:buChar char=""/>
        <a:defRPr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1425575" indent="-282575" algn="l" defTabSz="914400" rtl="0" eaLnBrk="1" latinLnBrk="0" hangingPunct="1">
        <a:spcBef>
          <a:spcPts val="600"/>
        </a:spcBef>
        <a:buFont typeface="Wingdings 2" pitchFamily="18" charset="2"/>
        <a:buChar char=""/>
        <a:defRPr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1711325" indent="-288925" algn="l" defTabSz="914400" rtl="0" eaLnBrk="1" latinLnBrk="0" hangingPunct="1">
        <a:spcBef>
          <a:spcPct val="20000"/>
        </a:spcBef>
        <a:buFont typeface="Wingdings 2" pitchFamily="18" charset="2"/>
        <a:buChar char=""/>
        <a:defRPr lang="en-US" sz="1800" kern="1200" dirty="0" smtClean="0">
          <a:solidFill>
            <a:schemeClr val="bg1"/>
          </a:solidFill>
          <a:latin typeface="+mn-lt"/>
          <a:ea typeface="+mn-ea"/>
          <a:cs typeface="+mn-cs"/>
        </a:defRPr>
      </a:lvl6pPr>
      <a:lvl7pPr marL="2000250" indent="-288925" algn="l" defTabSz="914400" rtl="0" eaLnBrk="1" latinLnBrk="0" hangingPunct="1">
        <a:spcBef>
          <a:spcPct val="20000"/>
        </a:spcBef>
        <a:buFont typeface="Wingdings 2" pitchFamily="18" charset="2"/>
        <a:buChar char=""/>
        <a:defRPr lang="en-US" sz="1800" kern="1200" dirty="0" smtClean="0">
          <a:solidFill>
            <a:schemeClr val="bg1"/>
          </a:solidFill>
          <a:latin typeface="+mn-lt"/>
          <a:ea typeface="+mn-ea"/>
          <a:cs typeface="+mn-cs"/>
        </a:defRPr>
      </a:lvl7pPr>
      <a:lvl8pPr marL="2290763" indent="-288925" algn="l" defTabSz="914400" rtl="0" eaLnBrk="1" latinLnBrk="0" hangingPunct="1">
        <a:spcBef>
          <a:spcPct val="20000"/>
        </a:spcBef>
        <a:buFont typeface="Wingdings 2" pitchFamily="18" charset="2"/>
        <a:buChar char=""/>
        <a:defRPr lang="en-US" sz="1800" kern="1200" dirty="0" smtClean="0">
          <a:solidFill>
            <a:schemeClr val="bg1"/>
          </a:solidFill>
          <a:latin typeface="+mn-lt"/>
          <a:ea typeface="+mn-ea"/>
          <a:cs typeface="+mn-cs"/>
        </a:defRPr>
      </a:lvl8pPr>
      <a:lvl9pPr marL="2571750" indent="-288925" algn="l" defTabSz="914400" rtl="0" eaLnBrk="1" latinLnBrk="0" hangingPunct="1">
        <a:spcBef>
          <a:spcPct val="20000"/>
        </a:spcBef>
        <a:buFont typeface="Wingdings 2" pitchFamily="18" charset="2"/>
        <a:buChar char=""/>
        <a:defRPr lang="en-US" sz="1800" kern="1200" dirty="0">
          <a:solidFill>
            <a:schemeClr val="bg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oro.open.ac.uk/35077/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emf"/><Relationship Id="rId4" Type="http://schemas.openxmlformats.org/officeDocument/2006/relationships/image" Target="../media/image16.emf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1.jp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books.google.com/books?hl=en&amp;lr=&amp;id=2oA9aWlNeooC&amp;oi=fnd&amp;pg=PA5&amp;sig=GoKaBo0eIoPy4qeqRyuozZo1CqM&amp;dq=naturalistic+inquiry&amp;prev=http://scholar.google.com/scholar?q%3Dnaturalistic%2Binquiry%26num%3D100%26hl%3Den%26lr%3D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A90A91-3459-402D-939F-3F8BD08B6C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0200" y="1619920"/>
            <a:ext cx="6762749" cy="1470025"/>
          </a:xfrm>
        </p:spPr>
        <p:txBody>
          <a:bodyPr/>
          <a:lstStyle/>
          <a:p>
            <a:pPr algn="ctr"/>
            <a:r>
              <a:rPr lang="en-GB" dirty="0"/>
              <a:t>Week 1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92D120-8D48-4ED5-9C68-446FC253B23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Introducing Research</a:t>
            </a:r>
          </a:p>
        </p:txBody>
      </p:sp>
    </p:spTree>
    <p:extLst>
      <p:ext uri="{BB962C8B-B14F-4D97-AF65-F5344CB8AC3E}">
        <p14:creationId xmlns:p14="http://schemas.microsoft.com/office/powerpoint/2010/main" val="12351404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D12936-1ECF-401F-8FE7-8B9B401297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9463" y="381000"/>
            <a:ext cx="7583487" cy="487101"/>
          </a:xfrm>
        </p:spPr>
        <p:txBody>
          <a:bodyPr/>
          <a:lstStyle/>
          <a:p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A7155C-A6C0-44A1-9C0F-A50A437D89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9463" y="1053296"/>
            <a:ext cx="5805895" cy="4208930"/>
          </a:xfrm>
        </p:spPr>
        <p:txBody>
          <a:bodyPr>
            <a:noAutofit/>
          </a:bodyPr>
          <a:lstStyle/>
          <a:p>
            <a:r>
              <a:rPr lang="en-GB" sz="2600" dirty="0"/>
              <a:t>Introduce Module structure</a:t>
            </a:r>
          </a:p>
          <a:p>
            <a:r>
              <a:rPr lang="en-GB" sz="2600" dirty="0"/>
              <a:t>Introduce research terms</a:t>
            </a:r>
          </a:p>
          <a:p>
            <a:pPr lvl="1"/>
            <a:r>
              <a:rPr lang="en-GB" sz="2400" dirty="0"/>
              <a:t>Paradigm</a:t>
            </a:r>
          </a:p>
          <a:p>
            <a:pPr lvl="1"/>
            <a:r>
              <a:rPr lang="en-GB" sz="2400" dirty="0"/>
              <a:t>Qualitative</a:t>
            </a:r>
          </a:p>
          <a:p>
            <a:pPr lvl="1"/>
            <a:r>
              <a:rPr lang="en-GB" sz="2400" dirty="0"/>
              <a:t>Quantitative</a:t>
            </a:r>
          </a:p>
          <a:p>
            <a:pPr lvl="1"/>
            <a:r>
              <a:rPr lang="en-GB" sz="2400" dirty="0"/>
              <a:t>Techniques / Methods</a:t>
            </a:r>
          </a:p>
          <a:p>
            <a:pPr lvl="1"/>
            <a:r>
              <a:rPr lang="en-GB" sz="2400" dirty="0"/>
              <a:t>Ethics</a:t>
            </a:r>
          </a:p>
        </p:txBody>
      </p:sp>
    </p:spTree>
    <p:extLst>
      <p:ext uri="{BB962C8B-B14F-4D97-AF65-F5344CB8AC3E}">
        <p14:creationId xmlns:p14="http://schemas.microsoft.com/office/powerpoint/2010/main" val="1897738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>
          <a:xfrm>
            <a:off x="231495" y="272005"/>
            <a:ext cx="8634714" cy="736694"/>
          </a:xfrm>
        </p:spPr>
        <p:txBody>
          <a:bodyPr/>
          <a:lstStyle/>
          <a:p>
            <a:r>
              <a:rPr lang="en-GB" sz="35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charset="0"/>
                <a:ea typeface="ＭＳ Ｐゴシック" charset="0"/>
              </a:rPr>
              <a:t>Typical Steps in Research and this Module</a:t>
            </a:r>
            <a:endParaRPr lang="en-US" sz="3500" dirty="0">
              <a:solidFill>
                <a:schemeClr val="tx1">
                  <a:lumMod val="95000"/>
                  <a:lumOff val="5000"/>
                </a:schemeClr>
              </a:solidFill>
              <a:latin typeface="Arial" charset="0"/>
              <a:ea typeface="ＭＳ Ｐゴシック" charset="0"/>
            </a:endParaRPr>
          </a:p>
        </p:txBody>
      </p:sp>
      <p:sp>
        <p:nvSpPr>
          <p:cNvPr id="5123" name="Content Placeholder 2"/>
          <p:cNvSpPr>
            <a:spLocks noGrp="1"/>
          </p:cNvSpPr>
          <p:nvPr>
            <p:ph idx="1"/>
          </p:nvPr>
        </p:nvSpPr>
        <p:spPr>
          <a:xfrm>
            <a:off x="657930" y="1358323"/>
            <a:ext cx="6538156" cy="4037390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en-GB" sz="2400" dirty="0">
                <a:latin typeface="Arial" charset="0"/>
                <a:ea typeface="ＭＳ Ｐゴシック" charset="0"/>
              </a:rPr>
              <a:t>Identify topic and question 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dirty="0">
                <a:latin typeface="Arial" charset="0"/>
                <a:ea typeface="ＭＳ Ｐゴシック" charset="0"/>
              </a:rPr>
              <a:t>What kind of information is needed?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dirty="0">
                <a:latin typeface="Arial" charset="0"/>
                <a:ea typeface="ＭＳ Ｐゴシック" charset="0"/>
              </a:rPr>
              <a:t>What methods are best for generating that information?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dirty="0">
                <a:latin typeface="Arial" charset="0"/>
                <a:ea typeface="ＭＳ Ｐゴシック" charset="0"/>
              </a:rPr>
              <a:t>Gather data using chosen methods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dirty="0">
                <a:latin typeface="Arial" charset="0"/>
                <a:ea typeface="ＭＳ Ｐゴシック" charset="0"/>
              </a:rPr>
              <a:t>Analyse data and draw conclusions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dirty="0">
                <a:latin typeface="Arial" charset="0"/>
                <a:ea typeface="ＭＳ Ｐゴシック" charset="0"/>
              </a:rPr>
              <a:t>Present conclusions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dirty="0">
                <a:latin typeface="Arial" charset="0"/>
                <a:ea typeface="ＭＳ Ｐゴシック" charset="0"/>
              </a:rPr>
              <a:t>Identify follow-up topics</a:t>
            </a:r>
          </a:p>
          <a:p>
            <a:endParaRPr lang="en-US" sz="2400" dirty="0">
              <a:latin typeface="Arial" charset="0"/>
              <a:ea typeface="ＭＳ Ｐゴシック" charset="0"/>
            </a:endParaRPr>
          </a:p>
        </p:txBody>
      </p:sp>
      <p:pic>
        <p:nvPicPr>
          <p:cNvPr id="3" name="Picture 2" descr="images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93884" y="3179865"/>
            <a:ext cx="2225740" cy="2215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91239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A7808D-7C90-4121-B1EF-17A7C165CB0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0427" y="2509218"/>
            <a:ext cx="1818512" cy="2607606"/>
          </a:xfrm>
        </p:spPr>
        <p:txBody>
          <a:bodyPr>
            <a:noAutofit/>
          </a:bodyPr>
          <a:lstStyle/>
          <a:p>
            <a:pPr>
              <a:spcBef>
                <a:spcPct val="0"/>
              </a:spcBef>
            </a:pPr>
            <a:r>
              <a:rPr lang="en-GB" sz="165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Week 3 and 4</a:t>
            </a:r>
            <a:br>
              <a:rPr lang="en-GB" sz="165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50" b="1" dirty="0">
                <a:latin typeface="Arial" panose="020B0604020202020204" pitchFamily="34" charset="0"/>
                <a:cs typeface="Arial" panose="020B0604020202020204" pitchFamily="34" charset="0"/>
              </a:rPr>
              <a:t>Left side of Research Terms </a:t>
            </a:r>
            <a:br>
              <a:rPr lang="en-GB" sz="165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50" b="1" dirty="0">
                <a:latin typeface="Arial" panose="020B0604020202020204" pitchFamily="34" charset="0"/>
                <a:cs typeface="Arial" panose="020B0604020202020204" pitchFamily="34" charset="0"/>
              </a:rPr>
              <a:t>Map</a:t>
            </a:r>
            <a:br>
              <a:rPr lang="en-GB" sz="165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50" b="1" dirty="0">
                <a:latin typeface="Arial" panose="020B0604020202020204" pitchFamily="34" charset="0"/>
                <a:cs typeface="Arial" panose="020B0604020202020204" pitchFamily="34" charset="0"/>
              </a:rPr>
              <a:t>Orange arrows are terms associated with </a:t>
            </a:r>
            <a:r>
              <a:rPr lang="en-GB" sz="165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 1 </a:t>
            </a:r>
            <a:br>
              <a:rPr lang="en-GB" sz="165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5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Part 2</a:t>
            </a:r>
            <a:br>
              <a:rPr lang="en-GB" sz="165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65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9074F9-5866-4909-86D5-F1D69A2729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57716" y="2542688"/>
            <a:ext cx="1610833" cy="2923701"/>
          </a:xfrm>
        </p:spPr>
        <p:txBody>
          <a:bodyPr>
            <a:noAutofit/>
          </a:bodyPr>
          <a:lstStyle/>
          <a:p>
            <a:pPr>
              <a:spcBef>
                <a:spcPct val="0"/>
              </a:spcBef>
            </a:pPr>
            <a:r>
              <a:rPr lang="en-GB" sz="1650" b="1" dirty="0">
                <a:solidFill>
                  <a:srgbClr val="FFFF00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Week 1 and 2</a:t>
            </a:r>
          </a:p>
          <a:p>
            <a:pPr>
              <a:spcBef>
                <a:spcPct val="0"/>
              </a:spcBef>
            </a:pPr>
            <a:r>
              <a:rPr lang="en-GB" sz="1650" b="1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Right side of Research Terms </a:t>
            </a:r>
          </a:p>
          <a:p>
            <a:pPr>
              <a:spcBef>
                <a:spcPct val="0"/>
              </a:spcBef>
            </a:pPr>
            <a:r>
              <a:rPr lang="en-GB" sz="1650" b="1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Map</a:t>
            </a:r>
          </a:p>
          <a:p>
            <a:pPr>
              <a:spcBef>
                <a:spcPct val="0"/>
              </a:spcBef>
            </a:pPr>
            <a:r>
              <a:rPr lang="en-GB" sz="1650" b="1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Pink arrows are terms associated with </a:t>
            </a:r>
            <a:r>
              <a:rPr lang="en-GB" sz="1650" b="1" dirty="0">
                <a:solidFill>
                  <a:srgbClr val="FFFF00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Assignment 1 </a:t>
            </a:r>
          </a:p>
          <a:p>
            <a:pPr>
              <a:spcBef>
                <a:spcPct val="0"/>
              </a:spcBef>
            </a:pPr>
            <a:r>
              <a:rPr lang="en-GB" sz="1650" b="1" dirty="0">
                <a:solidFill>
                  <a:srgbClr val="FFFF00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Part 1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B634957-D84F-47ED-A03A-E469B0F6EE8C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2728566" y="907825"/>
            <a:ext cx="3693695" cy="5077390"/>
          </a:xfrm>
          <a:prstGeom prst="rect">
            <a:avLst/>
          </a:prstGeom>
        </p:spPr>
      </p:pic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1FD83F3D-6C66-4471-B1DF-FB3DA5A6EDBD}"/>
              </a:ext>
            </a:extLst>
          </p:cNvPr>
          <p:cNvCxnSpPr>
            <a:cxnSpLocks/>
          </p:cNvCxnSpPr>
          <p:nvPr/>
        </p:nvCxnSpPr>
        <p:spPr>
          <a:xfrm flipH="1">
            <a:off x="6052585" y="1353515"/>
            <a:ext cx="869210" cy="0"/>
          </a:xfrm>
          <a:prstGeom prst="straightConnector1">
            <a:avLst/>
          </a:prstGeom>
          <a:ln w="57150">
            <a:solidFill>
              <a:schemeClr val="accent6">
                <a:lumMod val="60000"/>
                <a:lumOff val="40000"/>
              </a:schemeClr>
            </a:solidFill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0BEFBED3-3943-4698-AA77-5DEF41AA24A5}"/>
              </a:ext>
            </a:extLst>
          </p:cNvPr>
          <p:cNvCxnSpPr>
            <a:cxnSpLocks/>
          </p:cNvCxnSpPr>
          <p:nvPr/>
        </p:nvCxnSpPr>
        <p:spPr>
          <a:xfrm flipH="1">
            <a:off x="6137086" y="1940324"/>
            <a:ext cx="754910" cy="0"/>
          </a:xfrm>
          <a:prstGeom prst="straightConnector1">
            <a:avLst/>
          </a:prstGeom>
          <a:ln w="57150">
            <a:solidFill>
              <a:schemeClr val="accent6">
                <a:lumMod val="60000"/>
                <a:lumOff val="4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658C837B-2E2C-41F7-8B59-019D78FA1053}"/>
              </a:ext>
            </a:extLst>
          </p:cNvPr>
          <p:cNvCxnSpPr>
            <a:cxnSpLocks/>
          </p:cNvCxnSpPr>
          <p:nvPr/>
        </p:nvCxnSpPr>
        <p:spPr>
          <a:xfrm flipH="1">
            <a:off x="5906386" y="3023634"/>
            <a:ext cx="1015409" cy="0"/>
          </a:xfrm>
          <a:prstGeom prst="straightConnector1">
            <a:avLst/>
          </a:prstGeom>
          <a:ln w="57150">
            <a:solidFill>
              <a:schemeClr val="accent6">
                <a:lumMod val="60000"/>
                <a:lumOff val="4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6EBC21E8-1520-4421-93F9-D2F00BDECE75}"/>
              </a:ext>
            </a:extLst>
          </p:cNvPr>
          <p:cNvCxnSpPr>
            <a:cxnSpLocks/>
          </p:cNvCxnSpPr>
          <p:nvPr/>
        </p:nvCxnSpPr>
        <p:spPr>
          <a:xfrm flipH="1">
            <a:off x="6137086" y="5195787"/>
            <a:ext cx="911896" cy="0"/>
          </a:xfrm>
          <a:prstGeom prst="straightConnector1">
            <a:avLst/>
          </a:prstGeom>
          <a:ln w="57150">
            <a:solidFill>
              <a:schemeClr val="accent6">
                <a:lumMod val="60000"/>
                <a:lumOff val="4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62F894F6-68FB-4693-BC59-ED847FB94DAD}"/>
              </a:ext>
            </a:extLst>
          </p:cNvPr>
          <p:cNvCxnSpPr>
            <a:cxnSpLocks/>
          </p:cNvCxnSpPr>
          <p:nvPr/>
        </p:nvCxnSpPr>
        <p:spPr>
          <a:xfrm flipH="1">
            <a:off x="4575414" y="3538119"/>
            <a:ext cx="2346381" cy="0"/>
          </a:xfrm>
          <a:prstGeom prst="straightConnector1">
            <a:avLst/>
          </a:prstGeom>
          <a:ln w="57150">
            <a:solidFill>
              <a:schemeClr val="accent6">
                <a:lumMod val="60000"/>
                <a:lumOff val="4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43CFB831-0A3C-42DA-921A-D67D088CD6FE}"/>
              </a:ext>
            </a:extLst>
          </p:cNvPr>
          <p:cNvCxnSpPr>
            <a:cxnSpLocks/>
          </p:cNvCxnSpPr>
          <p:nvPr/>
        </p:nvCxnSpPr>
        <p:spPr>
          <a:xfrm>
            <a:off x="2041025" y="1399091"/>
            <a:ext cx="1148238" cy="0"/>
          </a:xfrm>
          <a:prstGeom prst="straightConnector1">
            <a:avLst/>
          </a:prstGeom>
          <a:ln w="57150">
            <a:headEnd type="none" w="med" len="med"/>
            <a:tailEnd type="arrow" w="med" len="med"/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18F0C6AE-2D5A-45D4-9251-B45CCE4DB17D}"/>
              </a:ext>
            </a:extLst>
          </p:cNvPr>
          <p:cNvCxnSpPr>
            <a:cxnSpLocks/>
          </p:cNvCxnSpPr>
          <p:nvPr/>
        </p:nvCxnSpPr>
        <p:spPr>
          <a:xfrm>
            <a:off x="2093111" y="1971936"/>
            <a:ext cx="948957" cy="0"/>
          </a:xfrm>
          <a:prstGeom prst="straightConnector1">
            <a:avLst/>
          </a:prstGeom>
          <a:ln w="57150">
            <a:headEnd type="none" w="med" len="med"/>
            <a:tailEnd type="arrow" w="med" len="med"/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F6DDB4B0-10EC-4D5D-9E93-E92D67C82566}"/>
              </a:ext>
            </a:extLst>
          </p:cNvPr>
          <p:cNvCxnSpPr>
            <a:cxnSpLocks/>
          </p:cNvCxnSpPr>
          <p:nvPr/>
        </p:nvCxnSpPr>
        <p:spPr>
          <a:xfrm>
            <a:off x="2041025" y="3002016"/>
            <a:ext cx="1236982" cy="0"/>
          </a:xfrm>
          <a:prstGeom prst="straightConnector1">
            <a:avLst/>
          </a:prstGeom>
          <a:ln w="57150">
            <a:headEnd type="none" w="med" len="med"/>
            <a:tailEnd type="arrow" w="med" len="med"/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58D16E5D-C122-488F-9DAE-45C933B1AF79}"/>
              </a:ext>
            </a:extLst>
          </p:cNvPr>
          <p:cNvCxnSpPr>
            <a:cxnSpLocks/>
          </p:cNvCxnSpPr>
          <p:nvPr/>
        </p:nvCxnSpPr>
        <p:spPr>
          <a:xfrm>
            <a:off x="1946129" y="3939414"/>
            <a:ext cx="1331878" cy="0"/>
          </a:xfrm>
          <a:prstGeom prst="straightConnector1">
            <a:avLst/>
          </a:prstGeom>
          <a:ln w="57150">
            <a:headEnd type="none" w="med" len="med"/>
            <a:tailEnd type="arrow" w="med" len="med"/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CCD06B90-E4B1-432B-AF8B-90EF133A62E2}"/>
              </a:ext>
            </a:extLst>
          </p:cNvPr>
          <p:cNvCxnSpPr>
            <a:cxnSpLocks/>
          </p:cNvCxnSpPr>
          <p:nvPr/>
        </p:nvCxnSpPr>
        <p:spPr>
          <a:xfrm>
            <a:off x="1946129" y="5163437"/>
            <a:ext cx="1043853" cy="0"/>
          </a:xfrm>
          <a:prstGeom prst="straightConnector1">
            <a:avLst/>
          </a:prstGeom>
          <a:ln w="57150">
            <a:headEnd type="none" w="med" len="med"/>
            <a:tailEnd type="arrow" w="med" len="med"/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sp>
        <p:nvSpPr>
          <p:cNvPr id="25" name="TextBox 24">
            <a:extLst>
              <a:ext uri="{FF2B5EF4-FFF2-40B4-BE49-F238E27FC236}">
                <a16:creationId xmlns:a16="http://schemas.microsoft.com/office/drawing/2014/main" id="{8C5FBE9A-A810-470A-B0AE-C28F209CBB89}"/>
              </a:ext>
            </a:extLst>
          </p:cNvPr>
          <p:cNvSpPr txBox="1"/>
          <p:nvPr/>
        </p:nvSpPr>
        <p:spPr>
          <a:xfrm>
            <a:off x="170427" y="6421060"/>
            <a:ext cx="8453329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</a:rPr>
              <a:t>Adapted from MacIntosh, R. and O'Gorman, K. (2015) Mapping Research Methods.  page 51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54DC4F45-B8CA-4BA6-8B17-6A23C382E93A}"/>
              </a:ext>
            </a:extLst>
          </p:cNvPr>
          <p:cNvSpPr txBox="1"/>
          <p:nvPr/>
        </p:nvSpPr>
        <p:spPr>
          <a:xfrm>
            <a:off x="640928" y="6078442"/>
            <a:ext cx="7719187" cy="3462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5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 2</a:t>
            </a:r>
            <a:r>
              <a:rPr lang="en-GB" sz="165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will also expect that you use these research terms</a:t>
            </a:r>
          </a:p>
        </p:txBody>
      </p:sp>
      <p:sp>
        <p:nvSpPr>
          <p:cNvPr id="27" name="Title 1">
            <a:extLst>
              <a:ext uri="{FF2B5EF4-FFF2-40B4-BE49-F238E27FC236}">
                <a16:creationId xmlns:a16="http://schemas.microsoft.com/office/drawing/2014/main" id="{CAE44530-09BE-4FF4-8048-B152FF4D6A81}"/>
              </a:ext>
            </a:extLst>
          </p:cNvPr>
          <p:cNvSpPr txBox="1">
            <a:spLocks/>
          </p:cNvSpPr>
          <p:nvPr/>
        </p:nvSpPr>
        <p:spPr>
          <a:xfrm>
            <a:off x="2728566" y="282657"/>
            <a:ext cx="3693695" cy="525231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>
            <a:lvl1pPr algn="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000" b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charset="0"/>
                <a:ea typeface="ＭＳ Ｐゴシック" charset="0"/>
              </a:rPr>
              <a:t>Module Structure</a:t>
            </a:r>
            <a:endParaRPr lang="en-US" sz="3000" b="1" dirty="0">
              <a:solidFill>
                <a:schemeClr val="tx1">
                  <a:lumMod val="95000"/>
                  <a:lumOff val="5000"/>
                </a:schemeClr>
              </a:solidFill>
              <a:latin typeface="Arial" charset="0"/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607518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6231" y="283581"/>
            <a:ext cx="2928361" cy="1747776"/>
          </a:xfrm>
        </p:spPr>
        <p:txBody>
          <a:bodyPr/>
          <a:lstStyle/>
          <a:p>
            <a:pPr algn="ctr"/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Introduction to Research Paradigms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9228" y="285442"/>
            <a:ext cx="5457084" cy="4610439"/>
          </a:xfrm>
        </p:spPr>
        <p:txBody>
          <a:bodyPr>
            <a:noAutofit/>
          </a:bodyPr>
          <a:lstStyle/>
          <a:p>
            <a:r>
              <a:rPr lang="en-GB" dirty="0">
                <a:latin typeface="Arial" charset="0"/>
                <a:ea typeface="MS PGothic" charset="0"/>
              </a:rPr>
              <a:t>A </a:t>
            </a:r>
            <a:r>
              <a:rPr lang="en-GB" dirty="0">
                <a:solidFill>
                  <a:srgbClr val="FFFF00"/>
                </a:solidFill>
                <a:latin typeface="Arial" charset="0"/>
                <a:ea typeface="MS PGothic" charset="0"/>
              </a:rPr>
              <a:t>paradigm</a:t>
            </a:r>
            <a:r>
              <a:rPr lang="en-GB" dirty="0">
                <a:latin typeface="Arial" charset="0"/>
                <a:ea typeface="MS PGothic" charset="0"/>
              </a:rPr>
              <a:t> refers to the ‘</a:t>
            </a:r>
            <a:r>
              <a:rPr lang="en-GB" dirty="0">
                <a:solidFill>
                  <a:srgbClr val="FFFF00"/>
                </a:solidFill>
                <a:latin typeface="Arial" charset="0"/>
                <a:ea typeface="MS PGothic" charset="0"/>
              </a:rPr>
              <a:t>way things are done</a:t>
            </a:r>
            <a:r>
              <a:rPr lang="en-GB" dirty="0">
                <a:latin typeface="Arial" charset="0"/>
                <a:ea typeface="MS PGothic" charset="0"/>
              </a:rPr>
              <a:t>’ in relation to a subjects development. </a:t>
            </a:r>
          </a:p>
          <a:p>
            <a:r>
              <a:rPr lang="en-GB" dirty="0">
                <a:latin typeface="Arial" charset="0"/>
                <a:ea typeface="MS PGothic" charset="0"/>
              </a:rPr>
              <a:t>Implies an acceptance by the discipline of some </a:t>
            </a:r>
          </a:p>
          <a:p>
            <a:pPr lvl="1"/>
            <a:r>
              <a:rPr lang="en-GB" sz="2200" dirty="0">
                <a:latin typeface="Arial" charset="0"/>
                <a:ea typeface="MS PGothic" charset="0"/>
              </a:rPr>
              <a:t>Acceptance of basic beliefs (e.g. the world is round)</a:t>
            </a:r>
          </a:p>
          <a:p>
            <a:pPr lvl="1"/>
            <a:r>
              <a:rPr lang="en-GB" sz="2200" dirty="0">
                <a:latin typeface="Arial" charset="0"/>
                <a:ea typeface="MS PGothic" charset="0"/>
              </a:rPr>
              <a:t>guidelines on how to approach problems (e.g. action research cycles or test hypothesis)</a:t>
            </a:r>
          </a:p>
          <a:p>
            <a:pPr lvl="1"/>
            <a:r>
              <a:rPr lang="en-GB" sz="2200" dirty="0">
                <a:latin typeface="Arial" charset="0"/>
                <a:ea typeface="MS PGothic" charset="0"/>
              </a:rPr>
              <a:t>methods used (e.g. interviews or experiments)</a:t>
            </a:r>
          </a:p>
          <a:p>
            <a:pPr lvl="1"/>
            <a:r>
              <a:rPr lang="en-GB" sz="2200" dirty="0">
                <a:latin typeface="Arial" charset="0"/>
                <a:ea typeface="MS PGothic" charset="0"/>
              </a:rPr>
              <a:t>Can you think of any </a:t>
            </a:r>
            <a:r>
              <a:rPr lang="en-GB" sz="2200" dirty="0">
                <a:solidFill>
                  <a:srgbClr val="FFFF00"/>
                </a:solidFill>
                <a:latin typeface="Arial" charset="0"/>
                <a:ea typeface="MS PGothic" charset="0"/>
              </a:rPr>
              <a:t>paradigm shift</a:t>
            </a:r>
            <a:r>
              <a:rPr lang="en-GB" sz="2200" dirty="0">
                <a:latin typeface="Arial" charset="0"/>
                <a:ea typeface="MS PGothic" charset="0"/>
              </a:rPr>
              <a:t>?</a:t>
            </a:r>
            <a:endParaRPr lang="en-US" sz="2200" dirty="0">
              <a:latin typeface="Arial" charset="0"/>
              <a:ea typeface="MS PGothic" charset="0"/>
            </a:endParaRP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Picture 3" descr="imgres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34616" y="2884818"/>
            <a:ext cx="2552095" cy="2324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2630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381000"/>
            <a:ext cx="7583487" cy="597061"/>
          </a:xfrm>
        </p:spPr>
        <p:txBody>
          <a:bodyPr/>
          <a:lstStyle/>
          <a:p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Research and Research Methods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5802" y="1116957"/>
            <a:ext cx="7583487" cy="4208930"/>
          </a:xfrm>
        </p:spPr>
        <p:txBody>
          <a:bodyPr>
            <a:normAutofit/>
          </a:bodyPr>
          <a:lstStyle/>
          <a:p>
            <a:r>
              <a:rPr lang="en-US" sz="2600" dirty="0"/>
              <a:t>Research methods are split broadly into </a:t>
            </a:r>
            <a:r>
              <a:rPr lang="en-US" sz="2600" dirty="0">
                <a:solidFill>
                  <a:srgbClr val="FFFF00"/>
                </a:solidFill>
              </a:rPr>
              <a:t>qualitative </a:t>
            </a:r>
            <a:r>
              <a:rPr lang="en-US" sz="2600" dirty="0"/>
              <a:t>and </a:t>
            </a:r>
            <a:r>
              <a:rPr lang="en-US" sz="2600" dirty="0">
                <a:solidFill>
                  <a:srgbClr val="FFFF00"/>
                </a:solidFill>
              </a:rPr>
              <a:t>quantitative</a:t>
            </a:r>
            <a:r>
              <a:rPr lang="en-US" sz="2600" dirty="0"/>
              <a:t> methods</a:t>
            </a:r>
          </a:p>
          <a:p>
            <a:endParaRPr lang="en-US" sz="2600" dirty="0"/>
          </a:p>
          <a:p>
            <a:r>
              <a:rPr lang="en-US" sz="2600" dirty="0"/>
              <a:t>Which you choose will depend on </a:t>
            </a:r>
          </a:p>
          <a:p>
            <a:pPr lvl="1"/>
            <a:r>
              <a:rPr lang="en-US" sz="2600" dirty="0"/>
              <a:t>your research questions</a:t>
            </a:r>
          </a:p>
          <a:p>
            <a:pPr lvl="1"/>
            <a:r>
              <a:rPr lang="en-US" sz="2600" dirty="0"/>
              <a:t>your underlying philosophy of research</a:t>
            </a:r>
          </a:p>
          <a:p>
            <a:pPr lvl="1"/>
            <a:r>
              <a:rPr lang="en-US" sz="2600" dirty="0"/>
              <a:t>your preferences and skills</a:t>
            </a:r>
          </a:p>
          <a:p>
            <a:endParaRPr lang="en-US" sz="2600" dirty="0"/>
          </a:p>
          <a:p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41619273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520861" y="240164"/>
            <a:ext cx="6899185" cy="594452"/>
          </a:xfrm>
        </p:spPr>
        <p:txBody>
          <a:bodyPr/>
          <a:lstStyle/>
          <a:p>
            <a:pPr algn="ctr" eaLnBrk="1" hangingPunct="1">
              <a:defRPr/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ea typeface="+mj-ea"/>
                <a:cs typeface="+mj-cs"/>
              </a:rPr>
              <a:t>Two Overarching </a:t>
            </a: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P</a:t>
            </a: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ea typeface="+mj-ea"/>
                <a:cs typeface="+mj-cs"/>
              </a:rPr>
              <a:t>aradigms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16002" y="1261806"/>
            <a:ext cx="7563988" cy="4079911"/>
          </a:xfrm>
        </p:spPr>
        <p:txBody>
          <a:bodyPr>
            <a:noAutofit/>
          </a:bodyPr>
          <a:lstStyle/>
          <a:p>
            <a:pPr eaLnBrk="1" hangingPunct="1">
              <a:buFont typeface="Wingdings" charset="0"/>
              <a:buChar char="n"/>
              <a:defRPr/>
            </a:pPr>
            <a:r>
              <a:rPr lang="en-GB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Positivist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facts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 or </a:t>
            </a:r>
            <a:r>
              <a:rPr lang="en-GB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Phenomenological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meanings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buFont typeface="Wingdings" charset="0"/>
              <a:buChar char="n"/>
              <a:defRPr/>
            </a:pPr>
            <a:r>
              <a:rPr lang="en-GB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Quantitative or Qualitative</a:t>
            </a:r>
          </a:p>
          <a:p>
            <a:pPr eaLnBrk="1" hangingPunct="1">
              <a:buFont typeface="Wingdings" charset="0"/>
              <a:buChar char="n"/>
              <a:defRPr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Quantitative</a:t>
            </a:r>
          </a:p>
          <a:p>
            <a:pPr lvl="1" eaLnBrk="1" hangingPunct="1">
              <a:buFont typeface="Wingdings" charset="0"/>
              <a:buChar char="q"/>
              <a:defRPr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objectivist, rational scientific, experimentalist, traditionalist</a:t>
            </a:r>
          </a:p>
          <a:p>
            <a:pPr eaLnBrk="1" hangingPunct="1">
              <a:buFont typeface="Wingdings" charset="0"/>
              <a:buChar char="n"/>
              <a:defRPr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Qualitative</a:t>
            </a:r>
          </a:p>
          <a:p>
            <a:pPr lvl="1" eaLnBrk="1" hangingPunct="1">
              <a:buFont typeface="Wingdings" charset="0"/>
              <a:buChar char="q"/>
              <a:defRPr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subjectivist, humanistic, interpretivist, through induction</a:t>
            </a:r>
          </a:p>
        </p:txBody>
      </p:sp>
      <p:pic>
        <p:nvPicPr>
          <p:cNvPr id="20483" name="Picture 4" descr="MPj04117660000[1]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356385" y="534852"/>
            <a:ext cx="1503362" cy="2260600"/>
          </a:xfrm>
          <a:noFill/>
        </p:spPr>
      </p:pic>
      <p:pic>
        <p:nvPicPr>
          <p:cNvPr id="20484" name="Picture 6" descr="MPj04221710000[1]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6385" y="3071155"/>
            <a:ext cx="1471613" cy="1982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356706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00FA16D0-0718-4605-B805-37208EA1753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43674" y="326985"/>
            <a:ext cx="7772400" cy="565230"/>
          </a:xfrm>
        </p:spPr>
        <p:txBody>
          <a:bodyPr/>
          <a:lstStyle/>
          <a:p>
            <a:r>
              <a:rPr lang="en-GB" altLang="en-US" dirty="0"/>
              <a:t>Qualitative Research</a:t>
            </a:r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AB7D0DC4-5903-429F-BDF2-FB7C6A4AA5C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06393" y="1006997"/>
            <a:ext cx="7772400" cy="4419600"/>
          </a:xfrm>
        </p:spPr>
        <p:txBody>
          <a:bodyPr>
            <a:normAutofit lnSpcReduction="10000"/>
          </a:bodyPr>
          <a:lstStyle/>
          <a:p>
            <a:pPr>
              <a:lnSpc>
                <a:spcPct val="125000"/>
              </a:lnSpc>
            </a:pPr>
            <a:r>
              <a:rPr lang="en-GB" altLang="en-US" sz="2800" dirty="0"/>
              <a:t>Qualitative research is multimethod in focus, involving an </a:t>
            </a:r>
            <a:r>
              <a:rPr lang="en-GB" altLang="en-US" sz="2800" dirty="0">
                <a:solidFill>
                  <a:srgbClr val="FFFF00"/>
                </a:solidFill>
              </a:rPr>
              <a:t>interpretative</a:t>
            </a:r>
            <a:r>
              <a:rPr lang="en-GB" altLang="en-US" sz="2800" dirty="0"/>
              <a:t>, naturalistic approach to its subject matter.</a:t>
            </a:r>
          </a:p>
          <a:p>
            <a:pPr>
              <a:lnSpc>
                <a:spcPct val="125000"/>
              </a:lnSpc>
            </a:pPr>
            <a:r>
              <a:rPr lang="en-GB" altLang="en-US" sz="2800" dirty="0"/>
              <a:t>Qualitative Researchers study “things” (people and their thoughts) in their natural settings, attempting to make sense of, or interpret, phenomena in terms of the meanings people bring to them.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>
            <a:extLst>
              <a:ext uri="{FF2B5EF4-FFF2-40B4-BE49-F238E27FC236}">
                <a16:creationId xmlns:a16="http://schemas.microsoft.com/office/drawing/2014/main" id="{BE2E43AC-144F-4753-ADF4-904E6AE4ADC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04228" y="213167"/>
            <a:ext cx="7583487" cy="712808"/>
          </a:xfrm>
        </p:spPr>
        <p:txBody>
          <a:bodyPr/>
          <a:lstStyle/>
          <a:p>
            <a:pPr algn="ctr"/>
            <a:r>
              <a:rPr lang="en-GB" altLang="en-US" dirty="0">
                <a:solidFill>
                  <a:schemeClr val="tx1"/>
                </a:solidFill>
              </a:rPr>
              <a:t>Qualitative Research</a:t>
            </a:r>
          </a:p>
        </p:txBody>
      </p:sp>
      <p:sp>
        <p:nvSpPr>
          <p:cNvPr id="3075" name="Rectangle 3">
            <a:extLst>
              <a:ext uri="{FF2B5EF4-FFF2-40B4-BE49-F238E27FC236}">
                <a16:creationId xmlns:a16="http://schemas.microsoft.com/office/drawing/2014/main" id="{7C8EAFE0-928A-4C4C-8B06-EE450C9D0D6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59544" y="1180618"/>
            <a:ext cx="7583487" cy="4208930"/>
          </a:xfrm>
        </p:spPr>
        <p:txBody>
          <a:bodyPr>
            <a:normAutofit fontScale="92500"/>
          </a:bodyPr>
          <a:lstStyle/>
          <a:p>
            <a:pPr algn="ctr">
              <a:lnSpc>
                <a:spcPct val="125000"/>
              </a:lnSpc>
            </a:pPr>
            <a:r>
              <a:rPr lang="en-GB" altLang="en-US" sz="2800" i="1" dirty="0"/>
              <a:t>‘Qualitative Research…involves finding out what people think, and how they feel - or at any rate, what they say they think and how they say they feel.  This kind of information is subjective.  It involves feelings and impressions, rather than numbers’</a:t>
            </a:r>
          </a:p>
          <a:p>
            <a:pPr algn="ctr">
              <a:lnSpc>
                <a:spcPct val="125000"/>
              </a:lnSpc>
            </a:pPr>
            <a:r>
              <a:rPr lang="en-GB" altLang="en-US" sz="2000" dirty="0" err="1"/>
              <a:t>Bellenger</a:t>
            </a:r>
            <a:r>
              <a:rPr lang="en-GB" altLang="en-US" sz="2000" dirty="0"/>
              <a:t>, Bernhardt and </a:t>
            </a:r>
            <a:r>
              <a:rPr lang="en-GB" altLang="en-US" sz="2000" dirty="0" err="1"/>
              <a:t>Goldstucker</a:t>
            </a:r>
            <a:r>
              <a:rPr lang="en-GB" altLang="en-US" sz="2000" dirty="0"/>
              <a:t>, Qualitative Research in Marketing, American Marketing Association </a:t>
            </a:r>
          </a:p>
          <a:p>
            <a:pPr>
              <a:lnSpc>
                <a:spcPct val="125000"/>
              </a:lnSpc>
            </a:pPr>
            <a:endParaRPr lang="en-GB" altLang="en-US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0256" y="64156"/>
            <a:ext cx="7583487" cy="1044388"/>
          </a:xfrm>
        </p:spPr>
        <p:txBody>
          <a:bodyPr>
            <a:normAutofit/>
          </a:bodyPr>
          <a:lstStyle/>
          <a:p>
            <a:r>
              <a:rPr lang="en-GB" sz="3000" dirty="0">
                <a:solidFill>
                  <a:schemeClr val="tx1"/>
                </a:solidFill>
              </a:rPr>
              <a:t>What Kinds of Research Questions are Appropriate for Qualitative Research?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0884" y="1160579"/>
            <a:ext cx="7583487" cy="4360545"/>
          </a:xfrm>
        </p:spPr>
        <p:txBody>
          <a:bodyPr>
            <a:noAutofit/>
          </a:bodyPr>
          <a:lstStyle/>
          <a:p>
            <a:pPr lvl="1"/>
            <a:r>
              <a:rPr lang="en-GB" sz="2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? and </a:t>
            </a:r>
            <a:r>
              <a:rPr lang="en-GB" sz="2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Understand, describe, discover, meaning</a:t>
            </a: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Of experiences, perceptions, thoughts, feelings, beings</a:t>
            </a: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Through rich insights</a:t>
            </a: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Experiences of; perceptions of; feelings of</a:t>
            </a: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Normally specified as a variance or commonality of a </a:t>
            </a:r>
            <a:r>
              <a:rPr lang="en-GB" sz="2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people’s experiences, perceptions, thoughts, feelings 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of a phenomena</a:t>
            </a:r>
          </a:p>
          <a:p>
            <a:pPr lvl="1"/>
            <a:r>
              <a:rPr lang="en-GB" sz="2200" dirty="0" err="1">
                <a:latin typeface="Arial" panose="020B0604020202020204" pitchFamily="34" charset="0"/>
                <a:cs typeface="Arial" panose="020B0604020202020204" pitchFamily="34" charset="0"/>
              </a:rPr>
              <a:t>E.g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People experiences of managing change</a:t>
            </a: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E.g. Being an outdoor education instructor</a:t>
            </a: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E.g. Being an entrepreneur</a:t>
            </a:r>
          </a:p>
        </p:txBody>
      </p:sp>
    </p:spTree>
    <p:extLst>
      <p:ext uri="{BB962C8B-B14F-4D97-AF65-F5344CB8AC3E}">
        <p14:creationId xmlns:p14="http://schemas.microsoft.com/office/powerpoint/2010/main" val="41442701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>
            <a:extLst>
              <a:ext uri="{FF2B5EF4-FFF2-40B4-BE49-F238E27FC236}">
                <a16:creationId xmlns:a16="http://schemas.microsoft.com/office/drawing/2014/main" id="{E4A53E8D-A7B1-4FFB-A2DA-F397119B765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15802" y="303211"/>
            <a:ext cx="7583487" cy="696279"/>
          </a:xfrm>
        </p:spPr>
        <p:txBody>
          <a:bodyPr/>
          <a:lstStyle/>
          <a:p>
            <a:r>
              <a:rPr lang="en-GB" altLang="en-US" sz="3000" b="1" dirty="0">
                <a:solidFill>
                  <a:schemeClr val="tx1"/>
                </a:solidFill>
              </a:rPr>
              <a:t>Qualitative Data Collection Techniques</a:t>
            </a:r>
            <a:endParaRPr lang="en-GB" altLang="en-US" sz="3000" dirty="0">
              <a:solidFill>
                <a:schemeClr val="tx1"/>
              </a:solidFill>
            </a:endParaRPr>
          </a:p>
        </p:txBody>
      </p:sp>
      <p:sp>
        <p:nvSpPr>
          <p:cNvPr id="27651" name="Rectangle 3">
            <a:extLst>
              <a:ext uri="{FF2B5EF4-FFF2-40B4-BE49-F238E27FC236}">
                <a16:creationId xmlns:a16="http://schemas.microsoft.com/office/drawing/2014/main" id="{54ADA788-0AB7-4724-A3A5-DFA6BFF9A59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60085" y="1142252"/>
            <a:ext cx="4243409" cy="420893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00"/>
                </a:solidFill>
                <a:latin typeface="Arial" charset="0"/>
                <a:ea typeface="MS PGothic" charset="0"/>
              </a:rPr>
              <a:t>Phenomenology</a:t>
            </a:r>
            <a:r>
              <a:rPr lang="en-GB" dirty="0">
                <a:latin typeface="Arial" charset="0"/>
                <a:ea typeface="MS PGothic" charset="0"/>
              </a:rPr>
              <a:t> - </a:t>
            </a:r>
            <a:r>
              <a:rPr lang="en-GB" altLang="en-US" dirty="0">
                <a:solidFill>
                  <a:srgbClr val="FFFF00"/>
                </a:solidFill>
              </a:rPr>
              <a:t>Interviews</a:t>
            </a:r>
          </a:p>
          <a:p>
            <a:r>
              <a:rPr lang="en-GB" dirty="0">
                <a:latin typeface="Arial" charset="0"/>
                <a:ea typeface="MS PGothic" charset="0"/>
              </a:rPr>
              <a:t>Case Studies</a:t>
            </a:r>
          </a:p>
          <a:p>
            <a:r>
              <a:rPr lang="en-GB" altLang="en-US" dirty="0"/>
              <a:t>Focus Groups </a:t>
            </a:r>
          </a:p>
          <a:p>
            <a:r>
              <a:rPr lang="en-GB" altLang="en-US" dirty="0"/>
              <a:t>Participant Observations</a:t>
            </a:r>
          </a:p>
          <a:p>
            <a:r>
              <a:rPr lang="en-GB" altLang="en-US" dirty="0"/>
              <a:t>Ethnographic Studies</a:t>
            </a:r>
          </a:p>
          <a:p>
            <a:r>
              <a:rPr lang="en-GB" altLang="en-US" dirty="0"/>
              <a:t>Projective Techniques</a:t>
            </a:r>
          </a:p>
          <a:p>
            <a:r>
              <a:rPr lang="en-GB" dirty="0">
                <a:latin typeface="Arial" charset="0"/>
                <a:ea typeface="MS PGothic" charset="0"/>
              </a:rPr>
              <a:t>And many more </a:t>
            </a:r>
            <a:r>
              <a:rPr lang="is-IS" dirty="0">
                <a:latin typeface="Arial" charset="0"/>
                <a:ea typeface="MS PGothic" charset="0"/>
              </a:rPr>
              <a:t>…</a:t>
            </a:r>
            <a:endParaRPr lang="en-GB" dirty="0">
              <a:latin typeface="Arial" charset="0"/>
              <a:ea typeface="MS PGothic" charset="0"/>
            </a:endParaRPr>
          </a:p>
          <a:p>
            <a:endParaRPr lang="en-GB" altLang="en-US" dirty="0"/>
          </a:p>
        </p:txBody>
      </p:sp>
      <p:pic>
        <p:nvPicPr>
          <p:cNvPr id="4" name="Picture 3" descr="images.jpg">
            <a:extLst>
              <a:ext uri="{FF2B5EF4-FFF2-40B4-BE49-F238E27FC236}">
                <a16:creationId xmlns:a16="http://schemas.microsoft.com/office/drawing/2014/main" id="{D92F2341-E18C-40C4-98C0-DF0766CF059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89071" y="1557564"/>
            <a:ext cx="3492500" cy="2324100"/>
          </a:xfrm>
          <a:prstGeom prst="rect">
            <a:avLst/>
          </a:prstGeom>
        </p:spPr>
      </p:pic>
      <p:pic>
        <p:nvPicPr>
          <p:cNvPr id="5" name="Picture 4" descr="images.jpg">
            <a:extLst>
              <a:ext uri="{FF2B5EF4-FFF2-40B4-BE49-F238E27FC236}">
                <a16:creationId xmlns:a16="http://schemas.microsoft.com/office/drawing/2014/main" id="{4C4598F4-0AEF-4804-8AAB-7E8EE70D0E4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0450" y="3804791"/>
            <a:ext cx="3492500" cy="2324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4760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0256" y="429295"/>
            <a:ext cx="7583487" cy="1044388"/>
          </a:xfrm>
        </p:spPr>
        <p:txBody>
          <a:bodyPr/>
          <a:lstStyle/>
          <a:p>
            <a:r>
              <a:rPr lang="en-GB" dirty="0"/>
              <a:t>Example of Qualitative Data Research*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8628" y="1883292"/>
            <a:ext cx="5798634" cy="4525963"/>
          </a:xfrm>
        </p:spPr>
        <p:txBody>
          <a:bodyPr>
            <a:normAutofit/>
          </a:bodyPr>
          <a:lstStyle/>
          <a:p>
            <a:r>
              <a:rPr lang="en-GB" dirty="0"/>
              <a:t>Describing and comparing two types of audio guides: person-led and technology-led</a:t>
            </a:r>
          </a:p>
          <a:p>
            <a:r>
              <a:rPr lang="en-GB" dirty="0"/>
              <a:t>Geolocated audio to enable public, informal learning of historical events </a:t>
            </a:r>
          </a:p>
          <a:p>
            <a:r>
              <a:rPr lang="en-GB" dirty="0"/>
              <a:t>Data sources: </a:t>
            </a:r>
            <a:r>
              <a:rPr lang="en-US" dirty="0"/>
              <a:t>questionnaires, researcher observations, and small focus groups</a:t>
            </a: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374213" y="5773171"/>
            <a:ext cx="568712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</a:rPr>
              <a:t>* Taken from: FitzGerald, Elizabeth; Taylor, Claire and Craven, Michael (2013). To the Castle! A comparison of two audio guides to enable public discovery of historical events. Personal and Ubiquitous Computing, 17(4) pp. </a:t>
            </a:r>
            <a:r>
              <a:rPr lang="en-GB" sz="1200" dirty="0">
                <a:solidFill>
                  <a:schemeClr val="bg1"/>
                </a:solidFill>
              </a:rPr>
              <a:t>749–760. </a:t>
            </a:r>
            <a:r>
              <a:rPr lang="en-GB" sz="1200" dirty="0">
                <a:solidFill>
                  <a:srgbClr val="ABF24D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http://oro.open.ac.uk/35077</a:t>
            </a:r>
            <a:r>
              <a:rPr lang="en-GB" sz="1200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57270" y="1226596"/>
            <a:ext cx="1961992" cy="260163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41727" y="3992710"/>
            <a:ext cx="1520895" cy="26114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91914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260430"/>
            <a:ext cx="7583487" cy="972274"/>
          </a:xfrm>
        </p:spPr>
        <p:txBody>
          <a:bodyPr>
            <a:normAutofit fontScale="90000"/>
          </a:bodyPr>
          <a:lstStyle/>
          <a:p>
            <a:r>
              <a:rPr lang="en-GB" sz="3000" dirty="0">
                <a:solidFill>
                  <a:schemeClr val="tx1"/>
                </a:solidFill>
              </a:rPr>
              <a:t>What Kinds of Research Questions are Appropriate for Quantitative Research?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2140" y="1501027"/>
            <a:ext cx="7583487" cy="3333073"/>
          </a:xfrm>
        </p:spPr>
        <p:txBody>
          <a:bodyPr>
            <a:normAutofit/>
          </a:bodyPr>
          <a:lstStyle/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How much, how many, how large, what effect...</a:t>
            </a: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Can also look for correlations or comparisons of numerical values (e.g. Mean)]</a:t>
            </a: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Through measured impacts</a:t>
            </a:r>
          </a:p>
          <a:p>
            <a:pPr lvl="1"/>
            <a:r>
              <a:rPr lang="en-GB" sz="2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Cause and effect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. If this happens then what will be the cause</a:t>
            </a:r>
          </a:p>
          <a:p>
            <a:pPr lvl="1"/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Must be very clearly specified</a:t>
            </a:r>
          </a:p>
        </p:txBody>
      </p:sp>
      <p:pic>
        <p:nvPicPr>
          <p:cNvPr id="4" name="Picture 3" descr="images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56442" y="3821185"/>
            <a:ext cx="3785418" cy="16526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423653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/>
          <p:cNvSpPr>
            <a:spLocks noGrp="1" noChangeArrowheads="1"/>
          </p:cNvSpPr>
          <p:nvPr>
            <p:ph type="title"/>
          </p:nvPr>
        </p:nvSpPr>
        <p:spPr>
          <a:xfrm>
            <a:off x="727377" y="318304"/>
            <a:ext cx="7583487" cy="615160"/>
          </a:xfrm>
        </p:spPr>
        <p:txBody>
          <a:bodyPr/>
          <a:lstStyle/>
          <a:p>
            <a:r>
              <a:rPr lang="en-GB" sz="3000" dirty="0">
                <a:solidFill>
                  <a:schemeClr val="tx1"/>
                </a:solidFill>
              </a:rPr>
              <a:t>Quantitative - Involves Measurement</a:t>
            </a:r>
          </a:p>
        </p:txBody>
      </p:sp>
      <p:sp>
        <p:nvSpPr>
          <p:cNvPr id="65539" name="Rectangle 3"/>
          <p:cNvSpPr>
            <a:spLocks noGrp="1" noChangeArrowheads="1"/>
          </p:cNvSpPr>
          <p:nvPr>
            <p:ph idx="1"/>
          </p:nvPr>
        </p:nvSpPr>
        <p:spPr>
          <a:xfrm>
            <a:off x="399311" y="1464197"/>
            <a:ext cx="7583487" cy="2860480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Statistics relies on numerical measurement, or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</a:rPr>
              <a:t>operationalisation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of phenomena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When we measure a single phenomenon we represent this numerically as a </a:t>
            </a:r>
            <a:r>
              <a:rPr lang="en-GB" u="sng" dirty="0">
                <a:latin typeface="Arial" panose="020B0604020202020204" pitchFamily="34" charset="0"/>
                <a:cs typeface="Arial" panose="020B0604020202020204" pitchFamily="34" charset="0"/>
              </a:rPr>
              <a:t>variable.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Some concepts are easy to measure; others require some creativity</a:t>
            </a:r>
          </a:p>
          <a:p>
            <a:pPr>
              <a:buFontTx/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1" descr="images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20202" y="3794414"/>
            <a:ext cx="1725192" cy="1717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77884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381000"/>
            <a:ext cx="7583487" cy="619607"/>
          </a:xfrm>
        </p:spPr>
        <p:txBody>
          <a:bodyPr/>
          <a:lstStyle/>
          <a:p>
            <a:r>
              <a:rPr lang="en-US" dirty="0">
                <a:solidFill>
                  <a:schemeClr val="tx1"/>
                </a:solidFill>
              </a:rPr>
              <a:t>Data Collection Methods (typical)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59336" y="1140107"/>
            <a:ext cx="4052597" cy="42195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b="1" dirty="0"/>
              <a:t>Qualitative</a:t>
            </a:r>
          </a:p>
          <a:p>
            <a:r>
              <a:rPr lang="en-US" dirty="0">
                <a:solidFill>
                  <a:srgbClr val="EBF98B"/>
                </a:solidFill>
              </a:rPr>
              <a:t>Interviews</a:t>
            </a:r>
          </a:p>
          <a:p>
            <a:pPr lvl="1"/>
            <a:r>
              <a:rPr lang="en-US" dirty="0"/>
              <a:t>Perspectives</a:t>
            </a:r>
          </a:p>
          <a:p>
            <a:pPr lvl="1"/>
            <a:r>
              <a:rPr lang="en-US" dirty="0"/>
              <a:t>Experiences</a:t>
            </a:r>
          </a:p>
          <a:p>
            <a:r>
              <a:rPr lang="en-US" dirty="0"/>
              <a:t>Joining in with a stakeholder group (shadowing a bank manager)</a:t>
            </a:r>
          </a:p>
          <a:p>
            <a:r>
              <a:rPr lang="en-US" dirty="0"/>
              <a:t>Historical accounts (diary)</a:t>
            </a:r>
          </a:p>
          <a:p>
            <a:r>
              <a:rPr lang="en-US" dirty="0"/>
              <a:t>Immersion in a culture</a:t>
            </a:r>
          </a:p>
          <a:p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13805" y="1140106"/>
            <a:ext cx="3657600" cy="42195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b="1" dirty="0"/>
              <a:t>Quantitative</a:t>
            </a:r>
          </a:p>
          <a:p>
            <a:r>
              <a:rPr lang="en-US" dirty="0">
                <a:solidFill>
                  <a:srgbClr val="EBF98B"/>
                </a:solidFill>
              </a:rPr>
              <a:t>Surveys or questionnaires</a:t>
            </a:r>
          </a:p>
          <a:p>
            <a:r>
              <a:rPr lang="en-US" dirty="0"/>
              <a:t>Experiments</a:t>
            </a:r>
          </a:p>
          <a:p>
            <a:r>
              <a:rPr lang="en-US" dirty="0"/>
              <a:t>Simulations</a:t>
            </a:r>
          </a:p>
          <a:p>
            <a:endParaRPr lang="en-US" dirty="0"/>
          </a:p>
        </p:txBody>
      </p:sp>
      <p:pic>
        <p:nvPicPr>
          <p:cNvPr id="5" name="Picture 4" descr="imgres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70693" y="3744385"/>
            <a:ext cx="2000712" cy="1331383"/>
          </a:xfrm>
          <a:prstGeom prst="rect">
            <a:avLst/>
          </a:prstGeom>
        </p:spPr>
      </p:pic>
      <p:pic>
        <p:nvPicPr>
          <p:cNvPr id="6" name="Picture 5" descr="images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90839" y="4190157"/>
            <a:ext cx="1979854" cy="13008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199218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9463" y="191592"/>
            <a:ext cx="7583487" cy="667624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Other Aspects of Research Design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0406" y="710599"/>
            <a:ext cx="8097417" cy="4607968"/>
          </a:xfrm>
        </p:spPr>
        <p:txBody>
          <a:bodyPr>
            <a:no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Validity – feasible /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practial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Reliability - verify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sym typeface="Wingdings" panose="05000000000000000000" pitchFamily="2" charset="2"/>
              </a:rPr>
              <a:t>Trustworthiness*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2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Dependability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: showing that the findings are consistent and could be repeated</a:t>
            </a:r>
          </a:p>
          <a:p>
            <a:pPr lvl="1"/>
            <a:r>
              <a:rPr lang="en-GB" sz="2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Confirmability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: a degree of neutrality or the extent to which the findings of a study are shaped by the respondents and not researcher bias, motivation, or interest</a:t>
            </a:r>
          </a:p>
          <a:p>
            <a:pPr lvl="1"/>
            <a:r>
              <a:rPr lang="en-GB" sz="2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Credibility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: confidence in the 'truth' of the findings</a:t>
            </a:r>
          </a:p>
          <a:p>
            <a:pPr lvl="1"/>
            <a:r>
              <a:rPr lang="en-GB" sz="22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Transferability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: showing that the findings have applicability in other contexts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3864586" y="6179532"/>
            <a:ext cx="510619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* See Lincoln, YS. &amp; Guba, EG. (1985). </a:t>
            </a:r>
            <a:r>
              <a:rPr lang="en-GB" sz="1400" u="sng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Naturalistic Inquiry</a:t>
            </a:r>
            <a:r>
              <a:rPr lang="en-GB" sz="1400" dirty="0">
                <a:solidFill>
                  <a:schemeClr val="bg1"/>
                </a:solidFill>
              </a:rPr>
              <a:t>. </a:t>
            </a:r>
            <a:br>
              <a:rPr lang="en-GB" sz="1400" dirty="0">
                <a:solidFill>
                  <a:schemeClr val="bg1"/>
                </a:solidFill>
              </a:rPr>
            </a:br>
            <a:r>
              <a:rPr lang="en-GB" sz="1400" dirty="0">
                <a:solidFill>
                  <a:schemeClr val="bg1"/>
                </a:solidFill>
              </a:rPr>
              <a:t>Newbury Park, CA: Sage Publications.</a:t>
            </a:r>
          </a:p>
        </p:txBody>
      </p:sp>
    </p:spTree>
    <p:extLst>
      <p:ext uri="{BB962C8B-B14F-4D97-AF65-F5344CB8AC3E}">
        <p14:creationId xmlns:p14="http://schemas.microsoft.com/office/powerpoint/2010/main" val="411993650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0D249C-760C-4F6B-A09F-B4D3131BF3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SPSS Software needed for Assignment 1 Part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1CA331-7826-4A78-852C-9FA8F4F37B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4698" y="2314935"/>
            <a:ext cx="7583487" cy="1687777"/>
          </a:xfrm>
        </p:spPr>
        <p:txBody>
          <a:bodyPr/>
          <a:lstStyle/>
          <a:p>
            <a:r>
              <a:rPr lang="en-GB" dirty="0"/>
              <a:t>Homework – follow the instructions in the How to get SPSS software.</a:t>
            </a:r>
          </a:p>
        </p:txBody>
      </p:sp>
    </p:spTree>
    <p:extLst>
      <p:ext uri="{BB962C8B-B14F-4D97-AF65-F5344CB8AC3E}">
        <p14:creationId xmlns:p14="http://schemas.microsoft.com/office/powerpoint/2010/main" val="3541132706"/>
      </p:ext>
    </p:extLst>
  </p:cSld>
  <p:clrMapOvr>
    <a:masterClrMapping/>
  </p:clrMapOvr>
</p:sld>
</file>

<file path=ppt/theme/theme1.xml><?xml version="1.0" encoding="utf-8"?>
<a:theme xmlns:a="http://schemas.openxmlformats.org/drawingml/2006/main" name="Revolution">
  <a:themeElements>
    <a:clrScheme name="Revolution">
      <a:dk1>
        <a:sysClr val="windowText" lastClr="000000"/>
      </a:dk1>
      <a:lt1>
        <a:sysClr val="window" lastClr="FFFFFF"/>
      </a:lt1>
      <a:dk2>
        <a:srgbClr val="1B3861"/>
      </a:dk2>
      <a:lt2>
        <a:srgbClr val="38ABED"/>
      </a:lt2>
      <a:accent1>
        <a:srgbClr val="0C5986"/>
      </a:accent1>
      <a:accent2>
        <a:srgbClr val="DDF53D"/>
      </a:accent2>
      <a:accent3>
        <a:srgbClr val="508709"/>
      </a:accent3>
      <a:accent4>
        <a:srgbClr val="BF5E00"/>
      </a:accent4>
      <a:accent5>
        <a:srgbClr val="9C0001"/>
      </a:accent5>
      <a:accent6>
        <a:srgbClr val="660075"/>
      </a:accent6>
      <a:hlink>
        <a:srgbClr val="ABF24D"/>
      </a:hlink>
      <a:folHlink>
        <a:srgbClr val="A0E7FB"/>
      </a:folHlink>
    </a:clrScheme>
    <a:fontScheme name="Revolution">
      <a:majorFont>
        <a:latin typeface="Trebuchet MS"/>
        <a:ea typeface=""/>
        <a:cs typeface=""/>
        <a:font script="Jpan" typeface="ＭＳ ゴシック"/>
        <a:font script="Hans" typeface="宋体"/>
        <a:font script="Hant" typeface="新細明體"/>
      </a:majorFont>
      <a:minorFont>
        <a:latin typeface="Trebuchet MS"/>
        <a:ea typeface=""/>
        <a:cs typeface=""/>
        <a:font script="Jpan" typeface="ＭＳ ゴシック"/>
        <a:font script="Hans" typeface="宋体"/>
        <a:font script="Hant" typeface="新細明體"/>
      </a:minorFont>
    </a:fontScheme>
    <a:fmtScheme name="Revolution">
      <a: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0800000">
              <a:srgbClr val="808080">
                <a:alpha val="75000"/>
              </a:srgbClr>
            </a:innerShdw>
          </a:effectLst>
        </a:effectStyle>
        <a:effectStyle>
          <a:effectLst>
            <a:innerShdw blurRad="50800" dist="25400" dir="13500000">
              <a:srgbClr val="808080">
                <a:alpha val="75000"/>
              </a:srgbClr>
            </a:innerShdw>
            <a:outerShdw blurRad="63500" dist="50800" dir="5400000" algn="br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1400000"/>
            </a:lightRig>
          </a:scene3d>
          <a:sp3d contourW="12700" prstMaterial="softmetal">
            <a:bevelT w="63500" h="254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Revolution.thmx</Template>
  <TotalTime>739</TotalTime>
  <Words>1469</Words>
  <Application>Microsoft Office PowerPoint</Application>
  <PresentationFormat>On-screen Show (4:3)</PresentationFormat>
  <Paragraphs>157</Paragraphs>
  <Slides>17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Arial</vt:lpstr>
      <vt:lpstr>Arial</vt:lpstr>
      <vt:lpstr>Calibri</vt:lpstr>
      <vt:lpstr>Trebuchet MS</vt:lpstr>
      <vt:lpstr>Wingdings</vt:lpstr>
      <vt:lpstr>Wingdings 2</vt:lpstr>
      <vt:lpstr>Revolution</vt:lpstr>
      <vt:lpstr>Week 1</vt:lpstr>
      <vt:lpstr>Objectives</vt:lpstr>
      <vt:lpstr>Typical Steps in Research and this Module</vt:lpstr>
      <vt:lpstr>Week 3 and 4 Left side of Research Terms  Map Orange arrows are terms associated with Assignment 1  Part 2 </vt:lpstr>
      <vt:lpstr>Introduction to Research Paradigms</vt:lpstr>
      <vt:lpstr>Research and Research Methods</vt:lpstr>
      <vt:lpstr>Two Overarching Paradigms</vt:lpstr>
      <vt:lpstr>Qualitative Research</vt:lpstr>
      <vt:lpstr>Qualitative Research</vt:lpstr>
      <vt:lpstr>What Kinds of Research Questions are Appropriate for Qualitative Research?</vt:lpstr>
      <vt:lpstr>Qualitative Data Collection Techniques</vt:lpstr>
      <vt:lpstr>Example of Qualitative Data Research*</vt:lpstr>
      <vt:lpstr>What Kinds of Research Questions are Appropriate for Quantitative Research?</vt:lpstr>
      <vt:lpstr>Quantitative - Involves Measurement</vt:lpstr>
      <vt:lpstr>Data Collection Methods (typical)</vt:lpstr>
      <vt:lpstr>Other Aspects of Research Design</vt:lpstr>
      <vt:lpstr>SPSS Software needed for Assignment 1 Part 2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Pre-induction week</dc:title>
  <dc:creator>RM</dc:creator>
  <cp:lastModifiedBy>Roisin Mullins</cp:lastModifiedBy>
  <cp:revision>35</cp:revision>
  <dcterms:created xsi:type="dcterms:W3CDTF">2016-05-15T21:11:48Z</dcterms:created>
  <dcterms:modified xsi:type="dcterms:W3CDTF">2021-04-14T11:48:03Z</dcterms:modified>
</cp:coreProperties>
</file>