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notesMasterIdLst>
    <p:notesMasterId r:id="rId21"/>
  </p:notesMasterIdLst>
  <p:sldIdLst>
    <p:sldId id="267" r:id="rId2"/>
    <p:sldId id="274" r:id="rId3"/>
    <p:sldId id="256" r:id="rId4"/>
    <p:sldId id="275" r:id="rId5"/>
    <p:sldId id="269" r:id="rId6"/>
    <p:sldId id="258" r:id="rId7"/>
    <p:sldId id="260" r:id="rId8"/>
    <p:sldId id="259" r:id="rId9"/>
    <p:sldId id="270" r:id="rId10"/>
    <p:sldId id="276" r:id="rId11"/>
    <p:sldId id="261" r:id="rId12"/>
    <p:sldId id="272" r:id="rId13"/>
    <p:sldId id="262" r:id="rId14"/>
    <p:sldId id="263" r:id="rId15"/>
    <p:sldId id="264" r:id="rId16"/>
    <p:sldId id="265" r:id="rId17"/>
    <p:sldId id="266" r:id="rId18"/>
    <p:sldId id="283" r:id="rId19"/>
    <p:sldId id="268"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6" autoAdjust="0"/>
    <p:restoredTop sz="94660"/>
  </p:normalViewPr>
  <p:slideViewPr>
    <p:cSldViewPr snapToGrid="0">
      <p:cViewPr varScale="1">
        <p:scale>
          <a:sx n="81" d="100"/>
          <a:sy n="81" d="100"/>
        </p:scale>
        <p:origin x="120" y="6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749ADC-2CAC-47FC-98B0-C04F36860A73}" type="datetimeFigureOut">
              <a:rPr lang="en-GB" smtClean="0"/>
              <a:t>08/02/2018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542B6C-87E8-4917-BD1C-F2F9A8F09EAF}" type="slidenum">
              <a:rPr lang="en-GB" smtClean="0"/>
              <a:t>‹#›</a:t>
            </a:fld>
            <a:endParaRPr lang="en-GB"/>
          </a:p>
        </p:txBody>
      </p:sp>
    </p:spTree>
    <p:extLst>
      <p:ext uri="{BB962C8B-B14F-4D97-AF65-F5344CB8AC3E}">
        <p14:creationId xmlns:p14="http://schemas.microsoft.com/office/powerpoint/2010/main" val="21109382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614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marL="0" marR="0" lvl="0" indent="0" algn="r" defTabSz="914400" rtl="0" eaLnBrk="1" fontAlgn="base" latinLnBrk="0" hangingPunct="1">
              <a:lnSpc>
                <a:spcPct val="100000"/>
              </a:lnSpc>
              <a:spcBef>
                <a:spcPct val="0"/>
              </a:spcBef>
              <a:spcAft>
                <a:spcPct val="0"/>
              </a:spcAft>
              <a:buClrTx/>
              <a:buSzTx/>
              <a:buFontTx/>
              <a:buNone/>
              <a:tabLst/>
              <a:defRPr/>
            </a:pPr>
            <a:fld id="{20632CCE-6D4B-4B15-9B10-9EDBA81E69E6}"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261190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EADF8E8A-B492-471A-898E-C5AF3C220281}" type="datetimeFigureOut">
              <a:rPr lang="en-GB" smtClean="0"/>
              <a:t>08/02/2018</a:t>
            </a:fld>
            <a:endParaRPr lang="en-GB"/>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B2DF7ABF-D73F-4177-9B46-001B2C7EFAB2}" type="slidenum">
              <a:rPr lang="en-GB" smtClean="0"/>
              <a:t>‹#›</a:t>
            </a:fld>
            <a:endParaRPr lang="en-GB"/>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591861141"/>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ADF8E8A-B492-471A-898E-C5AF3C220281}" type="datetimeFigureOut">
              <a:rPr lang="en-GB" smtClean="0"/>
              <a:t>08/02/2018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DF7ABF-D73F-4177-9B46-001B2C7EFAB2}" type="slidenum">
              <a:rPr lang="en-GB" smtClean="0"/>
              <a:t>‹#›</a:t>
            </a:fld>
            <a:endParaRPr lang="en-GB"/>
          </a:p>
        </p:txBody>
      </p:sp>
    </p:spTree>
    <p:extLst>
      <p:ext uri="{BB962C8B-B14F-4D97-AF65-F5344CB8AC3E}">
        <p14:creationId xmlns:p14="http://schemas.microsoft.com/office/powerpoint/2010/main" val="39559771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EADF8E8A-B492-471A-898E-C5AF3C220281}" type="datetimeFigureOut">
              <a:rPr lang="en-GB" smtClean="0"/>
              <a:t>08/02/2018</a:t>
            </a:fld>
            <a:endParaRPr lang="en-GB"/>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B2DF7ABF-D73F-4177-9B46-001B2C7EFAB2}" type="slidenum">
              <a:rPr lang="en-GB" smtClean="0"/>
              <a:t>‹#›</a:t>
            </a:fld>
            <a:endParaRPr lang="en-GB"/>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2099438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smtClean="0"/>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ADF8E8A-B492-471A-898E-C5AF3C220281}" type="datetimeFigureOut">
              <a:rPr lang="en-GB" smtClean="0"/>
              <a:t>08/02/2018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DF7ABF-D73F-4177-9B46-001B2C7EFAB2}" type="slidenum">
              <a:rPr lang="en-GB" smtClean="0"/>
              <a:t>‹#›</a:t>
            </a:fld>
            <a:endParaRPr lang="en-GB"/>
          </a:p>
        </p:txBody>
      </p:sp>
    </p:spTree>
    <p:extLst>
      <p:ext uri="{BB962C8B-B14F-4D97-AF65-F5344CB8AC3E}">
        <p14:creationId xmlns:p14="http://schemas.microsoft.com/office/powerpoint/2010/main" val="32098219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ADF8E8A-B492-471A-898E-C5AF3C220281}" type="datetimeFigureOut">
              <a:rPr lang="en-GB" smtClean="0"/>
              <a:t>08/02/2018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2DF7ABF-D73F-4177-9B46-001B2C7EFAB2}" type="slidenum">
              <a:rPr lang="en-GB" smtClean="0"/>
              <a:t>‹#›</a:t>
            </a:fld>
            <a:endParaRPr lang="en-GB"/>
          </a:p>
        </p:txBody>
      </p:sp>
    </p:spTree>
    <p:extLst>
      <p:ext uri="{BB962C8B-B14F-4D97-AF65-F5344CB8AC3E}">
        <p14:creationId xmlns:p14="http://schemas.microsoft.com/office/powerpoint/2010/main" val="6300409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EADF8E8A-B492-471A-898E-C5AF3C220281}" type="datetimeFigureOut">
              <a:rPr lang="en-GB" smtClean="0"/>
              <a:t>08/02/2018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2DF7ABF-D73F-4177-9B46-001B2C7EFAB2}" type="slidenum">
              <a:rPr lang="en-GB" smtClean="0"/>
              <a:t>‹#›</a:t>
            </a:fld>
            <a:endParaRPr lang="en-GB"/>
          </a:p>
        </p:txBody>
      </p:sp>
    </p:spTree>
    <p:extLst>
      <p:ext uri="{BB962C8B-B14F-4D97-AF65-F5344CB8AC3E}">
        <p14:creationId xmlns:p14="http://schemas.microsoft.com/office/powerpoint/2010/main" val="10436499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ADF8E8A-B492-471A-898E-C5AF3C220281}" type="datetimeFigureOut">
              <a:rPr lang="en-GB" smtClean="0"/>
              <a:t>08/02/2018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2DF7ABF-D73F-4177-9B46-001B2C7EFAB2}" type="slidenum">
              <a:rPr lang="en-GB" smtClean="0"/>
              <a:t>‹#›</a:t>
            </a:fld>
            <a:endParaRPr lang="en-GB"/>
          </a:p>
        </p:txBody>
      </p:sp>
    </p:spTree>
    <p:extLst>
      <p:ext uri="{BB962C8B-B14F-4D97-AF65-F5344CB8AC3E}">
        <p14:creationId xmlns:p14="http://schemas.microsoft.com/office/powerpoint/2010/main" val="2321729574"/>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EADF8E8A-B492-471A-898E-C5AF3C220281}" type="datetimeFigureOut">
              <a:rPr lang="en-GB" smtClean="0"/>
              <a:t>08/02/2018</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B2DF7ABF-D73F-4177-9B46-001B2C7EFAB2}"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98294176"/>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EADF8E8A-B492-471A-898E-C5AF3C220281}" type="datetimeFigureOut">
              <a:rPr lang="en-GB" smtClean="0"/>
              <a:t>08/02/2018</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B2DF7ABF-D73F-4177-9B46-001B2C7EFAB2}"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3202057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ADF8E8A-B492-471A-898E-C5AF3C220281}" type="datetimeFigureOut">
              <a:rPr lang="en-GB" smtClean="0"/>
              <a:t>08/02/2018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DF7ABF-D73F-4177-9B46-001B2C7EFAB2}" type="slidenum">
              <a:rPr lang="en-GB" smtClean="0"/>
              <a:t>‹#›</a:t>
            </a:fld>
            <a:endParaRPr lang="en-GB"/>
          </a:p>
        </p:txBody>
      </p:sp>
    </p:spTree>
    <p:extLst>
      <p:ext uri="{BB962C8B-B14F-4D97-AF65-F5344CB8AC3E}">
        <p14:creationId xmlns:p14="http://schemas.microsoft.com/office/powerpoint/2010/main" val="1647617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ADF8E8A-B492-471A-898E-C5AF3C220281}" type="datetimeFigureOut">
              <a:rPr lang="en-GB" smtClean="0"/>
              <a:t>08/02/2018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DF7ABF-D73F-4177-9B46-001B2C7EFAB2}" type="slidenum">
              <a:rPr lang="en-GB" smtClean="0"/>
              <a:t>‹#›</a:t>
            </a:fld>
            <a:endParaRPr lang="en-GB"/>
          </a:p>
        </p:txBody>
      </p:sp>
    </p:spTree>
    <p:extLst>
      <p:ext uri="{BB962C8B-B14F-4D97-AF65-F5344CB8AC3E}">
        <p14:creationId xmlns:p14="http://schemas.microsoft.com/office/powerpoint/2010/main" val="33739987"/>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EADF8E8A-B492-471A-898E-C5AF3C220281}" type="datetimeFigureOut">
              <a:rPr lang="en-GB" smtClean="0"/>
              <a:t>08/02/2018</a:t>
            </a:fld>
            <a:endParaRPr lang="en-GB"/>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GB"/>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B2DF7ABF-D73F-4177-9B46-001B2C7EFAB2}" type="slidenum">
              <a:rPr lang="en-GB" smtClean="0"/>
              <a:t>‹#›</a:t>
            </a:fld>
            <a:endParaRPr lang="en-GB"/>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39039022"/>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ctrTitle"/>
          </p:nvPr>
        </p:nvSpPr>
        <p:spPr>
          <a:xfrm>
            <a:off x="509954" y="1368370"/>
            <a:ext cx="10814538" cy="4536504"/>
          </a:xfrm>
        </p:spPr>
        <p:txBody>
          <a:bodyPr>
            <a:normAutofit/>
          </a:bodyPr>
          <a:lstStyle/>
          <a:p>
            <a:pPr eaLnBrk="1" hangingPunct="1">
              <a:defRPr/>
            </a:pPr>
            <a:r>
              <a:rPr lang="en-GB" altLang="en-US" sz="4000" i="1" dirty="0"/>
              <a:t/>
            </a:r>
            <a:br>
              <a:rPr lang="en-GB" altLang="en-US" sz="4000" i="1" dirty="0"/>
            </a:br>
            <a:r>
              <a:rPr lang="en-GB" altLang="en-US" sz="4000" b="1" dirty="0">
                <a:effectLst>
                  <a:outerShdw blurRad="38100" dist="38100" dir="2700000" algn="tl">
                    <a:srgbClr val="000000">
                      <a:alpha val="43137"/>
                    </a:srgbClr>
                  </a:outerShdw>
                </a:effectLst>
              </a:rPr>
              <a:t>CertHE Skills for the Workplace</a:t>
            </a:r>
            <a:r>
              <a:rPr lang="en-GB" altLang="en-US" sz="4000" dirty="0"/>
              <a:t/>
            </a:r>
            <a:br>
              <a:rPr lang="en-GB" altLang="en-US" sz="4000" dirty="0"/>
            </a:br>
            <a:r>
              <a:rPr lang="en-GB" altLang="en-US" sz="4000" dirty="0"/>
              <a:t/>
            </a:r>
            <a:br>
              <a:rPr lang="en-GB" altLang="en-US" sz="4000" dirty="0"/>
            </a:br>
            <a:r>
              <a:rPr lang="en-GB" altLang="en-US" sz="4000" dirty="0"/>
              <a:t>Module: BMSK 4004 </a:t>
            </a:r>
            <a:br>
              <a:rPr lang="en-GB" altLang="en-US" sz="4000" dirty="0"/>
            </a:br>
            <a:r>
              <a:rPr lang="en-GB" sz="4000" b="1" dirty="0"/>
              <a:t>Problem Solving and Decision Making</a:t>
            </a:r>
            <a:br>
              <a:rPr lang="en-GB" sz="4000" b="1" dirty="0"/>
            </a:br>
            <a:r>
              <a:rPr lang="en-GB" altLang="en-US" sz="2000" dirty="0"/>
              <a:t/>
            </a:r>
            <a:br>
              <a:rPr lang="en-GB" altLang="en-US" sz="2000" dirty="0"/>
            </a:br>
            <a:r>
              <a:rPr lang="en-GB" altLang="en-US" sz="2800" b="1" dirty="0" smtClean="0">
                <a:solidFill>
                  <a:srgbClr val="FF0000"/>
                </a:solidFill>
              </a:rPr>
              <a:t>Session 5</a:t>
            </a:r>
            <a:endParaRPr lang="en-GB" altLang="en-US" sz="2800" b="1" dirty="0">
              <a:solidFill>
                <a:srgbClr val="FF0000"/>
              </a:solidFill>
            </a:endParaRPr>
          </a:p>
        </p:txBody>
      </p:sp>
      <p:pic>
        <p:nvPicPr>
          <p:cNvPr id="2" name="Picture 1"/>
          <p:cNvPicPr>
            <a:picLocks noChangeAspect="1"/>
          </p:cNvPicPr>
          <p:nvPr/>
        </p:nvPicPr>
        <p:blipFill>
          <a:blip r:embed="rId3"/>
          <a:stretch>
            <a:fillRect/>
          </a:stretch>
        </p:blipFill>
        <p:spPr>
          <a:xfrm>
            <a:off x="9514275" y="429239"/>
            <a:ext cx="1316850" cy="487722"/>
          </a:xfrm>
          <a:prstGeom prst="rect">
            <a:avLst/>
          </a:prstGeom>
        </p:spPr>
      </p:pic>
    </p:spTree>
    <p:extLst>
      <p:ext uri="{BB962C8B-B14F-4D97-AF65-F5344CB8AC3E}">
        <p14:creationId xmlns:p14="http://schemas.microsoft.com/office/powerpoint/2010/main" val="27260456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Objectives:</a:t>
            </a:r>
            <a:endParaRPr lang="en-GB" dirty="0"/>
          </a:p>
        </p:txBody>
      </p:sp>
      <p:sp>
        <p:nvSpPr>
          <p:cNvPr id="3" name="Content Placeholder 2"/>
          <p:cNvSpPr>
            <a:spLocks noGrp="1"/>
          </p:cNvSpPr>
          <p:nvPr>
            <p:ph idx="1"/>
          </p:nvPr>
        </p:nvSpPr>
        <p:spPr>
          <a:xfrm>
            <a:off x="1811016" y="1268761"/>
            <a:ext cx="8856984" cy="4525963"/>
          </a:xfrm>
        </p:spPr>
        <p:txBody>
          <a:bodyPr/>
          <a:lstStyle/>
          <a:p>
            <a:r>
              <a:rPr lang="en-GB" dirty="0" smtClean="0"/>
              <a:t>Submit a paragraph (each student individually) describing the nature and scope of a particular NHS problem</a:t>
            </a:r>
          </a:p>
          <a:p>
            <a:r>
              <a:rPr lang="en-GB" dirty="0" smtClean="0"/>
              <a:t>Overview of Assignment</a:t>
            </a:r>
          </a:p>
          <a:p>
            <a:r>
              <a:rPr lang="en-GB" dirty="0" smtClean="0"/>
              <a:t>PESTEL Analysis</a:t>
            </a:r>
          </a:p>
          <a:p>
            <a:r>
              <a:rPr lang="en-GB" dirty="0" smtClean="0"/>
              <a:t>Research and referencing</a:t>
            </a:r>
          </a:p>
          <a:p>
            <a:r>
              <a:rPr lang="en-GB" dirty="0" smtClean="0"/>
              <a:t>Home work -  write </a:t>
            </a:r>
            <a:r>
              <a:rPr lang="en-GB" dirty="0"/>
              <a:t>another paragraph incorporating stakeholder analysis of NHS (should have done for homework);</a:t>
            </a:r>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pPr marL="0" indent="0">
              <a:buNone/>
            </a:pPr>
            <a:endParaRPr lang="en-GB" dirty="0"/>
          </a:p>
        </p:txBody>
      </p:sp>
      <p:sp>
        <p:nvSpPr>
          <p:cNvPr id="6" name="Slide Number Placeholder 5"/>
          <p:cNvSpPr>
            <a:spLocks noGrp="1"/>
          </p:cNvSpPr>
          <p:nvPr>
            <p:ph type="sldNum" sz="quarter" idx="12"/>
          </p:nvPr>
        </p:nvSpPr>
        <p:spPr/>
        <p:txBody>
          <a:bodyPr/>
          <a:lstStyle/>
          <a:p>
            <a:fld id="{04657A23-F046-44D7-AC1D-38111E7AC05F}" type="slidenum">
              <a:rPr lang="en-US" smtClean="0"/>
              <a:pPr/>
              <a:t>2</a:t>
            </a:fld>
            <a:endParaRPr lang="en-US" dirty="0"/>
          </a:p>
        </p:txBody>
      </p:sp>
    </p:spTree>
    <p:extLst>
      <p:ext uri="{BB962C8B-B14F-4D97-AF65-F5344CB8AC3E}">
        <p14:creationId xmlns:p14="http://schemas.microsoft.com/office/powerpoint/2010/main" val="203589549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PESTLE ANALYSIS</a:t>
            </a:r>
            <a:endParaRPr lang="en-GB" dirty="0"/>
          </a:p>
        </p:txBody>
      </p:sp>
      <p:sp>
        <p:nvSpPr>
          <p:cNvPr id="3" name="Subtitle 2"/>
          <p:cNvSpPr>
            <a:spLocks noGrp="1"/>
          </p:cNvSpPr>
          <p:nvPr>
            <p:ph type="subTitle" idx="1"/>
          </p:nvPr>
        </p:nvSpPr>
        <p:spPr/>
        <p:txBody>
          <a:bodyPr/>
          <a:lstStyle/>
          <a:p>
            <a:r>
              <a:rPr lang="en-GB" dirty="0" smtClean="0"/>
              <a:t>Problem Solving and </a:t>
            </a:r>
            <a:r>
              <a:rPr lang="en-GB" smtClean="0"/>
              <a:t>Decision Making</a:t>
            </a:r>
            <a:endParaRPr lang="en-GB"/>
          </a:p>
        </p:txBody>
      </p:sp>
    </p:spTree>
    <p:extLst>
      <p:ext uri="{BB962C8B-B14F-4D97-AF65-F5344CB8AC3E}">
        <p14:creationId xmlns:p14="http://schemas.microsoft.com/office/powerpoint/2010/main" val="27925628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History of PEST</a:t>
            </a:r>
            <a:br>
              <a:rPr lang="en-GB" dirty="0"/>
            </a:br>
            <a:endParaRPr lang="en-GB" dirty="0"/>
          </a:p>
        </p:txBody>
      </p:sp>
      <p:sp>
        <p:nvSpPr>
          <p:cNvPr id="3" name="Content Placeholder 2"/>
          <p:cNvSpPr>
            <a:spLocks noGrp="1"/>
          </p:cNvSpPr>
          <p:nvPr>
            <p:ph idx="1"/>
          </p:nvPr>
        </p:nvSpPr>
        <p:spPr/>
        <p:txBody>
          <a:bodyPr>
            <a:normAutofit/>
          </a:bodyPr>
          <a:lstStyle/>
          <a:p>
            <a:endParaRPr lang="en-GB" dirty="0"/>
          </a:p>
          <a:p>
            <a:pPr marL="0" indent="0" algn="ctr">
              <a:buNone/>
            </a:pPr>
            <a:r>
              <a:rPr lang="en-GB" dirty="0"/>
              <a:t>So where did the term PEST or PESTLE derive? What were the origins?</a:t>
            </a:r>
          </a:p>
          <a:p>
            <a:pPr marL="0" indent="0" algn="ctr">
              <a:buNone/>
            </a:pPr>
            <a:endParaRPr lang="en-GB" dirty="0"/>
          </a:p>
          <a:p>
            <a:pPr marL="0" indent="0" algn="ctr">
              <a:buNone/>
            </a:pPr>
            <a:r>
              <a:rPr lang="en-GB" dirty="0"/>
              <a:t>The term PESTLE has been used regularly in the last 10+ </a:t>
            </a:r>
            <a:r>
              <a:rPr lang="en-GB" dirty="0" smtClean="0"/>
              <a:t>years.</a:t>
            </a:r>
            <a:endParaRPr lang="en-GB" dirty="0"/>
          </a:p>
          <a:p>
            <a:pPr marL="0" indent="0" algn="ctr">
              <a:buNone/>
            </a:pPr>
            <a:endParaRPr lang="en-GB" dirty="0"/>
          </a:p>
          <a:p>
            <a:pPr marL="0" indent="0" algn="ctr">
              <a:buNone/>
            </a:pPr>
            <a:r>
              <a:rPr lang="en-GB" dirty="0" smtClean="0"/>
              <a:t>The </a:t>
            </a:r>
            <a:r>
              <a:rPr lang="en-GB" dirty="0"/>
              <a:t>earliest </a:t>
            </a:r>
            <a:r>
              <a:rPr lang="en-GB" dirty="0" smtClean="0"/>
              <a:t>known </a:t>
            </a:r>
            <a:r>
              <a:rPr lang="en-GB" dirty="0"/>
              <a:t>reference to </a:t>
            </a:r>
            <a:r>
              <a:rPr lang="en-GB" dirty="0" smtClean="0"/>
              <a:t>the tools </a:t>
            </a:r>
            <a:r>
              <a:rPr lang="en-GB" dirty="0"/>
              <a:t>and techniques for ‘Scanning the Business Environment’ appears to be by </a:t>
            </a:r>
            <a:r>
              <a:rPr lang="en-GB" b="1" dirty="0">
                <a:solidFill>
                  <a:srgbClr val="FF0000"/>
                </a:solidFill>
              </a:rPr>
              <a:t>Francis J. Aguilar (1967) </a:t>
            </a:r>
            <a:r>
              <a:rPr lang="en-GB" dirty="0"/>
              <a:t>who discusses ‘ETPS’ – a mnemonic for the four sectors of his taxonomy of the environment: Economic, Technical, Political, and Social.</a:t>
            </a:r>
          </a:p>
          <a:p>
            <a:endParaRPr lang="en-GB" dirty="0"/>
          </a:p>
        </p:txBody>
      </p:sp>
    </p:spTree>
    <p:extLst>
      <p:ext uri="{BB962C8B-B14F-4D97-AF65-F5344CB8AC3E}">
        <p14:creationId xmlns:p14="http://schemas.microsoft.com/office/powerpoint/2010/main" val="41956495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PESTEL Analysis</a:t>
            </a:r>
            <a:endParaRPr lang="cy-GB" dirty="0"/>
          </a:p>
        </p:txBody>
      </p:sp>
      <p:sp>
        <p:nvSpPr>
          <p:cNvPr id="3" name="Content Placeholder 2"/>
          <p:cNvSpPr>
            <a:spLocks noGrp="1"/>
          </p:cNvSpPr>
          <p:nvPr>
            <p:ph idx="1"/>
          </p:nvPr>
        </p:nvSpPr>
        <p:spPr/>
        <p:txBody>
          <a:bodyPr>
            <a:normAutofit fontScale="92500" lnSpcReduction="10000"/>
          </a:bodyPr>
          <a:lstStyle/>
          <a:p>
            <a:r>
              <a:rPr lang="en-GB" sz="2400" i="1" dirty="0"/>
              <a:t>PESTEL </a:t>
            </a:r>
            <a:r>
              <a:rPr lang="en-GB" sz="2400" dirty="0"/>
              <a:t>is an acronym -</a:t>
            </a:r>
            <a:r>
              <a:rPr lang="en-GB" sz="2400" i="1" dirty="0"/>
              <a:t> political </a:t>
            </a:r>
            <a:r>
              <a:rPr lang="en-GB" sz="2400" dirty="0"/>
              <a:t>(P), </a:t>
            </a:r>
            <a:r>
              <a:rPr lang="en-GB" sz="2400" i="1" dirty="0"/>
              <a:t>economic </a:t>
            </a:r>
            <a:r>
              <a:rPr lang="en-GB" sz="2400" dirty="0"/>
              <a:t>(E), </a:t>
            </a:r>
            <a:r>
              <a:rPr lang="en-GB" sz="2400" i="1" dirty="0"/>
              <a:t>socio-cultural </a:t>
            </a:r>
            <a:r>
              <a:rPr lang="en-GB" sz="2400" dirty="0"/>
              <a:t>(S), </a:t>
            </a:r>
            <a:r>
              <a:rPr lang="en-GB" sz="2400" i="1" dirty="0"/>
              <a:t>technological </a:t>
            </a:r>
            <a:r>
              <a:rPr lang="en-GB" sz="2400" dirty="0"/>
              <a:t>(T), </a:t>
            </a:r>
            <a:r>
              <a:rPr lang="en-GB" sz="2400" i="1" dirty="0"/>
              <a:t>ecological (</a:t>
            </a:r>
            <a:r>
              <a:rPr lang="en-GB" sz="2400" dirty="0"/>
              <a:t>E</a:t>
            </a:r>
            <a:r>
              <a:rPr lang="en-GB" sz="2400" i="1" dirty="0"/>
              <a:t>) </a:t>
            </a:r>
            <a:r>
              <a:rPr lang="en-GB" sz="2400" dirty="0"/>
              <a:t>and</a:t>
            </a:r>
            <a:r>
              <a:rPr lang="en-GB" sz="2400" i="1" dirty="0"/>
              <a:t> legal </a:t>
            </a:r>
            <a:r>
              <a:rPr lang="en-GB" sz="2400" dirty="0"/>
              <a:t>(L).</a:t>
            </a:r>
          </a:p>
          <a:p>
            <a:endParaRPr lang="en-GB" sz="1200" dirty="0"/>
          </a:p>
          <a:p>
            <a:r>
              <a:rPr lang="en-GB" sz="2400" dirty="0"/>
              <a:t>The framework is useful for identifying factors that affect an organisation </a:t>
            </a:r>
            <a:r>
              <a:rPr lang="en-GB" sz="2400" u="sng" dirty="0"/>
              <a:t>from the </a:t>
            </a:r>
            <a:r>
              <a:rPr lang="en-GB" sz="2400" u="sng" dirty="0">
                <a:solidFill>
                  <a:srgbClr val="FF0000"/>
                </a:solidFill>
              </a:rPr>
              <a:t>outside</a:t>
            </a:r>
            <a:r>
              <a:rPr lang="en-GB" sz="2400" dirty="0"/>
              <a:t>.  </a:t>
            </a:r>
          </a:p>
          <a:p>
            <a:endParaRPr lang="en-GB" sz="1200" dirty="0"/>
          </a:p>
          <a:p>
            <a:r>
              <a:rPr lang="en-GB" sz="2400" dirty="0"/>
              <a:t>Without such a structure, it would be difficult to know where to start because all organisations are affected by </a:t>
            </a:r>
            <a:r>
              <a:rPr lang="en-GB" sz="2400" dirty="0">
                <a:solidFill>
                  <a:srgbClr val="FF0000"/>
                </a:solidFill>
              </a:rPr>
              <a:t>multiple external factors</a:t>
            </a:r>
            <a:r>
              <a:rPr lang="en-GB" sz="2400" dirty="0"/>
              <a:t>.  </a:t>
            </a:r>
          </a:p>
          <a:p>
            <a:endParaRPr lang="en-GB" sz="1200" dirty="0"/>
          </a:p>
          <a:p>
            <a:r>
              <a:rPr lang="en-GB" sz="2400" dirty="0"/>
              <a:t>It is a used by </a:t>
            </a:r>
            <a:r>
              <a:rPr lang="en-GB" sz="2400" dirty="0">
                <a:solidFill>
                  <a:srgbClr val="FF0000"/>
                </a:solidFill>
              </a:rPr>
              <a:t>strategists</a:t>
            </a:r>
            <a:r>
              <a:rPr lang="en-GB" sz="2400" dirty="0"/>
              <a:t> at a </a:t>
            </a:r>
            <a:r>
              <a:rPr lang="en-GB" sz="2400" u="sng" dirty="0">
                <a:solidFill>
                  <a:srgbClr val="FF0000"/>
                </a:solidFill>
              </a:rPr>
              <a:t>corporate</a:t>
            </a:r>
            <a:r>
              <a:rPr lang="en-GB" sz="2400" u="sng" dirty="0"/>
              <a:t> level</a:t>
            </a:r>
            <a:r>
              <a:rPr lang="en-GB" sz="2400" dirty="0"/>
              <a:t>.</a:t>
            </a:r>
            <a:endParaRPr lang="cy-GB" sz="2400" dirty="0"/>
          </a:p>
        </p:txBody>
      </p:sp>
      <p:sp>
        <p:nvSpPr>
          <p:cNvPr id="4" name="Slide Number Placeholder 3"/>
          <p:cNvSpPr>
            <a:spLocks noGrp="1"/>
          </p:cNvSpPr>
          <p:nvPr>
            <p:ph type="sldNum" sz="quarter" idx="12"/>
          </p:nvPr>
        </p:nvSpPr>
        <p:spPr/>
        <p:txBody>
          <a:bodyPr/>
          <a:lstStyle/>
          <a:p>
            <a:fld id="{04657A23-F046-44D7-AC1D-38111E7AC05F}" type="slidenum">
              <a:rPr lang="en-US" smtClean="0"/>
              <a:pPr/>
              <a:t>5</a:t>
            </a:fld>
            <a:endParaRPr lang="en-US" dirty="0"/>
          </a:p>
        </p:txBody>
      </p:sp>
    </p:spTree>
    <p:extLst>
      <p:ext uri="{BB962C8B-B14F-4D97-AF65-F5344CB8AC3E}">
        <p14:creationId xmlns:p14="http://schemas.microsoft.com/office/powerpoint/2010/main" val="16374977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PESTLE</a:t>
            </a:r>
            <a:endParaRPr lang="en-GB" dirty="0"/>
          </a:p>
        </p:txBody>
      </p:sp>
      <p:sp>
        <p:nvSpPr>
          <p:cNvPr id="2" name="Content Placeholder 1"/>
          <p:cNvSpPr>
            <a:spLocks noGrp="1"/>
          </p:cNvSpPr>
          <p:nvPr>
            <p:ph idx="1"/>
          </p:nvPr>
        </p:nvSpPr>
        <p:spPr/>
        <p:txBody>
          <a:bodyPr/>
          <a:lstStyle/>
          <a:p>
            <a:r>
              <a:rPr lang="en-GB" dirty="0" smtClean="0">
                <a:effectLst/>
              </a:rPr>
              <a:t>The technique is used to help </a:t>
            </a:r>
            <a:r>
              <a:rPr lang="en-GB" dirty="0" smtClean="0">
                <a:solidFill>
                  <a:srgbClr val="FF0000"/>
                </a:solidFill>
                <a:effectLst/>
              </a:rPr>
              <a:t>identify factors involved in change </a:t>
            </a:r>
            <a:r>
              <a:rPr lang="en-GB" dirty="0" smtClean="0">
                <a:effectLst/>
              </a:rPr>
              <a:t>rather than solutions to any of the factors. </a:t>
            </a:r>
          </a:p>
          <a:p>
            <a:r>
              <a:rPr lang="en-GB" dirty="0" smtClean="0"/>
              <a:t>PESTLE </a:t>
            </a:r>
            <a:r>
              <a:rPr lang="en-GB" dirty="0"/>
              <a:t>analysis is a useful tool for understanding the “</a:t>
            </a:r>
            <a:r>
              <a:rPr lang="en-GB" dirty="0">
                <a:solidFill>
                  <a:srgbClr val="FF0000"/>
                </a:solidFill>
              </a:rPr>
              <a:t>big picture</a:t>
            </a:r>
            <a:r>
              <a:rPr lang="en-GB" dirty="0"/>
              <a:t>” of the environment in which you are operating, and the opportunities and threats that lie within it. </a:t>
            </a:r>
            <a:endParaRPr lang="en-GB" dirty="0" smtClean="0"/>
          </a:p>
          <a:p>
            <a:r>
              <a:rPr lang="en-GB" dirty="0"/>
              <a:t>Specifically the PEST or PESTLE analysis is a useful tool for understanding </a:t>
            </a:r>
            <a:r>
              <a:rPr lang="en-GB" dirty="0">
                <a:solidFill>
                  <a:srgbClr val="FF0000"/>
                </a:solidFill>
              </a:rPr>
              <a:t>risks</a:t>
            </a:r>
            <a:r>
              <a:rPr lang="en-GB" dirty="0"/>
              <a:t> associated with </a:t>
            </a:r>
            <a:r>
              <a:rPr lang="en-GB" dirty="0">
                <a:solidFill>
                  <a:srgbClr val="FF0000"/>
                </a:solidFill>
              </a:rPr>
              <a:t>market growth or decline</a:t>
            </a:r>
            <a:r>
              <a:rPr lang="en-GB" dirty="0"/>
              <a:t>, and as such the position, potential and direction for a business or </a:t>
            </a:r>
            <a:r>
              <a:rPr lang="en-GB" dirty="0" smtClean="0"/>
              <a:t>organisation</a:t>
            </a:r>
            <a:endParaRPr lang="en-GB" dirty="0" smtClean="0">
              <a:effectLst/>
            </a:endParaRPr>
          </a:p>
        </p:txBody>
      </p:sp>
    </p:spTree>
    <p:extLst>
      <p:ext uri="{BB962C8B-B14F-4D97-AF65-F5344CB8AC3E}">
        <p14:creationId xmlns:p14="http://schemas.microsoft.com/office/powerpoint/2010/main" val="1219210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PESTLE</a:t>
            </a:r>
            <a:endParaRPr lang="en-GB" dirty="0"/>
          </a:p>
        </p:txBody>
      </p:sp>
      <p:sp>
        <p:nvSpPr>
          <p:cNvPr id="2" name="Content Placeholder 1"/>
          <p:cNvSpPr>
            <a:spLocks noGrp="1"/>
          </p:cNvSpPr>
          <p:nvPr>
            <p:ph idx="1"/>
          </p:nvPr>
        </p:nvSpPr>
        <p:spPr/>
        <p:txBody>
          <a:bodyPr>
            <a:normAutofit lnSpcReduction="10000"/>
          </a:bodyPr>
          <a:lstStyle/>
          <a:p>
            <a:r>
              <a:rPr lang="en-GB" dirty="0" smtClean="0">
                <a:effectLst/>
              </a:rPr>
              <a:t>There are several variations on PESTLE Analysis:</a:t>
            </a:r>
          </a:p>
          <a:p>
            <a:endParaRPr lang="en-GB" dirty="0" smtClean="0">
              <a:effectLst/>
            </a:endParaRPr>
          </a:p>
          <a:p>
            <a:r>
              <a:rPr lang="en-GB" dirty="0" smtClean="0">
                <a:effectLst/>
              </a:rPr>
              <a:t>PEST: Political, Economic, Sociological, Technological</a:t>
            </a:r>
          </a:p>
          <a:p>
            <a:endParaRPr lang="en-GB" dirty="0" smtClean="0">
              <a:effectLst/>
            </a:endParaRPr>
          </a:p>
          <a:p>
            <a:r>
              <a:rPr lang="en-GB" dirty="0" smtClean="0">
                <a:effectLst/>
              </a:rPr>
              <a:t>PESTLIED: Political, economic, sociological, technological, environmental, legal, international, environmental, demographic</a:t>
            </a:r>
          </a:p>
          <a:p>
            <a:endParaRPr lang="en-GB" dirty="0" smtClean="0">
              <a:effectLst/>
            </a:endParaRPr>
          </a:p>
          <a:p>
            <a:r>
              <a:rPr lang="en-GB" dirty="0" smtClean="0">
                <a:effectLst/>
              </a:rPr>
              <a:t>STEEPLE: Sociological, technological, environmental, economic, political, legal, ethical</a:t>
            </a:r>
          </a:p>
          <a:p>
            <a:endParaRPr lang="en-GB" dirty="0"/>
          </a:p>
        </p:txBody>
      </p:sp>
    </p:spTree>
    <p:extLst>
      <p:ext uri="{BB962C8B-B14F-4D97-AF65-F5344CB8AC3E}">
        <p14:creationId xmlns:p14="http://schemas.microsoft.com/office/powerpoint/2010/main" val="15081309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PESTLE</a:t>
            </a:r>
            <a:endParaRPr lang="en-GB" dirty="0"/>
          </a:p>
        </p:txBody>
      </p:sp>
      <p:sp>
        <p:nvSpPr>
          <p:cNvPr id="2" name="Content Placeholder 1"/>
          <p:cNvSpPr>
            <a:spLocks noGrp="1"/>
          </p:cNvSpPr>
          <p:nvPr>
            <p:ph idx="1"/>
          </p:nvPr>
        </p:nvSpPr>
        <p:spPr/>
        <p:txBody>
          <a:bodyPr/>
          <a:lstStyle/>
          <a:p>
            <a:r>
              <a:rPr lang="en-GB" dirty="0" smtClean="0">
                <a:effectLst/>
              </a:rPr>
              <a:t>An important element to the technique is considering </a:t>
            </a:r>
            <a:r>
              <a:rPr lang="en-GB" b="1" dirty="0" smtClean="0">
                <a:solidFill>
                  <a:srgbClr val="FF0000"/>
                </a:solidFill>
                <a:effectLst/>
              </a:rPr>
              <a:t>all the areas </a:t>
            </a:r>
            <a:r>
              <a:rPr lang="en-GB" dirty="0" smtClean="0">
                <a:effectLst/>
              </a:rPr>
              <a:t>of the technique rather than painstakingly classifying a factor. </a:t>
            </a:r>
          </a:p>
          <a:p>
            <a:r>
              <a:rPr lang="en-GB" dirty="0" smtClean="0">
                <a:effectLst/>
              </a:rPr>
              <a:t>When considering each factor you need to identify </a:t>
            </a:r>
            <a:r>
              <a:rPr lang="en-GB" dirty="0" smtClean="0">
                <a:solidFill>
                  <a:srgbClr val="FF0000"/>
                </a:solidFill>
                <a:effectLst/>
              </a:rPr>
              <a:t>what the factor </a:t>
            </a:r>
            <a:r>
              <a:rPr lang="en-GB" dirty="0" smtClean="0">
                <a:effectLst/>
              </a:rPr>
              <a:t>is and what the </a:t>
            </a:r>
            <a:r>
              <a:rPr lang="en-GB" dirty="0" smtClean="0">
                <a:solidFill>
                  <a:srgbClr val="FF0000"/>
                </a:solidFill>
                <a:effectLst/>
              </a:rPr>
              <a:t>impact</a:t>
            </a:r>
            <a:r>
              <a:rPr lang="en-GB" dirty="0" smtClean="0">
                <a:effectLst/>
              </a:rPr>
              <a:t> will be on the business/organisation.  </a:t>
            </a:r>
          </a:p>
          <a:p>
            <a:r>
              <a:rPr lang="en-GB" dirty="0"/>
              <a:t>PESTLE analysis is often used alongside </a:t>
            </a:r>
            <a:r>
              <a:rPr lang="en-GB" dirty="0">
                <a:solidFill>
                  <a:srgbClr val="FF0000"/>
                </a:solidFill>
              </a:rPr>
              <a:t>SWOT</a:t>
            </a:r>
            <a:r>
              <a:rPr lang="en-GB" dirty="0"/>
              <a:t> analysis to help identify opportunities and threats. See our PESTLE analysis example.</a:t>
            </a:r>
            <a:endParaRPr lang="en-GB" dirty="0" smtClean="0">
              <a:effectLst/>
            </a:endParaRPr>
          </a:p>
          <a:p>
            <a:endParaRPr lang="en-GB" dirty="0" smtClean="0"/>
          </a:p>
          <a:p>
            <a:endParaRPr lang="en-GB" dirty="0" smtClean="0"/>
          </a:p>
          <a:p>
            <a:endParaRPr lang="en-GB" dirty="0"/>
          </a:p>
        </p:txBody>
      </p:sp>
    </p:spTree>
    <p:extLst>
      <p:ext uri="{BB962C8B-B14F-4D97-AF65-F5344CB8AC3E}">
        <p14:creationId xmlns:p14="http://schemas.microsoft.com/office/powerpoint/2010/main" val="41563091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PESTEL Analysis</a:t>
            </a:r>
            <a:endParaRPr lang="cy-GB" dirty="0"/>
          </a:p>
        </p:txBody>
      </p:sp>
      <p:sp>
        <p:nvSpPr>
          <p:cNvPr id="3" name="Content Placeholder 2"/>
          <p:cNvSpPr>
            <a:spLocks noGrp="1"/>
          </p:cNvSpPr>
          <p:nvPr>
            <p:ph idx="1"/>
          </p:nvPr>
        </p:nvSpPr>
        <p:spPr/>
        <p:txBody>
          <a:bodyPr/>
          <a:lstStyle/>
          <a:p>
            <a:r>
              <a:rPr lang="en-GB" sz="2400" b="1" dirty="0"/>
              <a:t>At the outset</a:t>
            </a:r>
            <a:r>
              <a:rPr lang="en-GB" sz="2400" dirty="0"/>
              <a:t>, it is important to establish the general nature of the organisational environment.</a:t>
            </a:r>
          </a:p>
          <a:p>
            <a:pPr>
              <a:buNone/>
            </a:pPr>
            <a:endParaRPr lang="en-GB" sz="1200" dirty="0"/>
          </a:p>
          <a:p>
            <a:r>
              <a:rPr lang="en-GB" sz="2400" dirty="0"/>
              <a:t>Is it simple, certain and static?</a:t>
            </a:r>
          </a:p>
          <a:p>
            <a:pPr>
              <a:buNone/>
            </a:pPr>
            <a:endParaRPr lang="en-GB" sz="1200" dirty="0"/>
          </a:p>
          <a:p>
            <a:r>
              <a:rPr lang="en-GB" sz="2400" dirty="0"/>
              <a:t>Or is complex, uncertain and dynamic?</a:t>
            </a:r>
          </a:p>
          <a:p>
            <a:endParaRPr lang="en-GB" sz="1200" dirty="0"/>
          </a:p>
          <a:p>
            <a:r>
              <a:rPr lang="en-GB" sz="2400" dirty="0">
                <a:solidFill>
                  <a:srgbClr val="FF0000"/>
                </a:solidFill>
              </a:rPr>
              <a:t>What about the NHS?</a:t>
            </a:r>
            <a:endParaRPr lang="cy-GB" sz="2400" dirty="0"/>
          </a:p>
        </p:txBody>
      </p:sp>
      <p:sp>
        <p:nvSpPr>
          <p:cNvPr id="4" name="Slide Number Placeholder 3"/>
          <p:cNvSpPr>
            <a:spLocks noGrp="1"/>
          </p:cNvSpPr>
          <p:nvPr>
            <p:ph type="sldNum" sz="quarter" idx="12"/>
          </p:nvPr>
        </p:nvSpPr>
        <p:spPr/>
        <p:txBody>
          <a:bodyPr/>
          <a:lstStyle/>
          <a:p>
            <a:fld id="{04657A23-F046-44D7-AC1D-38111E7AC05F}" type="slidenum">
              <a:rPr lang="en-US" smtClean="0"/>
              <a:pPr/>
              <a:t>9</a:t>
            </a:fld>
            <a:endParaRPr lang="en-US" dirty="0"/>
          </a:p>
        </p:txBody>
      </p:sp>
    </p:spTree>
    <p:extLst>
      <p:ext uri="{BB962C8B-B14F-4D97-AF65-F5344CB8AC3E}">
        <p14:creationId xmlns:p14="http://schemas.microsoft.com/office/powerpoint/2010/main" val="13358266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303314" y="5144386"/>
            <a:ext cx="5181611" cy="369332"/>
          </a:xfrm>
          <a:prstGeom prst="rect">
            <a:avLst/>
          </a:prstGeom>
        </p:spPr>
        <p:txBody>
          <a:bodyPr wrap="none">
            <a:spAutoFit/>
          </a:bodyPr>
          <a:lstStyle/>
          <a:p>
            <a:r>
              <a:rPr lang="en-GB" dirty="0"/>
              <a:t>https://www.youtube.com/watch?v=GFVKKTwkANY</a:t>
            </a:r>
          </a:p>
        </p:txBody>
      </p:sp>
    </p:spTree>
    <p:extLst>
      <p:ext uri="{BB962C8B-B14F-4D97-AF65-F5344CB8AC3E}">
        <p14:creationId xmlns:p14="http://schemas.microsoft.com/office/powerpoint/2010/main" val="24811144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b="1" dirty="0" smtClean="0">
                <a:effectLst/>
              </a:rPr>
              <a:t/>
            </a:r>
            <a:br>
              <a:rPr lang="en-GB" b="1" dirty="0" smtClean="0">
                <a:effectLst/>
              </a:rPr>
            </a:br>
            <a:r>
              <a:rPr lang="en-GB" b="1" dirty="0" smtClean="0">
                <a:effectLst/>
              </a:rPr>
              <a:t>Political</a:t>
            </a:r>
            <a:br>
              <a:rPr lang="en-GB" b="1" dirty="0" smtClean="0">
                <a:effectLst/>
              </a:rPr>
            </a:br>
            <a:endParaRPr lang="en-GB" dirty="0"/>
          </a:p>
        </p:txBody>
      </p:sp>
      <p:sp>
        <p:nvSpPr>
          <p:cNvPr id="2" name="Content Placeholder 1"/>
          <p:cNvSpPr>
            <a:spLocks noGrp="1"/>
          </p:cNvSpPr>
          <p:nvPr>
            <p:ph idx="1"/>
          </p:nvPr>
        </p:nvSpPr>
        <p:spPr/>
        <p:txBody>
          <a:bodyPr/>
          <a:lstStyle/>
          <a:p>
            <a:r>
              <a:rPr lang="en-GB" b="1" dirty="0" smtClean="0">
                <a:effectLst/>
              </a:rPr>
              <a:t>Political</a:t>
            </a:r>
          </a:p>
          <a:p>
            <a:r>
              <a:rPr lang="en-GB" dirty="0" smtClean="0">
                <a:effectLst/>
              </a:rPr>
              <a:t>Any factors in the political environment either in the home country or international arena. Examples of these could be government initiatives or changes of policy which affect the organisation. </a:t>
            </a:r>
          </a:p>
          <a:p>
            <a:endParaRPr lang="en-GB" dirty="0"/>
          </a:p>
        </p:txBody>
      </p:sp>
    </p:spTree>
    <p:extLst>
      <p:ext uri="{BB962C8B-B14F-4D97-AF65-F5344CB8AC3E}">
        <p14:creationId xmlns:p14="http://schemas.microsoft.com/office/powerpoint/2010/main" val="6468007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PESTEL Analysis</a:t>
            </a:r>
            <a:endParaRPr lang="cy-GB" dirty="0"/>
          </a:p>
        </p:txBody>
      </p:sp>
      <p:sp>
        <p:nvSpPr>
          <p:cNvPr id="3" name="Content Placeholder 2"/>
          <p:cNvSpPr>
            <a:spLocks noGrp="1"/>
          </p:cNvSpPr>
          <p:nvPr>
            <p:ph idx="1"/>
          </p:nvPr>
        </p:nvSpPr>
        <p:spPr/>
        <p:txBody>
          <a:bodyPr>
            <a:normAutofit lnSpcReduction="10000"/>
          </a:bodyPr>
          <a:lstStyle/>
          <a:p>
            <a:r>
              <a:rPr lang="cy-GB" sz="2400" dirty="0"/>
              <a:t>Here are some suggestions for </a:t>
            </a:r>
            <a:r>
              <a:rPr lang="cy-GB" sz="2400" b="1" u="sng" dirty="0"/>
              <a:t>political</a:t>
            </a:r>
            <a:r>
              <a:rPr lang="cy-GB" sz="2400" dirty="0"/>
              <a:t>:</a:t>
            </a:r>
          </a:p>
          <a:p>
            <a:endParaRPr lang="cy-GB" sz="2400" dirty="0"/>
          </a:p>
          <a:p>
            <a:r>
              <a:rPr lang="cy-GB" sz="2400" dirty="0"/>
              <a:t>Which party is in government?</a:t>
            </a:r>
          </a:p>
          <a:p>
            <a:r>
              <a:rPr lang="cy-GB" sz="2400" dirty="0"/>
              <a:t>What is its ideological position?</a:t>
            </a:r>
          </a:p>
          <a:p>
            <a:r>
              <a:rPr lang="cy-GB" sz="2400" dirty="0"/>
              <a:t>Who is the minister responsible for the NHS and what is his title?</a:t>
            </a:r>
          </a:p>
          <a:p>
            <a:r>
              <a:rPr lang="cy-GB" sz="2400" dirty="0"/>
              <a:t>What are the positions of the opposition parties and who are their representatives?</a:t>
            </a:r>
          </a:p>
          <a:p>
            <a:r>
              <a:rPr lang="cy-GB" sz="2400" dirty="0">
                <a:solidFill>
                  <a:srgbClr val="FF0000"/>
                </a:solidFill>
              </a:rPr>
              <a:t>More???</a:t>
            </a:r>
          </a:p>
        </p:txBody>
      </p:sp>
      <p:sp>
        <p:nvSpPr>
          <p:cNvPr id="4" name="Slide Number Placeholder 3"/>
          <p:cNvSpPr>
            <a:spLocks noGrp="1"/>
          </p:cNvSpPr>
          <p:nvPr>
            <p:ph type="sldNum" sz="quarter" idx="12"/>
          </p:nvPr>
        </p:nvSpPr>
        <p:spPr/>
        <p:txBody>
          <a:bodyPr/>
          <a:lstStyle/>
          <a:p>
            <a:fld id="{04657A23-F046-44D7-AC1D-38111E7AC05F}" type="slidenum">
              <a:rPr lang="en-US" smtClean="0"/>
              <a:pPr/>
              <a:t>12</a:t>
            </a:fld>
            <a:endParaRPr lang="en-US" dirty="0"/>
          </a:p>
        </p:txBody>
      </p:sp>
    </p:spTree>
    <p:extLst>
      <p:ext uri="{BB962C8B-B14F-4D97-AF65-F5344CB8AC3E}">
        <p14:creationId xmlns:p14="http://schemas.microsoft.com/office/powerpoint/2010/main" val="25139168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dirty="0" smtClean="0">
                <a:effectLst/>
              </a:rPr>
              <a:t>Economic</a:t>
            </a:r>
            <a:br>
              <a:rPr lang="en-GB" b="1" dirty="0" smtClean="0">
                <a:effectLst/>
              </a:rPr>
            </a:br>
            <a:endParaRPr lang="en-GB" dirty="0"/>
          </a:p>
        </p:txBody>
      </p:sp>
      <p:sp>
        <p:nvSpPr>
          <p:cNvPr id="2" name="Content Placeholder 1"/>
          <p:cNvSpPr>
            <a:spLocks noGrp="1"/>
          </p:cNvSpPr>
          <p:nvPr>
            <p:ph idx="1"/>
          </p:nvPr>
        </p:nvSpPr>
        <p:spPr/>
        <p:txBody>
          <a:bodyPr/>
          <a:lstStyle/>
          <a:p>
            <a:r>
              <a:rPr lang="en-GB" dirty="0" smtClean="0">
                <a:effectLst/>
              </a:rPr>
              <a:t>Any factors in the financial arena. These could include economic downturns, availability of bank loans. </a:t>
            </a:r>
          </a:p>
        </p:txBody>
      </p:sp>
    </p:spTree>
    <p:extLst>
      <p:ext uri="{BB962C8B-B14F-4D97-AF65-F5344CB8AC3E}">
        <p14:creationId xmlns:p14="http://schemas.microsoft.com/office/powerpoint/2010/main" val="33022887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b="1" dirty="0" smtClean="0">
                <a:effectLst/>
              </a:rPr>
              <a:t/>
            </a:r>
            <a:br>
              <a:rPr lang="en-GB" b="1" dirty="0" smtClean="0">
                <a:effectLst/>
              </a:rPr>
            </a:br>
            <a:r>
              <a:rPr lang="en-GB" b="1" dirty="0" smtClean="0">
                <a:effectLst/>
              </a:rPr>
              <a:t>Sociological</a:t>
            </a:r>
            <a:br>
              <a:rPr lang="en-GB" b="1" dirty="0" smtClean="0">
                <a:effectLst/>
              </a:rPr>
            </a:br>
            <a:endParaRPr lang="en-GB" dirty="0"/>
          </a:p>
        </p:txBody>
      </p:sp>
      <p:sp>
        <p:nvSpPr>
          <p:cNvPr id="2" name="Content Placeholder 1"/>
          <p:cNvSpPr>
            <a:spLocks noGrp="1"/>
          </p:cNvSpPr>
          <p:nvPr>
            <p:ph idx="1"/>
          </p:nvPr>
        </p:nvSpPr>
        <p:spPr/>
        <p:txBody>
          <a:bodyPr/>
          <a:lstStyle/>
          <a:p>
            <a:r>
              <a:rPr lang="en-GB" dirty="0" smtClean="0">
                <a:effectLst/>
              </a:rPr>
              <a:t>Factors which affect the social aspects related to the customers of the organisation including social trends, the change in demographic of our customers and any other socio-cultural factors. </a:t>
            </a:r>
          </a:p>
          <a:p>
            <a:endParaRPr lang="en-GB" dirty="0" smtClean="0"/>
          </a:p>
          <a:p>
            <a:endParaRPr lang="en-GB" dirty="0"/>
          </a:p>
        </p:txBody>
      </p:sp>
    </p:spTree>
    <p:extLst>
      <p:ext uri="{BB962C8B-B14F-4D97-AF65-F5344CB8AC3E}">
        <p14:creationId xmlns:p14="http://schemas.microsoft.com/office/powerpoint/2010/main" val="14229738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dirty="0" smtClean="0">
                <a:effectLst/>
              </a:rPr>
              <a:t>Technological</a:t>
            </a:r>
            <a:br>
              <a:rPr lang="en-GB" b="1" dirty="0" smtClean="0">
                <a:effectLst/>
              </a:rPr>
            </a:br>
            <a:endParaRPr lang="en-GB" dirty="0"/>
          </a:p>
        </p:txBody>
      </p:sp>
      <p:sp>
        <p:nvSpPr>
          <p:cNvPr id="2" name="Content Placeholder 1"/>
          <p:cNvSpPr>
            <a:spLocks noGrp="1"/>
          </p:cNvSpPr>
          <p:nvPr>
            <p:ph idx="1"/>
          </p:nvPr>
        </p:nvSpPr>
        <p:spPr/>
        <p:txBody>
          <a:bodyPr/>
          <a:lstStyle/>
          <a:p>
            <a:r>
              <a:rPr lang="en-GB" dirty="0" smtClean="0">
                <a:effectLst/>
              </a:rPr>
              <a:t>Any changes in the technical world which may cause some impact on the organisation. New technological developments, new software, new devices </a:t>
            </a:r>
            <a:r>
              <a:rPr lang="en-GB" dirty="0" err="1" smtClean="0">
                <a:effectLst/>
              </a:rPr>
              <a:t>etc</a:t>
            </a:r>
            <a:r>
              <a:rPr lang="en-GB" dirty="0" smtClean="0">
                <a:effectLst/>
              </a:rPr>
              <a:t> are all factors to consider. </a:t>
            </a:r>
          </a:p>
        </p:txBody>
      </p:sp>
    </p:spTree>
    <p:extLst>
      <p:ext uri="{BB962C8B-B14F-4D97-AF65-F5344CB8AC3E}">
        <p14:creationId xmlns:p14="http://schemas.microsoft.com/office/powerpoint/2010/main" val="17555044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dirty="0" smtClean="0">
                <a:effectLst/>
              </a:rPr>
              <a:t>Legal</a:t>
            </a:r>
            <a:br>
              <a:rPr lang="en-GB" b="1" dirty="0" smtClean="0">
                <a:effectLst/>
              </a:rPr>
            </a:br>
            <a:endParaRPr lang="en-GB" dirty="0"/>
          </a:p>
        </p:txBody>
      </p:sp>
      <p:sp>
        <p:nvSpPr>
          <p:cNvPr id="2" name="Content Placeholder 1"/>
          <p:cNvSpPr>
            <a:spLocks noGrp="1"/>
          </p:cNvSpPr>
          <p:nvPr>
            <p:ph idx="1"/>
          </p:nvPr>
        </p:nvSpPr>
        <p:spPr/>
        <p:txBody>
          <a:bodyPr/>
          <a:lstStyle/>
          <a:p>
            <a:r>
              <a:rPr lang="en-GB" dirty="0" smtClean="0">
                <a:effectLst/>
              </a:rPr>
              <a:t>Legal issues often begin with examining any legislative issues in the home country and expanded to other countries depending on the business' international offerings. Legal issues may include distance selling laws, data protection, health and safety etc. </a:t>
            </a:r>
          </a:p>
        </p:txBody>
      </p:sp>
    </p:spTree>
    <p:extLst>
      <p:ext uri="{BB962C8B-B14F-4D97-AF65-F5344CB8AC3E}">
        <p14:creationId xmlns:p14="http://schemas.microsoft.com/office/powerpoint/2010/main" val="32528013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b="1" dirty="0" smtClean="0">
                <a:effectLst/>
              </a:rPr>
              <a:t/>
            </a:r>
            <a:br>
              <a:rPr lang="en-GB" b="1" dirty="0" smtClean="0">
                <a:effectLst/>
              </a:rPr>
            </a:br>
            <a:r>
              <a:rPr lang="en-GB" b="1" dirty="0" smtClean="0">
                <a:effectLst/>
              </a:rPr>
              <a:t>Environmental</a:t>
            </a:r>
            <a:br>
              <a:rPr lang="en-GB" b="1" dirty="0" smtClean="0">
                <a:effectLst/>
              </a:rPr>
            </a:br>
            <a:endParaRPr lang="en-GB" dirty="0"/>
          </a:p>
        </p:txBody>
      </p:sp>
      <p:sp>
        <p:nvSpPr>
          <p:cNvPr id="2" name="Content Placeholder 1"/>
          <p:cNvSpPr>
            <a:spLocks noGrp="1"/>
          </p:cNvSpPr>
          <p:nvPr>
            <p:ph idx="1"/>
          </p:nvPr>
        </p:nvSpPr>
        <p:spPr/>
        <p:txBody>
          <a:bodyPr/>
          <a:lstStyle/>
          <a:p>
            <a:r>
              <a:rPr lang="en-GB" dirty="0" smtClean="0">
                <a:effectLst/>
              </a:rPr>
              <a:t>Environmental factors look at the world around the organisation and any factors which may have an impact on the environment. Examples include the use of plastic bags for goods, using vehicles for transporting goods and the pollution impact of these. </a:t>
            </a:r>
          </a:p>
          <a:p>
            <a:endParaRPr lang="en-GB" dirty="0" smtClean="0"/>
          </a:p>
          <a:p>
            <a:endParaRPr lang="en-GB" dirty="0"/>
          </a:p>
        </p:txBody>
      </p:sp>
    </p:spTree>
    <p:extLst>
      <p:ext uri="{BB962C8B-B14F-4D97-AF65-F5344CB8AC3E}">
        <p14:creationId xmlns:p14="http://schemas.microsoft.com/office/powerpoint/2010/main" val="23563121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Examine PESTLE on a chosen supermarket</a:t>
            </a:r>
            <a:endParaRPr lang="en-GB" dirty="0"/>
          </a:p>
        </p:txBody>
      </p:sp>
    </p:spTree>
    <p:extLst>
      <p:ext uri="{BB962C8B-B14F-4D97-AF65-F5344CB8AC3E}">
        <p14:creationId xmlns:p14="http://schemas.microsoft.com/office/powerpoint/2010/main" val="42617705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56608" y="435204"/>
            <a:ext cx="9601200" cy="1485900"/>
          </a:xfrm>
        </p:spPr>
        <p:txBody>
          <a:bodyPr>
            <a:normAutofit fontScale="90000"/>
          </a:bodyPr>
          <a:lstStyle/>
          <a:p>
            <a:pPr algn="ctr"/>
            <a:r>
              <a:rPr lang="en-GB" dirty="0" smtClean="0"/>
              <a:t>Instructions – Homework to be handed in by next week (15</a:t>
            </a:r>
            <a:r>
              <a:rPr lang="en-GB" baseline="30000" dirty="0" smtClean="0"/>
              <a:t>th</a:t>
            </a:r>
            <a:r>
              <a:rPr lang="en-GB" dirty="0" smtClean="0"/>
              <a:t> February 2018) </a:t>
            </a:r>
            <a:br>
              <a:rPr lang="en-GB" dirty="0" smtClean="0"/>
            </a:br>
            <a:endParaRPr lang="en-GB" dirty="0"/>
          </a:p>
        </p:txBody>
      </p:sp>
      <p:sp>
        <p:nvSpPr>
          <p:cNvPr id="3" name="Content Placeholder 2"/>
          <p:cNvSpPr>
            <a:spLocks noGrp="1"/>
          </p:cNvSpPr>
          <p:nvPr>
            <p:ph idx="1"/>
          </p:nvPr>
        </p:nvSpPr>
        <p:spPr>
          <a:xfrm>
            <a:off x="1656608" y="1703887"/>
            <a:ext cx="9601200" cy="3581400"/>
          </a:xfrm>
        </p:spPr>
        <p:txBody>
          <a:bodyPr/>
          <a:lstStyle/>
          <a:p>
            <a:pPr marL="0" lvl="0" indent="0" algn="ctr">
              <a:buNone/>
            </a:pPr>
            <a:r>
              <a:rPr lang="en-GB" sz="2400" dirty="0"/>
              <a:t>Label the stakeholder matrix in relation to the NHS; and explain it below i.e. why have you placed the various stakeholders in the specific places on the </a:t>
            </a:r>
            <a:r>
              <a:rPr lang="en-GB" sz="2400" dirty="0" smtClean="0"/>
              <a:t>matrix (approximately 250 words)</a:t>
            </a:r>
            <a:endParaRPr lang="en-GB" sz="2400" dirty="0"/>
          </a:p>
          <a:p>
            <a:pPr marL="0" indent="0" algn="ctr">
              <a:buNone/>
            </a:pPr>
            <a:endParaRPr lang="en-GB" sz="1400" dirty="0"/>
          </a:p>
          <a:p>
            <a:pPr marL="0" indent="0" algn="ctr">
              <a:buNone/>
            </a:pPr>
            <a:endParaRPr lang="en-GB" sz="1400" dirty="0"/>
          </a:p>
        </p:txBody>
      </p:sp>
      <p:sp>
        <p:nvSpPr>
          <p:cNvPr id="4" name="Slide Number Placeholder 3"/>
          <p:cNvSpPr>
            <a:spLocks noGrp="1"/>
          </p:cNvSpPr>
          <p:nvPr>
            <p:ph type="sldNum" sz="quarter" idx="12"/>
          </p:nvPr>
        </p:nvSpPr>
        <p:spPr/>
        <p:txBody>
          <a:bodyPr/>
          <a:lstStyle/>
          <a:p>
            <a:fld id="{04657A23-F046-44D7-AC1D-38111E7AC05F}" type="slidenum">
              <a:rPr lang="en-US" smtClean="0"/>
              <a:pPr/>
              <a:t>19</a:t>
            </a:fld>
            <a:endParaRPr lang="en-US" dirty="0"/>
          </a:p>
        </p:txBody>
      </p:sp>
      <p:sp>
        <p:nvSpPr>
          <p:cNvPr id="13" name="TextBox 12"/>
          <p:cNvSpPr txBox="1">
            <a:spLocks noChangeArrowheads="1"/>
          </p:cNvSpPr>
          <p:nvPr/>
        </p:nvSpPr>
        <p:spPr bwMode="auto">
          <a:xfrm>
            <a:off x="4799856" y="2924944"/>
            <a:ext cx="121443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Garamond" pitchFamily="96" charset="0"/>
              </a:defRPr>
            </a:lvl1pPr>
            <a:lvl2pPr marL="742950" indent="-285750">
              <a:defRPr>
                <a:solidFill>
                  <a:schemeClr val="tx1"/>
                </a:solidFill>
                <a:latin typeface="Garamond" pitchFamily="96" charset="0"/>
              </a:defRPr>
            </a:lvl2pPr>
            <a:lvl3pPr marL="1143000" indent="-228600">
              <a:defRPr>
                <a:solidFill>
                  <a:schemeClr val="tx1"/>
                </a:solidFill>
                <a:latin typeface="Garamond" pitchFamily="96" charset="0"/>
              </a:defRPr>
            </a:lvl3pPr>
            <a:lvl4pPr marL="1600200" indent="-228600">
              <a:defRPr>
                <a:solidFill>
                  <a:schemeClr val="tx1"/>
                </a:solidFill>
                <a:latin typeface="Garamond" pitchFamily="96" charset="0"/>
              </a:defRPr>
            </a:lvl4pPr>
            <a:lvl5pPr marL="2057400" indent="-228600">
              <a:defRPr>
                <a:solidFill>
                  <a:schemeClr val="tx1"/>
                </a:solidFill>
                <a:latin typeface="Garamond" pitchFamily="96" charset="0"/>
              </a:defRPr>
            </a:lvl5pPr>
            <a:lvl6pPr marL="2514600" indent="-228600" eaLnBrk="0" fontAlgn="base" hangingPunct="0">
              <a:spcBef>
                <a:spcPct val="0"/>
              </a:spcBef>
              <a:spcAft>
                <a:spcPct val="0"/>
              </a:spcAft>
              <a:defRPr>
                <a:solidFill>
                  <a:schemeClr val="tx1"/>
                </a:solidFill>
                <a:latin typeface="Garamond" pitchFamily="96" charset="0"/>
              </a:defRPr>
            </a:lvl6pPr>
            <a:lvl7pPr marL="2971800" indent="-228600" eaLnBrk="0" fontAlgn="base" hangingPunct="0">
              <a:spcBef>
                <a:spcPct val="0"/>
              </a:spcBef>
              <a:spcAft>
                <a:spcPct val="0"/>
              </a:spcAft>
              <a:defRPr>
                <a:solidFill>
                  <a:schemeClr val="tx1"/>
                </a:solidFill>
                <a:latin typeface="Garamond" pitchFamily="96" charset="0"/>
              </a:defRPr>
            </a:lvl7pPr>
            <a:lvl8pPr marL="3429000" indent="-228600" eaLnBrk="0" fontAlgn="base" hangingPunct="0">
              <a:spcBef>
                <a:spcPct val="0"/>
              </a:spcBef>
              <a:spcAft>
                <a:spcPct val="0"/>
              </a:spcAft>
              <a:defRPr>
                <a:solidFill>
                  <a:schemeClr val="tx1"/>
                </a:solidFill>
                <a:latin typeface="Garamond" pitchFamily="96" charset="0"/>
              </a:defRPr>
            </a:lvl8pPr>
            <a:lvl9pPr marL="3886200" indent="-228600" eaLnBrk="0" fontAlgn="base" hangingPunct="0">
              <a:spcBef>
                <a:spcPct val="0"/>
              </a:spcBef>
              <a:spcAft>
                <a:spcPct val="0"/>
              </a:spcAft>
              <a:defRPr>
                <a:solidFill>
                  <a:schemeClr val="tx1"/>
                </a:solidFill>
                <a:latin typeface="Garamond" pitchFamily="96" charset="0"/>
              </a:defRPr>
            </a:lvl9pPr>
          </a:lstStyle>
          <a:p>
            <a:pPr algn="ctr"/>
            <a:r>
              <a:rPr lang="en-GB" dirty="0">
                <a:latin typeface="Arial" pitchFamily="34" charset="0"/>
                <a:cs typeface="Arial" pitchFamily="34" charset="0"/>
              </a:rPr>
              <a:t>Low</a:t>
            </a:r>
          </a:p>
        </p:txBody>
      </p:sp>
      <p:sp>
        <p:nvSpPr>
          <p:cNvPr id="14" name="TextBox 13"/>
          <p:cNvSpPr txBox="1">
            <a:spLocks noChangeArrowheads="1"/>
          </p:cNvSpPr>
          <p:nvPr/>
        </p:nvSpPr>
        <p:spPr bwMode="auto">
          <a:xfrm>
            <a:off x="3228231" y="3853632"/>
            <a:ext cx="121443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Garamond" pitchFamily="96" charset="0"/>
              </a:defRPr>
            </a:lvl1pPr>
            <a:lvl2pPr marL="742950" indent="-285750">
              <a:defRPr>
                <a:solidFill>
                  <a:schemeClr val="tx1"/>
                </a:solidFill>
                <a:latin typeface="Garamond" pitchFamily="96" charset="0"/>
              </a:defRPr>
            </a:lvl2pPr>
            <a:lvl3pPr marL="1143000" indent="-228600">
              <a:defRPr>
                <a:solidFill>
                  <a:schemeClr val="tx1"/>
                </a:solidFill>
                <a:latin typeface="Garamond" pitchFamily="96" charset="0"/>
              </a:defRPr>
            </a:lvl3pPr>
            <a:lvl4pPr marL="1600200" indent="-228600">
              <a:defRPr>
                <a:solidFill>
                  <a:schemeClr val="tx1"/>
                </a:solidFill>
                <a:latin typeface="Garamond" pitchFamily="96" charset="0"/>
              </a:defRPr>
            </a:lvl4pPr>
            <a:lvl5pPr marL="2057400" indent="-228600">
              <a:defRPr>
                <a:solidFill>
                  <a:schemeClr val="tx1"/>
                </a:solidFill>
                <a:latin typeface="Garamond" pitchFamily="96" charset="0"/>
              </a:defRPr>
            </a:lvl5pPr>
            <a:lvl6pPr marL="2514600" indent="-228600" eaLnBrk="0" fontAlgn="base" hangingPunct="0">
              <a:spcBef>
                <a:spcPct val="0"/>
              </a:spcBef>
              <a:spcAft>
                <a:spcPct val="0"/>
              </a:spcAft>
              <a:defRPr>
                <a:solidFill>
                  <a:schemeClr val="tx1"/>
                </a:solidFill>
                <a:latin typeface="Garamond" pitchFamily="96" charset="0"/>
              </a:defRPr>
            </a:lvl6pPr>
            <a:lvl7pPr marL="2971800" indent="-228600" eaLnBrk="0" fontAlgn="base" hangingPunct="0">
              <a:spcBef>
                <a:spcPct val="0"/>
              </a:spcBef>
              <a:spcAft>
                <a:spcPct val="0"/>
              </a:spcAft>
              <a:defRPr>
                <a:solidFill>
                  <a:schemeClr val="tx1"/>
                </a:solidFill>
                <a:latin typeface="Garamond" pitchFamily="96" charset="0"/>
              </a:defRPr>
            </a:lvl7pPr>
            <a:lvl8pPr marL="3429000" indent="-228600" eaLnBrk="0" fontAlgn="base" hangingPunct="0">
              <a:spcBef>
                <a:spcPct val="0"/>
              </a:spcBef>
              <a:spcAft>
                <a:spcPct val="0"/>
              </a:spcAft>
              <a:defRPr>
                <a:solidFill>
                  <a:schemeClr val="tx1"/>
                </a:solidFill>
                <a:latin typeface="Garamond" pitchFamily="96" charset="0"/>
              </a:defRPr>
            </a:lvl8pPr>
            <a:lvl9pPr marL="3886200" indent="-228600" eaLnBrk="0" fontAlgn="base" hangingPunct="0">
              <a:spcBef>
                <a:spcPct val="0"/>
              </a:spcBef>
              <a:spcAft>
                <a:spcPct val="0"/>
              </a:spcAft>
              <a:defRPr>
                <a:solidFill>
                  <a:schemeClr val="tx1"/>
                </a:solidFill>
                <a:latin typeface="Garamond" pitchFamily="96" charset="0"/>
              </a:defRPr>
            </a:lvl9pPr>
          </a:lstStyle>
          <a:p>
            <a:pPr algn="ctr"/>
            <a:r>
              <a:rPr lang="en-GB" dirty="0">
                <a:latin typeface="Arial" pitchFamily="34" charset="0"/>
                <a:cs typeface="Arial" pitchFamily="34" charset="0"/>
              </a:rPr>
              <a:t>Low</a:t>
            </a:r>
          </a:p>
        </p:txBody>
      </p:sp>
      <p:sp>
        <p:nvSpPr>
          <p:cNvPr id="15" name="TextBox 14"/>
          <p:cNvSpPr txBox="1">
            <a:spLocks noChangeArrowheads="1"/>
          </p:cNvSpPr>
          <p:nvPr/>
        </p:nvSpPr>
        <p:spPr bwMode="auto">
          <a:xfrm>
            <a:off x="6871545" y="2924944"/>
            <a:ext cx="128587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Garamond" pitchFamily="96" charset="0"/>
              </a:defRPr>
            </a:lvl1pPr>
            <a:lvl2pPr marL="742950" indent="-285750">
              <a:defRPr>
                <a:solidFill>
                  <a:schemeClr val="tx1"/>
                </a:solidFill>
                <a:latin typeface="Garamond" pitchFamily="96" charset="0"/>
              </a:defRPr>
            </a:lvl2pPr>
            <a:lvl3pPr marL="1143000" indent="-228600">
              <a:defRPr>
                <a:solidFill>
                  <a:schemeClr val="tx1"/>
                </a:solidFill>
                <a:latin typeface="Garamond" pitchFamily="96" charset="0"/>
              </a:defRPr>
            </a:lvl3pPr>
            <a:lvl4pPr marL="1600200" indent="-228600">
              <a:defRPr>
                <a:solidFill>
                  <a:schemeClr val="tx1"/>
                </a:solidFill>
                <a:latin typeface="Garamond" pitchFamily="96" charset="0"/>
              </a:defRPr>
            </a:lvl4pPr>
            <a:lvl5pPr marL="2057400" indent="-228600">
              <a:defRPr>
                <a:solidFill>
                  <a:schemeClr val="tx1"/>
                </a:solidFill>
                <a:latin typeface="Garamond" pitchFamily="96" charset="0"/>
              </a:defRPr>
            </a:lvl5pPr>
            <a:lvl6pPr marL="2514600" indent="-228600" eaLnBrk="0" fontAlgn="base" hangingPunct="0">
              <a:spcBef>
                <a:spcPct val="0"/>
              </a:spcBef>
              <a:spcAft>
                <a:spcPct val="0"/>
              </a:spcAft>
              <a:defRPr>
                <a:solidFill>
                  <a:schemeClr val="tx1"/>
                </a:solidFill>
                <a:latin typeface="Garamond" pitchFamily="96" charset="0"/>
              </a:defRPr>
            </a:lvl6pPr>
            <a:lvl7pPr marL="2971800" indent="-228600" eaLnBrk="0" fontAlgn="base" hangingPunct="0">
              <a:spcBef>
                <a:spcPct val="0"/>
              </a:spcBef>
              <a:spcAft>
                <a:spcPct val="0"/>
              </a:spcAft>
              <a:defRPr>
                <a:solidFill>
                  <a:schemeClr val="tx1"/>
                </a:solidFill>
                <a:latin typeface="Garamond" pitchFamily="96" charset="0"/>
              </a:defRPr>
            </a:lvl7pPr>
            <a:lvl8pPr marL="3429000" indent="-228600" eaLnBrk="0" fontAlgn="base" hangingPunct="0">
              <a:spcBef>
                <a:spcPct val="0"/>
              </a:spcBef>
              <a:spcAft>
                <a:spcPct val="0"/>
              </a:spcAft>
              <a:defRPr>
                <a:solidFill>
                  <a:schemeClr val="tx1"/>
                </a:solidFill>
                <a:latin typeface="Garamond" pitchFamily="96" charset="0"/>
              </a:defRPr>
            </a:lvl8pPr>
            <a:lvl9pPr marL="3886200" indent="-228600" eaLnBrk="0" fontAlgn="base" hangingPunct="0">
              <a:spcBef>
                <a:spcPct val="0"/>
              </a:spcBef>
              <a:spcAft>
                <a:spcPct val="0"/>
              </a:spcAft>
              <a:defRPr>
                <a:solidFill>
                  <a:schemeClr val="tx1"/>
                </a:solidFill>
                <a:latin typeface="Garamond" pitchFamily="96" charset="0"/>
              </a:defRPr>
            </a:lvl9pPr>
          </a:lstStyle>
          <a:p>
            <a:pPr algn="ctr"/>
            <a:r>
              <a:rPr lang="en-GB" dirty="0">
                <a:latin typeface="Arial" pitchFamily="34" charset="0"/>
                <a:cs typeface="Arial" pitchFamily="34" charset="0"/>
              </a:rPr>
              <a:t>High</a:t>
            </a:r>
          </a:p>
        </p:txBody>
      </p:sp>
      <p:sp>
        <p:nvSpPr>
          <p:cNvPr id="16" name="TextBox 15"/>
          <p:cNvSpPr txBox="1">
            <a:spLocks noChangeArrowheads="1"/>
          </p:cNvSpPr>
          <p:nvPr/>
        </p:nvSpPr>
        <p:spPr bwMode="auto">
          <a:xfrm>
            <a:off x="3156795" y="5068069"/>
            <a:ext cx="128587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Garamond" pitchFamily="96" charset="0"/>
              </a:defRPr>
            </a:lvl1pPr>
            <a:lvl2pPr marL="742950" indent="-285750">
              <a:defRPr>
                <a:solidFill>
                  <a:schemeClr val="tx1"/>
                </a:solidFill>
                <a:latin typeface="Garamond" pitchFamily="96" charset="0"/>
              </a:defRPr>
            </a:lvl2pPr>
            <a:lvl3pPr marL="1143000" indent="-228600">
              <a:defRPr>
                <a:solidFill>
                  <a:schemeClr val="tx1"/>
                </a:solidFill>
                <a:latin typeface="Garamond" pitchFamily="96" charset="0"/>
              </a:defRPr>
            </a:lvl3pPr>
            <a:lvl4pPr marL="1600200" indent="-228600">
              <a:defRPr>
                <a:solidFill>
                  <a:schemeClr val="tx1"/>
                </a:solidFill>
                <a:latin typeface="Garamond" pitchFamily="96" charset="0"/>
              </a:defRPr>
            </a:lvl4pPr>
            <a:lvl5pPr marL="2057400" indent="-228600">
              <a:defRPr>
                <a:solidFill>
                  <a:schemeClr val="tx1"/>
                </a:solidFill>
                <a:latin typeface="Garamond" pitchFamily="96" charset="0"/>
              </a:defRPr>
            </a:lvl5pPr>
            <a:lvl6pPr marL="2514600" indent="-228600" eaLnBrk="0" fontAlgn="base" hangingPunct="0">
              <a:spcBef>
                <a:spcPct val="0"/>
              </a:spcBef>
              <a:spcAft>
                <a:spcPct val="0"/>
              </a:spcAft>
              <a:defRPr>
                <a:solidFill>
                  <a:schemeClr val="tx1"/>
                </a:solidFill>
                <a:latin typeface="Garamond" pitchFamily="96" charset="0"/>
              </a:defRPr>
            </a:lvl6pPr>
            <a:lvl7pPr marL="2971800" indent="-228600" eaLnBrk="0" fontAlgn="base" hangingPunct="0">
              <a:spcBef>
                <a:spcPct val="0"/>
              </a:spcBef>
              <a:spcAft>
                <a:spcPct val="0"/>
              </a:spcAft>
              <a:defRPr>
                <a:solidFill>
                  <a:schemeClr val="tx1"/>
                </a:solidFill>
                <a:latin typeface="Garamond" pitchFamily="96" charset="0"/>
              </a:defRPr>
            </a:lvl7pPr>
            <a:lvl8pPr marL="3429000" indent="-228600" eaLnBrk="0" fontAlgn="base" hangingPunct="0">
              <a:spcBef>
                <a:spcPct val="0"/>
              </a:spcBef>
              <a:spcAft>
                <a:spcPct val="0"/>
              </a:spcAft>
              <a:defRPr>
                <a:solidFill>
                  <a:schemeClr val="tx1"/>
                </a:solidFill>
                <a:latin typeface="Garamond" pitchFamily="96" charset="0"/>
              </a:defRPr>
            </a:lvl8pPr>
            <a:lvl9pPr marL="3886200" indent="-228600" eaLnBrk="0" fontAlgn="base" hangingPunct="0">
              <a:spcBef>
                <a:spcPct val="0"/>
              </a:spcBef>
              <a:spcAft>
                <a:spcPct val="0"/>
              </a:spcAft>
              <a:defRPr>
                <a:solidFill>
                  <a:schemeClr val="tx1"/>
                </a:solidFill>
                <a:latin typeface="Garamond" pitchFamily="96" charset="0"/>
              </a:defRPr>
            </a:lvl9pPr>
          </a:lstStyle>
          <a:p>
            <a:pPr algn="ctr"/>
            <a:r>
              <a:rPr lang="en-GB" dirty="0">
                <a:latin typeface="Arial" pitchFamily="34" charset="0"/>
                <a:cs typeface="Arial" pitchFamily="34" charset="0"/>
              </a:rPr>
              <a:t>High</a:t>
            </a:r>
          </a:p>
        </p:txBody>
      </p:sp>
      <p:sp>
        <p:nvSpPr>
          <p:cNvPr id="17" name="TextBox 16"/>
          <p:cNvSpPr txBox="1">
            <a:spLocks noChangeArrowheads="1"/>
          </p:cNvSpPr>
          <p:nvPr/>
        </p:nvSpPr>
        <p:spPr bwMode="auto">
          <a:xfrm>
            <a:off x="4514106" y="3496444"/>
            <a:ext cx="2071688" cy="1415772"/>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a:solidFill>
                  <a:schemeClr val="tx1"/>
                </a:solidFill>
                <a:latin typeface="Garamond" pitchFamily="96" charset="0"/>
              </a:defRPr>
            </a:lvl1pPr>
            <a:lvl2pPr marL="742950" indent="-285750">
              <a:defRPr>
                <a:solidFill>
                  <a:schemeClr val="tx1"/>
                </a:solidFill>
                <a:latin typeface="Garamond" pitchFamily="96" charset="0"/>
              </a:defRPr>
            </a:lvl2pPr>
            <a:lvl3pPr marL="1143000" indent="-228600">
              <a:defRPr>
                <a:solidFill>
                  <a:schemeClr val="tx1"/>
                </a:solidFill>
                <a:latin typeface="Garamond" pitchFamily="96" charset="0"/>
              </a:defRPr>
            </a:lvl3pPr>
            <a:lvl4pPr marL="1600200" indent="-228600">
              <a:defRPr>
                <a:solidFill>
                  <a:schemeClr val="tx1"/>
                </a:solidFill>
                <a:latin typeface="Garamond" pitchFamily="96" charset="0"/>
              </a:defRPr>
            </a:lvl4pPr>
            <a:lvl5pPr marL="2057400" indent="-228600">
              <a:defRPr>
                <a:solidFill>
                  <a:schemeClr val="tx1"/>
                </a:solidFill>
                <a:latin typeface="Garamond" pitchFamily="96" charset="0"/>
              </a:defRPr>
            </a:lvl5pPr>
            <a:lvl6pPr marL="2514600" indent="-228600" eaLnBrk="0" fontAlgn="base" hangingPunct="0">
              <a:spcBef>
                <a:spcPct val="0"/>
              </a:spcBef>
              <a:spcAft>
                <a:spcPct val="0"/>
              </a:spcAft>
              <a:defRPr>
                <a:solidFill>
                  <a:schemeClr val="tx1"/>
                </a:solidFill>
                <a:latin typeface="Garamond" pitchFamily="96" charset="0"/>
              </a:defRPr>
            </a:lvl6pPr>
            <a:lvl7pPr marL="2971800" indent="-228600" eaLnBrk="0" fontAlgn="base" hangingPunct="0">
              <a:spcBef>
                <a:spcPct val="0"/>
              </a:spcBef>
              <a:spcAft>
                <a:spcPct val="0"/>
              </a:spcAft>
              <a:defRPr>
                <a:solidFill>
                  <a:schemeClr val="tx1"/>
                </a:solidFill>
                <a:latin typeface="Garamond" pitchFamily="96" charset="0"/>
              </a:defRPr>
            </a:lvl7pPr>
            <a:lvl8pPr marL="3429000" indent="-228600" eaLnBrk="0" fontAlgn="base" hangingPunct="0">
              <a:spcBef>
                <a:spcPct val="0"/>
              </a:spcBef>
              <a:spcAft>
                <a:spcPct val="0"/>
              </a:spcAft>
              <a:defRPr>
                <a:solidFill>
                  <a:schemeClr val="tx1"/>
                </a:solidFill>
                <a:latin typeface="Garamond" pitchFamily="96" charset="0"/>
              </a:defRPr>
            </a:lvl8pPr>
            <a:lvl9pPr marL="3886200" indent="-228600" eaLnBrk="0" fontAlgn="base" hangingPunct="0">
              <a:spcBef>
                <a:spcPct val="0"/>
              </a:spcBef>
              <a:spcAft>
                <a:spcPct val="0"/>
              </a:spcAft>
              <a:defRPr>
                <a:solidFill>
                  <a:schemeClr val="tx1"/>
                </a:solidFill>
                <a:latin typeface="Garamond" pitchFamily="96" charset="0"/>
              </a:defRPr>
            </a:lvl9pPr>
          </a:lstStyle>
          <a:p>
            <a:r>
              <a:rPr lang="en-GB" dirty="0">
                <a:latin typeface="Arial" pitchFamily="34" charset="0"/>
                <a:cs typeface="Arial" pitchFamily="34" charset="0"/>
              </a:rPr>
              <a:t>A</a:t>
            </a:r>
          </a:p>
          <a:p>
            <a:r>
              <a:rPr lang="en-GB" dirty="0">
                <a:latin typeface="Arial" pitchFamily="34" charset="0"/>
                <a:cs typeface="Arial" pitchFamily="34" charset="0"/>
              </a:rPr>
              <a:t>Minimal Effort</a:t>
            </a:r>
          </a:p>
          <a:p>
            <a:endParaRPr lang="en-GB" b="1" dirty="0"/>
          </a:p>
          <a:p>
            <a:endParaRPr lang="en-GB" sz="3200" dirty="0"/>
          </a:p>
        </p:txBody>
      </p:sp>
      <p:sp>
        <p:nvSpPr>
          <p:cNvPr id="18" name="Rectangle 17"/>
          <p:cNvSpPr>
            <a:spLocks noChangeArrowheads="1"/>
          </p:cNvSpPr>
          <p:nvPr/>
        </p:nvSpPr>
        <p:spPr bwMode="auto">
          <a:xfrm>
            <a:off x="6585794" y="3496444"/>
            <a:ext cx="2000250" cy="1415772"/>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p>
            <a:pPr eaLnBrk="1" hangingPunct="1"/>
            <a:r>
              <a:rPr lang="en-GB" dirty="0">
                <a:solidFill>
                  <a:srgbClr val="000000"/>
                </a:solidFill>
              </a:rPr>
              <a:t>B</a:t>
            </a:r>
          </a:p>
          <a:p>
            <a:pPr eaLnBrk="1" hangingPunct="1"/>
            <a:r>
              <a:rPr lang="en-GB" dirty="0">
                <a:solidFill>
                  <a:srgbClr val="000000"/>
                </a:solidFill>
              </a:rPr>
              <a:t>Keep Informed</a:t>
            </a:r>
          </a:p>
          <a:p>
            <a:pPr eaLnBrk="1" hangingPunct="1"/>
            <a:endParaRPr lang="en-GB" sz="3200" b="1" dirty="0">
              <a:solidFill>
                <a:srgbClr val="000000"/>
              </a:solidFill>
            </a:endParaRPr>
          </a:p>
          <a:p>
            <a:pPr eaLnBrk="1" hangingPunct="1"/>
            <a:endParaRPr lang="en-GB" b="1" dirty="0">
              <a:solidFill>
                <a:srgbClr val="000000"/>
              </a:solidFill>
            </a:endParaRPr>
          </a:p>
        </p:txBody>
      </p:sp>
      <p:sp>
        <p:nvSpPr>
          <p:cNvPr id="19" name="Rectangle 18"/>
          <p:cNvSpPr>
            <a:spLocks noChangeArrowheads="1"/>
          </p:cNvSpPr>
          <p:nvPr/>
        </p:nvSpPr>
        <p:spPr bwMode="auto">
          <a:xfrm>
            <a:off x="6585794" y="4710882"/>
            <a:ext cx="2000250" cy="1477328"/>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p>
            <a:pPr eaLnBrk="1" hangingPunct="1"/>
            <a:r>
              <a:rPr lang="en-GB" dirty="0">
                <a:solidFill>
                  <a:srgbClr val="000000"/>
                </a:solidFill>
              </a:rPr>
              <a:t>D</a:t>
            </a:r>
          </a:p>
          <a:p>
            <a:pPr eaLnBrk="1" hangingPunct="1"/>
            <a:r>
              <a:rPr lang="en-GB" dirty="0">
                <a:solidFill>
                  <a:srgbClr val="000000"/>
                </a:solidFill>
              </a:rPr>
              <a:t>Key Players</a:t>
            </a:r>
          </a:p>
          <a:p>
            <a:pPr eaLnBrk="1" hangingPunct="1"/>
            <a:endParaRPr lang="en-GB" dirty="0">
              <a:solidFill>
                <a:srgbClr val="000000"/>
              </a:solidFill>
            </a:endParaRPr>
          </a:p>
          <a:p>
            <a:pPr eaLnBrk="1" hangingPunct="1"/>
            <a:endParaRPr lang="en-GB" dirty="0">
              <a:solidFill>
                <a:srgbClr val="000000"/>
              </a:solidFill>
            </a:endParaRPr>
          </a:p>
          <a:p>
            <a:pPr eaLnBrk="1" hangingPunct="1"/>
            <a:endParaRPr lang="en-GB" dirty="0">
              <a:solidFill>
                <a:srgbClr val="000000"/>
              </a:solidFill>
            </a:endParaRPr>
          </a:p>
        </p:txBody>
      </p:sp>
      <p:sp>
        <p:nvSpPr>
          <p:cNvPr id="20" name="Rectangle 19"/>
          <p:cNvSpPr>
            <a:spLocks noChangeArrowheads="1"/>
          </p:cNvSpPr>
          <p:nvPr/>
        </p:nvSpPr>
        <p:spPr bwMode="auto">
          <a:xfrm>
            <a:off x="4514106" y="4710882"/>
            <a:ext cx="2071688" cy="1477328"/>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p>
            <a:pPr eaLnBrk="1" hangingPunct="1"/>
            <a:r>
              <a:rPr lang="en-GB" dirty="0">
                <a:solidFill>
                  <a:srgbClr val="000000"/>
                </a:solidFill>
              </a:rPr>
              <a:t>C</a:t>
            </a:r>
          </a:p>
          <a:p>
            <a:pPr eaLnBrk="1" hangingPunct="1"/>
            <a:r>
              <a:rPr lang="en-GB" dirty="0">
                <a:solidFill>
                  <a:srgbClr val="000000"/>
                </a:solidFill>
              </a:rPr>
              <a:t>Keep Satisfied</a:t>
            </a:r>
          </a:p>
          <a:p>
            <a:pPr eaLnBrk="1" hangingPunct="1"/>
            <a:endParaRPr lang="en-GB" dirty="0">
              <a:solidFill>
                <a:srgbClr val="000000"/>
              </a:solidFill>
            </a:endParaRPr>
          </a:p>
          <a:p>
            <a:pPr eaLnBrk="1" hangingPunct="1"/>
            <a:endParaRPr lang="en-GB" b="1" dirty="0">
              <a:solidFill>
                <a:srgbClr val="000000"/>
              </a:solidFill>
            </a:endParaRPr>
          </a:p>
          <a:p>
            <a:pPr eaLnBrk="1" hangingPunct="1"/>
            <a:endParaRPr lang="en-GB" b="1" dirty="0">
              <a:solidFill>
                <a:srgbClr val="000000"/>
              </a:solidFill>
            </a:endParaRPr>
          </a:p>
        </p:txBody>
      </p:sp>
    </p:spTree>
    <p:extLst>
      <p:ext uri="{BB962C8B-B14F-4D97-AF65-F5344CB8AC3E}">
        <p14:creationId xmlns:p14="http://schemas.microsoft.com/office/powerpoint/2010/main" val="3660624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box(in)">
                                      <p:cBhvr>
                                        <p:cTn id="7" dur="500"/>
                                        <p:tgtEl>
                                          <p:spTgt spid="13"/>
                                        </p:tgtEl>
                                      </p:cBhvr>
                                    </p:animEffect>
                                  </p:childTnLst>
                                </p:cTn>
                              </p:par>
                              <p:par>
                                <p:cTn id="8" presetID="4" presetClass="entr" presetSubtype="16" fill="hold" grpId="0" nodeType="withEffect">
                                  <p:stCondLst>
                                    <p:cond delay="0"/>
                                  </p:stCondLst>
                                  <p:childTnLst>
                                    <p:set>
                                      <p:cBhvr>
                                        <p:cTn id="9" dur="1" fill="hold">
                                          <p:stCondLst>
                                            <p:cond delay="0"/>
                                          </p:stCondLst>
                                        </p:cTn>
                                        <p:tgtEl>
                                          <p:spTgt spid="15"/>
                                        </p:tgtEl>
                                        <p:attrNameLst>
                                          <p:attrName>style.visibility</p:attrName>
                                        </p:attrNameLst>
                                      </p:cBhvr>
                                      <p:to>
                                        <p:strVal val="visible"/>
                                      </p:to>
                                    </p:set>
                                    <p:animEffect transition="in" filter="box(in)">
                                      <p:cBhvr>
                                        <p:cTn id="10" dur="500"/>
                                        <p:tgtEl>
                                          <p:spTgt spid="15"/>
                                        </p:tgtEl>
                                      </p:cBhvr>
                                    </p:animEffect>
                                  </p:childTnLst>
                                </p:cTn>
                              </p:par>
                            </p:childTnLst>
                          </p:cTn>
                        </p:par>
                      </p:childTnLst>
                    </p:cTn>
                  </p:par>
                  <p:par>
                    <p:cTn id="11" fill="hold">
                      <p:stCondLst>
                        <p:cond delay="indefinite"/>
                      </p:stCondLst>
                      <p:childTnLst>
                        <p:par>
                          <p:cTn id="12" fill="hold">
                            <p:stCondLst>
                              <p:cond delay="0"/>
                            </p:stCondLst>
                            <p:childTnLst>
                              <p:par>
                                <p:cTn id="13" presetID="4" presetClass="entr" presetSubtype="16"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animEffect transition="in" filter="box(in)">
                                      <p:cBhvr>
                                        <p:cTn id="15" dur="500"/>
                                        <p:tgtEl>
                                          <p:spTgt spid="14"/>
                                        </p:tgtEl>
                                      </p:cBhvr>
                                    </p:animEffect>
                                  </p:childTnLst>
                                </p:cTn>
                              </p:par>
                              <p:par>
                                <p:cTn id="16" presetID="4" presetClass="entr" presetSubtype="16" fill="hold" grpId="0" nodeType="withEffect">
                                  <p:stCondLst>
                                    <p:cond delay="0"/>
                                  </p:stCondLst>
                                  <p:childTnLst>
                                    <p:set>
                                      <p:cBhvr>
                                        <p:cTn id="17" dur="1" fill="hold">
                                          <p:stCondLst>
                                            <p:cond delay="0"/>
                                          </p:stCondLst>
                                        </p:cTn>
                                        <p:tgtEl>
                                          <p:spTgt spid="16"/>
                                        </p:tgtEl>
                                        <p:attrNameLst>
                                          <p:attrName>style.visibility</p:attrName>
                                        </p:attrNameLst>
                                      </p:cBhvr>
                                      <p:to>
                                        <p:strVal val="visible"/>
                                      </p:to>
                                    </p:set>
                                    <p:animEffect transition="in" filter="box(in)">
                                      <p:cBhvr>
                                        <p:cTn id="18" dur="500"/>
                                        <p:tgtEl>
                                          <p:spTgt spid="16"/>
                                        </p:tgtEl>
                                      </p:cBhvr>
                                    </p:animEffect>
                                  </p:childTnLst>
                                </p:cTn>
                              </p:par>
                            </p:childTnLst>
                          </p:cTn>
                        </p:par>
                      </p:childTnLst>
                    </p:cTn>
                  </p:par>
                  <p:par>
                    <p:cTn id="19" fill="hold">
                      <p:stCondLst>
                        <p:cond delay="indefinite"/>
                      </p:stCondLst>
                      <p:childTnLst>
                        <p:par>
                          <p:cTn id="20" fill="hold">
                            <p:stCondLst>
                              <p:cond delay="0"/>
                            </p:stCondLst>
                            <p:childTnLst>
                              <p:par>
                                <p:cTn id="21" presetID="5" presetClass="entr" presetSubtype="10" fill="hold" nodeType="clickEffect">
                                  <p:stCondLst>
                                    <p:cond delay="0"/>
                                  </p:stCondLst>
                                  <p:childTnLst>
                                    <p:set>
                                      <p:cBhvr>
                                        <p:cTn id="22" dur="1" fill="hold">
                                          <p:stCondLst>
                                            <p:cond delay="0"/>
                                          </p:stCondLst>
                                        </p:cTn>
                                        <p:tgtEl>
                                          <p:spTgt spid="17">
                                            <p:txEl>
                                              <p:pRg st="0" end="0"/>
                                            </p:txEl>
                                          </p:spTgt>
                                        </p:tgtEl>
                                        <p:attrNameLst>
                                          <p:attrName>style.visibility</p:attrName>
                                        </p:attrNameLst>
                                      </p:cBhvr>
                                      <p:to>
                                        <p:strVal val="visible"/>
                                      </p:to>
                                    </p:set>
                                    <p:animEffect transition="in" filter="checkerboard(across)">
                                      <p:cBhvr>
                                        <p:cTn id="23" dur="500"/>
                                        <p:tgtEl>
                                          <p:spTgt spid="17">
                                            <p:txEl>
                                              <p:pRg st="0" end="0"/>
                                            </p:txEl>
                                          </p:spTgt>
                                        </p:tgtEl>
                                      </p:cBhvr>
                                    </p:animEffect>
                                  </p:childTnLst>
                                </p:cTn>
                              </p:par>
                              <p:par>
                                <p:cTn id="24" presetID="5" presetClass="entr" presetSubtype="10" fill="hold" nodeType="withEffect">
                                  <p:stCondLst>
                                    <p:cond delay="0"/>
                                  </p:stCondLst>
                                  <p:childTnLst>
                                    <p:set>
                                      <p:cBhvr>
                                        <p:cTn id="25" dur="1" fill="hold">
                                          <p:stCondLst>
                                            <p:cond delay="0"/>
                                          </p:stCondLst>
                                        </p:cTn>
                                        <p:tgtEl>
                                          <p:spTgt spid="17">
                                            <p:txEl>
                                              <p:pRg st="1" end="1"/>
                                            </p:txEl>
                                          </p:spTgt>
                                        </p:tgtEl>
                                        <p:attrNameLst>
                                          <p:attrName>style.visibility</p:attrName>
                                        </p:attrNameLst>
                                      </p:cBhvr>
                                      <p:to>
                                        <p:strVal val="visible"/>
                                      </p:to>
                                    </p:set>
                                    <p:animEffect transition="in" filter="checkerboard(across)">
                                      <p:cBhvr>
                                        <p:cTn id="26" dur="500"/>
                                        <p:tgtEl>
                                          <p:spTgt spid="17">
                                            <p:txEl>
                                              <p:pRg st="1" end="1"/>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5" presetClass="entr" presetSubtype="10" fill="hold" nodeType="clickEffect">
                                  <p:stCondLst>
                                    <p:cond delay="0"/>
                                  </p:stCondLst>
                                  <p:childTnLst>
                                    <p:set>
                                      <p:cBhvr>
                                        <p:cTn id="30" dur="1" fill="hold">
                                          <p:stCondLst>
                                            <p:cond delay="0"/>
                                          </p:stCondLst>
                                        </p:cTn>
                                        <p:tgtEl>
                                          <p:spTgt spid="18">
                                            <p:txEl>
                                              <p:pRg st="0" end="0"/>
                                            </p:txEl>
                                          </p:spTgt>
                                        </p:tgtEl>
                                        <p:attrNameLst>
                                          <p:attrName>style.visibility</p:attrName>
                                        </p:attrNameLst>
                                      </p:cBhvr>
                                      <p:to>
                                        <p:strVal val="visible"/>
                                      </p:to>
                                    </p:set>
                                    <p:animEffect transition="in" filter="checkerboard(across)">
                                      <p:cBhvr>
                                        <p:cTn id="31" dur="500"/>
                                        <p:tgtEl>
                                          <p:spTgt spid="18">
                                            <p:txEl>
                                              <p:pRg st="0" end="0"/>
                                            </p:txEl>
                                          </p:spTgt>
                                        </p:tgtEl>
                                      </p:cBhvr>
                                    </p:animEffect>
                                  </p:childTnLst>
                                </p:cTn>
                              </p:par>
                              <p:par>
                                <p:cTn id="32" presetID="5" presetClass="entr" presetSubtype="10" fill="hold" nodeType="withEffect">
                                  <p:stCondLst>
                                    <p:cond delay="0"/>
                                  </p:stCondLst>
                                  <p:childTnLst>
                                    <p:set>
                                      <p:cBhvr>
                                        <p:cTn id="33" dur="1" fill="hold">
                                          <p:stCondLst>
                                            <p:cond delay="0"/>
                                          </p:stCondLst>
                                        </p:cTn>
                                        <p:tgtEl>
                                          <p:spTgt spid="18">
                                            <p:txEl>
                                              <p:pRg st="1" end="1"/>
                                            </p:txEl>
                                          </p:spTgt>
                                        </p:tgtEl>
                                        <p:attrNameLst>
                                          <p:attrName>style.visibility</p:attrName>
                                        </p:attrNameLst>
                                      </p:cBhvr>
                                      <p:to>
                                        <p:strVal val="visible"/>
                                      </p:to>
                                    </p:set>
                                    <p:animEffect transition="in" filter="checkerboard(across)">
                                      <p:cBhvr>
                                        <p:cTn id="34" dur="500"/>
                                        <p:tgtEl>
                                          <p:spTgt spid="18">
                                            <p:txEl>
                                              <p:pRg st="1" end="1"/>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5" presetClass="entr" presetSubtype="10" fill="hold" nodeType="clickEffect">
                                  <p:stCondLst>
                                    <p:cond delay="0"/>
                                  </p:stCondLst>
                                  <p:childTnLst>
                                    <p:set>
                                      <p:cBhvr>
                                        <p:cTn id="38" dur="1" fill="hold">
                                          <p:stCondLst>
                                            <p:cond delay="0"/>
                                          </p:stCondLst>
                                        </p:cTn>
                                        <p:tgtEl>
                                          <p:spTgt spid="20">
                                            <p:txEl>
                                              <p:pRg st="0" end="0"/>
                                            </p:txEl>
                                          </p:spTgt>
                                        </p:tgtEl>
                                        <p:attrNameLst>
                                          <p:attrName>style.visibility</p:attrName>
                                        </p:attrNameLst>
                                      </p:cBhvr>
                                      <p:to>
                                        <p:strVal val="visible"/>
                                      </p:to>
                                    </p:set>
                                    <p:animEffect transition="in" filter="checkerboard(across)">
                                      <p:cBhvr>
                                        <p:cTn id="39" dur="500"/>
                                        <p:tgtEl>
                                          <p:spTgt spid="20">
                                            <p:txEl>
                                              <p:pRg st="0" end="0"/>
                                            </p:txEl>
                                          </p:spTgt>
                                        </p:tgtEl>
                                      </p:cBhvr>
                                    </p:animEffect>
                                  </p:childTnLst>
                                </p:cTn>
                              </p:par>
                              <p:par>
                                <p:cTn id="40" presetID="5" presetClass="entr" presetSubtype="10" fill="hold" nodeType="withEffect">
                                  <p:stCondLst>
                                    <p:cond delay="0"/>
                                  </p:stCondLst>
                                  <p:childTnLst>
                                    <p:set>
                                      <p:cBhvr>
                                        <p:cTn id="41" dur="1" fill="hold">
                                          <p:stCondLst>
                                            <p:cond delay="0"/>
                                          </p:stCondLst>
                                        </p:cTn>
                                        <p:tgtEl>
                                          <p:spTgt spid="20">
                                            <p:txEl>
                                              <p:pRg st="1" end="1"/>
                                            </p:txEl>
                                          </p:spTgt>
                                        </p:tgtEl>
                                        <p:attrNameLst>
                                          <p:attrName>style.visibility</p:attrName>
                                        </p:attrNameLst>
                                      </p:cBhvr>
                                      <p:to>
                                        <p:strVal val="visible"/>
                                      </p:to>
                                    </p:set>
                                    <p:animEffect transition="in" filter="checkerboard(across)">
                                      <p:cBhvr>
                                        <p:cTn id="42" dur="500"/>
                                        <p:tgtEl>
                                          <p:spTgt spid="20">
                                            <p:txEl>
                                              <p:pRg st="1" end="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5" presetClass="entr" presetSubtype="10" fill="hold" nodeType="clickEffect">
                                  <p:stCondLst>
                                    <p:cond delay="0"/>
                                  </p:stCondLst>
                                  <p:childTnLst>
                                    <p:set>
                                      <p:cBhvr>
                                        <p:cTn id="46" dur="1" fill="hold">
                                          <p:stCondLst>
                                            <p:cond delay="0"/>
                                          </p:stCondLst>
                                        </p:cTn>
                                        <p:tgtEl>
                                          <p:spTgt spid="19">
                                            <p:txEl>
                                              <p:pRg st="0" end="0"/>
                                            </p:txEl>
                                          </p:spTgt>
                                        </p:tgtEl>
                                        <p:attrNameLst>
                                          <p:attrName>style.visibility</p:attrName>
                                        </p:attrNameLst>
                                      </p:cBhvr>
                                      <p:to>
                                        <p:strVal val="visible"/>
                                      </p:to>
                                    </p:set>
                                    <p:animEffect transition="in" filter="checkerboard(across)">
                                      <p:cBhvr>
                                        <p:cTn id="47" dur="500"/>
                                        <p:tgtEl>
                                          <p:spTgt spid="19">
                                            <p:txEl>
                                              <p:pRg st="0" end="0"/>
                                            </p:txEl>
                                          </p:spTgt>
                                        </p:tgtEl>
                                      </p:cBhvr>
                                    </p:animEffect>
                                  </p:childTnLst>
                                </p:cTn>
                              </p:par>
                              <p:par>
                                <p:cTn id="48" presetID="5" presetClass="entr" presetSubtype="10" fill="hold" nodeType="withEffect">
                                  <p:stCondLst>
                                    <p:cond delay="0"/>
                                  </p:stCondLst>
                                  <p:childTnLst>
                                    <p:set>
                                      <p:cBhvr>
                                        <p:cTn id="49" dur="1" fill="hold">
                                          <p:stCondLst>
                                            <p:cond delay="0"/>
                                          </p:stCondLst>
                                        </p:cTn>
                                        <p:tgtEl>
                                          <p:spTgt spid="19">
                                            <p:txEl>
                                              <p:pRg st="1" end="1"/>
                                            </p:txEl>
                                          </p:spTgt>
                                        </p:tgtEl>
                                        <p:attrNameLst>
                                          <p:attrName>style.visibility</p:attrName>
                                        </p:attrNameLst>
                                      </p:cBhvr>
                                      <p:to>
                                        <p:strVal val="visible"/>
                                      </p:to>
                                    </p:set>
                                    <p:animEffect transition="in" filter="checkerboard(across)">
                                      <p:cBhvr>
                                        <p:cTn id="50" dur="500"/>
                                        <p:tgtEl>
                                          <p:spTgt spid="1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p:bldP spid="15" grpId="0"/>
      <p:bldP spid="16" grpId="0"/>
    </p:bldLst>
  </p:timing>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105</TotalTime>
  <Words>797</Words>
  <Application>Microsoft Office PowerPoint</Application>
  <PresentationFormat>Widescreen</PresentationFormat>
  <Paragraphs>100</Paragraphs>
  <Slides>19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Franklin Gothic Book</vt:lpstr>
      <vt:lpstr>Garamond</vt:lpstr>
      <vt:lpstr>Crop</vt:lpstr>
      <vt:lpstr> CertHE Skills for the Workplace  Module: BMSK 4004  Problem Solving and Decision Making  Session 5</vt:lpstr>
      <vt:lpstr>Objectives:</vt:lpstr>
      <vt:lpstr>PESTLE ANALYSIS</vt:lpstr>
      <vt:lpstr>History of PEST </vt:lpstr>
      <vt:lpstr>PESTEL Analysis</vt:lpstr>
      <vt:lpstr>PESTLE</vt:lpstr>
      <vt:lpstr>PESTLE</vt:lpstr>
      <vt:lpstr>PESTLE</vt:lpstr>
      <vt:lpstr>PESTEL Analysis</vt:lpstr>
      <vt:lpstr>PowerPoint Presentation</vt:lpstr>
      <vt:lpstr> Political </vt:lpstr>
      <vt:lpstr>PESTEL Analysis</vt:lpstr>
      <vt:lpstr>Economic </vt:lpstr>
      <vt:lpstr> Sociological </vt:lpstr>
      <vt:lpstr>Technological </vt:lpstr>
      <vt:lpstr>Legal </vt:lpstr>
      <vt:lpstr> Environmental </vt:lpstr>
      <vt:lpstr>Examine PESTLE on a chosen supermarket</vt:lpstr>
      <vt:lpstr>Instructions – Homework to be handed in by next week (15th February 2018)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PESTLE ANALYSIS</dc:title>
  <dc:creator>Marie Pitson</dc:creator>
  <cp:lastModifiedBy>Shehla Khan</cp:lastModifiedBy>
  <cp:revision>10</cp:revision>
  <dcterms:created xsi:type="dcterms:W3CDTF">2018-02-07T08:30:56Z</dcterms:created>
  <dcterms:modified xsi:type="dcterms:W3CDTF">2018-02-08T09:23:25Z</dcterms:modified>
</cp:coreProperties>
</file>