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37"/>
  </p:notesMasterIdLst>
  <p:handoutMasterIdLst>
    <p:handoutMasterId r:id="rId38"/>
  </p:handoutMasterIdLst>
  <p:sldIdLst>
    <p:sldId id="270" r:id="rId3"/>
    <p:sldId id="269" r:id="rId4"/>
    <p:sldId id="310" r:id="rId5"/>
    <p:sldId id="271" r:id="rId6"/>
    <p:sldId id="311" r:id="rId7"/>
    <p:sldId id="274" r:id="rId8"/>
    <p:sldId id="306" r:id="rId9"/>
    <p:sldId id="313" r:id="rId10"/>
    <p:sldId id="276" r:id="rId11"/>
    <p:sldId id="277" r:id="rId12"/>
    <p:sldId id="279" r:id="rId13"/>
    <p:sldId id="314" r:id="rId14"/>
    <p:sldId id="282" r:id="rId15"/>
    <p:sldId id="284" r:id="rId16"/>
    <p:sldId id="316" r:id="rId17"/>
    <p:sldId id="286" r:id="rId18"/>
    <p:sldId id="287" r:id="rId19"/>
    <p:sldId id="317" r:id="rId20"/>
    <p:sldId id="290" r:id="rId21"/>
    <p:sldId id="289" r:id="rId22"/>
    <p:sldId id="318" r:id="rId23"/>
    <p:sldId id="292" r:id="rId24"/>
    <p:sldId id="295" r:id="rId25"/>
    <p:sldId id="296" r:id="rId26"/>
    <p:sldId id="298" r:id="rId27"/>
    <p:sldId id="299" r:id="rId28"/>
    <p:sldId id="300" r:id="rId29"/>
    <p:sldId id="301" r:id="rId30"/>
    <p:sldId id="302" r:id="rId31"/>
    <p:sldId id="322" r:id="rId32"/>
    <p:sldId id="304" r:id="rId33"/>
    <p:sldId id="323" r:id="rId34"/>
    <p:sldId id="324" r:id="rId35"/>
    <p:sldId id="312" r:id="rId36"/>
  </p:sldIdLst>
  <p:sldSz cx="12192000" cy="6858000"/>
  <p:notesSz cx="6858000" cy="9144000"/>
  <p:custDataLst>
    <p:tags r:id="rId39"/>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DAA70D-33D3-944A-B5E1-83521A3AF1C6}" v="7" dt="2025-10-24T09:55:15.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12" autoAdjust="0"/>
    <p:restoredTop sz="83554" autoAdjust="0"/>
  </p:normalViewPr>
  <p:slideViewPr>
    <p:cSldViewPr snapToGrid="0" snapToObjects="1">
      <p:cViewPr varScale="1">
        <p:scale>
          <a:sx n="86" d="100"/>
          <a:sy n="86" d="100"/>
        </p:scale>
        <p:origin x="448"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419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gs" Target="tags/tag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3F9A65-8BF5-42D5-90BA-CB35AABBE4A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8BA9B97-2C3E-4320-97B6-28C55BBA0D44}">
      <dgm:prSet/>
      <dgm:spPr/>
      <dgm:t>
        <a:bodyPr/>
        <a:lstStyle/>
        <a:p>
          <a:r>
            <a:rPr lang="en-US"/>
            <a:t>Lipolysis, the breakdown of triacylglycerols to FAs and glycerol</a:t>
          </a:r>
        </a:p>
      </dgm:t>
    </dgm:pt>
    <dgm:pt modelId="{3F5A9D22-887E-4353-B6C1-F2E9B160AA82}" type="parTrans" cxnId="{83BBF819-0C86-440A-BF47-B9165D74E7E7}">
      <dgm:prSet/>
      <dgm:spPr/>
      <dgm:t>
        <a:bodyPr/>
        <a:lstStyle/>
        <a:p>
          <a:endParaRPr lang="en-US"/>
        </a:p>
      </dgm:t>
    </dgm:pt>
    <dgm:pt modelId="{88392224-75AD-423C-99A3-FFED6317AC3C}" type="sibTrans" cxnId="{83BBF819-0C86-440A-BF47-B9165D74E7E7}">
      <dgm:prSet/>
      <dgm:spPr/>
      <dgm:t>
        <a:bodyPr/>
        <a:lstStyle/>
        <a:p>
          <a:endParaRPr lang="en-US"/>
        </a:p>
      </dgm:t>
    </dgm:pt>
    <dgm:pt modelId="{5518226B-BD3C-4836-A5E4-0C05027B5989}">
      <dgm:prSet/>
      <dgm:spPr/>
      <dgm:t>
        <a:bodyPr/>
        <a:lstStyle/>
        <a:p>
          <a:r>
            <a:rPr lang="en-US"/>
            <a:t>Removal of FAs from the fat cell</a:t>
          </a:r>
        </a:p>
      </dgm:t>
    </dgm:pt>
    <dgm:pt modelId="{38B26D0C-4C69-4092-8F0B-F27BC4E91B73}" type="parTrans" cxnId="{CEF34D0F-8CDF-497E-ABD0-B39FD3909F2D}">
      <dgm:prSet/>
      <dgm:spPr/>
      <dgm:t>
        <a:bodyPr/>
        <a:lstStyle/>
        <a:p>
          <a:endParaRPr lang="en-US"/>
        </a:p>
      </dgm:t>
    </dgm:pt>
    <dgm:pt modelId="{2BAB5BA6-6A06-4ACE-A5BA-B6E5A2F850EF}" type="sibTrans" cxnId="{CEF34D0F-8CDF-497E-ABD0-B39FD3909F2D}">
      <dgm:prSet/>
      <dgm:spPr/>
      <dgm:t>
        <a:bodyPr/>
        <a:lstStyle/>
        <a:p>
          <a:endParaRPr lang="en-US"/>
        </a:p>
      </dgm:t>
    </dgm:pt>
    <dgm:pt modelId="{A6191755-F96C-424C-B4CF-6D84718A02A9}">
      <dgm:prSet/>
      <dgm:spPr/>
      <dgm:t>
        <a:bodyPr/>
        <a:lstStyle/>
        <a:p>
          <a:r>
            <a:rPr lang="en-US"/>
            <a:t>Transport of fat by the bloodstream</a:t>
          </a:r>
        </a:p>
      </dgm:t>
    </dgm:pt>
    <dgm:pt modelId="{8ADB55CB-95E5-4990-BB06-651D3F2A70D2}" type="parTrans" cxnId="{7D904052-256B-44F2-82B9-34F06E685A50}">
      <dgm:prSet/>
      <dgm:spPr/>
      <dgm:t>
        <a:bodyPr/>
        <a:lstStyle/>
        <a:p>
          <a:endParaRPr lang="en-US"/>
        </a:p>
      </dgm:t>
    </dgm:pt>
    <dgm:pt modelId="{AC28AAC4-3481-4A72-A3A9-4A4D6D454CC0}" type="sibTrans" cxnId="{7D904052-256B-44F2-82B9-34F06E685A50}">
      <dgm:prSet/>
      <dgm:spPr/>
      <dgm:t>
        <a:bodyPr/>
        <a:lstStyle/>
        <a:p>
          <a:endParaRPr lang="en-US"/>
        </a:p>
      </dgm:t>
    </dgm:pt>
    <dgm:pt modelId="{30D22DED-8972-4390-B05A-24A30328A691}">
      <dgm:prSet/>
      <dgm:spPr/>
      <dgm:t>
        <a:bodyPr/>
        <a:lstStyle/>
        <a:p>
          <a:r>
            <a:rPr lang="en-US"/>
            <a:t>Transport of FAs into the muscle cell</a:t>
          </a:r>
        </a:p>
      </dgm:t>
    </dgm:pt>
    <dgm:pt modelId="{D4C40154-DADB-4276-BCD3-3A00FC44C284}" type="parTrans" cxnId="{484A9EEA-9632-4FFB-91B3-CD3F289C0BB3}">
      <dgm:prSet/>
      <dgm:spPr/>
      <dgm:t>
        <a:bodyPr/>
        <a:lstStyle/>
        <a:p>
          <a:endParaRPr lang="en-US"/>
        </a:p>
      </dgm:t>
    </dgm:pt>
    <dgm:pt modelId="{910BDA7D-CC32-4F8B-9847-DD596649FDD6}" type="sibTrans" cxnId="{484A9EEA-9632-4FFB-91B3-CD3F289C0BB3}">
      <dgm:prSet/>
      <dgm:spPr/>
      <dgm:t>
        <a:bodyPr/>
        <a:lstStyle/>
        <a:p>
          <a:endParaRPr lang="en-US"/>
        </a:p>
      </dgm:t>
    </dgm:pt>
    <dgm:pt modelId="{339297E9-F546-4681-A8E1-6E0F0A016FBC}">
      <dgm:prSet/>
      <dgm:spPr/>
      <dgm:t>
        <a:bodyPr/>
        <a:lstStyle/>
        <a:p>
          <a:r>
            <a:rPr lang="en-US"/>
            <a:t>Transport of FAs into the mitochondria</a:t>
          </a:r>
        </a:p>
      </dgm:t>
    </dgm:pt>
    <dgm:pt modelId="{F9B87A27-CD79-4E36-BB37-67FDC04FAB33}" type="parTrans" cxnId="{6175DCD1-1507-4A5F-8233-7E58043D5A30}">
      <dgm:prSet/>
      <dgm:spPr/>
      <dgm:t>
        <a:bodyPr/>
        <a:lstStyle/>
        <a:p>
          <a:endParaRPr lang="en-US"/>
        </a:p>
      </dgm:t>
    </dgm:pt>
    <dgm:pt modelId="{DFDF9AB0-EF59-4614-8524-BC591EA00564}" type="sibTrans" cxnId="{6175DCD1-1507-4A5F-8233-7E58043D5A30}">
      <dgm:prSet/>
      <dgm:spPr/>
      <dgm:t>
        <a:bodyPr/>
        <a:lstStyle/>
        <a:p>
          <a:endParaRPr lang="en-US"/>
        </a:p>
      </dgm:t>
    </dgm:pt>
    <dgm:pt modelId="{D3EF8757-8510-486C-B246-6F5C723B7862}">
      <dgm:prSet/>
      <dgm:spPr/>
      <dgm:t>
        <a:bodyPr/>
        <a:lstStyle/>
        <a:p>
          <a:r>
            <a:rPr lang="en-US"/>
            <a:t>Oxidation of FAs in the </a:t>
          </a:r>
          <a:r>
            <a:rPr lang="el-GR"/>
            <a:t>β</a:t>
          </a:r>
          <a:r>
            <a:rPr lang="en-US"/>
            <a:t>-oxidation pathway and tricarboxylic acid (TCA) cycle</a:t>
          </a:r>
        </a:p>
      </dgm:t>
    </dgm:pt>
    <dgm:pt modelId="{D3108C8D-395F-4605-AFDF-E552BBB052E9}" type="parTrans" cxnId="{5832B6B2-9BE8-4D00-9EEC-6BA19F7B620F}">
      <dgm:prSet/>
      <dgm:spPr/>
      <dgm:t>
        <a:bodyPr/>
        <a:lstStyle/>
        <a:p>
          <a:endParaRPr lang="en-US"/>
        </a:p>
      </dgm:t>
    </dgm:pt>
    <dgm:pt modelId="{F015B936-C079-4A36-9060-3611EA3EAE71}" type="sibTrans" cxnId="{5832B6B2-9BE8-4D00-9EEC-6BA19F7B620F}">
      <dgm:prSet/>
      <dgm:spPr/>
      <dgm:t>
        <a:bodyPr/>
        <a:lstStyle/>
        <a:p>
          <a:endParaRPr lang="en-US"/>
        </a:p>
      </dgm:t>
    </dgm:pt>
    <dgm:pt modelId="{4742F528-8A42-3042-BECA-60715DA929EE}" type="pres">
      <dgm:prSet presAssocID="{A93F9A65-8BF5-42D5-90BA-CB35AABBE4AF}" presName="diagram" presStyleCnt="0">
        <dgm:presLayoutVars>
          <dgm:dir/>
          <dgm:resizeHandles val="exact"/>
        </dgm:presLayoutVars>
      </dgm:prSet>
      <dgm:spPr/>
    </dgm:pt>
    <dgm:pt modelId="{FF795679-3759-034E-AD83-BF8D33273B14}" type="pres">
      <dgm:prSet presAssocID="{D8BA9B97-2C3E-4320-97B6-28C55BBA0D44}" presName="node" presStyleLbl="node1" presStyleIdx="0" presStyleCnt="6">
        <dgm:presLayoutVars>
          <dgm:bulletEnabled val="1"/>
        </dgm:presLayoutVars>
      </dgm:prSet>
      <dgm:spPr/>
    </dgm:pt>
    <dgm:pt modelId="{F76E31AA-A305-854C-8768-80670CA46881}" type="pres">
      <dgm:prSet presAssocID="{88392224-75AD-423C-99A3-FFED6317AC3C}" presName="sibTrans" presStyleCnt="0"/>
      <dgm:spPr/>
    </dgm:pt>
    <dgm:pt modelId="{09E227EF-F8CC-DB44-9FA8-547BCC98F46A}" type="pres">
      <dgm:prSet presAssocID="{5518226B-BD3C-4836-A5E4-0C05027B5989}" presName="node" presStyleLbl="node1" presStyleIdx="1" presStyleCnt="6">
        <dgm:presLayoutVars>
          <dgm:bulletEnabled val="1"/>
        </dgm:presLayoutVars>
      </dgm:prSet>
      <dgm:spPr/>
    </dgm:pt>
    <dgm:pt modelId="{38D12DA5-F24D-3F45-957C-6D034A402D32}" type="pres">
      <dgm:prSet presAssocID="{2BAB5BA6-6A06-4ACE-A5BA-B6E5A2F850EF}" presName="sibTrans" presStyleCnt="0"/>
      <dgm:spPr/>
    </dgm:pt>
    <dgm:pt modelId="{0037CC28-6A15-5B43-A102-8ED5F4F029F9}" type="pres">
      <dgm:prSet presAssocID="{A6191755-F96C-424C-B4CF-6D84718A02A9}" presName="node" presStyleLbl="node1" presStyleIdx="2" presStyleCnt="6">
        <dgm:presLayoutVars>
          <dgm:bulletEnabled val="1"/>
        </dgm:presLayoutVars>
      </dgm:prSet>
      <dgm:spPr/>
    </dgm:pt>
    <dgm:pt modelId="{9B47586B-03FC-1B4B-8A10-896F1162D690}" type="pres">
      <dgm:prSet presAssocID="{AC28AAC4-3481-4A72-A3A9-4A4D6D454CC0}" presName="sibTrans" presStyleCnt="0"/>
      <dgm:spPr/>
    </dgm:pt>
    <dgm:pt modelId="{33C06561-4DF7-DE4D-950E-FBCB874DE12E}" type="pres">
      <dgm:prSet presAssocID="{30D22DED-8972-4390-B05A-24A30328A691}" presName="node" presStyleLbl="node1" presStyleIdx="3" presStyleCnt="6">
        <dgm:presLayoutVars>
          <dgm:bulletEnabled val="1"/>
        </dgm:presLayoutVars>
      </dgm:prSet>
      <dgm:spPr/>
    </dgm:pt>
    <dgm:pt modelId="{31040500-D6FD-C940-9484-FACBF502E114}" type="pres">
      <dgm:prSet presAssocID="{910BDA7D-CC32-4F8B-9847-DD596649FDD6}" presName="sibTrans" presStyleCnt="0"/>
      <dgm:spPr/>
    </dgm:pt>
    <dgm:pt modelId="{D1E6EE1E-6E56-844C-9DAF-77A66E2B57B2}" type="pres">
      <dgm:prSet presAssocID="{339297E9-F546-4681-A8E1-6E0F0A016FBC}" presName="node" presStyleLbl="node1" presStyleIdx="4" presStyleCnt="6">
        <dgm:presLayoutVars>
          <dgm:bulletEnabled val="1"/>
        </dgm:presLayoutVars>
      </dgm:prSet>
      <dgm:spPr/>
    </dgm:pt>
    <dgm:pt modelId="{F5CFE735-ECBF-AF47-A73F-DA0DBCE0F9A1}" type="pres">
      <dgm:prSet presAssocID="{DFDF9AB0-EF59-4614-8524-BC591EA00564}" presName="sibTrans" presStyleCnt="0"/>
      <dgm:spPr/>
    </dgm:pt>
    <dgm:pt modelId="{71859860-74EA-0648-8493-DC13473BB7B4}" type="pres">
      <dgm:prSet presAssocID="{D3EF8757-8510-486C-B246-6F5C723B7862}" presName="node" presStyleLbl="node1" presStyleIdx="5" presStyleCnt="6">
        <dgm:presLayoutVars>
          <dgm:bulletEnabled val="1"/>
        </dgm:presLayoutVars>
      </dgm:prSet>
      <dgm:spPr/>
    </dgm:pt>
  </dgm:ptLst>
  <dgm:cxnLst>
    <dgm:cxn modelId="{CEF34D0F-8CDF-497E-ABD0-B39FD3909F2D}" srcId="{A93F9A65-8BF5-42D5-90BA-CB35AABBE4AF}" destId="{5518226B-BD3C-4836-A5E4-0C05027B5989}" srcOrd="1" destOrd="0" parTransId="{38B26D0C-4C69-4092-8F0B-F27BC4E91B73}" sibTransId="{2BAB5BA6-6A06-4ACE-A5BA-B6E5A2F850EF}"/>
    <dgm:cxn modelId="{83BBF819-0C86-440A-BF47-B9165D74E7E7}" srcId="{A93F9A65-8BF5-42D5-90BA-CB35AABBE4AF}" destId="{D8BA9B97-2C3E-4320-97B6-28C55BBA0D44}" srcOrd="0" destOrd="0" parTransId="{3F5A9D22-887E-4353-B6C1-F2E9B160AA82}" sibTransId="{88392224-75AD-423C-99A3-FFED6317AC3C}"/>
    <dgm:cxn modelId="{C623762F-7F75-A142-A560-A1DC91FA5D55}" type="presOf" srcId="{A93F9A65-8BF5-42D5-90BA-CB35AABBE4AF}" destId="{4742F528-8A42-3042-BECA-60715DA929EE}" srcOrd="0" destOrd="0" presId="urn:microsoft.com/office/officeart/2005/8/layout/default"/>
    <dgm:cxn modelId="{C746B435-8CB6-2843-A11A-18A0B9311109}" type="presOf" srcId="{D3EF8757-8510-486C-B246-6F5C723B7862}" destId="{71859860-74EA-0648-8493-DC13473BB7B4}" srcOrd="0" destOrd="0" presId="urn:microsoft.com/office/officeart/2005/8/layout/default"/>
    <dgm:cxn modelId="{7D904052-256B-44F2-82B9-34F06E685A50}" srcId="{A93F9A65-8BF5-42D5-90BA-CB35AABBE4AF}" destId="{A6191755-F96C-424C-B4CF-6D84718A02A9}" srcOrd="2" destOrd="0" parTransId="{8ADB55CB-95E5-4990-BB06-651D3F2A70D2}" sibTransId="{AC28AAC4-3481-4A72-A3A9-4A4D6D454CC0}"/>
    <dgm:cxn modelId="{26301659-6C15-D04C-8B53-3187E88FDDC4}" type="presOf" srcId="{5518226B-BD3C-4836-A5E4-0C05027B5989}" destId="{09E227EF-F8CC-DB44-9FA8-547BCC98F46A}" srcOrd="0" destOrd="0" presId="urn:microsoft.com/office/officeart/2005/8/layout/default"/>
    <dgm:cxn modelId="{5F12E55C-6FAC-4249-914A-E02E5FF3137C}" type="presOf" srcId="{339297E9-F546-4681-A8E1-6E0F0A016FBC}" destId="{D1E6EE1E-6E56-844C-9DAF-77A66E2B57B2}" srcOrd="0" destOrd="0" presId="urn:microsoft.com/office/officeart/2005/8/layout/default"/>
    <dgm:cxn modelId="{1B71B85F-3EB8-BF44-8D85-6545B0813FC2}" type="presOf" srcId="{A6191755-F96C-424C-B4CF-6D84718A02A9}" destId="{0037CC28-6A15-5B43-A102-8ED5F4F029F9}" srcOrd="0" destOrd="0" presId="urn:microsoft.com/office/officeart/2005/8/layout/default"/>
    <dgm:cxn modelId="{5832B6B2-9BE8-4D00-9EEC-6BA19F7B620F}" srcId="{A93F9A65-8BF5-42D5-90BA-CB35AABBE4AF}" destId="{D3EF8757-8510-486C-B246-6F5C723B7862}" srcOrd="5" destOrd="0" parTransId="{D3108C8D-395F-4605-AFDF-E552BBB052E9}" sibTransId="{F015B936-C079-4A36-9060-3611EA3EAE71}"/>
    <dgm:cxn modelId="{AA1400CE-0526-AA47-AE77-74CAB75A0FB1}" type="presOf" srcId="{D8BA9B97-2C3E-4320-97B6-28C55BBA0D44}" destId="{FF795679-3759-034E-AD83-BF8D33273B14}" srcOrd="0" destOrd="0" presId="urn:microsoft.com/office/officeart/2005/8/layout/default"/>
    <dgm:cxn modelId="{6175DCD1-1507-4A5F-8233-7E58043D5A30}" srcId="{A93F9A65-8BF5-42D5-90BA-CB35AABBE4AF}" destId="{339297E9-F546-4681-A8E1-6E0F0A016FBC}" srcOrd="4" destOrd="0" parTransId="{F9B87A27-CD79-4E36-BB37-67FDC04FAB33}" sibTransId="{DFDF9AB0-EF59-4614-8524-BC591EA00564}"/>
    <dgm:cxn modelId="{A52539DE-30A2-564D-89BA-01E2A251F441}" type="presOf" srcId="{30D22DED-8972-4390-B05A-24A30328A691}" destId="{33C06561-4DF7-DE4D-950E-FBCB874DE12E}" srcOrd="0" destOrd="0" presId="urn:microsoft.com/office/officeart/2005/8/layout/default"/>
    <dgm:cxn modelId="{484A9EEA-9632-4FFB-91B3-CD3F289C0BB3}" srcId="{A93F9A65-8BF5-42D5-90BA-CB35AABBE4AF}" destId="{30D22DED-8972-4390-B05A-24A30328A691}" srcOrd="3" destOrd="0" parTransId="{D4C40154-DADB-4276-BCD3-3A00FC44C284}" sibTransId="{910BDA7D-CC32-4F8B-9847-DD596649FDD6}"/>
    <dgm:cxn modelId="{C12207AB-C1C8-564F-AAE3-785E31294FE1}" type="presParOf" srcId="{4742F528-8A42-3042-BECA-60715DA929EE}" destId="{FF795679-3759-034E-AD83-BF8D33273B14}" srcOrd="0" destOrd="0" presId="urn:microsoft.com/office/officeart/2005/8/layout/default"/>
    <dgm:cxn modelId="{7B711044-C660-5C4D-AC34-9FAC85DD28FF}" type="presParOf" srcId="{4742F528-8A42-3042-BECA-60715DA929EE}" destId="{F76E31AA-A305-854C-8768-80670CA46881}" srcOrd="1" destOrd="0" presId="urn:microsoft.com/office/officeart/2005/8/layout/default"/>
    <dgm:cxn modelId="{2908796E-0F77-A944-8E41-ACCBDE661B65}" type="presParOf" srcId="{4742F528-8A42-3042-BECA-60715DA929EE}" destId="{09E227EF-F8CC-DB44-9FA8-547BCC98F46A}" srcOrd="2" destOrd="0" presId="urn:microsoft.com/office/officeart/2005/8/layout/default"/>
    <dgm:cxn modelId="{81BB4F55-B406-7947-8828-3E5A0A1D739A}" type="presParOf" srcId="{4742F528-8A42-3042-BECA-60715DA929EE}" destId="{38D12DA5-F24D-3F45-957C-6D034A402D32}" srcOrd="3" destOrd="0" presId="urn:microsoft.com/office/officeart/2005/8/layout/default"/>
    <dgm:cxn modelId="{6461E4C2-E1EC-C940-8C89-F7E8CC3C26C7}" type="presParOf" srcId="{4742F528-8A42-3042-BECA-60715DA929EE}" destId="{0037CC28-6A15-5B43-A102-8ED5F4F029F9}" srcOrd="4" destOrd="0" presId="urn:microsoft.com/office/officeart/2005/8/layout/default"/>
    <dgm:cxn modelId="{4C159DB9-F6C1-A446-AB8E-2CE42ED466AB}" type="presParOf" srcId="{4742F528-8A42-3042-BECA-60715DA929EE}" destId="{9B47586B-03FC-1B4B-8A10-896F1162D690}" srcOrd="5" destOrd="0" presId="urn:microsoft.com/office/officeart/2005/8/layout/default"/>
    <dgm:cxn modelId="{66540034-0C37-BF40-8F47-F089864534DB}" type="presParOf" srcId="{4742F528-8A42-3042-BECA-60715DA929EE}" destId="{33C06561-4DF7-DE4D-950E-FBCB874DE12E}" srcOrd="6" destOrd="0" presId="urn:microsoft.com/office/officeart/2005/8/layout/default"/>
    <dgm:cxn modelId="{1E3EAFCB-51FF-CE48-B532-1F9198504BEE}" type="presParOf" srcId="{4742F528-8A42-3042-BECA-60715DA929EE}" destId="{31040500-D6FD-C940-9484-FACBF502E114}" srcOrd="7" destOrd="0" presId="urn:microsoft.com/office/officeart/2005/8/layout/default"/>
    <dgm:cxn modelId="{D9623962-3C9C-8341-B839-812C6766FEB5}" type="presParOf" srcId="{4742F528-8A42-3042-BECA-60715DA929EE}" destId="{D1E6EE1E-6E56-844C-9DAF-77A66E2B57B2}" srcOrd="8" destOrd="0" presId="urn:microsoft.com/office/officeart/2005/8/layout/default"/>
    <dgm:cxn modelId="{F3351DBE-E9D7-F74E-8EC3-252F2714ACDB}" type="presParOf" srcId="{4742F528-8A42-3042-BECA-60715DA929EE}" destId="{F5CFE735-ECBF-AF47-A73F-DA0DBCE0F9A1}" srcOrd="9" destOrd="0" presId="urn:microsoft.com/office/officeart/2005/8/layout/default"/>
    <dgm:cxn modelId="{C6144F35-2652-1A44-895D-8E19F108DAD4}" type="presParOf" srcId="{4742F528-8A42-3042-BECA-60715DA929EE}" destId="{71859860-74EA-0648-8493-DC13473BB7B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95679-3759-034E-AD83-BF8D33273B14}">
      <dsp:nvSpPr>
        <dsp:cNvPr id="0" name=""/>
        <dsp:cNvSpPr/>
      </dsp:nvSpPr>
      <dsp:spPr>
        <a:xfrm>
          <a:off x="0" y="117958"/>
          <a:ext cx="2938860" cy="176331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Lipolysis, the breakdown of triacylglycerols to FAs and glycerol</a:t>
          </a:r>
        </a:p>
      </dsp:txBody>
      <dsp:txXfrm>
        <a:off x="0" y="117958"/>
        <a:ext cx="2938860" cy="1763315"/>
      </dsp:txXfrm>
    </dsp:sp>
    <dsp:sp modelId="{09E227EF-F8CC-DB44-9FA8-547BCC98F46A}">
      <dsp:nvSpPr>
        <dsp:cNvPr id="0" name=""/>
        <dsp:cNvSpPr/>
      </dsp:nvSpPr>
      <dsp:spPr>
        <a:xfrm>
          <a:off x="3232745" y="117958"/>
          <a:ext cx="2938860" cy="1763315"/>
        </a:xfrm>
        <a:prstGeom prst="rect">
          <a:avLst/>
        </a:prstGeom>
        <a:solidFill>
          <a:schemeClr val="accent5">
            <a:hueOff val="1247448"/>
            <a:satOff val="-803"/>
            <a:lumOff val="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Removal of FAs from the fat cell</a:t>
          </a:r>
        </a:p>
      </dsp:txBody>
      <dsp:txXfrm>
        <a:off x="3232745" y="117958"/>
        <a:ext cx="2938860" cy="1763315"/>
      </dsp:txXfrm>
    </dsp:sp>
    <dsp:sp modelId="{0037CC28-6A15-5B43-A102-8ED5F4F029F9}">
      <dsp:nvSpPr>
        <dsp:cNvPr id="0" name=""/>
        <dsp:cNvSpPr/>
      </dsp:nvSpPr>
      <dsp:spPr>
        <a:xfrm>
          <a:off x="6465492" y="117958"/>
          <a:ext cx="2938860" cy="1763315"/>
        </a:xfrm>
        <a:prstGeom prst="rect">
          <a:avLst/>
        </a:prstGeom>
        <a:solidFill>
          <a:schemeClr val="accent5">
            <a:hueOff val="2494895"/>
            <a:satOff val="-1605"/>
            <a:lumOff val="1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fat by the bloodstream</a:t>
          </a:r>
        </a:p>
      </dsp:txBody>
      <dsp:txXfrm>
        <a:off x="6465492" y="117958"/>
        <a:ext cx="2938860" cy="1763315"/>
      </dsp:txXfrm>
    </dsp:sp>
    <dsp:sp modelId="{33C06561-4DF7-DE4D-950E-FBCB874DE12E}">
      <dsp:nvSpPr>
        <dsp:cNvPr id="0" name=""/>
        <dsp:cNvSpPr/>
      </dsp:nvSpPr>
      <dsp:spPr>
        <a:xfrm>
          <a:off x="0" y="2175159"/>
          <a:ext cx="2938860" cy="1763315"/>
        </a:xfrm>
        <a:prstGeom prst="rect">
          <a:avLst/>
        </a:prstGeom>
        <a:solidFill>
          <a:schemeClr val="accent5">
            <a:hueOff val="3742343"/>
            <a:satOff val="-2408"/>
            <a:lumOff val="16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FAs into the muscle cell</a:t>
          </a:r>
        </a:p>
      </dsp:txBody>
      <dsp:txXfrm>
        <a:off x="0" y="2175159"/>
        <a:ext cx="2938860" cy="1763315"/>
      </dsp:txXfrm>
    </dsp:sp>
    <dsp:sp modelId="{D1E6EE1E-6E56-844C-9DAF-77A66E2B57B2}">
      <dsp:nvSpPr>
        <dsp:cNvPr id="0" name=""/>
        <dsp:cNvSpPr/>
      </dsp:nvSpPr>
      <dsp:spPr>
        <a:xfrm>
          <a:off x="3232746" y="2175160"/>
          <a:ext cx="2938860" cy="1763315"/>
        </a:xfrm>
        <a:prstGeom prst="rect">
          <a:avLst/>
        </a:prstGeom>
        <a:solidFill>
          <a:schemeClr val="accent5">
            <a:hueOff val="4989790"/>
            <a:satOff val="-3210"/>
            <a:lumOff val="21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FAs into the mitochondria</a:t>
          </a:r>
        </a:p>
      </dsp:txBody>
      <dsp:txXfrm>
        <a:off x="3232746" y="2175160"/>
        <a:ext cx="2938860" cy="1763315"/>
      </dsp:txXfrm>
    </dsp:sp>
    <dsp:sp modelId="{71859860-74EA-0648-8493-DC13473BB7B4}">
      <dsp:nvSpPr>
        <dsp:cNvPr id="0" name=""/>
        <dsp:cNvSpPr/>
      </dsp:nvSpPr>
      <dsp:spPr>
        <a:xfrm>
          <a:off x="6465492" y="2175160"/>
          <a:ext cx="2938860" cy="1763315"/>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Oxidation of FAs in the </a:t>
          </a:r>
          <a:r>
            <a:rPr lang="el-GR" sz="2200" kern="1200"/>
            <a:t>β</a:t>
          </a:r>
          <a:r>
            <a:rPr lang="en-US" sz="2200" kern="1200"/>
            <a:t>-oxidation pathway and tricarboxylic acid (TCA) cycle</a:t>
          </a:r>
        </a:p>
      </dsp:txBody>
      <dsp:txXfrm>
        <a:off x="6465492" y="2175160"/>
        <a:ext cx="2938860" cy="17633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10/27/25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10/27/25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1905011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3484064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 Availability of substrates in the human body. Values given are estimates for a male nonathlete who weighs 80 kg (176 lb) and has 15% body fat; an elite male athlete would probably be leaner and have more stored glycogen. The amount of protein in the body is not mentioned, but it would be about 10 kg (22 lb [167,440 kJ or 40,019 kcal]) and mainly located in the muscles.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Jeukendrup et al. (1998).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279707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7.2 Overview of fat metabolism and the main organs involved. TG = triacylglycerol; FA = fatty acid; IMTG = intramuscular triacylglycerol; LPL = lipoprotein lipase; VLDL = very low-density lipoprotein.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393083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7.3 Mobilization of fatty acids (FAs) from adipose tissue. TAG = triacylglycerol; DAG = diacylglycerol; MAG = monoacylglycerol; ATGL = adipose triglyceride lipase; HSL = hormone-sensitive lipase; MGL = monoglyceride lipase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74484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Transporters similar to GLUT4 transport fat and the stimulus is likely similar to GLUT4 (i.e. muscle contraction) but not fully understood </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10</a:t>
            </a:fld>
            <a:endParaRPr lang="en-US" altLang="en-US" dirty="0"/>
          </a:p>
        </p:txBody>
      </p:sp>
    </p:spTree>
    <p:extLst>
      <p:ext uri="{BB962C8B-B14F-4D97-AF65-F5344CB8AC3E}">
        <p14:creationId xmlns:p14="http://schemas.microsoft.com/office/powerpoint/2010/main" val="1044891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7.7 Transport of FAs into the mitochondria.</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dirty="0"/>
          </a:p>
        </p:txBody>
      </p:sp>
    </p:spTree>
    <p:extLst>
      <p:ext uri="{BB962C8B-B14F-4D97-AF65-F5344CB8AC3E}">
        <p14:creationId xmlns:p14="http://schemas.microsoft.com/office/powerpoint/2010/main" val="3845061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7.9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Fat oxidation as a function of exercise intensity. Typical results from a FatMax test with a peak (maximal fat oxidation or MFO) at an intensity that is referred to as FatMax. Any increase in intensity after FatMax will result in a decrease in fat oxidation, and  FatMin is identified where respiratory exchange ratio (RER) is 1. Around FatMax, there is usually a range of intensities with little change in fat oxidation, and this is referred to as a </a:t>
            </a:r>
            <a:r>
              <a:rPr lang="en-US" sz="1800" dirty="0" err="1">
                <a:solidFill>
                  <a:srgbClr val="000000"/>
                </a:solidFill>
                <a:effectLst/>
                <a:latin typeface="Times New Roman" panose="02020603050405020304" pitchFamily="18" charset="0"/>
                <a:ea typeface="Times New Roman" panose="02020603050405020304" pitchFamily="18" charset="0"/>
              </a:rPr>
              <a:t>FatZone</a:t>
            </a:r>
            <a:r>
              <a:rPr lang="en-US" sz="1800" dirty="0">
                <a:solidFill>
                  <a:srgbClr val="000000"/>
                </a:solidFill>
                <a:effectLst/>
                <a:latin typeface="Times New Roman" panose="02020603050405020304" pitchFamily="18" charset="0"/>
                <a:ea typeface="Times New Roman" panose="02020603050405020304" pitchFamily="18" charset="0"/>
              </a:rPr>
              <a:t>.</a:t>
            </a:r>
          </a:p>
          <a:p>
            <a:r>
              <a:rPr lang="nb-NO" dirty="0"/>
              <a:t>© Asker Jeukendrup. www.mysportscience.com.</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15</a:t>
            </a:fld>
            <a:endParaRPr lang="en-US" altLang="en-US" dirty="0"/>
          </a:p>
        </p:txBody>
      </p:sp>
    </p:spTree>
    <p:extLst>
      <p:ext uri="{BB962C8B-B14F-4D97-AF65-F5344CB8AC3E}">
        <p14:creationId xmlns:p14="http://schemas.microsoft.com/office/powerpoint/2010/main" val="2760572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17</a:t>
            </a:fld>
            <a:endParaRPr lang="en-US" altLang="en-US" dirty="0"/>
          </a:p>
        </p:txBody>
      </p:sp>
    </p:spTree>
    <p:extLst>
      <p:ext uri="{BB962C8B-B14F-4D97-AF65-F5344CB8AC3E}">
        <p14:creationId xmlns:p14="http://schemas.microsoft.com/office/powerpoint/2010/main" val="3440841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7.10 </a:t>
            </a:r>
            <a:r>
              <a:rPr lang="en-US" sz="1800" b="0" i="0" u="none" strike="noStrike" baseline="0" dirty="0">
                <a:latin typeface="AvenirLTStd-Book"/>
              </a:rPr>
              <a:t>Fuels used during different exercise intensities. The area above 85% VO</a:t>
            </a:r>
            <a:r>
              <a:rPr lang="en-US" sz="1800" b="0" i="0" u="none" strike="noStrike" baseline="-25000" dirty="0">
                <a:latin typeface="GarthGraphicStd"/>
              </a:rPr>
              <a:t>2</a:t>
            </a:r>
            <a:r>
              <a:rPr lang="en-US" sz="1800" b="0" i="0" u="none" strike="noStrike" baseline="0" dirty="0">
                <a:latin typeface="GarthGraphicStd"/>
              </a:rPr>
              <a:t>max </a:t>
            </a:r>
            <a:r>
              <a:rPr lang="en-US" sz="1800" b="0" i="0" u="none" strike="noStrike" baseline="0" dirty="0">
                <a:latin typeface="AvenirLTStd-Book"/>
              </a:rPr>
              <a:t>is shaded because current technologies do not allow us to estimate all contributions accurately at these intensities. Note that large differences may exist between individuals. This example is representative of what would be observed in highly trained individuals.</a:t>
            </a:r>
          </a:p>
          <a:p>
            <a:pPr algn="l"/>
            <a:r>
              <a:rPr lang="en-US" sz="1800" dirty="0">
                <a:solidFill>
                  <a:srgbClr val="000000"/>
                </a:solidFill>
                <a:effectLst/>
                <a:latin typeface="Times New Roman" panose="02020603050405020304" pitchFamily="18" charset="0"/>
                <a:ea typeface="Times New Roman" panose="02020603050405020304" pitchFamily="18" charset="0"/>
              </a:rPr>
              <a:t>Data from </a:t>
            </a:r>
            <a:r>
              <a:rPr lang="en-US" sz="1800" dirty="0" err="1">
                <a:solidFill>
                  <a:srgbClr val="000000"/>
                </a:solidFill>
                <a:effectLst/>
                <a:latin typeface="Times New Roman" panose="02020603050405020304" pitchFamily="18" charset="0"/>
                <a:ea typeface="Times New Roman" panose="02020603050405020304" pitchFamily="18" charset="0"/>
              </a:rPr>
              <a:t>Achten</a:t>
            </a:r>
            <a:r>
              <a:rPr lang="en-US" sz="1800" dirty="0">
                <a:solidFill>
                  <a:srgbClr val="000000"/>
                </a:solidFill>
                <a:effectLst/>
                <a:latin typeface="Times New Roman" panose="02020603050405020304" pitchFamily="18" charset="0"/>
                <a:ea typeface="Times New Roman" panose="02020603050405020304" pitchFamily="18" charset="0"/>
              </a:rPr>
              <a:t> et al. (2002); </a:t>
            </a:r>
            <a:r>
              <a:rPr lang="en-US" sz="1800" dirty="0" err="1">
                <a:solidFill>
                  <a:srgbClr val="000000"/>
                </a:solidFill>
                <a:effectLst/>
                <a:latin typeface="Times New Roman" panose="02020603050405020304" pitchFamily="18" charset="0"/>
                <a:ea typeface="Times New Roman" panose="02020603050405020304" pitchFamily="18" charset="0"/>
              </a:rPr>
              <a:t>Romijn</a:t>
            </a:r>
            <a:r>
              <a:rPr lang="en-US" sz="1800" dirty="0">
                <a:solidFill>
                  <a:srgbClr val="000000"/>
                </a:solidFill>
                <a:effectLst/>
                <a:latin typeface="Times New Roman" panose="02020603050405020304" pitchFamily="18" charset="0"/>
                <a:ea typeface="Times New Roman" panose="02020603050405020304" pitchFamily="18" charset="0"/>
              </a:rPr>
              <a:t> et al. (1993); van Loon et al. (2001); Venables et al. (2005).</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2513191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CPT – Carnitine palmitoyl transferase – enzyme that binds acetyl-CoA complex to Carnitine for transport into mitochondria.</a:t>
            </a:r>
          </a:p>
          <a:p>
            <a:r>
              <a:rPr lang="en-US" dirty="0"/>
              <a:t>FABP – transporter of FFA across cell membrane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19</a:t>
            </a:fld>
            <a:endParaRPr lang="en-US" altLang="en-US" dirty="0"/>
          </a:p>
        </p:txBody>
      </p:sp>
    </p:spTree>
    <p:extLst>
      <p:ext uri="{BB962C8B-B14F-4D97-AF65-F5344CB8AC3E}">
        <p14:creationId xmlns:p14="http://schemas.microsoft.com/office/powerpoint/2010/main" val="3028823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7.13 Oxidation of MCFAs and LCFAs in the mitochondria during fasted and fed conditions (glucose). Glucose intake reduced the oxidation of LCFAs but not MCFAs. Because LCFAs use a transport protein to enter the mitochondria and MCFAs are less dependent on this protein, glucose availability may regulate the entry of FA into the mitochondria.</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Coyle et al. (1997).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21</a:t>
            </a:fld>
            <a:endParaRPr lang="en-US" altLang="en-US" dirty="0"/>
          </a:p>
        </p:txBody>
      </p:sp>
    </p:spTree>
    <p:extLst>
      <p:ext uri="{BB962C8B-B14F-4D97-AF65-F5344CB8AC3E}">
        <p14:creationId xmlns:p14="http://schemas.microsoft.com/office/powerpoint/2010/main" val="4838894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consensus on which is correct, but not overly relevant in practice.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24</a:t>
            </a:fld>
            <a:endParaRPr lang="en-US" altLang="en-US" dirty="0"/>
          </a:p>
        </p:txBody>
      </p:sp>
    </p:spTree>
    <p:extLst>
      <p:ext uri="{BB962C8B-B14F-4D97-AF65-F5344CB8AC3E}">
        <p14:creationId xmlns:p14="http://schemas.microsoft.com/office/powerpoint/2010/main" val="824504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7.18 High-fat diets and performance improvements during training in humans.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Helge, Wulff, and Kiens (1998).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30</a:t>
            </a:fld>
            <a:endParaRPr lang="en-US" altLang="en-US" dirty="0"/>
          </a:p>
        </p:txBody>
      </p:sp>
    </p:spTree>
    <p:extLst>
      <p:ext uri="{BB962C8B-B14F-4D97-AF65-F5344CB8AC3E}">
        <p14:creationId xmlns:p14="http://schemas.microsoft.com/office/powerpoint/2010/main" val="897367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7.19 Performance in racewalkers on high-fat or high-carbohydrate diets.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L.M. Burke, M.L. Ross L.A. </a:t>
            </a:r>
            <a:r>
              <a:rPr lang="en-US" sz="1800" dirty="0" err="1">
                <a:solidFill>
                  <a:srgbClr val="000000"/>
                </a:solidFill>
                <a:effectLst/>
                <a:latin typeface="Times New Roman" panose="02020603050405020304" pitchFamily="18" charset="0"/>
                <a:ea typeface="Times New Roman" panose="02020603050405020304" pitchFamily="18" charset="0"/>
              </a:rPr>
              <a:t>Garvican</a:t>
            </a:r>
            <a:r>
              <a:rPr lang="en-US" sz="1800" dirty="0">
                <a:solidFill>
                  <a:srgbClr val="000000"/>
                </a:solidFill>
                <a:effectLst/>
                <a:latin typeface="Times New Roman" panose="02020603050405020304" pitchFamily="18" charset="0"/>
                <a:ea typeface="Times New Roman" panose="02020603050405020304" pitchFamily="18" charset="0"/>
              </a:rPr>
              <a:t>-Lewis, et al., "Low Carbohydrate, High Fat Diet Impairs Exercise Economy and Negates the Performance Benefit from Intensified Training in Elite Race Walkers," </a:t>
            </a:r>
            <a:r>
              <a:rPr lang="en-US" sz="1800" i="1" dirty="0">
                <a:solidFill>
                  <a:srgbClr val="000000"/>
                </a:solidFill>
                <a:effectLst/>
                <a:latin typeface="Times New Roman" panose="02020603050405020304" pitchFamily="18" charset="0"/>
                <a:ea typeface="Times New Roman" panose="02020603050405020304" pitchFamily="18" charset="0"/>
              </a:rPr>
              <a:t>The Journal of Physiology</a:t>
            </a:r>
            <a:r>
              <a:rPr lang="en-US" sz="1800" dirty="0">
                <a:solidFill>
                  <a:srgbClr val="000000"/>
                </a:solidFill>
                <a:effectLst/>
                <a:latin typeface="Times New Roman" panose="02020603050405020304" pitchFamily="18" charset="0"/>
                <a:ea typeface="Times New Roman" panose="02020603050405020304" pitchFamily="18" charset="0"/>
              </a:rPr>
              <a:t> 595, no. 9 (2017): 2785-2807.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33</a:t>
            </a:fld>
            <a:endParaRPr lang="en-US" altLang="en-US" dirty="0"/>
          </a:p>
        </p:txBody>
      </p:sp>
    </p:spTree>
    <p:extLst>
      <p:ext uri="{BB962C8B-B14F-4D97-AF65-F5344CB8AC3E}">
        <p14:creationId xmlns:p14="http://schemas.microsoft.com/office/powerpoint/2010/main" val="2791584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7.1 A summary of current guidelines for fat intake in athletes</a:t>
            </a:r>
            <a:r>
              <a:rPr lang="en-US" sz="1800" dirty="0">
                <a:effectLst/>
                <a:latin typeface="Times New Roman" panose="02020603050405020304" pitchFamily="18" charset="0"/>
                <a:ea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1063243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10/27/25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10/27/25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10/27/25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10/27/25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10/27/25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10/27/25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10/27/25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10/27/25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10/27/25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10/27/25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10/27/25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64700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7177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6092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53901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97463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67106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362493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2900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352482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259460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0836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475429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86383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5860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10433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238435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765732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5472862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10/27/25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10/27/25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647020946"/>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7" name="Picture 615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6163" name="Rectangle 6162">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5" name="Rectangle 6164">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6167" name="Straight Connector 6166">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154955" y="1266958"/>
            <a:ext cx="2904124" cy="4528457"/>
          </a:xfrm>
        </p:spPr>
        <p:txBody>
          <a:bodyPr vert="horz" lIns="91440" tIns="45720" rIns="91440" bIns="45720" rtlCol="0" anchor="ctr">
            <a:normAutofit/>
          </a:bodyPr>
          <a:lstStyle/>
          <a:p>
            <a:pPr algn="r" fontAlgn="auto">
              <a:defRPr/>
            </a:pPr>
            <a:r>
              <a:rPr lang="en-US" sz="2000" b="0" i="0" kern="1200" cap="all">
                <a:solidFill>
                  <a:schemeClr val="tx2"/>
                </a:solidFill>
                <a:latin typeface="+mj-lt"/>
                <a:ea typeface="+mj-ea"/>
                <a:cs typeface="+mj-cs"/>
              </a:rPr>
              <a:t>Chapter 7</a:t>
            </a:r>
          </a:p>
        </p:txBody>
      </p:sp>
      <p:sp>
        <p:nvSpPr>
          <p:cNvPr id="6146" name="Title 1"/>
          <p:cNvSpPr>
            <a:spLocks noGrp="1"/>
          </p:cNvSpPr>
          <p:nvPr>
            <p:ph type="ctrTitle"/>
          </p:nvPr>
        </p:nvSpPr>
        <p:spPr>
          <a:xfrm>
            <a:off x="4654295" y="1266958"/>
            <a:ext cx="6808362" cy="4528457"/>
          </a:xfrm>
        </p:spPr>
        <p:txBody>
          <a:bodyPr vert="horz" lIns="91440" tIns="45720" rIns="91440" bIns="45720" rtlCol="0" anchor="ctr">
            <a:normAutofit/>
          </a:bodyPr>
          <a:lstStyle/>
          <a:p>
            <a:pPr algn="l"/>
            <a:r>
              <a:rPr lang="en-US" altLang="en-US" sz="7200" b="0" i="0" kern="1200" cap="none" dirty="0">
                <a:solidFill>
                  <a:schemeClr val="tx2"/>
                </a:solidFill>
                <a:latin typeface="+mj-lt"/>
                <a:ea typeface="+mj-ea"/>
                <a:cs typeface="+mj-cs"/>
              </a:rPr>
              <a:t>Fat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Important Principles</a:t>
            </a:r>
          </a:p>
        </p:txBody>
      </p:sp>
      <p:sp>
        <p:nvSpPr>
          <p:cNvPr id="7171" name="Content Placeholder 2"/>
          <p:cNvSpPr>
            <a:spLocks noGrp="1"/>
          </p:cNvSpPr>
          <p:nvPr>
            <p:ph idx="1"/>
          </p:nvPr>
        </p:nvSpPr>
        <p:spPr/>
        <p:txBody>
          <a:bodyPr/>
          <a:lstStyle/>
          <a:p>
            <a:r>
              <a:rPr lang="en-US" dirty="0"/>
              <a:t>Dietary fat is often undervalued as a contributor to health and athletic performance.</a:t>
            </a:r>
          </a:p>
          <a:p>
            <a:r>
              <a:rPr lang="en-US" dirty="0"/>
              <a:t>Fat is an extremely important fuel for endurance exercise, along with carbohydrate. </a:t>
            </a:r>
          </a:p>
          <a:p>
            <a:r>
              <a:rPr lang="en-US" dirty="0"/>
              <a:t>Some fat intake is required for optimal health. Dietary fat provides the essential fatty acids (EFAs) that cannot be synthesized in the body.</a:t>
            </a:r>
            <a:endParaRPr lang="en-GB" dirty="0"/>
          </a:p>
          <a:p>
            <a:r>
              <a:rPr lang="en-US" dirty="0"/>
              <a:t>The fat stores of the body are very large in comparison to carbohydrate stores. The stores available for exercise are triacylglycerol in adipose tissue and muscle fibers.</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B32F-3BB5-6D35-EC2C-BB8C4B8479FC}"/>
              </a:ext>
            </a:extLst>
          </p:cNvPr>
          <p:cNvSpPr>
            <a:spLocks noGrp="1"/>
          </p:cNvSpPr>
          <p:nvPr>
            <p:ph type="title"/>
          </p:nvPr>
        </p:nvSpPr>
        <p:spPr>
          <a:xfrm>
            <a:off x="838200" y="969560"/>
            <a:ext cx="3086100" cy="409790"/>
          </a:xfrm>
        </p:spPr>
        <p:txBody>
          <a:bodyPr/>
          <a:lstStyle/>
          <a:p>
            <a:r>
              <a:rPr lang="en-GB" dirty="0"/>
              <a:t>Figure 7.1</a:t>
            </a:r>
          </a:p>
        </p:txBody>
      </p:sp>
      <p:pic>
        <p:nvPicPr>
          <p:cNvPr id="5" name="Content Placeholder 4" descr="A table of nutrition information&#10;&#10;Description automatically generated with medium confidence">
            <a:extLst>
              <a:ext uri="{FF2B5EF4-FFF2-40B4-BE49-F238E27FC236}">
                <a16:creationId xmlns:a16="http://schemas.microsoft.com/office/drawing/2014/main" id="{7ED624A4-23A1-0D4B-D916-4C3FE4FF3D7D}"/>
              </a:ext>
            </a:extLst>
          </p:cNvPr>
          <p:cNvPicPr>
            <a:picLocks noGrp="1" noChangeAspect="1"/>
          </p:cNvPicPr>
          <p:nvPr>
            <p:ph idx="1"/>
          </p:nvPr>
        </p:nvPicPr>
        <p:blipFill>
          <a:blip r:embed="rId3"/>
          <a:stretch>
            <a:fillRect/>
          </a:stretch>
        </p:blipFill>
        <p:spPr>
          <a:xfrm>
            <a:off x="4229100" y="394455"/>
            <a:ext cx="5164675" cy="6069089"/>
          </a:xfrm>
        </p:spPr>
      </p:pic>
    </p:spTree>
    <p:extLst>
      <p:ext uri="{BB962C8B-B14F-4D97-AF65-F5344CB8AC3E}">
        <p14:creationId xmlns:p14="http://schemas.microsoft.com/office/powerpoint/2010/main" val="2852860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Fatty Acids (FAs) for Exercise</a:t>
            </a:r>
          </a:p>
        </p:txBody>
      </p:sp>
      <p:sp>
        <p:nvSpPr>
          <p:cNvPr id="3" name="Content Placeholder 2"/>
          <p:cNvSpPr>
            <a:spLocks noGrp="1"/>
          </p:cNvSpPr>
          <p:nvPr>
            <p:ph idx="1"/>
          </p:nvPr>
        </p:nvSpPr>
        <p:spPr/>
        <p:txBody>
          <a:bodyPr/>
          <a:lstStyle/>
          <a:p>
            <a:r>
              <a:rPr lang="en-US" dirty="0"/>
              <a:t>FAs that are oxidized in the mitochondria of skeletal muscle during exercise are derived from various sources:</a:t>
            </a:r>
          </a:p>
          <a:p>
            <a:pPr lvl="1"/>
            <a:r>
              <a:rPr lang="en-US" dirty="0"/>
              <a:t>Adipose tissue triacylglycerol (TAG) is broken down by a hormone-sensitive lipase (HSL). </a:t>
            </a:r>
          </a:p>
          <a:p>
            <a:pPr lvl="1"/>
            <a:r>
              <a:rPr lang="en-US" dirty="0"/>
              <a:t>Intramuscular triacylglycerol (IMTG) is broken down by an HSL.</a:t>
            </a:r>
          </a:p>
          <a:p>
            <a:pPr lvl="1"/>
            <a:r>
              <a:rPr lang="en-US" dirty="0"/>
              <a:t>A third fuel, plasma triacylglycerol (delivered in chylomicrons or very low-density lipoproteins), is broken down by endothelial lipoprotein lipase. The importance of this fuel is likely to be rather small.</a:t>
            </a:r>
          </a:p>
          <a:p>
            <a:pPr marL="228600" lvl="1">
              <a:spcBef>
                <a:spcPts val="1000"/>
              </a:spcBef>
            </a:pPr>
            <a:r>
              <a:rPr lang="en-US" sz="2800" dirty="0"/>
              <a:t>Glycerol from TAG is transported to the liver, where it serves as a gluconeogenic substrate to form new glucose.</a:t>
            </a:r>
            <a:endParaRPr lang="en-GB" sz="2800" dirty="0"/>
          </a:p>
        </p:txBody>
      </p:sp>
    </p:spTree>
    <p:extLst>
      <p:ext uri="{BB962C8B-B14F-4D97-AF65-F5344CB8AC3E}">
        <p14:creationId xmlns:p14="http://schemas.microsoft.com/office/powerpoint/2010/main" val="1554248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2D94E-77E5-EDEC-76F6-82CDDA208789}"/>
              </a:ext>
            </a:extLst>
          </p:cNvPr>
          <p:cNvSpPr>
            <a:spLocks noGrp="1"/>
          </p:cNvSpPr>
          <p:nvPr>
            <p:ph type="title"/>
          </p:nvPr>
        </p:nvSpPr>
        <p:spPr>
          <a:xfrm>
            <a:off x="838200" y="969560"/>
            <a:ext cx="3035300" cy="409790"/>
          </a:xfrm>
        </p:spPr>
        <p:txBody>
          <a:bodyPr/>
          <a:lstStyle/>
          <a:p>
            <a:r>
              <a:rPr lang="en-GB" dirty="0"/>
              <a:t>Figure 7.2</a:t>
            </a:r>
          </a:p>
        </p:txBody>
      </p:sp>
      <p:pic>
        <p:nvPicPr>
          <p:cNvPr id="5" name="Content Placeholder 4" descr="A diagram of a liver and liver&#10;&#10;Description automatically generated">
            <a:extLst>
              <a:ext uri="{FF2B5EF4-FFF2-40B4-BE49-F238E27FC236}">
                <a16:creationId xmlns:a16="http://schemas.microsoft.com/office/drawing/2014/main" id="{29F009C2-61BC-1E08-6DA9-2B3E3C13C2A9}"/>
              </a:ext>
            </a:extLst>
          </p:cNvPr>
          <p:cNvPicPr>
            <a:picLocks noGrp="1" noChangeAspect="1"/>
          </p:cNvPicPr>
          <p:nvPr>
            <p:ph idx="1"/>
          </p:nvPr>
        </p:nvPicPr>
        <p:blipFill>
          <a:blip r:embed="rId3"/>
          <a:stretch>
            <a:fillRect/>
          </a:stretch>
        </p:blipFill>
        <p:spPr>
          <a:xfrm>
            <a:off x="4165600" y="591373"/>
            <a:ext cx="7005113" cy="5675254"/>
          </a:xfrm>
        </p:spPr>
      </p:pic>
    </p:spTree>
    <p:extLst>
      <p:ext uri="{BB962C8B-B14F-4D97-AF65-F5344CB8AC3E}">
        <p14:creationId xmlns:p14="http://schemas.microsoft.com/office/powerpoint/2010/main" val="1171385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ormAutofit/>
          </a:bodyPr>
          <a:lstStyle/>
          <a:p>
            <a:r>
              <a:rPr lang="en-GB" dirty="0"/>
              <a:t>Limits to Fat Oxidation</a:t>
            </a:r>
          </a:p>
        </p:txBody>
      </p:sp>
      <p:graphicFrame>
        <p:nvGraphicFramePr>
          <p:cNvPr id="16" name="Content Placeholder 2">
            <a:extLst>
              <a:ext uri="{FF2B5EF4-FFF2-40B4-BE49-F238E27FC236}">
                <a16:creationId xmlns:a16="http://schemas.microsoft.com/office/drawing/2014/main" id="{E2938052-6421-F3AF-DA71-99F48415A7B5}"/>
              </a:ext>
            </a:extLst>
          </p:cNvPr>
          <p:cNvGraphicFramePr>
            <a:graphicFrameLocks noGrp="1"/>
          </p:cNvGraphicFramePr>
          <p:nvPr>
            <p:ph idx="1"/>
            <p:extLst>
              <p:ext uri="{D42A27DB-BD31-4B8C-83A1-F6EECF244321}">
                <p14:modId xmlns:p14="http://schemas.microsoft.com/office/powerpoint/2010/main" val="421159823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074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Lipolysis in Adipose Tissue</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The adipocyte contains  hormone-sensitive lipase (HSL) that splits triacylglycerols into FAs and glycerol. </a:t>
            </a:r>
          </a:p>
          <a:p>
            <a:r>
              <a:rPr lang="en-US" sz="2400" dirty="0"/>
              <a:t>The activity of HSL is regulated by hormones (epinephrine for stimulation and insulin for inhibition).</a:t>
            </a:r>
          </a:p>
          <a:p>
            <a:r>
              <a:rPr lang="en-US" sz="2400" dirty="0"/>
              <a:t>When lipolysis is stimulated, the glycerol released by this reaction diffuses freely into the blood. The adipocyte cannot reuse it. </a:t>
            </a:r>
          </a:p>
          <a:p>
            <a:r>
              <a:rPr lang="en-US" sz="2400" dirty="0"/>
              <a:t>The measurement of glycerol in the blood is often used as a measure of lipolysis. </a:t>
            </a:r>
            <a:endParaRPr lang="en-GB" sz="2400" dirty="0"/>
          </a:p>
        </p:txBody>
      </p:sp>
    </p:spTree>
    <p:extLst>
      <p:ext uri="{BB962C8B-B14F-4D97-AF65-F5344CB8AC3E}">
        <p14:creationId xmlns:p14="http://schemas.microsoft.com/office/powerpoint/2010/main" val="297757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68C6-E323-D586-3BE5-8D4FFA3ECC16}"/>
              </a:ext>
            </a:extLst>
          </p:cNvPr>
          <p:cNvSpPr>
            <a:spLocks noGrp="1"/>
          </p:cNvSpPr>
          <p:nvPr>
            <p:ph type="title"/>
          </p:nvPr>
        </p:nvSpPr>
        <p:spPr/>
        <p:txBody>
          <a:bodyPr/>
          <a:lstStyle/>
          <a:p>
            <a:r>
              <a:rPr lang="en-GB" dirty="0"/>
              <a:t>Figure 7.3</a:t>
            </a:r>
          </a:p>
        </p:txBody>
      </p:sp>
      <p:pic>
        <p:nvPicPr>
          <p:cNvPr id="5" name="Content Placeholder 4" descr="A diagram of a structure&#10;&#10;Description automatically generated">
            <a:extLst>
              <a:ext uri="{FF2B5EF4-FFF2-40B4-BE49-F238E27FC236}">
                <a16:creationId xmlns:a16="http://schemas.microsoft.com/office/drawing/2014/main" id="{40F7BA3A-7FF4-F845-5BCC-AAB9AB7533DB}"/>
              </a:ext>
            </a:extLst>
          </p:cNvPr>
          <p:cNvPicPr>
            <a:picLocks noGrp="1" noChangeAspect="1"/>
          </p:cNvPicPr>
          <p:nvPr>
            <p:ph idx="1"/>
          </p:nvPr>
        </p:nvPicPr>
        <p:blipFill>
          <a:blip r:embed="rId3"/>
          <a:stretch>
            <a:fillRect/>
          </a:stretch>
        </p:blipFill>
        <p:spPr>
          <a:xfrm>
            <a:off x="1103313" y="2643119"/>
            <a:ext cx="8947150" cy="3014800"/>
          </a:xfrm>
        </p:spPr>
      </p:pic>
    </p:spTree>
    <p:extLst>
      <p:ext uri="{BB962C8B-B14F-4D97-AF65-F5344CB8AC3E}">
        <p14:creationId xmlns:p14="http://schemas.microsoft.com/office/powerpoint/2010/main" val="1439128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Transport of FAs in Blood</a:t>
            </a:r>
          </a:p>
        </p:txBody>
      </p:sp>
      <p:sp>
        <p:nvSpPr>
          <p:cNvPr id="3" name="Content Placeholder 2"/>
          <p:cNvSpPr>
            <a:spLocks noGrp="1"/>
          </p:cNvSpPr>
          <p:nvPr>
            <p:ph idx="1"/>
          </p:nvPr>
        </p:nvSpPr>
        <p:spPr/>
        <p:txBody>
          <a:bodyPr>
            <a:normAutofit fontScale="92500"/>
          </a:bodyPr>
          <a:lstStyle/>
          <a:p>
            <a:r>
              <a:rPr lang="en-US" sz="2400" dirty="0"/>
              <a:t>Albumin is the most abundant protein in plasma, and one of its functions is as a carrier protein that transports FAs.</a:t>
            </a:r>
          </a:p>
          <a:p>
            <a:r>
              <a:rPr lang="en-US" sz="2400" dirty="0"/>
              <a:t>	In blood, &gt;99.9% of FAs are bound to albumin, and only a small fraction (&lt;0.1%) is dissolved in the plasma water.</a:t>
            </a:r>
          </a:p>
          <a:p>
            <a:r>
              <a:rPr lang="en-US" sz="2400" dirty="0"/>
              <a:t>At rest in the postabsorptive state, the plasma FA concentration is about 0.2 to 0.4 mmol/L. However, during prolonged exercise, the FA concentration in the blood can rise to a maximum of about 2 mmol/L. </a:t>
            </a:r>
          </a:p>
          <a:p>
            <a:r>
              <a:rPr lang="en-US" sz="2400" dirty="0"/>
              <a:t>At this level the capacity of albumin to bind FAs is reached. 	</a:t>
            </a:r>
            <a:r>
              <a:rPr lang="en-US" dirty="0"/>
              <a:t>	  </a:t>
            </a:r>
          </a:p>
          <a:p>
            <a:pPr marL="0" indent="0" algn="r">
              <a:buNone/>
            </a:pPr>
            <a:r>
              <a:rPr lang="en-US" sz="1400" b="0" i="1" dirty="0">
                <a:latin typeface="Arial" panose="020B0604020202020204" pitchFamily="34" charset="0"/>
                <a:cs typeface="Arial" panose="020B0604020202020204" pitchFamily="34" charset="0"/>
              </a:rPr>
              <a:t>(continued)</a:t>
            </a:r>
          </a:p>
          <a:p>
            <a:endParaRPr lang="en-GB" dirty="0"/>
          </a:p>
        </p:txBody>
      </p:sp>
    </p:spTree>
    <p:extLst>
      <p:ext uri="{BB962C8B-B14F-4D97-AF65-F5344CB8AC3E}">
        <p14:creationId xmlns:p14="http://schemas.microsoft.com/office/powerpoint/2010/main" val="1099865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3906839" cy="1400530"/>
          </a:xfrm>
        </p:spPr>
        <p:txBody>
          <a:bodyPr/>
          <a:lstStyle/>
          <a:p>
            <a:r>
              <a:rPr lang="en-GB" dirty="0"/>
              <a:t>Transport of FAs Into Muscle</a:t>
            </a:r>
          </a:p>
        </p:txBody>
      </p:sp>
      <p:pic>
        <p:nvPicPr>
          <p:cNvPr id="5" name="Picture 4" descr="Diagram of a blood vessel&#10;&#10;AI-generated content may be incorrect.">
            <a:extLst>
              <a:ext uri="{FF2B5EF4-FFF2-40B4-BE49-F238E27FC236}">
                <a16:creationId xmlns:a16="http://schemas.microsoft.com/office/drawing/2014/main" id="{18DB6FD5-DF68-BE86-47B8-8A8F9FDA8AF0}"/>
              </a:ext>
            </a:extLst>
          </p:cNvPr>
          <p:cNvPicPr>
            <a:picLocks noChangeAspect="1"/>
          </p:cNvPicPr>
          <p:nvPr/>
        </p:nvPicPr>
        <p:blipFill>
          <a:blip r:embed="rId3"/>
          <a:stretch>
            <a:fillRect/>
          </a:stretch>
        </p:blipFill>
        <p:spPr>
          <a:xfrm>
            <a:off x="4419600" y="71755"/>
            <a:ext cx="7772400" cy="6714489"/>
          </a:xfrm>
          <a:prstGeom prst="rect">
            <a:avLst/>
          </a:prstGeom>
        </p:spPr>
      </p:pic>
    </p:spTree>
    <p:extLst>
      <p:ext uri="{BB962C8B-B14F-4D97-AF65-F5344CB8AC3E}">
        <p14:creationId xmlns:p14="http://schemas.microsoft.com/office/powerpoint/2010/main" val="4290949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Intramuscular Triacylglycerol (IMTG)</a:t>
            </a:r>
          </a:p>
        </p:txBody>
      </p:sp>
      <p:sp>
        <p:nvSpPr>
          <p:cNvPr id="3" name="Content Placeholder 2"/>
          <p:cNvSpPr>
            <a:spLocks noGrp="1"/>
          </p:cNvSpPr>
          <p:nvPr>
            <p:ph idx="1"/>
          </p:nvPr>
        </p:nvSpPr>
        <p:spPr/>
        <p:txBody>
          <a:bodyPr>
            <a:noAutofit/>
          </a:bodyPr>
          <a:lstStyle/>
          <a:p>
            <a:r>
              <a:rPr lang="en-US" sz="2400" dirty="0"/>
              <a:t>Type I muscle fibers have a higher content of IMTG than type II muscle fibers. </a:t>
            </a:r>
          </a:p>
          <a:p>
            <a:r>
              <a:rPr lang="en-US" sz="2400" dirty="0"/>
              <a:t>IMTG, usually located adjacent to the mitochondria as lipid droplets, is an important energy source during exercise.</a:t>
            </a:r>
          </a:p>
          <a:p>
            <a:r>
              <a:rPr lang="en-US" sz="2400" dirty="0"/>
              <a:t>Exercise training increases the concentration of IMTGs in skeletal muscle.</a:t>
            </a:r>
          </a:p>
          <a:p>
            <a:r>
              <a:rPr lang="en-US" sz="2400" dirty="0"/>
              <a:t>Like adipose tissue, muscle contains an HSL that is activated by </a:t>
            </a:r>
            <a:r>
              <a:rPr lang="el-GR" sz="2400" dirty="0"/>
              <a:t>β</a:t>
            </a:r>
            <a:r>
              <a:rPr lang="en-US" sz="2400" dirty="0"/>
              <a:t>-adrenergic stimulation and inhibited by insulin. FAs liberated from IMTGs bind to FABPc and are transported to the mitochondria for oxidation.</a:t>
            </a:r>
            <a:endParaRPr lang="en-GB" sz="2400" dirty="0"/>
          </a:p>
        </p:txBody>
      </p:sp>
    </p:spTree>
    <p:extLst>
      <p:ext uri="{BB962C8B-B14F-4D97-AF65-F5344CB8AC3E}">
        <p14:creationId xmlns:p14="http://schemas.microsoft.com/office/powerpoint/2010/main" val="3054892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80072-E613-E4A0-DCF0-DD98F3A58EFB}"/>
              </a:ext>
            </a:extLst>
          </p:cNvPr>
          <p:cNvSpPr>
            <a:spLocks noGrp="1"/>
          </p:cNvSpPr>
          <p:nvPr>
            <p:ph type="title"/>
          </p:nvPr>
        </p:nvSpPr>
        <p:spPr>
          <a:xfrm>
            <a:off x="551932" y="984550"/>
            <a:ext cx="3778770" cy="409790"/>
          </a:xfrm>
        </p:spPr>
        <p:txBody>
          <a:bodyPr/>
          <a:lstStyle/>
          <a:p>
            <a:r>
              <a:rPr lang="en-GB" dirty="0"/>
              <a:t>Figure 7.7 Transport of FAs Into the Mitochondria</a:t>
            </a:r>
          </a:p>
        </p:txBody>
      </p:sp>
      <p:pic>
        <p:nvPicPr>
          <p:cNvPr id="5" name="Content Placeholder 4" descr="Diagram of a fatty acid cycle&#10;&#10;Description automatically generated with medium confidence">
            <a:extLst>
              <a:ext uri="{FF2B5EF4-FFF2-40B4-BE49-F238E27FC236}">
                <a16:creationId xmlns:a16="http://schemas.microsoft.com/office/drawing/2014/main" id="{28D54660-E505-4CC6-85BC-337D89FE2FC5}"/>
              </a:ext>
            </a:extLst>
          </p:cNvPr>
          <p:cNvPicPr>
            <a:picLocks noGrp="1" noChangeAspect="1"/>
          </p:cNvPicPr>
          <p:nvPr>
            <p:ph idx="1"/>
          </p:nvPr>
        </p:nvPicPr>
        <p:blipFill>
          <a:blip r:embed="rId3"/>
          <a:stretch>
            <a:fillRect/>
          </a:stretch>
        </p:blipFill>
        <p:spPr>
          <a:xfrm>
            <a:off x="4330702" y="652117"/>
            <a:ext cx="5916060" cy="5553765"/>
          </a:xfrm>
        </p:spPr>
      </p:pic>
    </p:spTree>
    <p:extLst>
      <p:ext uri="{BB962C8B-B14F-4D97-AF65-F5344CB8AC3E}">
        <p14:creationId xmlns:p14="http://schemas.microsoft.com/office/powerpoint/2010/main" val="2249205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a:latin typeface="Helvetica" pitchFamily="2" charset="0"/>
              </a:rPr>
              <a:t>β</a:t>
            </a:r>
            <a:r>
              <a:rPr lang="en-GB" dirty="0"/>
              <a:t>-Oxidation of FAs in Mitochondria</a:t>
            </a:r>
          </a:p>
        </p:txBody>
      </p:sp>
      <p:sp>
        <p:nvSpPr>
          <p:cNvPr id="3" name="Content Placeholder 2"/>
          <p:cNvSpPr>
            <a:spLocks noGrp="1"/>
          </p:cNvSpPr>
          <p:nvPr>
            <p:ph idx="1"/>
          </p:nvPr>
        </p:nvSpPr>
        <p:spPr/>
        <p:txBody>
          <a:bodyPr/>
          <a:lstStyle/>
          <a:p>
            <a:r>
              <a:rPr lang="en-US" sz="2400" dirty="0"/>
              <a:t>In the mitochondrial matrix, the fatty acyl-CoA is subjected to </a:t>
            </a:r>
            <a:r>
              <a:rPr lang="el-GR" sz="2400" dirty="0"/>
              <a:t>β</a:t>
            </a:r>
            <a:r>
              <a:rPr lang="en-US" sz="2400" dirty="0"/>
              <a:t>-oxidation, a series of reactions that split a two-carbon acetyl-CoA molecule of the multiple-carbon FA chain.</a:t>
            </a:r>
          </a:p>
          <a:p>
            <a:r>
              <a:rPr lang="en-US" sz="2400" dirty="0"/>
              <a:t>The </a:t>
            </a:r>
            <a:r>
              <a:rPr lang="el-GR" sz="2400" dirty="0"/>
              <a:t>β</a:t>
            </a:r>
            <a:r>
              <a:rPr lang="en-US" sz="2400" dirty="0"/>
              <a:t>-oxidation pathway uses oxygen and generates some ATP through substrate-level phosphorylation. </a:t>
            </a:r>
          </a:p>
          <a:p>
            <a:r>
              <a:rPr lang="en-US" sz="2400" dirty="0"/>
              <a:t>The acetyl-CoA is then oxidized in the TCA cycle. </a:t>
            </a:r>
          </a:p>
          <a:p>
            <a:endParaRPr lang="en-GB" dirty="0"/>
          </a:p>
        </p:txBody>
      </p:sp>
    </p:spTree>
    <p:extLst>
      <p:ext uri="{BB962C8B-B14F-4D97-AF65-F5344CB8AC3E}">
        <p14:creationId xmlns:p14="http://schemas.microsoft.com/office/powerpoint/2010/main" val="171161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as a Fuel for Exercise</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104293" y="1853248"/>
                <a:ext cx="8946541" cy="4195481"/>
              </a:xfrm>
            </p:spPr>
            <p:txBody>
              <a:bodyPr>
                <a:noAutofit/>
              </a:bodyPr>
              <a:lstStyle/>
              <a:p>
                <a:r>
                  <a:rPr lang="en-US" sz="2400" dirty="0"/>
                  <a:t>Fat is the predominant fuel at rest and for light exercise.</a:t>
                </a:r>
              </a:p>
              <a:p>
                <a:r>
                  <a:rPr lang="en-US" sz="2400" dirty="0"/>
                  <a:t>In absolute terms, fat oxidation increases as the exercise intensity increases from low to moderate intensities, even though the percentage contribution of fat may actually decrease. </a:t>
                </a:r>
              </a:p>
              <a:p>
                <a:r>
                  <a:rPr lang="en-US" sz="2400" dirty="0"/>
                  <a:t>In endurance-trained individuals, the maximal rates of fat oxidation (~0.5-1.0 g/min) are observed at 63%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a:t>
                </a:r>
                <a:endParaRPr lang="en-GB" sz="2400" dirty="0"/>
              </a:p>
              <a:p>
                <a:r>
                  <a:rPr lang="en-US" sz="2400" dirty="0"/>
                  <a:t>At higher intensities of exercise (&gt;75%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fat oxidation is inhibited, and both the relative and absolute rates of fat oxidation decrease to low values. </a:t>
                </a:r>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104293" y="1853248"/>
                <a:ext cx="8946541" cy="4195481"/>
              </a:xfrm>
              <a:blipFill>
                <a:blip r:embed="rId2"/>
                <a:stretch>
                  <a:fillRect l="-425" t="-904" r="-1416" b="-11747"/>
                </a:stretch>
              </a:blipFill>
            </p:spPr>
            <p:txBody>
              <a:bodyPr/>
              <a:lstStyle/>
              <a:p>
                <a:r>
                  <a:rPr lang="en-US">
                    <a:noFill/>
                  </a:rPr>
                  <a:t> </a:t>
                </a:r>
              </a:p>
            </p:txBody>
          </p:sp>
        </mc:Fallback>
      </mc:AlternateContent>
    </p:spTree>
    <p:extLst>
      <p:ext uri="{BB962C8B-B14F-4D97-AF65-F5344CB8AC3E}">
        <p14:creationId xmlns:p14="http://schemas.microsoft.com/office/powerpoint/2010/main" val="1815205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2D961-98E1-246F-0932-227335270F9B}"/>
              </a:ext>
            </a:extLst>
          </p:cNvPr>
          <p:cNvSpPr>
            <a:spLocks noGrp="1"/>
          </p:cNvSpPr>
          <p:nvPr>
            <p:ph type="title"/>
          </p:nvPr>
        </p:nvSpPr>
        <p:spPr>
          <a:xfrm>
            <a:off x="838200" y="969560"/>
            <a:ext cx="3225800" cy="409790"/>
          </a:xfrm>
        </p:spPr>
        <p:txBody>
          <a:bodyPr/>
          <a:lstStyle/>
          <a:p>
            <a:r>
              <a:rPr lang="en-GB" dirty="0"/>
              <a:t>Figure 7.9a</a:t>
            </a:r>
          </a:p>
        </p:txBody>
      </p:sp>
      <p:pic>
        <p:nvPicPr>
          <p:cNvPr id="5" name="Content Placeholder 4" descr="A diagram of a person running&#10;&#10;Description automatically generated">
            <a:extLst>
              <a:ext uri="{FF2B5EF4-FFF2-40B4-BE49-F238E27FC236}">
                <a16:creationId xmlns:a16="http://schemas.microsoft.com/office/drawing/2014/main" id="{08DD9E03-BC58-AB8E-44B8-2F12FDDB09D8}"/>
              </a:ext>
            </a:extLst>
          </p:cNvPr>
          <p:cNvPicPr>
            <a:picLocks noGrp="1" noChangeAspect="1"/>
          </p:cNvPicPr>
          <p:nvPr>
            <p:ph idx="1"/>
          </p:nvPr>
        </p:nvPicPr>
        <p:blipFill>
          <a:blip r:embed="rId3"/>
          <a:stretch>
            <a:fillRect/>
          </a:stretch>
        </p:blipFill>
        <p:spPr>
          <a:xfrm>
            <a:off x="4497832" y="721922"/>
            <a:ext cx="6855968" cy="5414155"/>
          </a:xfrm>
        </p:spPr>
      </p:pic>
    </p:spTree>
    <p:extLst>
      <p:ext uri="{BB962C8B-B14F-4D97-AF65-F5344CB8AC3E}">
        <p14:creationId xmlns:p14="http://schemas.microsoft.com/office/powerpoint/2010/main" val="2702765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Oxidation and Exercise Duration</a:t>
            </a:r>
          </a:p>
        </p:txBody>
      </p:sp>
      <p:sp>
        <p:nvSpPr>
          <p:cNvPr id="3" name="Content Placeholder 2"/>
          <p:cNvSpPr>
            <a:spLocks noGrp="1"/>
          </p:cNvSpPr>
          <p:nvPr>
            <p:ph idx="1"/>
          </p:nvPr>
        </p:nvSpPr>
        <p:spPr/>
        <p:txBody>
          <a:bodyPr/>
          <a:lstStyle/>
          <a:p>
            <a:r>
              <a:rPr lang="en-US" dirty="0"/>
              <a:t>When exercise is initiated, the rate of lipolysis and the rate of FA release from adipose tissue increase. </a:t>
            </a:r>
          </a:p>
          <a:p>
            <a:r>
              <a:rPr lang="en-US" dirty="0"/>
              <a:t>During moderate-intensity exercise, lipolysis increases approximately threefold, mainly because of an increased   </a:t>
            </a:r>
            <a:r>
              <a:rPr lang="el-GR" dirty="0"/>
              <a:t>β</a:t>
            </a:r>
            <a:r>
              <a:rPr lang="en-US" dirty="0"/>
              <a:t>-adrenergic stimulation (by catecholamines). </a:t>
            </a:r>
          </a:p>
          <a:p>
            <a:r>
              <a:rPr lang="en-US" dirty="0"/>
              <a:t>During moderate-intensity exercise, blood flow to adipose tissue is doubled, and the rate of reesterification is halved. Blood flow to skeletal muscle increases dramatically, and the delivery of FAs to the muscle increases. After 1 hour of moderate exercise, plasma FAs may reach 1 mmol/L.</a:t>
            </a:r>
            <a:endParaRPr lang="en-GB" dirty="0"/>
          </a:p>
        </p:txBody>
      </p:sp>
    </p:spTree>
    <p:extLst>
      <p:ext uri="{BB962C8B-B14F-4D97-AF65-F5344CB8AC3E}">
        <p14:creationId xmlns:p14="http://schemas.microsoft.com/office/powerpoint/2010/main" val="2115634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Plasma FA and IMTG Oxidation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662545"/>
                <a:ext cx="10515600" cy="4313712"/>
              </a:xfrm>
            </p:spPr>
            <p:txBody>
              <a:bodyPr/>
              <a:lstStyle/>
              <a:p>
                <a:r>
                  <a:rPr lang="en-US" dirty="0"/>
                  <a:t>During exercise at 25%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most of the fat oxidized is derived from plasma FAs, and only small amounts come from IMTGs. </a:t>
                </a:r>
              </a:p>
              <a:p>
                <a:r>
                  <a:rPr lang="en-US" dirty="0"/>
                  <a:t>During moderate-intensity exercise (65%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however, the relative contribution of plasma FAs declines, whereas the contribution of IMTGs increases.</a:t>
                </a:r>
              </a:p>
              <a:p>
                <a:r>
                  <a:rPr lang="en-US" dirty="0"/>
                  <a:t>Training also decreases the contribution of plasma FAs, despite a dramatic rise in total fat oxidation. Training markedly increases the contribution of IMTG to energy expenditure.</a:t>
                </a: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662545"/>
                <a:ext cx="10515600" cy="4313712"/>
              </a:xfrm>
              <a:blipFill>
                <a:blip r:embed="rId3"/>
                <a:stretch>
                  <a:fillRect l="-1043" t="-1980" r="-812" b="-2405"/>
                </a:stretch>
              </a:blipFill>
            </p:spPr>
            <p:txBody>
              <a:bodyPr/>
              <a:lstStyle/>
              <a:p>
                <a:r>
                  <a:rPr lang="en-US">
                    <a:noFill/>
                  </a:rPr>
                  <a:t> </a:t>
                </a:r>
              </a:p>
            </p:txBody>
          </p:sp>
        </mc:Fallback>
      </mc:AlternateContent>
    </p:spTree>
    <p:extLst>
      <p:ext uri="{BB962C8B-B14F-4D97-AF65-F5344CB8AC3E}">
        <p14:creationId xmlns:p14="http://schemas.microsoft.com/office/powerpoint/2010/main" val="3404593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D0495-D5A5-E4FF-B0DE-FA1C46BDE004}"/>
              </a:ext>
            </a:extLst>
          </p:cNvPr>
          <p:cNvSpPr>
            <a:spLocks noGrp="1"/>
          </p:cNvSpPr>
          <p:nvPr>
            <p:ph type="title"/>
          </p:nvPr>
        </p:nvSpPr>
        <p:spPr>
          <a:xfrm>
            <a:off x="838200" y="969560"/>
            <a:ext cx="2832100" cy="409790"/>
          </a:xfrm>
        </p:spPr>
        <p:txBody>
          <a:bodyPr/>
          <a:lstStyle/>
          <a:p>
            <a:r>
              <a:rPr lang="en-GB" dirty="0"/>
              <a:t>Figure 7.10</a:t>
            </a:r>
          </a:p>
        </p:txBody>
      </p:sp>
      <p:pic>
        <p:nvPicPr>
          <p:cNvPr id="6" name="Content Placeholder 5" descr="A graph showing different colored lines&#10;&#10;Description automatically generated with medium confidence">
            <a:extLst>
              <a:ext uri="{FF2B5EF4-FFF2-40B4-BE49-F238E27FC236}">
                <a16:creationId xmlns:a16="http://schemas.microsoft.com/office/drawing/2014/main" id="{F03F91BE-27EC-9B50-0934-3CE2CC87701F}"/>
              </a:ext>
            </a:extLst>
          </p:cNvPr>
          <p:cNvPicPr>
            <a:picLocks noGrp="1" noChangeAspect="1"/>
          </p:cNvPicPr>
          <p:nvPr>
            <p:ph idx="1"/>
          </p:nvPr>
        </p:nvPicPr>
        <p:blipFill>
          <a:blip r:embed="rId3"/>
          <a:stretch>
            <a:fillRect/>
          </a:stretch>
        </p:blipFill>
        <p:spPr>
          <a:xfrm>
            <a:off x="3938955" y="823787"/>
            <a:ext cx="7939915" cy="5210426"/>
          </a:xfrm>
        </p:spPr>
      </p:pic>
    </p:spTree>
    <p:extLst>
      <p:ext uri="{BB962C8B-B14F-4D97-AF65-F5344CB8AC3E}">
        <p14:creationId xmlns:p14="http://schemas.microsoft.com/office/powerpoint/2010/main" val="4080070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Training Increases Fat Oxidation</a:t>
            </a:r>
          </a:p>
        </p:txBody>
      </p:sp>
      <p:sp>
        <p:nvSpPr>
          <p:cNvPr id="3" name="Content Placeholder 2"/>
          <p:cNvSpPr>
            <a:spLocks noGrp="1"/>
          </p:cNvSpPr>
          <p:nvPr>
            <p:ph idx="1"/>
          </p:nvPr>
        </p:nvSpPr>
        <p:spPr/>
        <p:txBody>
          <a:bodyPr/>
          <a:lstStyle/>
          <a:p>
            <a:r>
              <a:rPr lang="en-US" dirty="0"/>
              <a:t>Increased mitochondrial density and an increase in the number of oxidative enzymes in trained muscle</a:t>
            </a:r>
            <a:endParaRPr lang="en-GB" dirty="0"/>
          </a:p>
          <a:p>
            <a:r>
              <a:rPr lang="en-US" dirty="0"/>
              <a:t>Increased capillary density, which enhances FA delivery to the muscle</a:t>
            </a:r>
            <a:endParaRPr lang="en-GB" dirty="0"/>
          </a:p>
          <a:p>
            <a:r>
              <a:rPr lang="en-US" dirty="0"/>
              <a:t>Increased FABP concentrations, which may facilitate the uptake of FAs across the sarcolemma </a:t>
            </a:r>
            <a:endParaRPr lang="en-GB" dirty="0"/>
          </a:p>
          <a:p>
            <a:r>
              <a:rPr lang="en-US" dirty="0"/>
              <a:t>Increased CPT concentration, which facilitates the transport of FAs into the mitochondria</a:t>
            </a:r>
            <a:endParaRPr lang="en-GB" dirty="0"/>
          </a:p>
          <a:p>
            <a:r>
              <a:rPr lang="en-US" dirty="0"/>
              <a:t>Increased concentration of </a:t>
            </a:r>
            <a:r>
              <a:rPr lang="en-US" dirty="0" err="1"/>
              <a:t>IMTG</a:t>
            </a:r>
            <a:r>
              <a:rPr lang="en-US" dirty="0"/>
              <a:t>, increasing its utilization</a:t>
            </a:r>
            <a:endParaRPr lang="en-GB" dirty="0"/>
          </a:p>
          <a:p>
            <a:endParaRPr lang="en-GB" dirty="0"/>
          </a:p>
        </p:txBody>
      </p:sp>
    </p:spTree>
    <p:extLst>
      <p:ext uri="{BB962C8B-B14F-4D97-AF65-F5344CB8AC3E}">
        <p14:creationId xmlns:p14="http://schemas.microsoft.com/office/powerpoint/2010/main" val="138946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Diet and Fat Oxidation</a:t>
            </a:r>
          </a:p>
        </p:txBody>
      </p:sp>
      <p:sp>
        <p:nvSpPr>
          <p:cNvPr id="3" name="Content Placeholder 2"/>
          <p:cNvSpPr>
            <a:spLocks noGrp="1"/>
          </p:cNvSpPr>
          <p:nvPr>
            <p:ph idx="1"/>
          </p:nvPr>
        </p:nvSpPr>
        <p:spPr>
          <a:xfrm>
            <a:off x="1104293" y="1678164"/>
            <a:ext cx="8946541" cy="4195481"/>
          </a:xfrm>
        </p:spPr>
        <p:txBody>
          <a:bodyPr/>
          <a:lstStyle/>
          <a:p>
            <a:r>
              <a:rPr lang="en-US" sz="2400" dirty="0"/>
              <a:t>Diet has marked effects on fat oxidation. </a:t>
            </a:r>
          </a:p>
          <a:p>
            <a:r>
              <a:rPr lang="en-US" sz="2400" dirty="0"/>
              <a:t>Generally, a high-carbohydrate, low-fat diet reduces fat oxidation, whereas a high-fat, low-carbohydrate diet increases fat oxi­dation.</a:t>
            </a:r>
            <a:endParaRPr lang="en-GB" sz="2400" dirty="0"/>
          </a:p>
          <a:p>
            <a:r>
              <a:rPr lang="en-US" sz="2400" dirty="0"/>
              <a:t>Carbohydrate feeding before exercise reduces fat oxidation and plasma FA availability via an insulin-mediated inhibition of lipolysis. </a:t>
            </a:r>
          </a:p>
          <a:p>
            <a:r>
              <a:rPr lang="en-US" sz="2400" dirty="0"/>
              <a:t>Carbohydrate feeding before exercise reduces fat oxidation also by an inhibition of the carnitine-dependent FA transport into the mitochondria.</a:t>
            </a:r>
            <a:endParaRPr lang="en-GB" sz="2400" dirty="0"/>
          </a:p>
          <a:p>
            <a:endParaRPr lang="en-GB" dirty="0"/>
          </a:p>
          <a:p>
            <a:endParaRPr lang="en-GB" dirty="0"/>
          </a:p>
          <a:p>
            <a:endParaRPr lang="en-GB" dirty="0"/>
          </a:p>
        </p:txBody>
      </p:sp>
    </p:spTree>
    <p:extLst>
      <p:ext uri="{BB962C8B-B14F-4D97-AF65-F5344CB8AC3E}">
        <p14:creationId xmlns:p14="http://schemas.microsoft.com/office/powerpoint/2010/main" val="1475395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15DCC-F182-E10C-2E6D-091D72A260AD}"/>
              </a:ext>
            </a:extLst>
          </p:cNvPr>
          <p:cNvSpPr>
            <a:spLocks noGrp="1"/>
          </p:cNvSpPr>
          <p:nvPr>
            <p:ph type="title"/>
          </p:nvPr>
        </p:nvSpPr>
        <p:spPr/>
        <p:txBody>
          <a:bodyPr/>
          <a:lstStyle/>
          <a:p>
            <a:r>
              <a:rPr lang="en-GB" dirty="0"/>
              <a:t>Figure 7.13</a:t>
            </a:r>
          </a:p>
        </p:txBody>
      </p:sp>
      <p:pic>
        <p:nvPicPr>
          <p:cNvPr id="5" name="Content Placeholder 4" descr="Diagram of a diagram showing the formation of a cell cycle&#10;&#10;Description automatically generated with medium confidence">
            <a:extLst>
              <a:ext uri="{FF2B5EF4-FFF2-40B4-BE49-F238E27FC236}">
                <a16:creationId xmlns:a16="http://schemas.microsoft.com/office/drawing/2014/main" id="{671401B1-65A7-C0D8-565C-9A15CC9CE073}"/>
              </a:ext>
            </a:extLst>
          </p:cNvPr>
          <p:cNvPicPr>
            <a:picLocks noGrp="1" noChangeAspect="1"/>
          </p:cNvPicPr>
          <p:nvPr>
            <p:ph idx="1"/>
          </p:nvPr>
        </p:nvPicPr>
        <p:blipFill>
          <a:blip r:embed="rId3"/>
          <a:stretch>
            <a:fillRect/>
          </a:stretch>
        </p:blipFill>
        <p:spPr>
          <a:xfrm>
            <a:off x="1767578" y="2052638"/>
            <a:ext cx="7618620" cy="4195762"/>
          </a:xfrm>
        </p:spPr>
      </p:pic>
    </p:spTree>
    <p:extLst>
      <p:ext uri="{BB962C8B-B14F-4D97-AF65-F5344CB8AC3E}">
        <p14:creationId xmlns:p14="http://schemas.microsoft.com/office/powerpoint/2010/main" val="509756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Fat and Carbohydrate Metabolism</a:t>
            </a:r>
          </a:p>
        </p:txBody>
      </p:sp>
      <p:sp>
        <p:nvSpPr>
          <p:cNvPr id="3" name="Content Placeholder 2"/>
          <p:cNvSpPr>
            <a:spLocks noGrp="1"/>
          </p:cNvSpPr>
          <p:nvPr>
            <p:ph idx="1"/>
          </p:nvPr>
        </p:nvSpPr>
        <p:spPr/>
        <p:txBody>
          <a:bodyPr>
            <a:noAutofit/>
          </a:bodyPr>
          <a:lstStyle/>
          <a:p>
            <a:r>
              <a:rPr lang="en-US" sz="2400" dirty="0"/>
              <a:t>In all situations, carbohydrate and fat together constitute most if not all of the energy provision. </a:t>
            </a:r>
          </a:p>
          <a:p>
            <a:r>
              <a:rPr lang="en-US" sz="2400" dirty="0"/>
              <a:t>The relative contribution of these two fuels, however, varies depending on the factors discussed previously. </a:t>
            </a:r>
          </a:p>
          <a:p>
            <a:r>
              <a:rPr lang="en-US" sz="2400" dirty="0"/>
              <a:t>The rate of carbohydrate utilization during prolonged strenuous exercise is closely related to the energy needs of the working muscle. </a:t>
            </a:r>
          </a:p>
          <a:p>
            <a:r>
              <a:rPr lang="en-US" sz="2400" dirty="0"/>
              <a:t>In contrast, fat utilization during exercise is not tightly regulated, and fat oxidation is therefore mainly influenced by fat availability and the rate of carbohydrate utilization.</a:t>
            </a:r>
            <a:endParaRPr lang="en-GB" sz="2400" dirty="0"/>
          </a:p>
        </p:txBody>
      </p:sp>
    </p:spTree>
    <p:extLst>
      <p:ext uri="{BB962C8B-B14F-4D97-AF65-F5344CB8AC3E}">
        <p14:creationId xmlns:p14="http://schemas.microsoft.com/office/powerpoint/2010/main" val="356158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Randle Cycle</a:t>
            </a:r>
          </a:p>
        </p:txBody>
      </p:sp>
      <p:sp>
        <p:nvSpPr>
          <p:cNvPr id="3" name="Content Placeholder 2"/>
          <p:cNvSpPr>
            <a:spLocks noGrp="1"/>
          </p:cNvSpPr>
          <p:nvPr>
            <p:ph idx="1"/>
          </p:nvPr>
        </p:nvSpPr>
        <p:spPr>
          <a:xfrm>
            <a:off x="838200" y="1565872"/>
            <a:ext cx="10515600" cy="4168338"/>
          </a:xfrm>
        </p:spPr>
        <p:txBody>
          <a:bodyPr/>
          <a:lstStyle/>
          <a:p>
            <a:r>
              <a:rPr lang="en-US" sz="2400" dirty="0"/>
              <a:t>The classical glucose–FA cycle (Randle cycle) was originally thought to explain the interaction between carbohydrate and fat metabolism as follows: </a:t>
            </a:r>
          </a:p>
          <a:p>
            <a:pPr lvl="1"/>
            <a:r>
              <a:rPr lang="en-US" sz="2000" dirty="0"/>
              <a:t>When the plasma FA concentration increases, uptake of FAs by muscle increases</a:t>
            </a:r>
          </a:p>
          <a:p>
            <a:pPr lvl="1"/>
            <a:r>
              <a:rPr lang="en-US" sz="2000" dirty="0"/>
              <a:t>These FAs are broken down by </a:t>
            </a:r>
            <a:r>
              <a:rPr lang="el-GR" sz="2000" dirty="0"/>
              <a:t>β</a:t>
            </a:r>
            <a:r>
              <a:rPr lang="en-US" sz="2000" dirty="0"/>
              <a:t>-oxidation in the mitochondria to acetyl-CoA. </a:t>
            </a:r>
          </a:p>
          <a:p>
            <a:pPr lvl="1"/>
            <a:r>
              <a:rPr lang="en-US" sz="2000" dirty="0"/>
              <a:t>An increasing concentration of acetyl-CoA (or increased acetyl-CoA/CoA ratio) inhibits the pyruvate dehydrogenase complex that breaks down pyruvate to acetyl-CoA.</a:t>
            </a:r>
          </a:p>
          <a:p>
            <a:pPr lvl="1"/>
            <a:r>
              <a:rPr lang="en-US" sz="2000" dirty="0"/>
              <a:t>Citrate (from TCA cycle) inhibits PFK and glycolysis. </a:t>
            </a:r>
          </a:p>
        </p:txBody>
      </p:sp>
    </p:spTree>
    <p:extLst>
      <p:ext uri="{BB962C8B-B14F-4D97-AF65-F5344CB8AC3E}">
        <p14:creationId xmlns:p14="http://schemas.microsoft.com/office/powerpoint/2010/main" val="1377260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Reverse Randle Cycle</a:t>
            </a:r>
          </a:p>
        </p:txBody>
      </p:sp>
      <p:sp>
        <p:nvSpPr>
          <p:cNvPr id="3" name="Content Placeholder 2"/>
          <p:cNvSpPr>
            <a:spLocks noGrp="1"/>
          </p:cNvSpPr>
          <p:nvPr>
            <p:ph idx="1"/>
          </p:nvPr>
        </p:nvSpPr>
        <p:spPr>
          <a:xfrm>
            <a:off x="838200" y="1612669"/>
            <a:ext cx="10515600" cy="4363588"/>
          </a:xfrm>
        </p:spPr>
        <p:txBody>
          <a:bodyPr/>
          <a:lstStyle/>
          <a:p>
            <a:r>
              <a:rPr lang="en-US" sz="2400" dirty="0"/>
              <a:t>A more recent theory about the regulation of carbohydrate and fat metabolism proposes that fat does not regulate carbohydrate metabolism; instead carbohydrate regulates fat metabolism. </a:t>
            </a:r>
          </a:p>
          <a:p>
            <a:r>
              <a:rPr lang="en-US" sz="2400" dirty="0"/>
              <a:t>An increase in the rate of glycolysis decreases fat oxidation.</a:t>
            </a:r>
          </a:p>
          <a:p>
            <a:r>
              <a:rPr lang="en-US" sz="2400" dirty="0"/>
              <a:t>The high rate of glycogenolysis during high-intensity exercise increases the amount of acetyl-CoA:</a:t>
            </a:r>
          </a:p>
          <a:p>
            <a:pPr lvl="1"/>
            <a:r>
              <a:rPr lang="en-US" sz="2000" dirty="0"/>
              <a:t>Some is converted to malonyl-CoA, which inhibits CPT I.</a:t>
            </a:r>
          </a:p>
          <a:p>
            <a:pPr lvl="1"/>
            <a:r>
              <a:rPr lang="en-US" sz="2000" dirty="0"/>
              <a:t>Some acetyl-CoA binds to carnitine, reducing free carnitine availability for transporting FAs into the mitochondria.</a:t>
            </a:r>
          </a:p>
          <a:p>
            <a:pPr marL="0" indent="0">
              <a:buNone/>
            </a:pPr>
            <a:endParaRPr lang="en-GB" dirty="0"/>
          </a:p>
        </p:txBody>
      </p:sp>
    </p:spTree>
    <p:extLst>
      <p:ext uri="{BB962C8B-B14F-4D97-AF65-F5344CB8AC3E}">
        <p14:creationId xmlns:p14="http://schemas.microsoft.com/office/powerpoint/2010/main" val="2848468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Supplementation and Exercise</a:t>
            </a:r>
          </a:p>
        </p:txBody>
      </p:sp>
      <p:sp>
        <p:nvSpPr>
          <p:cNvPr id="3" name="Content Placeholder 2"/>
          <p:cNvSpPr>
            <a:spLocks noGrp="1"/>
          </p:cNvSpPr>
          <p:nvPr>
            <p:ph idx="1"/>
          </p:nvPr>
        </p:nvSpPr>
        <p:spPr>
          <a:xfrm>
            <a:off x="838200" y="1583801"/>
            <a:ext cx="10515600" cy="4168338"/>
          </a:xfrm>
        </p:spPr>
        <p:txBody>
          <a:bodyPr/>
          <a:lstStyle/>
          <a:p>
            <a:r>
              <a:rPr lang="en-US" sz="2400" dirty="0"/>
              <a:t>Ingestion of long-chain triacylglycerols during exercise is not desirable because they slow gastric emptying and enter the systemic circulation slowly in the form of chylomicrons, which are a minor fuel source for exercise.</a:t>
            </a:r>
          </a:p>
          <a:p>
            <a:r>
              <a:rPr lang="en-US" sz="2400" dirty="0"/>
              <a:t>Medium-chain triacylglycerols (MCTs) are rapidly emptied from the stomach and absorbed and oxidized, but the ingestion of larger amounts of MCTs results in gastrointestinal distress.</a:t>
            </a:r>
          </a:p>
          <a:p>
            <a:r>
              <a:rPr lang="en-US" sz="2400" dirty="0"/>
              <a:t>Neither of these acute fat-feeding strategies improves endurance performance.</a:t>
            </a:r>
          </a:p>
          <a:p>
            <a:pPr marL="0" indent="0">
              <a:buNone/>
            </a:pPr>
            <a:endParaRPr lang="en-GB" dirty="0"/>
          </a:p>
          <a:p>
            <a:endParaRPr lang="en-GB" dirty="0"/>
          </a:p>
        </p:txBody>
      </p:sp>
    </p:spTree>
    <p:extLst>
      <p:ext uri="{BB962C8B-B14F-4D97-AF65-F5344CB8AC3E}">
        <p14:creationId xmlns:p14="http://schemas.microsoft.com/office/powerpoint/2010/main" val="2008359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Fasting and Exercise Performance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584635"/>
                <a:ext cx="10515600" cy="4168338"/>
              </a:xfrm>
            </p:spPr>
            <p:txBody>
              <a:bodyPr/>
              <a:lstStyle/>
              <a:p>
                <a:r>
                  <a:rPr lang="en-US" sz="2400" dirty="0"/>
                  <a:t>Fasting increases lipolysis and plasma FA availability, resulting in increased oxidation of FAs at rest and during exercise. </a:t>
                </a:r>
              </a:p>
              <a:p>
                <a:r>
                  <a:rPr lang="en-US" sz="2400" dirty="0"/>
                  <a:t>But liver glycogen stores are not maintained, so fatigue resistance and exercise performance are impaired.</a:t>
                </a:r>
              </a:p>
              <a:p>
                <a:r>
                  <a:rPr lang="en-US" sz="2400" dirty="0"/>
                  <a:t>Performance is not impaired at low intensities of exercise, but at higher intensities (50%-100%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it is.</a:t>
                </a:r>
              </a:p>
              <a:p>
                <a:r>
                  <a:rPr lang="en-US" sz="2400" dirty="0"/>
                  <a:t>This decreased performance is not reversible by carbohydrate ingestion during exercise. </a:t>
                </a: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584635"/>
                <a:ext cx="10515600" cy="4168338"/>
              </a:xfrm>
              <a:blipFill>
                <a:blip r:embed="rId2"/>
                <a:stretch>
                  <a:fillRect l="-603" t="-1212"/>
                </a:stretch>
              </a:blipFill>
            </p:spPr>
            <p:txBody>
              <a:bodyPr/>
              <a:lstStyle/>
              <a:p>
                <a:r>
                  <a:rPr lang="en-US">
                    <a:noFill/>
                  </a:rPr>
                  <a:t> </a:t>
                </a:r>
              </a:p>
            </p:txBody>
          </p:sp>
        </mc:Fallback>
      </mc:AlternateContent>
    </p:spTree>
    <p:extLst>
      <p:ext uri="{BB962C8B-B14F-4D97-AF65-F5344CB8AC3E}">
        <p14:creationId xmlns:p14="http://schemas.microsoft.com/office/powerpoint/2010/main" val="3590032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High-Fat Diets</a:t>
            </a:r>
          </a:p>
        </p:txBody>
      </p:sp>
      <p:sp>
        <p:nvSpPr>
          <p:cNvPr id="3" name="Content Placeholder 2"/>
          <p:cNvSpPr>
            <a:spLocks noGrp="1"/>
          </p:cNvSpPr>
          <p:nvPr>
            <p:ph idx="1"/>
          </p:nvPr>
        </p:nvSpPr>
        <p:spPr>
          <a:xfrm>
            <a:off x="1104293" y="1603213"/>
            <a:ext cx="8946541" cy="4195481"/>
          </a:xfrm>
        </p:spPr>
        <p:txBody>
          <a:bodyPr>
            <a:noAutofit/>
          </a:bodyPr>
          <a:lstStyle/>
          <a:p>
            <a:r>
              <a:rPr lang="en-US" sz="2400" dirty="0"/>
              <a:t>High-fat diets for 3 to 5 days increase the availability of lipid substrates but reduce the storage of glycogen. As a result, fat oxidation increases during exercise, but fatigue resistance and exercise performance are compromised.</a:t>
            </a:r>
            <a:endParaRPr lang="en-GB" sz="2400" dirty="0"/>
          </a:p>
          <a:p>
            <a:r>
              <a:rPr lang="en-GB" sz="2400" dirty="0"/>
              <a:t>High-fat diets for only 3 to 5 days may not be long enough to induce adaptations that will promote fat metabolism.</a:t>
            </a:r>
          </a:p>
          <a:p>
            <a:r>
              <a:rPr lang="en-GB" sz="2400" dirty="0"/>
              <a:t>Chronic high-fat diets (weeks) have been shown to induce metabolic adaptations and to increase fat oxidation and exercise performance in rats, but the situation appears to be different in humans.</a:t>
            </a:r>
          </a:p>
        </p:txBody>
      </p:sp>
    </p:spTree>
    <p:extLst>
      <p:ext uri="{BB962C8B-B14F-4D97-AF65-F5344CB8AC3E}">
        <p14:creationId xmlns:p14="http://schemas.microsoft.com/office/powerpoint/2010/main" val="498752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Chronic High-Fat Diets in Humans</a:t>
            </a:r>
          </a:p>
        </p:txBody>
      </p:sp>
      <p:sp>
        <p:nvSpPr>
          <p:cNvPr id="3" name="Content Placeholder 2"/>
          <p:cNvSpPr>
            <a:spLocks noGrp="1"/>
          </p:cNvSpPr>
          <p:nvPr>
            <p:ph idx="1"/>
          </p:nvPr>
        </p:nvSpPr>
        <p:spPr>
          <a:xfrm>
            <a:off x="1104293" y="1853248"/>
            <a:ext cx="8946541" cy="4195481"/>
          </a:xfrm>
        </p:spPr>
        <p:txBody>
          <a:bodyPr/>
          <a:lstStyle/>
          <a:p>
            <a:r>
              <a:rPr lang="en-US" sz="2400" dirty="0"/>
              <a:t>Longer-term (weeks not days) dietary interventions are thought to result in adaptations that theoretically should improve exercise tolerance. </a:t>
            </a:r>
          </a:p>
          <a:p>
            <a:r>
              <a:rPr lang="en-US" sz="2400" dirty="0"/>
              <a:t>These adaptations include an increased activity of oxidative enzymes and decreased degradation of liver glycogen during exercise.</a:t>
            </a:r>
          </a:p>
          <a:p>
            <a:r>
              <a:rPr lang="en-US" sz="2400" dirty="0"/>
              <a:t>These adaptations are much like the adaptations that occur after endurance training.</a:t>
            </a:r>
          </a:p>
          <a:p>
            <a:r>
              <a:rPr lang="en-US" sz="2400" dirty="0"/>
              <a:t>Despite increased fat oxidation during exercise, endurance performance is unaffected in humans.</a:t>
            </a:r>
            <a:endParaRPr lang="en-GB" sz="2400" dirty="0"/>
          </a:p>
          <a:p>
            <a:endParaRPr lang="en-GB" dirty="0"/>
          </a:p>
        </p:txBody>
      </p:sp>
    </p:spTree>
    <p:extLst>
      <p:ext uri="{BB962C8B-B14F-4D97-AF65-F5344CB8AC3E}">
        <p14:creationId xmlns:p14="http://schemas.microsoft.com/office/powerpoint/2010/main" val="370616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Long-Term High-Fat Diet Followed</a:t>
            </a:r>
            <a:br>
              <a:rPr lang="en-GB" dirty="0"/>
            </a:br>
            <a:r>
              <a:rPr lang="en-GB" dirty="0"/>
              <a:t>by Carbohydrate</a:t>
            </a:r>
          </a:p>
        </p:txBody>
      </p:sp>
      <p:sp>
        <p:nvSpPr>
          <p:cNvPr id="3" name="Content Placeholder 2"/>
          <p:cNvSpPr>
            <a:spLocks noGrp="1"/>
          </p:cNvSpPr>
          <p:nvPr>
            <p:ph idx="1"/>
          </p:nvPr>
        </p:nvSpPr>
        <p:spPr>
          <a:xfrm>
            <a:off x="838200" y="1952647"/>
            <a:ext cx="10515600" cy="4168338"/>
          </a:xfrm>
        </p:spPr>
        <p:txBody>
          <a:bodyPr>
            <a:normAutofit lnSpcReduction="10000"/>
          </a:bodyPr>
          <a:lstStyle/>
          <a:p>
            <a:r>
              <a:rPr lang="da-DK" sz="2400" dirty="0"/>
              <a:t>Helge et al. </a:t>
            </a:r>
            <a:r>
              <a:rPr lang="en-US" sz="2400" dirty="0"/>
              <a:t>(1998) studied trained men on different diets:</a:t>
            </a:r>
          </a:p>
          <a:p>
            <a:pPr lvl="1"/>
            <a:r>
              <a:rPr lang="en-US" sz="2000" dirty="0"/>
              <a:t>One group ate a high-fat diet for 7 weeks (62% fat, 21% carbohydrate) and changed to a high-carbohydrate diet (65% carbohydrate, 20% fat) for 1 week. </a:t>
            </a:r>
          </a:p>
          <a:p>
            <a:pPr lvl="1"/>
            <a:r>
              <a:rPr lang="en-US" sz="2000" dirty="0"/>
              <a:t>A control group followed a high-carbohydrate diet for 8 weeks. </a:t>
            </a:r>
          </a:p>
          <a:p>
            <a:pPr lvl="1"/>
            <a:r>
              <a:rPr lang="en-US" sz="2000" dirty="0"/>
              <a:t>Although exercise time to exhaustion increased from week 7 to week 8 in the subjects who received a high-fat diet followed by the high-carbohydrate diet, their performance was inferior to those in the group that received the high-carbohydrate diet for 8 weeks.</a:t>
            </a:r>
          </a:p>
          <a:p>
            <a:pPr lvl="1"/>
            <a:r>
              <a:rPr lang="en-US" sz="2000" dirty="0"/>
              <a:t>Thus, the negative effects of 7 weeks of a high-fat diet on performance are caused by suboptimal adaptations to the training compared to those on the high-carbohydrate diet.</a:t>
            </a:r>
            <a:endParaRPr lang="en-GB" sz="2000" dirty="0"/>
          </a:p>
        </p:txBody>
      </p:sp>
    </p:spTree>
    <p:extLst>
      <p:ext uri="{BB962C8B-B14F-4D97-AF65-F5344CB8AC3E}">
        <p14:creationId xmlns:p14="http://schemas.microsoft.com/office/powerpoint/2010/main" val="2927430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7A58-BB96-DDE6-6F4A-BA208F973CC8}"/>
              </a:ext>
            </a:extLst>
          </p:cNvPr>
          <p:cNvSpPr>
            <a:spLocks noGrp="1"/>
          </p:cNvSpPr>
          <p:nvPr>
            <p:ph type="title"/>
          </p:nvPr>
        </p:nvSpPr>
        <p:spPr>
          <a:xfrm>
            <a:off x="838200" y="969560"/>
            <a:ext cx="3289300" cy="409790"/>
          </a:xfrm>
        </p:spPr>
        <p:txBody>
          <a:bodyPr/>
          <a:lstStyle/>
          <a:p>
            <a:r>
              <a:rPr lang="en-GB" dirty="0"/>
              <a:t>Figure 7.18</a:t>
            </a:r>
          </a:p>
        </p:txBody>
      </p:sp>
      <p:pic>
        <p:nvPicPr>
          <p:cNvPr id="5" name="Content Placeholder 4" descr="A graph of weight loss results&#10;&#10;Description automatically generated">
            <a:extLst>
              <a:ext uri="{FF2B5EF4-FFF2-40B4-BE49-F238E27FC236}">
                <a16:creationId xmlns:a16="http://schemas.microsoft.com/office/drawing/2014/main" id="{5CE9B717-CD08-0563-BEC8-5AB1BD469691}"/>
              </a:ext>
            </a:extLst>
          </p:cNvPr>
          <p:cNvPicPr>
            <a:picLocks noGrp="1" noChangeAspect="1"/>
          </p:cNvPicPr>
          <p:nvPr>
            <p:ph idx="1"/>
          </p:nvPr>
        </p:nvPicPr>
        <p:blipFill>
          <a:blip r:embed="rId3"/>
          <a:stretch>
            <a:fillRect/>
          </a:stretch>
        </p:blipFill>
        <p:spPr>
          <a:xfrm>
            <a:off x="4660900" y="730181"/>
            <a:ext cx="6786206" cy="5397638"/>
          </a:xfrm>
        </p:spPr>
      </p:pic>
    </p:spTree>
    <p:extLst>
      <p:ext uri="{BB962C8B-B14F-4D97-AF65-F5344CB8AC3E}">
        <p14:creationId xmlns:p14="http://schemas.microsoft.com/office/powerpoint/2010/main" val="3297781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High-Fat Diets Impair</a:t>
            </a:r>
            <a:br>
              <a:rPr lang="en-GB" dirty="0"/>
            </a:br>
            <a:r>
              <a:rPr lang="en-GB" dirty="0"/>
              <a:t>High-Intensity Exercise Performance</a:t>
            </a:r>
          </a:p>
        </p:txBody>
      </p:sp>
      <p:sp>
        <p:nvSpPr>
          <p:cNvPr id="3" name="Content Placeholder 2"/>
          <p:cNvSpPr>
            <a:spLocks noGrp="1"/>
          </p:cNvSpPr>
          <p:nvPr>
            <p:ph idx="1"/>
          </p:nvPr>
        </p:nvSpPr>
        <p:spPr/>
        <p:txBody>
          <a:bodyPr>
            <a:normAutofit/>
          </a:bodyPr>
          <a:lstStyle/>
          <a:p>
            <a:r>
              <a:rPr lang="en-GB" sz="2400" dirty="0"/>
              <a:t>In well-trained individuals, long-term high-fat diets do not seem to improve endurance performance compared with high-carbohydrate diets.</a:t>
            </a:r>
          </a:p>
          <a:p>
            <a:r>
              <a:rPr lang="en-GB" sz="2400" dirty="0"/>
              <a:t>Several studies indicate that the performance of bouts of high-intensity exercise at intervals during prolonged steady state exercise are impaired by high-fat diets.</a:t>
            </a:r>
          </a:p>
          <a:p>
            <a:r>
              <a:rPr lang="en-GB" sz="2400" dirty="0"/>
              <a:t>Essentially this means that for most sports (e.g., road race cycling, soccer, and rugby), a high-fat diet is not suitable or desirable.</a:t>
            </a:r>
          </a:p>
        </p:txBody>
      </p:sp>
    </p:spTree>
    <p:extLst>
      <p:ext uri="{BB962C8B-B14F-4D97-AF65-F5344CB8AC3E}">
        <p14:creationId xmlns:p14="http://schemas.microsoft.com/office/powerpoint/2010/main" val="2670957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59A03-244A-C316-123E-5F0932C9DC6C}"/>
              </a:ext>
            </a:extLst>
          </p:cNvPr>
          <p:cNvSpPr>
            <a:spLocks noGrp="1"/>
          </p:cNvSpPr>
          <p:nvPr>
            <p:ph type="title"/>
          </p:nvPr>
        </p:nvSpPr>
        <p:spPr>
          <a:xfrm>
            <a:off x="646111" y="452718"/>
            <a:ext cx="9861994" cy="1400530"/>
          </a:xfrm>
        </p:spPr>
        <p:txBody>
          <a:bodyPr/>
          <a:lstStyle/>
          <a:p>
            <a:r>
              <a:rPr lang="en-GB" dirty="0"/>
              <a:t>High-Fat Diet Impairs Performance</a:t>
            </a:r>
            <a:br>
              <a:rPr lang="en-GB" dirty="0"/>
            </a:br>
            <a:r>
              <a:rPr lang="en-GB" dirty="0"/>
              <a:t>and Training Quality in Race Walkers</a:t>
            </a:r>
          </a:p>
        </p:txBody>
      </p:sp>
      <p:sp>
        <p:nvSpPr>
          <p:cNvPr id="3" name="Content Placeholder 2">
            <a:extLst>
              <a:ext uri="{FF2B5EF4-FFF2-40B4-BE49-F238E27FC236}">
                <a16:creationId xmlns:a16="http://schemas.microsoft.com/office/drawing/2014/main" id="{07707C15-8CCC-1292-3B27-D65BF02CC24B}"/>
              </a:ext>
            </a:extLst>
          </p:cNvPr>
          <p:cNvSpPr>
            <a:spLocks noGrp="1"/>
          </p:cNvSpPr>
          <p:nvPr>
            <p:ph idx="1"/>
          </p:nvPr>
        </p:nvSpPr>
        <p:spPr>
          <a:xfrm>
            <a:off x="1103837" y="2209801"/>
            <a:ext cx="8946541" cy="4195481"/>
          </a:xfrm>
        </p:spPr>
        <p:txBody>
          <a:bodyPr>
            <a:noAutofit/>
          </a:bodyPr>
          <a:lstStyle/>
          <a:p>
            <a:r>
              <a:rPr lang="en-GB" sz="2400" dirty="0"/>
              <a:t>Race walkers who trained for 3 weeks on a low-carbohydrate, high-fat (LCHF) diet performed significantly worse during a 10 km (6 mi) racewalk compared with a regular or periodized high-carbohydrate diet group (Burke et al. 2017).</a:t>
            </a:r>
          </a:p>
          <a:p>
            <a:r>
              <a:rPr lang="en-GB" sz="2400" dirty="0"/>
              <a:t>On the </a:t>
            </a:r>
            <a:r>
              <a:rPr lang="en-GB" sz="2400" dirty="0" err="1"/>
              <a:t>LCHF</a:t>
            </a:r>
            <a:r>
              <a:rPr lang="en-GB" sz="2400" dirty="0"/>
              <a:t> diet, fat oxidation was higher but exercise economy was lower (i.e., greater oxygen use).</a:t>
            </a:r>
          </a:p>
          <a:p>
            <a:r>
              <a:rPr lang="en-GB" sz="2400" dirty="0"/>
              <a:t>In a follow-up study, race walkers adhering to an LCHF diet showed impaired training capacity compared to the athletes on a high-carbohydrate diet (McKay et al. 2023). </a:t>
            </a:r>
          </a:p>
        </p:txBody>
      </p:sp>
    </p:spTree>
    <p:extLst>
      <p:ext uri="{BB962C8B-B14F-4D97-AF65-F5344CB8AC3E}">
        <p14:creationId xmlns:p14="http://schemas.microsoft.com/office/powerpoint/2010/main" val="24115127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CF6A7-EF98-92D4-198F-B642A6F77E72}"/>
              </a:ext>
            </a:extLst>
          </p:cNvPr>
          <p:cNvSpPr>
            <a:spLocks noGrp="1"/>
          </p:cNvSpPr>
          <p:nvPr>
            <p:ph type="title"/>
          </p:nvPr>
        </p:nvSpPr>
        <p:spPr>
          <a:xfrm>
            <a:off x="838200" y="969560"/>
            <a:ext cx="2548914" cy="409790"/>
          </a:xfrm>
        </p:spPr>
        <p:txBody>
          <a:bodyPr/>
          <a:lstStyle/>
          <a:p>
            <a:r>
              <a:rPr lang="en-GB" dirty="0"/>
              <a:t>Figure 7.19</a:t>
            </a:r>
          </a:p>
        </p:txBody>
      </p:sp>
      <p:pic>
        <p:nvPicPr>
          <p:cNvPr id="5" name="Content Placeholder 4" descr="A graph of weight loss results&#10;&#10;Description automatically generated">
            <a:extLst>
              <a:ext uri="{FF2B5EF4-FFF2-40B4-BE49-F238E27FC236}">
                <a16:creationId xmlns:a16="http://schemas.microsoft.com/office/drawing/2014/main" id="{801AB46F-21C4-4F2A-B314-AF2D605016ED}"/>
              </a:ext>
            </a:extLst>
          </p:cNvPr>
          <p:cNvPicPr>
            <a:picLocks noGrp="1" noChangeAspect="1"/>
          </p:cNvPicPr>
          <p:nvPr>
            <p:ph idx="1"/>
          </p:nvPr>
        </p:nvPicPr>
        <p:blipFill>
          <a:blip r:embed="rId3"/>
          <a:stretch>
            <a:fillRect/>
          </a:stretch>
        </p:blipFill>
        <p:spPr>
          <a:xfrm>
            <a:off x="4466614" y="779282"/>
            <a:ext cx="6887186" cy="5299435"/>
          </a:xfrm>
        </p:spPr>
      </p:pic>
    </p:spTree>
    <p:extLst>
      <p:ext uri="{BB962C8B-B14F-4D97-AF65-F5344CB8AC3E}">
        <p14:creationId xmlns:p14="http://schemas.microsoft.com/office/powerpoint/2010/main" val="1836375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F9253-5C6B-02CD-E44E-D8A04F428085}"/>
              </a:ext>
            </a:extLst>
          </p:cNvPr>
          <p:cNvSpPr>
            <a:spLocks noGrp="1"/>
          </p:cNvSpPr>
          <p:nvPr>
            <p:ph type="title"/>
          </p:nvPr>
        </p:nvSpPr>
        <p:spPr>
          <a:xfrm>
            <a:off x="838200" y="969560"/>
            <a:ext cx="3530600" cy="409790"/>
          </a:xfrm>
        </p:spPr>
        <p:txBody>
          <a:bodyPr/>
          <a:lstStyle/>
          <a:p>
            <a:r>
              <a:rPr lang="en-GB" dirty="0"/>
              <a:t>Infographic 7.1</a:t>
            </a:r>
          </a:p>
        </p:txBody>
      </p:sp>
      <p:pic>
        <p:nvPicPr>
          <p:cNvPr id="5" name="Content Placeholder 4" descr="A diagram of a diet&#10;&#10;Description automatically generated">
            <a:extLst>
              <a:ext uri="{FF2B5EF4-FFF2-40B4-BE49-F238E27FC236}">
                <a16:creationId xmlns:a16="http://schemas.microsoft.com/office/drawing/2014/main" id="{0C50F97A-D35B-3AED-3E37-3BB9CEC1845A}"/>
              </a:ext>
            </a:extLst>
          </p:cNvPr>
          <p:cNvPicPr>
            <a:picLocks noGrp="1" noChangeAspect="1"/>
          </p:cNvPicPr>
          <p:nvPr>
            <p:ph idx="1"/>
          </p:nvPr>
        </p:nvPicPr>
        <p:blipFill>
          <a:blip r:embed="rId3"/>
          <a:stretch>
            <a:fillRect/>
          </a:stretch>
        </p:blipFill>
        <p:spPr>
          <a:xfrm>
            <a:off x="4529138" y="142788"/>
            <a:ext cx="6126162" cy="6111564"/>
          </a:xfrm>
        </p:spPr>
      </p:pic>
    </p:spTree>
    <p:extLst>
      <p:ext uri="{BB962C8B-B14F-4D97-AF65-F5344CB8AC3E}">
        <p14:creationId xmlns:p14="http://schemas.microsoft.com/office/powerpoint/2010/main" val="19505411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1118</TotalTime>
  <Words>2611</Words>
  <Application>Microsoft Macintosh PowerPoint</Application>
  <PresentationFormat>Widescreen</PresentationFormat>
  <Paragraphs>161</Paragraphs>
  <Slides>34</Slides>
  <Notes>16</Notes>
  <HiddenSlides>1</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34</vt:i4>
      </vt:variant>
    </vt:vector>
  </HeadingPairs>
  <TitlesOfParts>
    <vt:vector size="50" baseType="lpstr">
      <vt:lpstr>Arial</vt:lpstr>
      <vt:lpstr>AvenirLTStd-Book</vt:lpstr>
      <vt:lpstr>Calibri</vt:lpstr>
      <vt:lpstr>Calibri Light</vt:lpstr>
      <vt:lpstr>Cambria Math</vt:lpstr>
      <vt:lpstr>Century Gothic</vt:lpstr>
      <vt:lpstr>Franklin Gothic Book</vt:lpstr>
      <vt:lpstr>GarthGraphicStd</vt:lpstr>
      <vt:lpstr>Helvetica</vt:lpstr>
      <vt:lpstr>Helvetica Bold</vt:lpstr>
      <vt:lpstr>Helvetica Neue</vt:lpstr>
      <vt:lpstr>Helvetica Neue Condensed</vt:lpstr>
      <vt:lpstr>Times New Roman</vt:lpstr>
      <vt:lpstr>Wingdings 3</vt:lpstr>
      <vt:lpstr>Custom Design</vt:lpstr>
      <vt:lpstr>Ion</vt:lpstr>
      <vt:lpstr>Fat</vt:lpstr>
      <vt:lpstr>Important Principles</vt:lpstr>
      <vt:lpstr>Figure 7.1</vt:lpstr>
      <vt:lpstr>Sources of Fatty Acids (FAs) for Exercise</vt:lpstr>
      <vt:lpstr>Figure 7.2</vt:lpstr>
      <vt:lpstr>Limits to Fat Oxidation</vt:lpstr>
      <vt:lpstr>Lipolysis in Adipose Tissue</vt:lpstr>
      <vt:lpstr>Figure 7.3</vt:lpstr>
      <vt:lpstr>Transport of FAs in Blood</vt:lpstr>
      <vt:lpstr>Transport of FAs Into Muscle</vt:lpstr>
      <vt:lpstr>Intramuscular Triacylglycerol (IMTG)</vt:lpstr>
      <vt:lpstr>Figure 7.7 Transport of FAs Into the Mitochondria</vt:lpstr>
      <vt:lpstr>β-Oxidation of FAs in Mitochondria</vt:lpstr>
      <vt:lpstr>Fat as a Fuel for Exercise</vt:lpstr>
      <vt:lpstr>Figure 7.9a</vt:lpstr>
      <vt:lpstr>Fat Oxidation and Exercise Duration</vt:lpstr>
      <vt:lpstr>Plasma FA and IMTG Oxidation</vt:lpstr>
      <vt:lpstr>Figure 7.10</vt:lpstr>
      <vt:lpstr>How Training Increases Fat Oxidation</vt:lpstr>
      <vt:lpstr>Diet and Fat Oxidation</vt:lpstr>
      <vt:lpstr>Figure 7.13</vt:lpstr>
      <vt:lpstr>Regulation of Fat and Carbohydrate Metabolism</vt:lpstr>
      <vt:lpstr>The Randle Cycle</vt:lpstr>
      <vt:lpstr>The Reverse Randle Cycle</vt:lpstr>
      <vt:lpstr>Fat Supplementation and Exercise</vt:lpstr>
      <vt:lpstr>Fasting and Exercise Performance</vt:lpstr>
      <vt:lpstr>High-Fat Diets</vt:lpstr>
      <vt:lpstr>Chronic High-Fat Diets in Humans</vt:lpstr>
      <vt:lpstr>Long-Term High-Fat Diet Followed by Carbohydrate</vt:lpstr>
      <vt:lpstr>Figure 7.18</vt:lpstr>
      <vt:lpstr>High-Fat Diets Impair High-Intensity Exercise Performance</vt:lpstr>
      <vt:lpstr>High-Fat Diet Impairs Performance and Training Quality in Race Walkers</vt:lpstr>
      <vt:lpstr>Figure 7.19</vt:lpstr>
      <vt:lpstr>Infographic 7.1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116</cp:revision>
  <cp:lastPrinted>2017-03-14T16:50:08Z</cp:lastPrinted>
  <dcterms:created xsi:type="dcterms:W3CDTF">2017-03-14T15:11:25Z</dcterms:created>
  <dcterms:modified xsi:type="dcterms:W3CDTF">2025-10-27T19:21:37Z</dcterms:modified>
</cp:coreProperties>
</file>