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692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089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922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430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924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625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917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052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12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183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372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894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120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24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BC795C-D9E0-42B4-BB64-CA3CB9B419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 fontScale="90000"/>
          </a:bodyPr>
          <a:lstStyle/>
          <a:p>
            <a:r>
              <a:rPr lang="en-GB" dirty="0"/>
              <a:t>Introduction of Research Studies in Health and Social care</a:t>
            </a:r>
            <a:br>
              <a:rPr lang="en-GB" dirty="0"/>
            </a:br>
            <a:r>
              <a:rPr lang="en-GB" sz="2000" dirty="0"/>
              <a:t>Student name: Kristina Koleva</a:t>
            </a:r>
            <a:br>
              <a:rPr lang="en-GB" sz="2000" dirty="0"/>
            </a:br>
            <a:r>
              <a:rPr lang="en-GB" sz="2000" dirty="0"/>
              <a:t>Student number: 1812788</a:t>
            </a:r>
            <a:br>
              <a:rPr lang="en-GB" sz="2000" dirty="0"/>
            </a:br>
            <a:r>
              <a:rPr lang="en-GB" sz="2000" dirty="0"/>
              <a:t>Module name: Introduction of Research (BMHP5005)</a:t>
            </a:r>
            <a:br>
              <a:rPr lang="en-GB" sz="2000" dirty="0"/>
            </a:br>
            <a:r>
              <a:rPr lang="en-GB" sz="2000" dirty="0"/>
              <a:t>Lecturer name: Barbara </a:t>
            </a:r>
            <a:r>
              <a:rPr lang="en-GB" sz="2000" dirty="0" err="1"/>
              <a:t>Chinyani</a:t>
            </a:r>
            <a:br>
              <a:rPr lang="en-GB" sz="1800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1FB8A1-334D-41F7-BA16-08416CBDCF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Viva</a:t>
            </a:r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4A14CD0D-DCF1-46ED-B71F-EB3A500FD9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05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26531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7060-50CF-47EC-9D6D-2FEA85B4C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08D51-D14C-48B1-AF83-20B38E56B8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research question  is : What is the role of the Speech and language therapist?</a:t>
            </a:r>
          </a:p>
          <a:p>
            <a:r>
              <a:rPr lang="en-GB" sz="3200" dirty="0"/>
              <a:t>The aim of the project is to explore experience of SLTs</a:t>
            </a:r>
          </a:p>
          <a:p>
            <a:r>
              <a:rPr lang="en-GB" sz="3200" dirty="0"/>
              <a:t>The objective is to explore the challenges of SLTs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049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99059-4EB3-44FB-BAE0-4C0958631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4D7DC-20AB-4FBE-B9E7-9ECD600803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Literature review of Secondary Research</a:t>
            </a:r>
          </a:p>
          <a:p>
            <a:r>
              <a:rPr lang="en-GB" dirty="0"/>
              <a:t>The key words are: Challenges of the SLTs, Advantages  and disadvantages of the SLTs, The stress that facing SLTs</a:t>
            </a:r>
          </a:p>
          <a:p>
            <a:r>
              <a:rPr lang="en-GB" dirty="0"/>
              <a:t>The sources that I used for my research includes only UK articles. There is only one that related to South African’s research</a:t>
            </a:r>
          </a:p>
          <a:p>
            <a:r>
              <a:rPr lang="en-GB" dirty="0"/>
              <a:t>I excluded the practice of the SLTs outside UK.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398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59A3D-2721-41FF-86D2-AA76669AB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424" y="63285"/>
            <a:ext cx="10515600" cy="1325563"/>
          </a:xfrm>
        </p:spPr>
        <p:txBody>
          <a:bodyPr/>
          <a:lstStyle/>
          <a:p>
            <a:r>
              <a:rPr lang="en-GB" dirty="0"/>
              <a:t>Sources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B14D8D-E03D-49CF-9C87-7929FD6B7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4140343"/>
              </p:ext>
            </p:extLst>
          </p:nvPr>
        </p:nvGraphicFramePr>
        <p:xfrm>
          <a:off x="891096" y="985172"/>
          <a:ext cx="10232255" cy="58095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3347">
                  <a:extLst>
                    <a:ext uri="{9D8B030D-6E8A-4147-A177-3AD203B41FA5}">
                      <a16:colId xmlns:a16="http://schemas.microsoft.com/office/drawing/2014/main" val="451499625"/>
                    </a:ext>
                  </a:extLst>
                </a:gridCol>
                <a:gridCol w="7524100">
                  <a:extLst>
                    <a:ext uri="{9D8B030D-6E8A-4147-A177-3AD203B41FA5}">
                      <a16:colId xmlns:a16="http://schemas.microsoft.com/office/drawing/2014/main" val="3758226367"/>
                    </a:ext>
                  </a:extLst>
                </a:gridCol>
                <a:gridCol w="2184808">
                  <a:extLst>
                    <a:ext uri="{9D8B030D-6E8A-4147-A177-3AD203B41FA5}">
                      <a16:colId xmlns:a16="http://schemas.microsoft.com/office/drawing/2014/main" val="4234757785"/>
                    </a:ext>
                  </a:extLst>
                </a:gridCol>
              </a:tblGrid>
              <a:tr h="393647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Author and title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Journal 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848081"/>
                  </a:ext>
                </a:extLst>
              </a:tr>
              <a:tr h="7872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O’reilly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A., and Walshe, M. (2015)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Perspectives on the role of the speech and language therapist in palliative care: An international survey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Sage Journals</a:t>
                      </a:r>
                    </a:p>
                    <a:p>
                      <a:r>
                        <a:rPr lang="en-GB" sz="1400" dirty="0"/>
                        <a:t>Palliative medicine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871544"/>
                  </a:ext>
                </a:extLst>
              </a:tr>
              <a:tr h="68888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2.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Plessis, S. (2012)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Exploring the Role of the Speech-language Therapist in City Centre Preschools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South African Journal of Childhood Education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497865"/>
                  </a:ext>
                </a:extLst>
              </a:tr>
              <a:tr h="71902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GB" sz="1400" kern="18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Whitmire, K. et al. (2013)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GB" sz="1400" kern="18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Building an Evidence Base for Speech-Language Services in the Schools: Challenges and Recommendations</a:t>
                      </a:r>
                      <a:r>
                        <a:rPr lang="en-GB" sz="1400" kern="18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Sage Journals</a:t>
                      </a:r>
                      <a:br>
                        <a:rPr lang="en-GB" sz="1400" dirty="0"/>
                      </a:b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Communication Disorders Quarterly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3827717"/>
                  </a:ext>
                </a:extLst>
              </a:tr>
              <a:tr h="7872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Binns,A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et al. (2019)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speech-language pathologist’s role in supporting the development of self-regulation: A review and tutorial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Science Direct</a:t>
                      </a:r>
                    </a:p>
                    <a:p>
                      <a:r>
                        <a:rPr lang="en-GB" sz="1400" dirty="0"/>
                        <a:t>Journal of Communication disorders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254874"/>
                  </a:ext>
                </a:extLst>
              </a:tr>
              <a:tr h="557667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Rowden-</a:t>
                      </a:r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Raccete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K. (2012)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What’s so important about roles and responsibilities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ASHA Learner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7354202"/>
                  </a:ext>
                </a:extLst>
              </a:tr>
              <a:tr h="71813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6.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Volkmer</a:t>
                      </a: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A. et. al (2018)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Speech and language therapy for primary progressive aphasia: Referral patterns and barriers to service provision across the UK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Sage Journals</a:t>
                      </a:r>
                    </a:p>
                    <a:p>
                      <a:r>
                        <a:rPr lang="en-GB" sz="1400" dirty="0"/>
                        <a:t>Division of Psychology and Language Sciences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9395081"/>
                  </a:ext>
                </a:extLst>
              </a:tr>
              <a:tr h="718133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en-GB" dirty="0"/>
                        <a:t>7.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Dockrell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J. (2017)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with speech and language communication needs in England: Challenges for practice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Frontiers in Education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4543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5277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3AD15-59AB-4FCC-96F0-85A6835F2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39" y="-3868"/>
            <a:ext cx="10515600" cy="1325563"/>
          </a:xfrm>
        </p:spPr>
        <p:txBody>
          <a:bodyPr/>
          <a:lstStyle/>
          <a:p>
            <a:r>
              <a:rPr lang="en-GB" dirty="0"/>
              <a:t>Sources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AB0A53F-0D98-4D8D-A31C-5C17386B8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40166"/>
              </p:ext>
            </p:extLst>
          </p:nvPr>
        </p:nvGraphicFramePr>
        <p:xfrm>
          <a:off x="776057" y="1012951"/>
          <a:ext cx="10337452" cy="48891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3880">
                  <a:extLst>
                    <a:ext uri="{9D8B030D-6E8A-4147-A177-3AD203B41FA5}">
                      <a16:colId xmlns:a16="http://schemas.microsoft.com/office/drawing/2014/main" val="3076934374"/>
                    </a:ext>
                  </a:extLst>
                </a:gridCol>
                <a:gridCol w="7208668">
                  <a:extLst>
                    <a:ext uri="{9D8B030D-6E8A-4147-A177-3AD203B41FA5}">
                      <a16:colId xmlns:a16="http://schemas.microsoft.com/office/drawing/2014/main" val="1804050526"/>
                    </a:ext>
                  </a:extLst>
                </a:gridCol>
                <a:gridCol w="2564904">
                  <a:extLst>
                    <a:ext uri="{9D8B030D-6E8A-4147-A177-3AD203B41FA5}">
                      <a16:colId xmlns:a16="http://schemas.microsoft.com/office/drawing/2014/main" val="16350689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Author and title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Journal 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9272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Cameron, H. and </a:t>
                      </a:r>
                      <a:r>
                        <a:rPr lang="en-GB" sz="1400" dirty="0" err="1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Muskett</a:t>
                      </a: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, T. (2014)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Recognising Autism Spectrum Disorders in Primary Care: Perspectives of Speech and Language Therapists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EPSCO host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94031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Pfeiffer, D. et al. (2019)</a:t>
                      </a:r>
                    </a:p>
                    <a:p>
                      <a:pPr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 National Survey of Speech-Language Pathologists’ Engagement in Interprofessional Collaborative Practice in Schools: Identifying Predictive Factors and Barriers to Implementation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EPSCO host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68639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GB" sz="1400" kern="18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Pilsworth, S. (2011)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ts val="1800"/>
                        </a:lnSpc>
                        <a:spcAft>
                          <a:spcPts val="0"/>
                        </a:spcAft>
                      </a:pPr>
                      <a:r>
                        <a:rPr lang="en-GB" sz="1400" kern="18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Routine Use of </a:t>
                      </a:r>
                      <a:r>
                        <a:rPr lang="en-GB" sz="1400" kern="180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Nasendoscopy</a:t>
                      </a:r>
                      <a:r>
                        <a:rPr lang="en-GB" sz="1400" kern="18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to Enhance the Speech and Language Therapist’s Decision-Making Process in Surgical Voice Restoration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400" u="none" dirty="0"/>
                        <a:t>Sage Journals</a:t>
                      </a:r>
                    </a:p>
                    <a:p>
                      <a:pPr algn="just"/>
                      <a:r>
                        <a:rPr lang="en-GB" sz="1400" b="0" i="0" u="non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Otolaryngology–Head and Neck Surgery</a:t>
                      </a:r>
                      <a:endParaRPr lang="en-GB" sz="140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62676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Seung, O. (2019)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Relationship between Job Stress and Service Attitude among Speech-Language Pathologists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International Journal of Caring Sciences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1654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ELLIS, C. and BRILEY, P. (2018)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Experience Doesn't Reduce All Stress: An Exploration of Perceived Stress Among Graduate Students in Speech-Language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Journal of Allied Health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6364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Blood, G.et al.(2002)</a:t>
                      </a:r>
                    </a:p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Predicting Job Satisfaction Among Speech-Language Pathologists Working in Public Schools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EPSCO host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3895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750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627D6-D180-4426-A9F2-35B97B7B6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E5DA6-EF73-4B40-A994-442947069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423" y="1416876"/>
            <a:ext cx="10515600" cy="416052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SLTs facing lack of support between them and the teachers at school</a:t>
            </a:r>
          </a:p>
          <a:p>
            <a:r>
              <a:rPr lang="en-GB" dirty="0"/>
              <a:t>Meeting with many patients every day affect SLTs well-being</a:t>
            </a:r>
          </a:p>
          <a:p>
            <a:r>
              <a:rPr lang="en-GB" dirty="0"/>
              <a:t>SLTs are the specialists that help to children with autism to socialize themselves and feel more confident and independent</a:t>
            </a:r>
          </a:p>
          <a:p>
            <a:r>
              <a:rPr lang="en-GB" dirty="0"/>
              <a:t>SLTs need of trainings and better education to improve their care</a:t>
            </a:r>
          </a:p>
          <a:p>
            <a:r>
              <a:rPr lang="en-GB" dirty="0"/>
              <a:t>There is lack of database support which makes SLTs work difficult </a:t>
            </a:r>
          </a:p>
          <a:p>
            <a:r>
              <a:rPr lang="en-GB" dirty="0"/>
              <a:t>SLTs facing lack of time for their assessment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985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C21ADA-F247-412C-9D58-7078FAB1D6E8}"/>
              </a:ext>
            </a:extLst>
          </p:cNvPr>
          <p:cNvSpPr/>
          <p:nvPr/>
        </p:nvSpPr>
        <p:spPr>
          <a:xfrm>
            <a:off x="399495" y="0"/>
            <a:ext cx="10528916" cy="6991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Bef>
                <a:spcPts val="1200"/>
              </a:spcBef>
              <a:spcAft>
                <a:spcPts val="0"/>
              </a:spcAft>
            </a:pPr>
            <a:r>
              <a:rPr lang="en-GB" sz="2800" b="1" kern="0" dirty="0"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Binns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et al. (2019) ‘The Speech-language Pathologist’s Role in Supporting the Development of Self-regulation: A Review and Tutorial.’ Journal of Communication Disorders, Vol.78, pp.1-17.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Blood, G., et al. (2002) ‘Predicting Job Satisfaction Among Speech-Language Pathologists Working in Public Schools.’ Language, Speech &amp; Hearing Services in Schools, Vol.33(4), pp.282-91.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Cameron, H.,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Muskett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(2014) ‘Recognising Autism Spectrum Disorders in Primary Care: Perspectives of Speech and Language Therapists.’ Child Care in Practice, Vol.20(3), pp.313-328.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Dockrell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et al. (2017) ‘Children with Speech and Language Communication Needs in England: Challenges for Practice.’ Frontiers in Education, 2, Article 35.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Ellis, C., and Briley, P. (2018). ‘Experience Doesn't Reduce All Stress: An Exploration of Perceived Stress Among Graduate Students in Speech-Language Pathology.’ Journal of Allied Health, Vol.47(4), pp.277-281.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O’reilly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A.C, and Walshe, M. (2015) ‘Perspectives on the Role of the Speech and Language Therapist in Palliative Care: An International Survey.’ Palliative Medicine Vol.29(8), pp.756-61.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Pfeiffer, D. et al. (2019) "A National Survey of Speech-Language Pathologists' Engagement in Interprofessional Collaborative Practice in Schools: Identifying Predictive Factors and Barriers to Implementation.’ Language, Speech, and Hearing Services in Schools, Vol.50(4), pp.639-655.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Pilsworth, S. (2011) ‘Routine Use of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Nasendoscopy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Enhance the Speech and Language Therapist’s Decision-Making Process in Surgical Voice Restoration.’ Otolaryngology–Head and Neck Surgery, Vol.145(1), pp.86-90.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340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C579E88-6309-46D8-8F27-45B496D20082}"/>
              </a:ext>
            </a:extLst>
          </p:cNvPr>
          <p:cNvSpPr/>
          <p:nvPr/>
        </p:nvSpPr>
        <p:spPr>
          <a:xfrm>
            <a:off x="798989" y="666160"/>
            <a:ext cx="10582183" cy="4014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 kern="0" dirty="0">
                <a:solidFill>
                  <a:srgbClr val="2F5496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Plessis, S. (2012) ‘Exploring the Role of the Speech-language Therapist in City Centre Preschools.’ South African Journal of Childhood Education (SAJCE), Vol.2(2), pp.94-116.</a:t>
            </a:r>
            <a:endParaRPr lang="en-GB" b="1" kern="0" dirty="0">
              <a:solidFill>
                <a:srgbClr val="2F5496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Seung, O. (2019) ‘The Relationship between Job Stress and Service Attitude among Speech- Language Pathologists.’ International Journal of Caring Sciences, Vol.12(1), pp.69-78.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Rowden-Racette, K. (2012) ‘What's So Important About Roles and Responsibilities?’, ASHA Leader, Vol.17(10), pp.22-23.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Volkmer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et al (2018). ‘Speech and Language Therapy for Primary Progressive Aphasia: Referral Patterns and Barriers to Service Provision across the UK.’ Dementia (in press).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Whitmire, K., et al. (2014) ‘Building an Evidence Base for Speech-Language Services in the Schools: Challenges and Recommendations.’ Communication Disorders Quarterly, Vol.35(2), pp.84-92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89272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2021</TotalTime>
  <Words>1120</Words>
  <Application>Microsoft Office PowerPoint</Application>
  <PresentationFormat>Widescreen</PresentationFormat>
  <Paragraphs>98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Elephant</vt:lpstr>
      <vt:lpstr>BrushVTI</vt:lpstr>
      <vt:lpstr>Introduction of Research Studies in Health and Social care Student name: Kristina Koleva Student number: 1812788 Module name: Introduction of Research (BMHP5005) Lecturer name: Barbara Chinyani </vt:lpstr>
      <vt:lpstr>Literature Review Focus</vt:lpstr>
      <vt:lpstr>Methods</vt:lpstr>
      <vt:lpstr>Sources</vt:lpstr>
      <vt:lpstr>Sources</vt:lpstr>
      <vt:lpstr>Findings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Research Studies in Health and Social care Student name: Kristina Koleva Student number: 1812788 Module name: Introduction of Research (BMHP5005) Lecturer name: Barbara Chinyani</dc:title>
  <dc:creator>Kristina Koleva (1812788)</dc:creator>
  <cp:lastModifiedBy>Kristina Koleva (1812788)</cp:lastModifiedBy>
  <cp:revision>26</cp:revision>
  <dcterms:created xsi:type="dcterms:W3CDTF">2020-05-05T12:31:25Z</dcterms:created>
  <dcterms:modified xsi:type="dcterms:W3CDTF">2020-05-13T12:02:39Z</dcterms:modified>
</cp:coreProperties>
</file>